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8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112" y="476673"/>
            <a:ext cx="8147376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Золотоніський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технікум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ветеринарної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ілоцерківського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412777"/>
            <a:ext cx="8676456" cy="5256584"/>
          </a:xfrm>
        </p:spPr>
        <p:txBody>
          <a:bodyPr/>
          <a:lstStyle/>
          <a:p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Основи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загальної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мікробіології</a:t>
            </a:r>
            <a:endParaRPr lang="uk-UA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Тема.Спадковість</a:t>
            </a:r>
            <a:r>
              <a:rPr lang="uk-UA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 мінливість </a:t>
            </a:r>
          </a:p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Мета. Ознайомити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 спадковістю і мінливістю мікроорганізмів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[от англ.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гладкий] 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[от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шероховатий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М-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[от англ.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слизистий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[от англ.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карликовий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5" y="2035277"/>
            <a:ext cx="7852329" cy="44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7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1.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МУТАЦІЯ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стрибкоподібні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спадкової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спонтанні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індуковані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генні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одного гена)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хромосомні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хромосоми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ГЕНЕТИЧНІ РЕКОМБІНАЦІЇ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генетичним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 межах одного виду. </a:t>
            </a:r>
          </a:p>
          <a:p>
            <a:pPr algn="just"/>
            <a:r>
              <a:rPr lang="ru-RU" sz="3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Трансформація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фрагмента ДНК 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хромосоми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донора в хромосому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реципієнта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Трансдукція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генетичного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донора до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реципієнта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помірного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фага.</a:t>
            </a:r>
          </a:p>
          <a:p>
            <a:pPr algn="just"/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en-US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югація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пренесення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генетичного матеріалу з клітини донора в клітину реципієнта за їх безпосереднього контакту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Генотипова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мінливість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 трансформації</a:t>
            </a:r>
            <a:endParaRPr lang="uk-UA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" y="1772816"/>
            <a:ext cx="9164402" cy="3672408"/>
          </a:xfrm>
        </p:spPr>
      </p:pic>
    </p:spTree>
    <p:extLst>
      <p:ext uri="{BB962C8B-B14F-4D97-AF65-F5344CB8AC3E}">
        <p14:creationId xmlns:p14="http://schemas.microsoft.com/office/powerpoint/2010/main" val="162092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неспецифічної трансдукції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69" y="764704"/>
            <a:ext cx="6891615" cy="6093296"/>
          </a:xfrm>
        </p:spPr>
      </p:pic>
    </p:spTree>
    <p:extLst>
      <p:ext uri="{BB962C8B-B14F-4D97-AF65-F5344CB8AC3E}">
        <p14:creationId xmlns:p14="http://schemas.microsoft.com/office/powerpoint/2010/main" val="78848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специфічної трансдукції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0" y="908720"/>
            <a:ext cx="7844519" cy="5719531"/>
          </a:xfrm>
        </p:spPr>
      </p:pic>
    </p:spTree>
    <p:extLst>
      <p:ext uri="{BB962C8B-B14F-4D97-AF65-F5344CB8AC3E}">
        <p14:creationId xmlns:p14="http://schemas.microsoft.com/office/powerpoint/2010/main" val="269793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Кон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югація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6910"/>
            <a:ext cx="8895448" cy="5636466"/>
          </a:xfrm>
        </p:spPr>
      </p:pic>
    </p:spTree>
    <p:extLst>
      <p:ext uri="{BB962C8B-B14F-4D97-AF65-F5344CB8AC3E}">
        <p14:creationId xmlns:p14="http://schemas.microsoft.com/office/powerpoint/2010/main" val="27167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3" y="404664"/>
            <a:ext cx="829935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9579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В. П. Постой </a:t>
            </a:r>
            <a:r>
              <a:rPr lang="ru-RU" dirty="0" err="1"/>
              <a:t>Епізоотологія</a:t>
            </a:r>
            <a:r>
              <a:rPr lang="ru-RU" dirty="0"/>
              <a:t> з </a:t>
            </a:r>
            <a:r>
              <a:rPr lang="ru-RU" dirty="0" err="1"/>
              <a:t>мікробіологією</a:t>
            </a:r>
            <a:r>
              <a:rPr lang="ru-RU"/>
              <a:t>, </a:t>
            </a:r>
            <a:r>
              <a:rPr lang="ru-RU" smtClean="0"/>
              <a:t>с.43 </a:t>
            </a:r>
            <a:r>
              <a:rPr lang="ru-RU"/>
              <a:t>- </a:t>
            </a:r>
            <a:r>
              <a:rPr lang="ru-RU" smtClean="0"/>
              <a:t>48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27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Генетичний матеріал бактерії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208" y="103740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B050"/>
                </a:solidFill>
              </a:rPr>
              <a:t>НУКЛЕОЇД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одна </a:t>
            </a:r>
            <a:r>
              <a:rPr lang="ru-RU" b="1" dirty="0" smtClean="0"/>
              <a:t>замкнута </a:t>
            </a:r>
            <a:r>
              <a:rPr lang="ru-RU" b="1" dirty="0" err="1" smtClean="0"/>
              <a:t>кілбцеподібна</a:t>
            </a:r>
            <a:r>
              <a:rPr lang="ru-RU" b="1" dirty="0" smtClean="0"/>
              <a:t> </a:t>
            </a:r>
            <a:r>
              <a:rPr lang="ru-RU" b="1" dirty="0"/>
              <a:t>хромосома, </a:t>
            </a:r>
            <a:r>
              <a:rPr lang="ru-RU" b="1" dirty="0" smtClean="0"/>
              <a:t>яка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/>
              <a:t>до 4000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генів</a:t>
            </a:r>
            <a:r>
              <a:rPr lang="ru-RU" b="1" dirty="0"/>
              <a:t>, </a:t>
            </a:r>
            <a:r>
              <a:rPr lang="ru-RU" b="1" dirty="0" err="1" smtClean="0"/>
              <a:t>необхідних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 smtClean="0"/>
              <a:t>підтримання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і </a:t>
            </a:r>
            <a:r>
              <a:rPr lang="ru-RU" b="1" dirty="0" err="1" smtClean="0"/>
              <a:t>розмноження</a:t>
            </a:r>
            <a:r>
              <a:rPr lang="ru-RU" b="1" dirty="0" smtClean="0"/>
              <a:t> </a:t>
            </a:r>
            <a:r>
              <a:rPr lang="ru-RU" b="1" dirty="0" err="1" smtClean="0"/>
              <a:t>бактерій</a:t>
            </a:r>
            <a:r>
              <a:rPr lang="ru-RU" b="1" dirty="0"/>
              <a:t>,  </a:t>
            </a:r>
            <a:r>
              <a:rPr lang="ru-RU" b="1" dirty="0" err="1" smtClean="0"/>
              <a:t>бактеріальної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клітини</a:t>
            </a:r>
            <a:r>
              <a:rPr lang="ru-RU" b="1" dirty="0" smtClean="0"/>
              <a:t> </a:t>
            </a:r>
            <a:r>
              <a:rPr lang="ru-RU" b="1" dirty="0" err="1" smtClean="0"/>
              <a:t>гаплоїдна</a:t>
            </a:r>
            <a:r>
              <a:rPr lang="ru-RU" b="1" dirty="0"/>
              <a:t>.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ПЛАЗМІДИ </a:t>
            </a:r>
            <a:r>
              <a:rPr lang="ru-RU" dirty="0" smtClean="0"/>
              <a:t>– </a:t>
            </a:r>
            <a:r>
              <a:rPr lang="ru-RU" b="1" dirty="0" err="1" smtClean="0"/>
              <a:t>позахромосомні</a:t>
            </a:r>
            <a:r>
              <a:rPr lang="ru-RU" b="1" dirty="0" smtClean="0"/>
              <a:t>  </a:t>
            </a:r>
            <a:r>
              <a:rPr lang="ru-RU" b="1" dirty="0" err="1" smtClean="0"/>
              <a:t>фактори</a:t>
            </a:r>
            <a:r>
              <a:rPr lang="ru-RU" b="1" dirty="0" smtClean="0"/>
              <a:t> </a:t>
            </a:r>
            <a:r>
              <a:rPr lang="ru-RU" b="1" dirty="0" err="1" smtClean="0"/>
              <a:t>спадковості</a:t>
            </a:r>
            <a:r>
              <a:rPr lang="ru-RU" b="1" dirty="0" smtClean="0"/>
              <a:t> 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9" y="2780928"/>
            <a:ext cx="5514004" cy="36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859214" y="5897152"/>
            <a:ext cx="2971056" cy="504056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 3.28. Електронограма зрізу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тканини. Фактори вірулентності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Strepococcus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2" y="2691324"/>
            <a:ext cx="3308319" cy="32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Плазміди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утворені молекулами ДНК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59" y="3953972"/>
            <a:ext cx="6084335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083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97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187892" cy="62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Роз'єднані нитки ДНК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/>
          <a:stretch/>
        </p:blipFill>
        <p:spPr bwMode="auto">
          <a:xfrm>
            <a:off x="2555776" y="1097360"/>
            <a:ext cx="424847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8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25144"/>
            <a:ext cx="7481776" cy="19442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Генотип</a:t>
            </a:r>
            <a:r>
              <a:rPr lang="ru-RU" dirty="0" smtClean="0"/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повний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набір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генів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Фенотип</a:t>
            </a:r>
            <a:r>
              <a:rPr lang="ru-RU" dirty="0" smtClean="0"/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властивість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мікроорганізмів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виявляється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конкретних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умовах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існування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388424" y="3284984"/>
            <a:ext cx="45719" cy="4642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38"/>
            <a:ext cx="5035732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9076" r="5161" b="19531"/>
          <a:stretch/>
        </p:blipFill>
        <p:spPr bwMode="auto">
          <a:xfrm>
            <a:off x="4644008" y="-99392"/>
            <a:ext cx="4526918" cy="460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5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Схематичне зображення бактеріальної хромосоми із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позахромосомними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факторами, які виконують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кодувальну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регулювальну роль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5" y="1772816"/>
            <a:ext cx="8490117" cy="5085184"/>
          </a:xfrm>
        </p:spPr>
      </p:pic>
    </p:spTree>
    <p:extLst>
      <p:ext uri="{BB962C8B-B14F-4D97-AF65-F5344CB8AC3E}">
        <p14:creationId xmlns:p14="http://schemas.microsoft.com/office/powerpoint/2010/main" val="400184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Тимчасова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зміна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властивостей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культури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мікроба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що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виникає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під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впливом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зовнішніх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факторів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якщо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останні</a:t>
            </a:r>
            <a:r>
              <a:rPr lang="ru-RU" b="1" dirty="0" smtClean="0">
                <a:solidFill>
                  <a:srgbClr val="00B050"/>
                </a:solidFill>
              </a:rPr>
              <a:t> не </a:t>
            </a:r>
            <a:r>
              <a:rPr lang="ru-RU" b="1" dirty="0" err="1" smtClean="0">
                <a:solidFill>
                  <a:srgbClr val="00B050"/>
                </a:solidFill>
              </a:rPr>
              <a:t>відповідають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звичайним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умовам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існування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БІОВАРИ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СЕРОВАРИ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ФАГОВАРИ</a:t>
            </a:r>
            <a:endParaRPr lang="ru-RU" b="1" dirty="0">
              <a:solidFill>
                <a:srgbClr val="00B050"/>
              </a:solidFill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Фенотипова</a:t>
            </a:r>
            <a:r>
              <a:rPr lang="uk-UA" dirty="0" smtClean="0">
                <a:solidFill>
                  <a:srgbClr val="FF0000"/>
                </a:solidFill>
              </a:rPr>
              <a:t> мінливість або модифікація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9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8" t="19512"/>
          <a:stretch/>
        </p:blipFill>
        <p:spPr bwMode="auto">
          <a:xfrm>
            <a:off x="1835697" y="836712"/>
            <a:ext cx="730830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32137"/>
            <a:ext cx="35972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Стандартний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відокремлення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однорідної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ДИСОЦІАЦІЯ МІКРОБІВ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700808"/>
            <a:ext cx="410445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М-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 R-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колонії 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25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266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Золотоніський технікум ветеринарної медицини Білоцерківського НАУ</vt:lpstr>
      <vt:lpstr>Генетичний матеріал бактерії</vt:lpstr>
      <vt:lpstr>Плазміди, утворені молекулами ДНК</vt:lpstr>
      <vt:lpstr>Презентация PowerPoint</vt:lpstr>
      <vt:lpstr>Роз'єднані нитки ДНК</vt:lpstr>
      <vt:lpstr>Генотип – повний набір генів Фенотип – це властивість мікроорганізмів, що виявляється у конкретних умовах їх існування    </vt:lpstr>
      <vt:lpstr>Схематичне зображення бактеріальної хромосоми із позахромосомними факторами, які виконують кодувальну і регулювальну роль </vt:lpstr>
      <vt:lpstr>Фенотипова мінливість або модифікація</vt:lpstr>
      <vt:lpstr>Стандартний прояв модифікації – відокремлення           однорідної популяції  на декілька типів –                                                                                                                          ДИСОЦІАЦІЯ МІКРОБІВ.  </vt:lpstr>
      <vt:lpstr>S - колонії [от англ. smooth, гладкий]  R-колонії [от англ rough, шероховатий] М-колонії [от англ. mucoid, слизистий]   D-колонії [от англ. Dwar, карликовий]  </vt:lpstr>
      <vt:lpstr>Генотипова мінливість</vt:lpstr>
      <vt:lpstr>Механізм трансформації</vt:lpstr>
      <vt:lpstr>Схема неспецифічної трансдукції</vt:lpstr>
      <vt:lpstr>Схема специфічної трансдукції</vt:lpstr>
      <vt:lpstr>Кон’югація 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Золотоніський технікум ветеринарної медицини БНАУ</dc:title>
  <dc:creator>Ольга Олегівна</dc:creator>
  <cp:lastModifiedBy>Юля</cp:lastModifiedBy>
  <cp:revision>28</cp:revision>
  <dcterms:created xsi:type="dcterms:W3CDTF">2014-06-14T20:26:04Z</dcterms:created>
  <dcterms:modified xsi:type="dcterms:W3CDTF">2016-04-14T05:02:27Z</dcterms:modified>
</cp:coreProperties>
</file>