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F4DFA-E899-4BD1-ABD1-5DE091CEE666}" type="datetimeFigureOut">
              <a:rPr lang="ru-RU" smtClean="0"/>
              <a:t>14.04.2016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2C1C6-EC94-46E4-A673-CD73022628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23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DAA3-1A02-4544-B592-66CA2C4D9342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56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DAA3-1A02-4544-B592-66CA2C4D9342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04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DAA3-1A02-4544-B592-66CA2C4D9342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88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DAA3-1A02-4544-B592-66CA2C4D9342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683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DAA3-1A02-4544-B592-66CA2C4D9342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19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DAA3-1A02-4544-B592-66CA2C4D9342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87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DAA3-1A02-4544-B592-66CA2C4D934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479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90DAA3-1A02-4544-B592-66CA2C4D934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84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16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5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63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9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8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62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29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9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93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2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918FC-6002-4526-B320-FF6ACFA59B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14.04.2016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5F409-FEAB-4D8C-8B7E-F4F1A99745E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3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2242" y="116632"/>
            <a:ext cx="8784976" cy="1008112"/>
          </a:xfrm>
          <a:prstGeom prst="round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57150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Золотоніський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технікум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ветеринарної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медицини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БНАУ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1628800"/>
            <a:ext cx="8496944" cy="496855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Тема.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Вчення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епізоотологічний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Мета. </a:t>
            </a:r>
            <a:r>
              <a:rPr lang="ru-RU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Ознайомити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шляхами </a:t>
            </a:r>
            <a:r>
              <a:rPr lang="ru-RU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передачі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інфекційних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хвороб та 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заходами </a:t>
            </a:r>
            <a:r>
              <a:rPr lang="ru-RU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профілактики</a:t>
            </a:r>
            <a:endParaRPr lang="ru-RU" sz="28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520" y="6597352"/>
            <a:ext cx="9144000" cy="260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1026" name="Picture 2" descr="D:\все з робочого стола\вет.мед\фото грибів\249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404" y="3398701"/>
            <a:ext cx="20764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все з робочого стола\вет.мед\фото грибів\veterina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733" y="3311289"/>
            <a:ext cx="1603573" cy="160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все з робочого стола\вет.мед\фото грибів\stafilokokk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92" y="3311289"/>
            <a:ext cx="2358685" cy="148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35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116632"/>
            <a:ext cx="8784976" cy="1008112"/>
          </a:xfrm>
          <a:prstGeom prst="round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 w="57150" cmpd="dbl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інфекційні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профілактика</a:t>
            </a:r>
            <a:r>
              <a:rPr lang="ru-RU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3522" y="1412776"/>
            <a:ext cx="8496944" cy="18002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Інфекційні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заразні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виникають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проникнення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макроорганізм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тварина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живо­го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специфічного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збудника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інфекції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бактерії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вірус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грибок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3522" y="4473116"/>
            <a:ext cx="3769371" cy="75608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prstClr val="black"/>
                </a:solidFill>
              </a:rPr>
              <a:t>роз­витку</a:t>
            </a:r>
            <a:endParaRPr lang="ru-RU" sz="2400" dirty="0">
              <a:solidFill>
                <a:prstClr val="black"/>
              </a:solidFill>
            </a:endParaRPr>
          </a:p>
        </p:txBody>
      </p:sp>
      <p:cxnSp>
        <p:nvCxnSpPr>
          <p:cNvPr id="10" name="Прямая со стрелкой 9"/>
          <p:cNvCxnSpPr>
            <a:stCxn id="6" idx="2"/>
          </p:cNvCxnSpPr>
          <p:nvPr/>
        </p:nvCxnSpPr>
        <p:spPr>
          <a:xfrm>
            <a:off x="4551994" y="3212976"/>
            <a:ext cx="20006" cy="79208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2188208" y="3997428"/>
            <a:ext cx="4727572" cy="763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470458" y="3601383"/>
            <a:ext cx="3672408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Характеризуются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31095" y="4426742"/>
            <a:ext cx="3769371" cy="802458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prstClr val="black"/>
                </a:solidFill>
              </a:rPr>
              <a:t>розповсюдження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6016" y="3609020"/>
            <a:ext cx="2664296" cy="388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prstClr val="black"/>
                </a:solidFill>
              </a:rPr>
              <a:t>інтенсивністю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8" name="Прямая со стрелкой 17"/>
          <p:cNvCxnSpPr>
            <a:endCxn id="7" idx="0"/>
          </p:cNvCxnSpPr>
          <p:nvPr/>
        </p:nvCxnSpPr>
        <p:spPr>
          <a:xfrm>
            <a:off x="2188207" y="3997427"/>
            <a:ext cx="1" cy="475689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5" idx="0"/>
          </p:cNvCxnSpPr>
          <p:nvPr/>
        </p:nvCxnSpPr>
        <p:spPr>
          <a:xfrm>
            <a:off x="6915780" y="3997427"/>
            <a:ext cx="1" cy="429315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2467526" y="5949280"/>
            <a:ext cx="4496980" cy="756084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prstClr val="black"/>
                </a:solidFill>
              </a:rPr>
              <a:t>епізоотологічним</a:t>
            </a:r>
            <a:r>
              <a:rPr lang="ru-RU" sz="2400" dirty="0" smtClean="0">
                <a:solidFill>
                  <a:prstClr val="black"/>
                </a:solidFill>
              </a:rPr>
              <a:t> </a:t>
            </a:r>
            <a:r>
              <a:rPr lang="ru-RU" sz="2400" dirty="0" err="1" smtClean="0">
                <a:solidFill>
                  <a:prstClr val="black"/>
                </a:solidFill>
              </a:rPr>
              <a:t>процесом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28" name="Прямая со стрелкой 27"/>
          <p:cNvCxnSpPr>
            <a:stCxn id="7" idx="2"/>
            <a:endCxn id="25" idx="0"/>
          </p:cNvCxnSpPr>
          <p:nvPr/>
        </p:nvCxnSpPr>
        <p:spPr>
          <a:xfrm>
            <a:off x="2188208" y="5229200"/>
            <a:ext cx="2527808" cy="72008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15" idx="2"/>
            <a:endCxn id="25" idx="0"/>
          </p:cNvCxnSpPr>
          <p:nvPr/>
        </p:nvCxnSpPr>
        <p:spPr>
          <a:xfrm flipH="1">
            <a:off x="4716016" y="5229200"/>
            <a:ext cx="2199765" cy="72008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5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4" grpId="0"/>
      <p:bldP spid="15" grpId="0" animBg="1"/>
      <p:bldP spid="16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00250" y="2276872"/>
            <a:ext cx="8664238" cy="5040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prstClr val="black"/>
                </a:solidFill>
              </a:rPr>
              <a:t>утворений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наявністю</a:t>
            </a:r>
            <a:r>
              <a:rPr lang="ru-RU" sz="2000" dirty="0" smtClean="0">
                <a:solidFill>
                  <a:prstClr val="black"/>
                </a:solidFill>
              </a:rPr>
              <a:t> і </a:t>
            </a:r>
            <a:r>
              <a:rPr lang="ru-RU" sz="2000" dirty="0" err="1" smtClean="0">
                <a:solidFill>
                  <a:prstClr val="black"/>
                </a:solidFill>
              </a:rPr>
              <a:t>взаємодією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трьох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складових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елементів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42287" y="116632"/>
            <a:ext cx="484781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prstClr val="black"/>
                </a:solidFill>
              </a:rPr>
              <a:t>Епізоотологічний</a:t>
            </a:r>
            <a:r>
              <a:rPr lang="ru-RU" dirty="0" smtClean="0">
                <a:solidFill>
                  <a:prstClr val="black"/>
                </a:solidFill>
              </a:rPr>
              <a:t>  </a:t>
            </a:r>
            <a:r>
              <a:rPr lang="ru-RU" dirty="0">
                <a:solidFill>
                  <a:prstClr val="black"/>
                </a:solidFill>
              </a:rPr>
              <a:t>процесс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1015887"/>
            <a:ext cx="3512280" cy="4737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prstClr val="black"/>
                </a:solidFill>
              </a:rPr>
              <a:t>виникнення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20072" y="1015887"/>
            <a:ext cx="3024336" cy="4737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prstClr val="black"/>
                </a:solidFill>
              </a:rPr>
              <a:t>розповсюдження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23684" y="710275"/>
            <a:ext cx="4320480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prstClr val="black"/>
                </a:solidFill>
              </a:rPr>
              <a:t>безперервний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процес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277747" y="682177"/>
            <a:ext cx="1842510" cy="323191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  <a:endCxn id="6" idx="0"/>
          </p:cNvCxnSpPr>
          <p:nvPr/>
        </p:nvCxnSpPr>
        <p:spPr>
          <a:xfrm>
            <a:off x="4066194" y="692696"/>
            <a:ext cx="2666046" cy="323191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696350" y="1700808"/>
            <a:ext cx="4847814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prstClr val="black"/>
                </a:solidFill>
              </a:rPr>
              <a:t>інфекційні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хвороби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9" name="Прямая со стрелкой 18"/>
          <p:cNvCxnSpPr>
            <a:stCxn id="6" idx="2"/>
            <a:endCxn id="18" idx="0"/>
          </p:cNvCxnSpPr>
          <p:nvPr/>
        </p:nvCxnSpPr>
        <p:spPr>
          <a:xfrm flipH="1">
            <a:off x="4120257" y="1489685"/>
            <a:ext cx="2611983" cy="211123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5" idx="2"/>
            <a:endCxn id="18" idx="0"/>
          </p:cNvCxnSpPr>
          <p:nvPr/>
        </p:nvCxnSpPr>
        <p:spPr>
          <a:xfrm>
            <a:off x="2223684" y="1489685"/>
            <a:ext cx="1896573" cy="211123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Ольга Олегівна\Downloads\img11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180" y="2647316"/>
            <a:ext cx="5580125" cy="418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50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  <p:bldP spid="6" grpId="0" animBg="1"/>
      <p:bldP spid="4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42287" y="116632"/>
            <a:ext cx="4847814" cy="57606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prstClr val="black"/>
                </a:solidFill>
              </a:rPr>
              <a:t>Джерело</a:t>
            </a:r>
            <a:r>
              <a:rPr lang="ru-RU" sz="2000" dirty="0" smtClean="0">
                <a:solidFill>
                  <a:prstClr val="black"/>
                </a:solidFill>
              </a:rPr>
              <a:t>  </a:t>
            </a:r>
            <a:r>
              <a:rPr lang="ru-RU" sz="2000" dirty="0" err="1" smtClean="0">
                <a:solidFill>
                  <a:prstClr val="black"/>
                </a:solidFill>
              </a:rPr>
              <a:t>збудника</a:t>
            </a:r>
            <a:r>
              <a:rPr lang="ru-RU" sz="2000" dirty="0" smtClean="0">
                <a:solidFill>
                  <a:prstClr val="black"/>
                </a:solidFill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</a:rPr>
              <a:t>інфекції</a:t>
            </a:r>
            <a:r>
              <a:rPr lang="ru-RU" sz="2000" dirty="0">
                <a:solidFill>
                  <a:prstClr val="black"/>
                </a:solidFill>
              </a:rPr>
              <a:t> </a:t>
            </a:r>
          </a:p>
        </p:txBody>
      </p:sp>
      <p:cxnSp>
        <p:nvCxnSpPr>
          <p:cNvPr id="7" name="Прямая со стрелкой 6"/>
          <p:cNvCxnSpPr>
            <a:endCxn id="11" idx="0"/>
          </p:cNvCxnSpPr>
          <p:nvPr/>
        </p:nvCxnSpPr>
        <p:spPr>
          <a:xfrm>
            <a:off x="2310054" y="692696"/>
            <a:ext cx="0" cy="196903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553914" y="889599"/>
            <a:ext cx="3512280" cy="4737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prstClr val="black"/>
                </a:solidFill>
              </a:rPr>
              <a:t>хворий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організм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724128" y="692696"/>
            <a:ext cx="0" cy="196903"/>
          </a:xfrm>
          <a:prstGeom prst="straightConnector1">
            <a:avLst/>
          </a:prstGeom>
          <a:ln w="28575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4355976" y="889599"/>
            <a:ext cx="3512280" cy="47379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prstClr val="black"/>
                </a:solidFill>
              </a:rPr>
              <a:t>мікробоносії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3914" y="1484784"/>
            <a:ext cx="3512280" cy="23981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Arial"/>
              </a:rPr>
              <a:t>в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якому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збудник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не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тільки</a:t>
            </a:r>
            <a:r>
              <a:rPr lang="ru-RU" b="1" dirty="0">
                <a:solidFill>
                  <a:srgbClr val="000000"/>
                </a:solidFill>
                <a:latin typeface="Arial"/>
              </a:rPr>
              <a:t> 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зберігається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розмножується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, але </a:t>
            </a:r>
            <a:r>
              <a:rPr lang="ru-RU" dirty="0">
                <a:solidFill>
                  <a:srgbClr val="000000"/>
                </a:solidFill>
                <a:latin typeface="Arial"/>
              </a:rPr>
              <a:t>і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виділяється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зовнішнє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середовище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або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безпосередньо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передається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іншому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сприятливому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організму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355976" y="1484784"/>
            <a:ext cx="3512280" cy="23981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prstClr val="black"/>
                </a:solidFill>
              </a:rPr>
              <a:t>Організм</a:t>
            </a:r>
            <a:r>
              <a:rPr lang="ru-RU" dirty="0">
                <a:solidFill>
                  <a:prstClr val="black"/>
                </a:solidFill>
              </a:rPr>
              <a:t>, не </a:t>
            </a:r>
            <a:r>
              <a:rPr lang="ru-RU" dirty="0" err="1" smtClean="0">
                <a:solidFill>
                  <a:prstClr val="black"/>
                </a:solidFill>
              </a:rPr>
              <a:t>проявляє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ознак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хвороби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Arial"/>
              </a:rPr>
              <a:t>є великою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небезпекою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тому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що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виявити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/>
              </a:rPr>
              <a:t>ї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х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важче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ніж</a:t>
            </a:r>
            <a:r>
              <a:rPr lang="ru-RU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"/>
              </a:rPr>
              <a:t>хворих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1520" y="4338393"/>
            <a:ext cx="3512280" cy="4737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prstClr val="black"/>
                </a:solidFill>
              </a:rPr>
              <a:t>Сприятливість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787766" y="4107240"/>
            <a:ext cx="3512280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prstClr val="black"/>
                </a:solidFill>
              </a:rPr>
              <a:t>властивість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організму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тварини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відповідати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на </a:t>
            </a:r>
          </a:p>
        </p:txBody>
      </p:sp>
      <p:cxnSp>
        <p:nvCxnSpPr>
          <p:cNvPr id="21" name="Прямая со стрелкой 20"/>
          <p:cNvCxnSpPr>
            <a:stCxn id="19" idx="3"/>
            <a:endCxn id="20" idx="1"/>
          </p:cNvCxnSpPr>
          <p:nvPr/>
        </p:nvCxnSpPr>
        <p:spPr>
          <a:xfrm>
            <a:off x="3763800" y="4575292"/>
            <a:ext cx="1023966" cy="0"/>
          </a:xfrm>
          <a:prstGeom prst="straightConnector1">
            <a:avLst/>
          </a:prstGeom>
          <a:ln w="28575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553914" y="5470464"/>
            <a:ext cx="2598916" cy="4737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prstClr val="black"/>
                </a:solidFill>
              </a:rPr>
              <a:t>проникнення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06618" y="5475482"/>
            <a:ext cx="2598916" cy="4737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prstClr val="black"/>
                </a:solidFill>
              </a:rPr>
              <a:t>розмноження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72200" y="5475482"/>
            <a:ext cx="2598916" cy="47379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prstClr val="black"/>
                </a:solidFill>
              </a:rPr>
              <a:t>життєдіяльність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34" name="Прямая со стрелкой 33"/>
          <p:cNvCxnSpPr>
            <a:stCxn id="20" idx="2"/>
            <a:endCxn id="24" idx="0"/>
          </p:cNvCxnSpPr>
          <p:nvPr/>
        </p:nvCxnSpPr>
        <p:spPr>
          <a:xfrm flipH="1">
            <a:off x="1853372" y="5043344"/>
            <a:ext cx="4690534" cy="427120"/>
          </a:xfrm>
          <a:prstGeom prst="straightConnector1">
            <a:avLst/>
          </a:prstGeom>
          <a:ln w="28575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0" idx="2"/>
            <a:endCxn id="32" idx="0"/>
          </p:cNvCxnSpPr>
          <p:nvPr/>
        </p:nvCxnSpPr>
        <p:spPr>
          <a:xfrm flipH="1">
            <a:off x="4706076" y="5043344"/>
            <a:ext cx="1837830" cy="432138"/>
          </a:xfrm>
          <a:prstGeom prst="straightConnector1">
            <a:avLst/>
          </a:prstGeom>
          <a:ln w="28575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0" idx="2"/>
            <a:endCxn id="33" idx="0"/>
          </p:cNvCxnSpPr>
          <p:nvPr/>
        </p:nvCxnSpPr>
        <p:spPr>
          <a:xfrm>
            <a:off x="6543906" y="5043344"/>
            <a:ext cx="1127752" cy="432138"/>
          </a:xfrm>
          <a:prstGeom prst="straightConnector1">
            <a:avLst/>
          </a:prstGeom>
          <a:ln w="28575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кругленный прямоугольник 42"/>
          <p:cNvSpPr/>
          <p:nvPr/>
        </p:nvSpPr>
        <p:spPr>
          <a:xfrm>
            <a:off x="553914" y="6093295"/>
            <a:ext cx="8417202" cy="64807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prstClr val="black"/>
                </a:solidFill>
              </a:rPr>
              <a:t>патогених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мікроорганізмів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комплексом </a:t>
            </a:r>
            <a:r>
              <a:rPr lang="ru-RU" dirty="0" err="1" smtClean="0">
                <a:solidFill>
                  <a:prstClr val="black"/>
                </a:solidFill>
              </a:rPr>
              <a:t>захисно-пристосувальних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реакцій</a:t>
            </a:r>
            <a:r>
              <a:rPr lang="ru-RU" dirty="0">
                <a:solidFill>
                  <a:prstClr val="black"/>
                </a:solidFill>
              </a:rPr>
              <a:t>, </a:t>
            </a:r>
            <a:r>
              <a:rPr lang="ru-RU" dirty="0" err="1" smtClean="0">
                <a:solidFill>
                  <a:prstClr val="black"/>
                </a:solidFill>
              </a:rPr>
              <a:t>розвитком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інфекційного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процесу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74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4" grpId="0" animBg="1"/>
      <p:bldP spid="32" grpId="0" animBg="1"/>
      <p:bldP spid="33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620688"/>
            <a:ext cx="864096" cy="546132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Шляхи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розповсюдження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інфекції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91859" y="620688"/>
            <a:ext cx="7200800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Контактний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Відбувається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час прямого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непрямого контакту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хворої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здоровою. Прямим контактом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передаються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кампілобактеріоз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віспа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трихофітії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Непрямим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контактом –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мікроспорія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паратуберкульоз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25781" y="3056646"/>
            <a:ext cx="7200800" cy="80440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Трансмісивний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Живими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переносниками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комарі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мухи,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москіти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кліщі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блохи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Інфекційна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анемія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коней,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рикетсіози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африканська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чума коней.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27604" y="4005064"/>
            <a:ext cx="7200800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Кормовий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водний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шляхи (</a:t>
            </a:r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аліментарний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через корми та воду коли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тварини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користуються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загальними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годівницями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напувалками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туберкульоз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мит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коней,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лістеріоз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.).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91859" y="5001894"/>
            <a:ext cx="7200800" cy="12354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Горизонтальний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язаний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виходом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збудника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інфекції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зовнішнє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середовище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Ветрикальний</a:t>
            </a:r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Передається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потомству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безпосереднього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контакту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25781" y="1849665"/>
            <a:ext cx="7200800" cy="10801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Аерогенниий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респіраторний</a:t>
            </a:r>
            <a:endParaRPr lang="ru-RU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аерозолів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рідких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твердих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частинок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шлях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передачі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характерний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туберкульозу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парагрипу-3,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орнітозу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грипу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коней.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>
            <a:endCxn id="4" idx="1"/>
          </p:cNvCxnSpPr>
          <p:nvPr/>
        </p:nvCxnSpPr>
        <p:spPr>
          <a:xfrm>
            <a:off x="1115616" y="1160748"/>
            <a:ext cx="476243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11" idx="1"/>
          </p:cNvCxnSpPr>
          <p:nvPr/>
        </p:nvCxnSpPr>
        <p:spPr>
          <a:xfrm>
            <a:off x="1115616" y="2389725"/>
            <a:ext cx="510165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8" idx="1"/>
          </p:cNvCxnSpPr>
          <p:nvPr/>
        </p:nvCxnSpPr>
        <p:spPr>
          <a:xfrm>
            <a:off x="1115616" y="3458847"/>
            <a:ext cx="510165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9" idx="1"/>
          </p:cNvCxnSpPr>
          <p:nvPr/>
        </p:nvCxnSpPr>
        <p:spPr>
          <a:xfrm>
            <a:off x="1115616" y="4437112"/>
            <a:ext cx="511988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0" idx="1"/>
          </p:cNvCxnSpPr>
          <p:nvPr/>
        </p:nvCxnSpPr>
        <p:spPr>
          <a:xfrm>
            <a:off x="1115616" y="5541955"/>
            <a:ext cx="476243" cy="7764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0" y="0"/>
            <a:ext cx="9144000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шляхи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передачі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інфекції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характеристика</a:t>
            </a:r>
          </a:p>
        </p:txBody>
      </p:sp>
    </p:spTree>
    <p:extLst>
      <p:ext uri="{BB962C8B-B14F-4D97-AF65-F5344CB8AC3E}">
        <p14:creationId xmlns:p14="http://schemas.microsoft.com/office/powerpoint/2010/main" val="40559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9" grpId="0" animBg="1"/>
      <p:bldP spid="10" grpId="0" animBg="1"/>
      <p:bldP spid="1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83768" y="1772816"/>
            <a:ext cx="4464496" cy="3096344"/>
          </a:xfrm>
          <a:prstGeom prst="ellips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Профілактика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протиепізоотичні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заходи при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інфекційних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хворобах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572000" y="116632"/>
            <a:ext cx="3312368" cy="2304256"/>
          </a:xfrm>
          <a:prstGeom prst="ellipse">
            <a:avLst/>
          </a:prstGeom>
          <a:noFill/>
          <a:ln w="57150" cmpd="dbl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tx1"/>
                </a:solidFill>
              </a:rPr>
              <a:t>Нагляд</a:t>
            </a:r>
            <a:r>
              <a:rPr lang="ru-RU" sz="1600" dirty="0" smtClean="0">
                <a:solidFill>
                  <a:schemeClr val="tx1"/>
                </a:solidFill>
              </a:rPr>
              <a:t> за </a:t>
            </a:r>
            <a:r>
              <a:rPr lang="ru-RU" sz="1600" dirty="0" err="1" smtClean="0">
                <a:solidFill>
                  <a:schemeClr val="tx1"/>
                </a:solidFill>
              </a:rPr>
              <a:t>пересуванням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тварин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під</a:t>
            </a:r>
            <a:r>
              <a:rPr lang="ru-RU" sz="1600" dirty="0" smtClean="0">
                <a:solidFill>
                  <a:schemeClr val="tx1"/>
                </a:solidFill>
              </a:rPr>
              <a:t> час </a:t>
            </a:r>
            <a:r>
              <a:rPr lang="ru-RU" sz="1600" dirty="0" err="1" smtClean="0">
                <a:solidFill>
                  <a:schemeClr val="tx1"/>
                </a:solidFill>
              </a:rPr>
              <a:t>заготівлі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600" dirty="0" err="1" smtClean="0">
                <a:solidFill>
                  <a:schemeClr val="tx1"/>
                </a:solidFill>
              </a:rPr>
              <a:t>зберігання</a:t>
            </a:r>
            <a:r>
              <a:rPr lang="ru-RU" sz="1600" dirty="0" smtClean="0">
                <a:solidFill>
                  <a:schemeClr val="tx1"/>
                </a:solidFill>
              </a:rPr>
              <a:t> й </a:t>
            </a:r>
            <a:r>
              <a:rPr lang="ru-RU" sz="1600" dirty="0" err="1" smtClean="0">
                <a:solidFill>
                  <a:schemeClr val="tx1"/>
                </a:solidFill>
              </a:rPr>
              <a:t>перевезення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сировини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тваринного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походження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 smtClean="0">
                <a:solidFill>
                  <a:schemeClr val="tx1"/>
                </a:solidFill>
              </a:rPr>
              <a:t>різним</a:t>
            </a:r>
            <a:r>
              <a:rPr lang="ru-RU" sz="1600" dirty="0" smtClean="0">
                <a:solidFill>
                  <a:schemeClr val="tx1"/>
                </a:solidFill>
              </a:rPr>
              <a:t> видом транспорту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691680" y="116632"/>
            <a:ext cx="3276364" cy="1952600"/>
          </a:xfrm>
          <a:prstGeom prst="ellipse">
            <a:avLst/>
          </a:prstGeom>
          <a:noFill/>
          <a:ln w="57150" cmpd="dbl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Охорона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кордонів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держави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від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занесення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збудників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інфекційних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захворювань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інших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держав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444208" y="1772816"/>
            <a:ext cx="2699792" cy="1548172"/>
          </a:xfrm>
          <a:prstGeom prst="ellipse">
            <a:avLst/>
          </a:prstGeom>
          <a:noFill/>
          <a:ln w="57150" cmpd="dbl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Знезаражу-вання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гною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7504" y="1700808"/>
            <a:ext cx="2952328" cy="1872208"/>
          </a:xfrm>
          <a:prstGeom prst="ellipse">
            <a:avLst/>
          </a:prstGeom>
          <a:noFill/>
          <a:ln w="57150" cmpd="dbl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Ветеринарно-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санітарний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нагляд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мясокомбінатах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бойнях та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забійних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майданчиках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228184" y="3140968"/>
            <a:ext cx="2699792" cy="1548172"/>
          </a:xfrm>
          <a:prstGeom prst="ellipse">
            <a:avLst/>
          </a:prstGeom>
          <a:noFill/>
          <a:ln w="57150" cmpd="dbl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Знезаражу-вання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трупів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тварин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95936" y="4249606"/>
            <a:ext cx="3424159" cy="2123040"/>
          </a:xfrm>
          <a:prstGeom prst="ellipse">
            <a:avLst/>
          </a:prstGeom>
          <a:noFill/>
          <a:ln w="57150" cmpd="dbl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Ветеринарно-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санітарний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нагляд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тваринного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походження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складах, базах, утильзаводах,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шкіряних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заводах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65566" y="3320988"/>
            <a:ext cx="2664296" cy="2268252"/>
          </a:xfrm>
          <a:prstGeom prst="ellipse">
            <a:avLst/>
          </a:prstGeom>
          <a:noFill/>
          <a:ln w="57150" cmpd="dbl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Ветеринарно-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санітарний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нагляд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 ринками,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виставками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пунктами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тимчасової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концентрації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тварин</a:t>
            </a:r>
            <a:endParaRPr lang="ru-RU" sz="1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899648" y="4581128"/>
            <a:ext cx="2664296" cy="2070930"/>
          </a:xfrm>
          <a:prstGeom prst="ellipse">
            <a:avLst/>
          </a:prstGeom>
          <a:noFill/>
          <a:ln w="57150" cmpd="dbl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Пропаганда ветеринарно-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санітарних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знань</a:t>
            </a:r>
            <a:endParaRPr lang="ru-RU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2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170" y="4365104"/>
            <a:ext cx="9144000" cy="2456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епізоотій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простежується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стадійність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 algn="ctr">
              <a:buAutoNum type="arabicPeriod"/>
            </a:pP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іжепізоотична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стадія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Передепізоотична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стадія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eriod"/>
            </a:pP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Стадія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епізоотій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eriod"/>
            </a:pP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Стадія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згасання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епізоотій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eriod"/>
            </a:pP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Постепізоотична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стадія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AutoNum type="arabicPeriod"/>
            </a:pP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1640" y="260648"/>
            <a:ext cx="7056784" cy="47379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прояву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епізоотичного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процесу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484361" y="1214051"/>
            <a:ext cx="0" cy="72008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484361" y="1196752"/>
            <a:ext cx="6185619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96922" y="1930220"/>
            <a:ext cx="2718894" cy="1438627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 err="1" smtClean="0">
                <a:solidFill>
                  <a:srgbClr val="FF0000"/>
                </a:solidFill>
              </a:rPr>
              <a:t>Спорадія</a:t>
            </a:r>
            <a:r>
              <a:rPr lang="ru-RU" sz="1600" dirty="0" smtClean="0">
                <a:solidFill>
                  <a:prstClr val="black"/>
                </a:solidFill>
              </a:rPr>
              <a:t> – </a:t>
            </a:r>
            <a:r>
              <a:rPr lang="ru-RU" sz="1600" dirty="0" err="1" smtClean="0">
                <a:solidFill>
                  <a:prstClr val="black"/>
                </a:solidFill>
              </a:rPr>
              <a:t>це</a:t>
            </a:r>
            <a:r>
              <a:rPr lang="ru-RU" sz="1600" dirty="0" smtClean="0">
                <a:solidFill>
                  <a:prstClr val="black"/>
                </a:solidFill>
              </a:rPr>
              <a:t> коли на </a:t>
            </a:r>
            <a:r>
              <a:rPr lang="ru-RU" sz="1600" dirty="0" err="1" smtClean="0">
                <a:solidFill>
                  <a:prstClr val="black"/>
                </a:solidFill>
              </a:rPr>
              <a:t>певній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території</a:t>
            </a:r>
            <a:r>
              <a:rPr lang="ru-RU" sz="1600" dirty="0" smtClean="0">
                <a:solidFill>
                  <a:prstClr val="black"/>
                </a:solidFill>
              </a:rPr>
              <a:t> є </a:t>
            </a:r>
            <a:r>
              <a:rPr lang="ru-RU" sz="1600" dirty="0" err="1" smtClean="0">
                <a:solidFill>
                  <a:prstClr val="black"/>
                </a:solidFill>
              </a:rPr>
              <a:t>поодинокі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випадки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захворювання</a:t>
            </a:r>
            <a:r>
              <a:rPr lang="ru-RU" sz="1600" dirty="0" smtClean="0">
                <a:solidFill>
                  <a:prstClr val="black"/>
                </a:solidFill>
              </a:rPr>
              <a:t> і </a:t>
            </a:r>
            <a:r>
              <a:rPr lang="ru-RU" sz="1600" dirty="0" err="1" smtClean="0">
                <a:solidFill>
                  <a:prstClr val="black"/>
                </a:solidFill>
              </a:rPr>
              <a:t>між</a:t>
            </a:r>
            <a:r>
              <a:rPr lang="ru-RU" sz="1600" dirty="0" smtClean="0">
                <a:solidFill>
                  <a:prstClr val="black"/>
                </a:solidFill>
              </a:rPr>
              <a:t> ними </a:t>
            </a:r>
            <a:r>
              <a:rPr lang="ru-RU" sz="1600" dirty="0" err="1" smtClean="0">
                <a:solidFill>
                  <a:prstClr val="black"/>
                </a:solidFill>
              </a:rPr>
              <a:t>важко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встановити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епізоотичний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звязок</a:t>
            </a:r>
            <a:r>
              <a:rPr lang="ru-RU" sz="1600" dirty="0" smtClean="0">
                <a:solidFill>
                  <a:prstClr val="black"/>
                </a:solidFill>
              </a:rPr>
              <a:t>.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498696" y="1234460"/>
            <a:ext cx="0" cy="720079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3142040" y="1930220"/>
            <a:ext cx="2870120" cy="1642795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 err="1" smtClean="0">
                <a:solidFill>
                  <a:srgbClr val="FF0000"/>
                </a:solidFill>
              </a:rPr>
              <a:t>Ензоотія</a:t>
            </a:r>
            <a:r>
              <a:rPr lang="ru-RU" sz="1600" dirty="0" smtClean="0">
                <a:solidFill>
                  <a:prstClr val="black"/>
                </a:solidFill>
              </a:rPr>
              <a:t> – </a:t>
            </a:r>
            <a:r>
              <a:rPr lang="ru-RU" sz="1600" dirty="0" err="1" smtClean="0">
                <a:solidFill>
                  <a:prstClr val="black"/>
                </a:solidFill>
              </a:rPr>
              <a:t>це</a:t>
            </a:r>
            <a:r>
              <a:rPr lang="ru-RU" sz="1600" dirty="0" smtClean="0">
                <a:solidFill>
                  <a:prstClr val="black"/>
                </a:solidFill>
              </a:rPr>
              <a:t> коли </a:t>
            </a:r>
            <a:r>
              <a:rPr lang="ru-RU" sz="1600" dirty="0" err="1" smtClean="0">
                <a:solidFill>
                  <a:prstClr val="black"/>
                </a:solidFill>
              </a:rPr>
              <a:t>спалах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хвороби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обмежується</a:t>
            </a:r>
            <a:r>
              <a:rPr lang="ru-RU" sz="1600" dirty="0" smtClean="0">
                <a:solidFill>
                  <a:prstClr val="black"/>
                </a:solidFill>
              </a:rPr>
              <a:t> конкретною </a:t>
            </a:r>
            <a:r>
              <a:rPr lang="ru-RU" sz="1600" dirty="0" err="1" smtClean="0">
                <a:solidFill>
                  <a:prstClr val="black"/>
                </a:solidFill>
              </a:rPr>
              <a:t>територією</a:t>
            </a:r>
            <a:r>
              <a:rPr lang="ru-RU" sz="1600" dirty="0" smtClean="0">
                <a:solidFill>
                  <a:prstClr val="black"/>
                </a:solidFill>
              </a:rPr>
              <a:t>, де через </a:t>
            </a:r>
            <a:r>
              <a:rPr lang="ru-RU" sz="1600" dirty="0" err="1" smtClean="0">
                <a:solidFill>
                  <a:prstClr val="black"/>
                </a:solidFill>
              </a:rPr>
              <a:t>певні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умови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постійно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існує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джерело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збудника</a:t>
            </a:r>
            <a:r>
              <a:rPr lang="ru-RU" sz="1600" dirty="0" smtClean="0">
                <a:solidFill>
                  <a:prstClr val="black"/>
                </a:solidFill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</a:rPr>
              <a:t>фактори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передачі</a:t>
            </a:r>
            <a:r>
              <a:rPr lang="ru-RU" sz="1600" dirty="0" smtClean="0">
                <a:solidFill>
                  <a:prstClr val="black"/>
                </a:solidFill>
              </a:rPr>
              <a:t> та </a:t>
            </a:r>
            <a:r>
              <a:rPr lang="ru-RU" sz="1600" dirty="0" err="1" smtClean="0">
                <a:solidFill>
                  <a:prstClr val="black"/>
                </a:solidFill>
              </a:rPr>
              <a:t>сприйнятливі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тварини</a:t>
            </a:r>
            <a:r>
              <a:rPr lang="ru-RU" sz="1600" dirty="0" smtClean="0">
                <a:solidFill>
                  <a:prstClr val="black"/>
                </a:solidFill>
              </a:rPr>
              <a:t> .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7669980" y="1196752"/>
            <a:ext cx="0" cy="72008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6284080" y="1930220"/>
            <a:ext cx="2859920" cy="1786811"/>
          </a:xfrm>
          <a:prstGeom prst="round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 err="1" smtClean="0">
                <a:solidFill>
                  <a:srgbClr val="FF0000"/>
                </a:solidFill>
              </a:rPr>
              <a:t>Епізоотія</a:t>
            </a:r>
            <a:r>
              <a:rPr lang="ru-RU" sz="1600" dirty="0" smtClean="0">
                <a:solidFill>
                  <a:prstClr val="black"/>
                </a:solidFill>
              </a:rPr>
              <a:t> – </a:t>
            </a:r>
            <a:r>
              <a:rPr lang="ru-RU" sz="1600" dirty="0" err="1" smtClean="0">
                <a:solidFill>
                  <a:prstClr val="black"/>
                </a:solidFill>
              </a:rPr>
              <a:t>характеризується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значним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поширенням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хвороби</a:t>
            </a:r>
            <a:r>
              <a:rPr lang="ru-RU" sz="1600" dirty="0" smtClean="0">
                <a:solidFill>
                  <a:prstClr val="black"/>
                </a:solidFill>
              </a:rPr>
              <a:t> та </a:t>
            </a:r>
            <a:r>
              <a:rPr lang="ru-RU" sz="1600" dirty="0" err="1" smtClean="0">
                <a:solidFill>
                  <a:prstClr val="black"/>
                </a:solidFill>
              </a:rPr>
              <a:t>збудника</a:t>
            </a:r>
            <a:r>
              <a:rPr lang="ru-RU" sz="1600" dirty="0" smtClean="0">
                <a:solidFill>
                  <a:prstClr val="black"/>
                </a:solidFill>
              </a:rPr>
              <a:t> за </a:t>
            </a:r>
            <a:r>
              <a:rPr lang="ru-RU" sz="1600" dirty="0" err="1" smtClean="0">
                <a:solidFill>
                  <a:prstClr val="black"/>
                </a:solidFill>
              </a:rPr>
              <a:t>межі</a:t>
            </a:r>
            <a:r>
              <a:rPr lang="ru-RU" sz="1600" dirty="0" smtClean="0">
                <a:solidFill>
                  <a:prstClr val="black"/>
                </a:solidFill>
              </a:rPr>
              <a:t> неблагополучного пункту, </a:t>
            </a:r>
            <a:r>
              <a:rPr lang="ru-RU" sz="1600" dirty="0" err="1" smtClean="0">
                <a:solidFill>
                  <a:prstClr val="black"/>
                </a:solidFill>
              </a:rPr>
              <a:t>швидким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охопленням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господарств</a:t>
            </a:r>
            <a:r>
              <a:rPr lang="ru-RU" sz="1600" dirty="0" smtClean="0">
                <a:solidFill>
                  <a:prstClr val="black"/>
                </a:solidFill>
              </a:rPr>
              <a:t>, </a:t>
            </a:r>
            <a:r>
              <a:rPr lang="ru-RU" sz="1600" dirty="0" err="1" smtClean="0">
                <a:solidFill>
                  <a:prstClr val="black"/>
                </a:solidFill>
              </a:rPr>
              <a:t>районів</a:t>
            </a:r>
            <a:r>
              <a:rPr lang="ru-RU" sz="1600" dirty="0" smtClean="0">
                <a:solidFill>
                  <a:prstClr val="black"/>
                </a:solidFill>
              </a:rPr>
              <a:t>, областей. 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4474116" y="751745"/>
            <a:ext cx="0" cy="462306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00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нфекционные заболевания и их профилактика_5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21937"/>
            <a:ext cx="9144000" cy="61293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6453336"/>
            <a:ext cx="8712968" cy="40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Інфекції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4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В. П. </a:t>
            </a:r>
            <a:r>
              <a:rPr lang="ru-RU" dirty="0" smtClean="0"/>
              <a:t>Постой. </a:t>
            </a:r>
            <a:r>
              <a:rPr lang="ru-RU" dirty="0" err="1"/>
              <a:t>Епізоотологія</a:t>
            </a:r>
            <a:r>
              <a:rPr lang="ru-RU" dirty="0"/>
              <a:t> з </a:t>
            </a:r>
            <a:r>
              <a:rPr lang="ru-RU" dirty="0" err="1"/>
              <a:t>мікробіологією</a:t>
            </a:r>
            <a:r>
              <a:rPr lang="ru-RU" dirty="0"/>
              <a:t>, </a:t>
            </a:r>
            <a:r>
              <a:rPr lang="ru-RU" smtClean="0"/>
              <a:t>с.96 </a:t>
            </a:r>
            <a:r>
              <a:rPr lang="ru-RU" smtClean="0"/>
              <a:t>– 138</a:t>
            </a:r>
            <a:endParaRPr lang="ru-RU" dirty="0"/>
          </a:p>
          <a:p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64283"/>
            <a:ext cx="3273425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07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447</Words>
  <Application>Microsoft Office PowerPoint</Application>
  <PresentationFormat>Экран (4:3)</PresentationFormat>
  <Paragraphs>79</Paragraphs>
  <Slides>9</Slides>
  <Notes>8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Лепонид</dc:creator>
  <cp:lastModifiedBy>Юля</cp:lastModifiedBy>
  <cp:revision>22</cp:revision>
  <dcterms:created xsi:type="dcterms:W3CDTF">2011-12-12T11:29:27Z</dcterms:created>
  <dcterms:modified xsi:type="dcterms:W3CDTF">2016-04-14T05:47:16Z</dcterms:modified>
</cp:coreProperties>
</file>