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0" r:id="rId22"/>
    <p:sldId id="277" r:id="rId23"/>
    <p:sldId id="276" r:id="rId24"/>
    <p:sldId id="278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93" r:id="rId35"/>
    <p:sldId id="289" r:id="rId36"/>
    <p:sldId id="290" r:id="rId37"/>
    <p:sldId id="291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426" y="1484784"/>
            <a:ext cx="8791574" cy="4824536"/>
          </a:xfrm>
        </p:spPr>
        <p:txBody>
          <a:bodyPr>
            <a:normAutofit/>
          </a:bodyPr>
          <a:lstStyle/>
          <a:p>
            <a:pPr lvl="0" algn="r">
              <a:spcBef>
                <a:spcPct val="20000"/>
              </a:spcBef>
              <a:buClr>
                <a:srgbClr val="FF8600"/>
              </a:buClr>
            </a:pPr>
            <a:r>
              <a:rPr lang="ru-RU" sz="4000" b="1" i="0" u="sng" spc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Лабораторна</a:t>
            </a:r>
            <a:r>
              <a:rPr lang="ru-RU" sz="4000" b="1" i="0" u="sng" spc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0" u="sng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  <a:endParaRPr lang="ru-RU" sz="4000" i="0" spc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Clr>
                <a:srgbClr val="FF8600"/>
              </a:buClr>
            </a:pPr>
            <a:r>
              <a:rPr lang="ru-RU" sz="3600" spc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i="0" spc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0" spc="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Серологічні</a:t>
            </a:r>
            <a:r>
              <a:rPr lang="ru-RU" sz="3600" i="0" spc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0" spc="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endParaRPr lang="ru-RU" sz="3600" i="0" spc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Clr>
                <a:srgbClr val="FF8600"/>
              </a:buClr>
            </a:pPr>
            <a:r>
              <a:rPr lang="ru-RU" sz="3600" spc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Мета. </a:t>
            </a:r>
            <a:r>
              <a:rPr lang="ru-RU" sz="3600" i="0" spc="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Ознайомитися</a:t>
            </a:r>
            <a:r>
              <a:rPr lang="ru-RU" sz="3600" i="0" spc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i="0" spc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600" i="0" spc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схемами постановки </a:t>
            </a:r>
            <a:r>
              <a:rPr lang="ru-RU" sz="3600" i="0" spc="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серологічних</a:t>
            </a:r>
            <a:r>
              <a:rPr lang="ru-RU" sz="3600" i="0" spc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0" spc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реакцій</a:t>
            </a:r>
            <a:endParaRPr lang="uk-UA" i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332657"/>
            <a:ext cx="7680960" cy="108012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ЗОЛОТОНІСЬКИЙ ТЕХНІКУМ ВЕТЕРИНАРНОЇ МЕДИЦИНИ БНАУ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5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1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700808"/>
            <a:ext cx="7680960" cy="448663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0"/>
            <a:ext cx="8540054" cy="1772816"/>
          </a:xfrm>
        </p:spPr>
        <p:txBody>
          <a:bodyPr>
            <a:noAutofit/>
          </a:bodyPr>
          <a:lstStyle/>
          <a:p>
            <a:r>
              <a:rPr lang="ru-RU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аглютинації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латекса (РАЛ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постановки РАЛ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сенсибілізовані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частинки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полістиролового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латекса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діаметром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0,5–1,2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мкм,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гомологічного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імунологічного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реагента (антигена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антитіла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склеюються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90451" cy="498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2636912"/>
            <a:ext cx="7680960" cy="355052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116632"/>
            <a:ext cx="8791574" cy="208823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 </a:t>
            </a:r>
            <a:r>
              <a:rPr lang="uk-UA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коаглютинації</a:t>
            </a:r>
            <a:r>
              <a:rPr lang="uk-UA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(КОА).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Реакцію ставлять на скляних пластинках,  змішуючи рівні об’єми (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1–2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краплі) досліджуваного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матеріалу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(кров, сеча, слина, фільтрати фекалій та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ін.)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і стафілококового діагностикуму. Суміш ретельно перемішують  і через 2-5 </a:t>
            </a:r>
            <a:r>
              <a:rPr lang="uk-UA" sz="2200" b="1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на темному фоні враховують результати.  На темному фоні повинна чітко буде проглядатись дрібнозерниста аглютинація стафілококів.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624736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8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988840"/>
            <a:ext cx="7680960" cy="4198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760240"/>
          </a:xfrm>
        </p:spPr>
        <p:txBody>
          <a:bodyPr>
            <a:noAutofit/>
          </a:bodyPr>
          <a:lstStyle/>
          <a:p>
            <a:pPr algn="just"/>
            <a:r>
              <a:rPr lang="uk-UA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 преципітації (РП)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взаємодія розчинного антигену (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преципітиногену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) й антитіла (преципітину)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 наявності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електроліту (0,85 %   розчин натрію хлориду).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060848"/>
            <a:ext cx="5544616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8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3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5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035998" cy="752128"/>
          </a:xfrm>
        </p:spPr>
        <p:txBody>
          <a:bodyPr>
            <a:normAutofit/>
          </a:bodyPr>
          <a:lstStyle/>
          <a:p>
            <a:pPr algn="ctr"/>
            <a:r>
              <a:rPr lang="uk-UA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 радіальної </a:t>
            </a:r>
            <a:r>
              <a:rPr lang="uk-UA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імунодифузії</a:t>
            </a:r>
            <a:endParaRPr lang="uk-UA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9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>
                <a:solidFill>
                  <a:srgbClr val="FF0000"/>
                </a:solidFill>
              </a:rPr>
              <a:t>               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dirty="0" smtClean="0"/>
              <a:t>                                                              </a:t>
            </a:r>
            <a:r>
              <a:rPr lang="uk-UA" b="1" dirty="0" smtClean="0">
                <a:solidFill>
                  <a:srgbClr val="FF0000"/>
                </a:solidFill>
              </a:rPr>
              <a:t>Б</a:t>
            </a:r>
            <a:r>
              <a:rPr lang="uk-UA" b="1" dirty="0" smtClean="0"/>
              <a:t> </a:t>
            </a:r>
            <a:r>
              <a:rPr lang="uk-UA" dirty="0" smtClean="0"/>
              <a:t>                                                            </a:t>
            </a:r>
            <a:r>
              <a:rPr lang="uk-UA" b="1" dirty="0" smtClean="0">
                <a:solidFill>
                  <a:srgbClr val="FF0000"/>
                </a:solidFill>
              </a:rPr>
              <a:t>В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791574" cy="111216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Послідовні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лізису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(а, б, в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вібріонів</a:t>
            </a:r>
            <a:endParaRPr lang="uk-UA" sz="36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Ознайомитися із серологічними реакціями, застосуванням їх у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ветеринарно-лаборатоній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практиці, отримання і підготовку компонентів</a:t>
            </a:r>
          </a:p>
          <a:p>
            <a:pPr marL="342900" indent="-342900" algn="just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Засвоїти методики постановки серологічних реакцій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2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60648"/>
            <a:ext cx="8791574" cy="936104"/>
          </a:xfrm>
        </p:spPr>
        <p:txBody>
          <a:bodyPr>
            <a:noAutofit/>
          </a:bodyPr>
          <a:lstStyle/>
          <a:p>
            <a:pPr algn="ctr"/>
            <a:r>
              <a:rPr lang="uk-UA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 зв’язування комплементу (РЗК</a:t>
            </a:r>
            <a:r>
              <a:rPr lang="uk-UA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із сироваткою здорової тварини</a:t>
            </a:r>
            <a:endParaRPr lang="uk-UA" sz="2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68952" cy="5250697"/>
          </a:xfrm>
        </p:spPr>
      </p:pic>
    </p:spTree>
    <p:extLst>
      <p:ext uri="{BB962C8B-B14F-4D97-AF65-F5344CB8AC3E}">
        <p14:creationId xmlns:p14="http://schemas.microsoft.com/office/powerpoint/2010/main" val="2275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8407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зв’язування</a:t>
            </a:r>
            <a:r>
              <a:rPr lang="ru-RU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комплементу (РЗК) </a:t>
            </a:r>
            <a:r>
              <a:rPr lang="ru-RU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сироваткою</a:t>
            </a:r>
            <a:r>
              <a:rPr lang="ru-RU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хворої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endParaRPr lang="uk-UA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784976" cy="5262572"/>
          </a:xfrm>
        </p:spPr>
      </p:pic>
    </p:spTree>
    <p:extLst>
      <p:ext uri="{BB962C8B-B14F-4D97-AF65-F5344CB8AC3E}">
        <p14:creationId xmlns:p14="http://schemas.microsoft.com/office/powerpoint/2010/main" val="28394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96"/>
            <a:ext cx="9144000" cy="67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8791574" cy="896144"/>
          </a:xfrm>
        </p:spPr>
        <p:txBody>
          <a:bodyPr>
            <a:normAutofit fontScale="90000"/>
          </a:bodyPr>
          <a:lstStyle/>
          <a:p>
            <a:r>
              <a:rPr lang="uk-UA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Облік реакції </a:t>
            </a:r>
            <a:r>
              <a:rPr lang="uk-UA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зв’язування комплементу (РЗК)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" y="1484784"/>
            <a:ext cx="450760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71601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2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3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2060848"/>
            <a:ext cx="7680960" cy="412659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791574" cy="1904256"/>
          </a:xfrm>
        </p:spPr>
        <p:txBody>
          <a:bodyPr>
            <a:noAutofit/>
          </a:bodyPr>
          <a:lstStyle/>
          <a:p>
            <a:pPr algn="just"/>
            <a:r>
              <a:rPr lang="uk-UA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 гемаглютинації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– феномен склеювання еритроцитів під впливом вірусів. Позитивна реакції – осад у вигляді «парасольки», негативна – у вигляді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«ґудзика».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8186"/>
            <a:ext cx="8352928" cy="4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5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7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8" y="15212"/>
            <a:ext cx="8641162" cy="68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791574" cy="68012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Облік реакції  гальмування гемаглютинації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791573" cy="896144"/>
          </a:xfrm>
        </p:spPr>
        <p:txBody>
          <a:bodyPr>
            <a:normAutofit/>
          </a:bodyPr>
          <a:lstStyle/>
          <a:p>
            <a:pPr algn="ctr"/>
            <a:r>
              <a:rPr lang="uk-UA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 </a:t>
            </a:r>
            <a:r>
              <a:rPr lang="uk-UA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гемадсорбції</a:t>
            </a:r>
            <a:endParaRPr lang="uk-UA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399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0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268760"/>
            <a:ext cx="7680960" cy="5256584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Пробірки бактеріологічні  з рівним сферичним дном, піпетки градуйовані на 1 і 5 мл, стерильні пастерівські піпетки і штативи, позитивні сироватки, сироватка нормальна (від здорових тварин) (частина пробірок з нормальною і позитивною сироваткою нумерована – шифр для дослідження , друга частина для контролю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залиша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під назвою «позитивна» і «нормальна»), антиген, пробірки 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фізрозчином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гумові груші. Для демонстрації необхідні таблиці, пробірки з позитивними і негативними серологічними реакціями тощо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8600"/>
                </a:solidFill>
                <a:latin typeface="Arial"/>
                <a:cs typeface="+mj-cs"/>
              </a:rPr>
              <a:t>Обладнання та матеріали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152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12062" cy="824136"/>
          </a:xfrm>
        </p:spPr>
        <p:txBody>
          <a:bodyPr/>
          <a:lstStyle/>
          <a:p>
            <a:pPr algn="ctr"/>
            <a:r>
              <a:rPr lang="uk-UA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 </a:t>
            </a:r>
            <a:r>
              <a:rPr lang="uk-UA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імунофлюрисценції</a:t>
            </a:r>
            <a:r>
              <a:rPr lang="uk-UA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(РІФ)</a:t>
            </a:r>
            <a:endParaRPr lang="uk-UA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7" y="1115616"/>
            <a:ext cx="8853586" cy="5733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12062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Непрямий </a:t>
            </a:r>
            <a:r>
              <a:rPr lang="uk-UA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імуноферментний</a:t>
            </a:r>
            <a:r>
              <a:rPr lang="uk-UA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аналіз </a:t>
            </a:r>
            <a:r>
              <a:rPr lang="uk-UA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(ІФА)</a:t>
            </a:r>
          </a:p>
        </p:txBody>
      </p:sp>
    </p:spTree>
    <p:extLst>
      <p:ext uri="{BB962C8B-B14F-4D97-AF65-F5344CB8AC3E}">
        <p14:creationId xmlns:p14="http://schemas.microsoft.com/office/powerpoint/2010/main" val="39949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-27384"/>
            <a:ext cx="768096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Облік ІФА</a:t>
            </a:r>
            <a:endParaRPr lang="uk-UA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6496"/>
            <a:ext cx="8469486" cy="608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6288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 нейтралізації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властивостях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імунної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сироватки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блокувати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репродукції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чутливій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біологічній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endParaRPr lang="uk-UA" sz="27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3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684070" cy="4724400"/>
          </a:xfrm>
        </p:spPr>
        <p:txBody>
          <a:bodyPr/>
          <a:lstStyle/>
          <a:p>
            <a:pPr algn="just"/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Оформити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лабораторний зошит, вивчити матеріал по темі.</a:t>
            </a:r>
          </a:p>
          <a:p>
            <a:pPr algn="just"/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Підручники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М.І Горбань Практикум по епізоотології з мікробіологією, с.11 - 17</a:t>
            </a:r>
          </a:p>
          <a:p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П. </a:t>
            </a:r>
            <a:r>
              <a:rPr lang="uk-UA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Постой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Епізоотологія з мікробіологією, с.25 - 28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B050"/>
                </a:solidFill>
              </a:rPr>
              <a:t>Домашнє завдання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3273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6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700808"/>
            <a:ext cx="7680960" cy="448663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791574" cy="1544216"/>
          </a:xfrm>
        </p:spPr>
        <p:txBody>
          <a:bodyPr>
            <a:noAutofit/>
          </a:bodyPr>
          <a:lstStyle/>
          <a:p>
            <a:pPr algn="just"/>
            <a:r>
              <a:rPr lang="uk-UA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Анафілаксія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проти,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phylaxis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захист)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стан підвищеної чутливості організму, спричинений повторним введенням антигенів (сироваток, антибіоти­ків та ін.).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84070" cy="2264296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Різноманітні фармакологічні препарати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продукти 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деградації можуть зв'язуватися з тканинами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клітинами організму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тим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мим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із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гаптенів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перетворюються на повноцінні антигени, які індукують синтез антитіл, що реагують з ними. Часто це відбувається на поверхні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форменних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елементів крові. До утвореного комплексу антиген-антитіло приєднується комплемент, що обумовлює лізис цих клітин.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064896" cy="44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2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12062" cy="1328192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гіперчутливості</a:t>
            </a:r>
            <a:r>
              <a:rPr lang="ru-RU" dirty="0"/>
              <a:t> </a:t>
            </a:r>
            <a:r>
              <a:rPr lang="ru-RU" dirty="0" err="1"/>
              <a:t>сповільненого</a:t>
            </a:r>
            <a:r>
              <a:rPr lang="ru-RU" dirty="0"/>
              <a:t> </a:t>
            </a:r>
            <a:r>
              <a:rPr lang="ru-RU" dirty="0" smtClean="0"/>
              <a:t>типу</a:t>
            </a:r>
            <a:endParaRPr lang="uk-UA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5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</a:pPr>
            <a:r>
              <a:rPr lang="ru-RU" sz="3600" b="1" spc="0" dirty="0" err="1" smtClean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Оформити</a:t>
            </a:r>
            <a:r>
              <a:rPr lang="ru-RU" sz="3600" b="1" spc="0" dirty="0" smtClean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0" dirty="0" err="1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лабораторний</a:t>
            </a:r>
            <a:r>
              <a:rPr lang="ru-RU" sz="3600" b="1" spc="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0" dirty="0" err="1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зошит</a:t>
            </a:r>
            <a:r>
              <a:rPr lang="ru-RU" sz="3600" b="1" spc="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spc="0" dirty="0" err="1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3600" b="1" spc="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0" dirty="0" err="1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3600" b="1" spc="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600" b="1" spc="0" smtClean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темі</a:t>
            </a:r>
            <a:endParaRPr lang="ru-RU" sz="3600" b="1" spc="0" dirty="0">
              <a:ln w="24500" cmpd="dbl">
                <a:solidFill>
                  <a:srgbClr val="EA157A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EA157A">
                      <a:tint val="10000"/>
                      <a:satMod val="155000"/>
                    </a:srgbClr>
                  </a:gs>
                  <a:gs pos="60000">
                    <a:srgbClr val="EA157A">
                      <a:tint val="30000"/>
                      <a:satMod val="155000"/>
                    </a:srgbClr>
                  </a:gs>
                  <a:gs pos="100000">
                    <a:srgbClr val="EA157A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</a:pPr>
            <a:r>
              <a:rPr lang="ru-RU" sz="3600" b="1" spc="0" dirty="0" smtClean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М.І Горбань. </a:t>
            </a:r>
            <a:r>
              <a:rPr lang="ru-RU" sz="3600" b="1" spc="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Практикум по </a:t>
            </a:r>
            <a:r>
              <a:rPr lang="ru-RU" sz="3600" b="1" spc="0" dirty="0" err="1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епізоотології</a:t>
            </a:r>
            <a:r>
              <a:rPr lang="ru-RU" sz="3600" b="1" spc="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spc="0" dirty="0" err="1" smtClean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мікробіологією</a:t>
            </a:r>
            <a:endParaRPr lang="ru-RU" sz="3600" b="1" spc="0" dirty="0">
              <a:ln w="24500" cmpd="dbl">
                <a:solidFill>
                  <a:srgbClr val="EA157A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EA157A">
                      <a:tint val="10000"/>
                      <a:satMod val="155000"/>
                    </a:srgbClr>
                  </a:gs>
                  <a:gs pos="60000">
                    <a:srgbClr val="EA157A">
                      <a:tint val="30000"/>
                      <a:satMod val="155000"/>
                    </a:srgbClr>
                  </a:gs>
                  <a:gs pos="100000">
                    <a:srgbClr val="EA157A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</a:pPr>
            <a:r>
              <a:rPr lang="uk-UA" sz="3600" b="1" spc="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 П. </a:t>
            </a:r>
            <a:r>
              <a:rPr lang="uk-UA" sz="3600" b="1" spc="0" dirty="0" err="1" smtClean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Постой</a:t>
            </a:r>
            <a:r>
              <a:rPr lang="uk-UA" sz="3600" b="1" spc="0" dirty="0" smtClean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600" b="1" spc="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Епізоотологія з мікробіологією, </a:t>
            </a:r>
            <a:r>
              <a:rPr lang="uk-UA" sz="3600" b="1" spc="0" dirty="0" smtClean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 25– 28.92–96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Домашнє завдання</a:t>
            </a:r>
            <a:endParaRPr lang="uk-UA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85184"/>
            <a:ext cx="3273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7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Спочатку студенти пригадують лекційний матеріал із імунології. Після цього вони знайомляться із схемою і методикою постановки серологічних реакцій, а потім вже використовують вказівки викладача і починають  самостійно проводити серологічні реакції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8600"/>
                </a:solidFill>
                <a:latin typeface="Arial"/>
                <a:cs typeface="+mj-cs"/>
              </a:rPr>
              <a:t>Методичні вказівки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570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2132856"/>
            <a:ext cx="7680960" cy="405458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12062" cy="183224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 АГЛЮТИНАЦІЇ </a:t>
            </a:r>
            <a:br>
              <a:rPr lang="uk-UA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Аглютиніни –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антитіла, що мають властивість спричиняти скле­ювання відповідних бактерій, еритроцитів, лейкоцитів, тромбоцитів, клітин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тканин з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адсорбованими на них антигенами або антитілами з утворенням конгломератів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аглютинатів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), видимих неозброєним оком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34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06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2636912"/>
            <a:ext cx="7680960" cy="355052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791574" cy="21922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 час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імунізації тварин рухливими бактеріями, що містять джгути­кові (Н) і соматичні (О) антигени, у них виробляються відповідно Н- і О-аглютиніни. Джгутикові аглютиніни спричиняють швидше склеювання бактерій у вигляді пухких пластівців, сома­тичні аглютиніни порівняно повільно утворюють конгломерати бакте­рій у вигляді дрібних зерен. На цій підставі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Н-аглютинація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крупнопластівцевою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а О-аглютинація — дрібнозер­нистою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1551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42" y="2636912"/>
            <a:ext cx="598885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5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РЕАКЦІЯ АГЛЮТИНАЦІЇ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49382"/>
            <a:ext cx="4493139" cy="560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1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0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320</TotalTime>
  <Words>599</Words>
  <Application>Microsoft Office PowerPoint</Application>
  <PresentationFormat>Экран (4:3)</PresentationFormat>
  <Paragraphs>51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Corbel</vt:lpstr>
      <vt:lpstr>Tahoma</vt:lpstr>
      <vt:lpstr>Times New Roman</vt:lpstr>
      <vt:lpstr>Tunga</vt:lpstr>
      <vt:lpstr>Wingdings</vt:lpstr>
      <vt:lpstr>Mylar</vt:lpstr>
      <vt:lpstr>ЗОЛОТОНІСЬКИЙ ТЕХНІКУМ ВЕТЕРИНАРНОЇ МЕДИЦИНИ БНАУ</vt:lpstr>
      <vt:lpstr>ЗАВДАННЯ</vt:lpstr>
      <vt:lpstr>Обладнання та матеріали</vt:lpstr>
      <vt:lpstr>Методичні вказівки</vt:lpstr>
      <vt:lpstr>РЕАКЦІЯ АГЛЮТИНАЦІЇ  Аглютиніни – антитіла, що мають властивість спричиняти скле­ювання відповідних бактерій, еритроцитів, лейкоцитів, тромбоцитів, клітин тканин з адсорбованими на них антигенами або антитілами з утворенням конгломератів (аглютинатів), видимих неозброєним оком.</vt:lpstr>
      <vt:lpstr>Під час імунізації тварин рухливими бактеріями, що містять джгути­кові (Н) і соматичні (О) антигени, у них виробляються відповідно Н- і О-аглютиніни. Джгутикові аглютиніни спричиняють швидше склеювання бактерій у вигляді пухких пластівців, сома­тичні аглютиніни порівняно повільно утворюють конгломерати бакте­рій у вигляді дрібних зерен. На цій підставі Н-аглютинація називається крупнопластівцевою, а О-аглютинація — дрібнозер­нистою.</vt:lpstr>
      <vt:lpstr>РЕАКЦІЯ АГЛЮТИНАЦІЇ </vt:lpstr>
      <vt:lpstr>Презентация PowerPoint</vt:lpstr>
      <vt:lpstr>Презентация PowerPoint</vt:lpstr>
      <vt:lpstr>Презентация PowerPoint</vt:lpstr>
      <vt:lpstr>Реакція аглютинації латекса (РАЛ)  Для постановки РАЛ використовують сенсибілізовані частинки полістиролового латекса діаметром  0,5–1,2 мкм, які за наявності гомологічного імунологічного реагента (антигена або антитіла) склеюються</vt:lpstr>
      <vt:lpstr>Реакція коаглютинації (КОА). Реакцію ставлять на скляних пластинках,  змішуючи рівні об’єми (1–2 краплі) досліджуваного матеріалу (кров, сеча, слина, фільтрати фекалій та ін.) і стафілококового діагностикуму. Суміш ретельно перемішують  і через 2-5 хв на темному фоні враховують результати.  На темному фоні повинна чітко буде проглядатись дрібнозерниста аглютинація стафілококів.</vt:lpstr>
      <vt:lpstr>Реакція преципітації (РП) – взаємодія розчинного антигену (преципітиногену) й антитіла (преципітину) за наявності електроліту (0,85 %   розчин натрію хлориду).</vt:lpstr>
      <vt:lpstr>Презентация PowerPoint</vt:lpstr>
      <vt:lpstr>Презентация PowerPoint</vt:lpstr>
      <vt:lpstr>Презентация PowerPoint</vt:lpstr>
      <vt:lpstr>Реакція радіальної імунодифузії</vt:lpstr>
      <vt:lpstr>Презентация PowerPoint</vt:lpstr>
      <vt:lpstr> Послідовні фази лізису (а, б, в) вібріонів</vt:lpstr>
      <vt:lpstr>Реакція зв’язування комплементу (РЗК) із сироваткою здорової тварини</vt:lpstr>
      <vt:lpstr>Реакція зв’язування комплементу (РЗК) із сироваткою хворої тварини</vt:lpstr>
      <vt:lpstr>Презентация PowerPoint</vt:lpstr>
      <vt:lpstr>Облік реакції зв’язування комплементу (РЗК)</vt:lpstr>
      <vt:lpstr>Презентация PowerPoint</vt:lpstr>
      <vt:lpstr>Реакція гемаглютинації – феномен склеювання еритроцитів під впливом вірусів. Позитивна реакції – осад у вигляді «парасольки», негативна – у вигляді «ґудзика».</vt:lpstr>
      <vt:lpstr>Презентация PowerPoint</vt:lpstr>
      <vt:lpstr>Презентация PowerPoint</vt:lpstr>
      <vt:lpstr>Облік реакції  гальмування гемаглютинації</vt:lpstr>
      <vt:lpstr>Реакція гемадсорбції</vt:lpstr>
      <vt:lpstr>Реакція імунофлюрисценції (РІФ)</vt:lpstr>
      <vt:lpstr>Непрямий імуноферментний аналіз (ІФА)</vt:lpstr>
      <vt:lpstr>Облік ІФА</vt:lpstr>
      <vt:lpstr>Реакція нейтралізації ґрунтується на властивостях імунної сироватки під час додавання до відповідного вірусу блокувати його здатність до репродукції в чутливій біологічній системі</vt:lpstr>
      <vt:lpstr>Домашнє завдання </vt:lpstr>
      <vt:lpstr>Анафілаксія (лат. ana – проти, phylaxis – захист) – стан підвищеної чутливості організму, спричинений повторним введенням антигенів (сироваток, антибіоти­ків та ін.). </vt:lpstr>
      <vt:lpstr>Різноманітні фармакологічні препарати i продукти їx деградації можуть зв'язуватися з тканинами i клітинами організму i тим caмим із гаптенів перетворюються на повноцінні антигени, які індукують синтез антитіл, що реагують з ними. Часто це відбувається на поверхні форменних елементів крові. До утвореного комплексу антиген-антитіло приєднується комплемент, що обумовлює лізис цих клітин.</vt:lpstr>
      <vt:lpstr>Механізм розвитку гіперчутливості сповільненого типу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ЗОЛОТОНІСЬКИ ТЕХНІКУМ ВЕТЕРИНАРНОЇ МЕДИЦИНИ БНАУ</dc:title>
  <dc:creator>Ольга Олегівна</dc:creator>
  <cp:lastModifiedBy>Юля</cp:lastModifiedBy>
  <cp:revision>29</cp:revision>
  <dcterms:created xsi:type="dcterms:W3CDTF">2014-06-14T15:10:49Z</dcterms:created>
  <dcterms:modified xsi:type="dcterms:W3CDTF">2016-04-14T08:05:01Z</dcterms:modified>
</cp:coreProperties>
</file>