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0"/>
            <a:ext cx="7579176" cy="148478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Золотоніський технікум ветеринарної медицини БНАУ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5" y="2636913"/>
            <a:ext cx="7575624" cy="21602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6600" dirty="0" smtClean="0">
                <a:solidFill>
                  <a:srgbClr val="FF0000"/>
                </a:solidFill>
              </a:rPr>
              <a:t>Тема. Вступ</a:t>
            </a:r>
          </a:p>
          <a:p>
            <a:pPr algn="ctr"/>
            <a:r>
              <a:rPr lang="uk-UA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Мета. Ознайомити </a:t>
            </a:r>
            <a:r>
              <a:rPr lang="uk-UA" sz="28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студентів </a:t>
            </a:r>
            <a:r>
              <a:rPr lang="uk-UA" sz="28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короткою історією мікробіології</a:t>
            </a:r>
            <a:r>
              <a:rPr lang="uk-UA" sz="6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uk-U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2" y="1052737"/>
            <a:ext cx="3864616" cy="720080"/>
          </a:xfrm>
        </p:spPr>
        <p:txBody>
          <a:bodyPr>
            <a:noAutofit/>
          </a:bodyPr>
          <a:lstStyle/>
          <a:p>
            <a:r>
              <a:rPr lang="uk-UA" sz="3000" b="1" dirty="0"/>
              <a:t>В.М.</a:t>
            </a:r>
            <a:r>
              <a:rPr lang="uk-UA" sz="3000" b="1" dirty="0" err="1"/>
              <a:t>Шапошников</a:t>
            </a:r>
            <a:endParaRPr lang="uk-UA" sz="3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2060848"/>
            <a:ext cx="3298784" cy="359405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Завдяки його дослідженням було розроблено технологію промислового отримання молочної кислоти, ацетону, бутанолу за допомогою мікроорганізмів</a:t>
            </a:r>
            <a:endParaRPr lang="uk-UA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03244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8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9992" y="836713"/>
            <a:ext cx="4248472" cy="432047"/>
          </a:xfrm>
        </p:spPr>
        <p:txBody>
          <a:bodyPr>
            <a:noAutofit/>
          </a:bodyPr>
          <a:lstStyle/>
          <a:p>
            <a:r>
              <a:rPr lang="uk-UA" b="1" dirty="0"/>
              <a:t>С.Н.</a:t>
            </a:r>
            <a:r>
              <a:rPr lang="uk-UA" b="1" dirty="0" err="1"/>
              <a:t>Виноградський</a:t>
            </a:r>
            <a:endParaRPr lang="uk-UA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772816"/>
            <a:ext cx="3298784" cy="388208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Запропонував метод елективних культур і довів важливу роль мікробів у круговороті речовин у природі, він є основоположником мікробіології ґрунту. </a:t>
            </a:r>
            <a:endParaRPr lang="uk-UA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81642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2" y="620689"/>
            <a:ext cx="3504575" cy="72008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Д.К.Заболотний</a:t>
            </a:r>
            <a:endParaRPr lang="uk-UA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268760"/>
            <a:ext cx="3298784" cy="438613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Вивчав епідеміологію чуми та сифілісу, лікувальне значення специфічних сироваток при цих інфекціях, заснував у Києві Інститут мікробіології та вірусології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Ольга Олегівна\Downloads\img7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4193" r="45355" b="4452"/>
          <a:stretch/>
        </p:blipFill>
        <p:spPr bwMode="auto">
          <a:xfrm>
            <a:off x="683568" y="620688"/>
            <a:ext cx="3805084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833" y="1412776"/>
            <a:ext cx="3304572" cy="1152129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/>
              <a:t>Антоні </a:t>
            </a:r>
            <a:r>
              <a:rPr lang="uk-UA" sz="4000" b="1" dirty="0" err="1"/>
              <a:t>ван</a:t>
            </a:r>
            <a:r>
              <a:rPr lang="uk-UA" sz="4000" b="1" dirty="0"/>
              <a:t> </a:t>
            </a:r>
            <a:r>
              <a:rPr lang="uk-UA" sz="4000" b="1" dirty="0" err="1"/>
              <a:t>Левенгук</a:t>
            </a:r>
            <a:endParaRPr lang="uk-UA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2852936"/>
            <a:ext cx="3298784" cy="1584176"/>
          </a:xfrm>
        </p:spPr>
        <p:txBody>
          <a:bodyPr/>
          <a:lstStyle/>
          <a:p>
            <a:pPr algn="ctr"/>
            <a:r>
              <a:rPr lang="ru-RU" sz="2800" dirty="0"/>
              <a:t>Перший  </a:t>
            </a:r>
            <a:r>
              <a:rPr lang="ru-RU" sz="2800" dirty="0" err="1"/>
              <a:t>побачив</a:t>
            </a:r>
            <a:r>
              <a:rPr lang="ru-RU" sz="2800" dirty="0"/>
              <a:t> </a:t>
            </a:r>
            <a:r>
              <a:rPr lang="ru-RU" sz="2800" dirty="0" err="1"/>
              <a:t>мікроби</a:t>
            </a:r>
            <a:r>
              <a:rPr lang="ru-RU" sz="2800" dirty="0"/>
              <a:t> і описав  </a:t>
            </a:r>
            <a:r>
              <a:rPr lang="ru-RU" sz="2800" dirty="0" err="1"/>
              <a:t>їх</a:t>
            </a:r>
            <a:endParaRPr lang="ru-RU" sz="2800" dirty="0"/>
          </a:p>
          <a:p>
            <a:pPr algn="ctr"/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6004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2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833" y="836713"/>
            <a:ext cx="3304572" cy="72008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Луї Пастер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772816"/>
            <a:ext cx="3298784" cy="3882082"/>
          </a:xfrm>
        </p:spPr>
        <p:txBody>
          <a:bodyPr>
            <a:normAutofit/>
          </a:bodyPr>
          <a:lstStyle/>
          <a:p>
            <a:pPr algn="ctr"/>
            <a:r>
              <a:rPr lang="uk-UA" sz="2000" dirty="0"/>
              <a:t>Перші роботи були присвячені вивченню біохімічним перетворенням, які викликаються </a:t>
            </a:r>
            <a:r>
              <a:rPr lang="uk-UA" sz="2000" dirty="0" smtClean="0"/>
              <a:t>мікробами. З </a:t>
            </a:r>
            <a:r>
              <a:rPr lang="uk-UA" sz="2000" dirty="0"/>
              <a:t>його ім'ям </a:t>
            </a:r>
            <a:r>
              <a:rPr lang="uk-UA" sz="2000" dirty="0" smtClean="0"/>
              <a:t>пов'язаний </a:t>
            </a:r>
            <a:r>
              <a:rPr lang="uk-UA" sz="2000" dirty="0"/>
              <a:t>початок систематичного і швидкого розвитку ветеринарної і медичної мікробіології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81642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833" y="692697"/>
            <a:ext cx="3304572" cy="720079"/>
          </a:xfrm>
        </p:spPr>
        <p:txBody>
          <a:bodyPr>
            <a:normAutofit/>
          </a:bodyPr>
          <a:lstStyle/>
          <a:p>
            <a:r>
              <a:rPr lang="uk-UA" sz="4000" b="1" dirty="0"/>
              <a:t>Роберт Кох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412776"/>
            <a:ext cx="3298784" cy="4242122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Він і його учні ввели в лабораторну практику тверді поживні середовища для вирощування окремих видів мікробів анілінові фарби, імерсійну систему, конденсатор. Р. Кох відкрив збудник туберкульозу, холери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8"/>
            <a:ext cx="403244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5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833" y="980729"/>
            <a:ext cx="3304572" cy="720079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І.І.Мечников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772816"/>
            <a:ext cx="3298784" cy="388208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Перший </a:t>
            </a:r>
            <a:r>
              <a:rPr lang="ru-RU" sz="2400" dirty="0" err="1"/>
              <a:t>науково</a:t>
            </a:r>
            <a:r>
              <a:rPr lang="ru-RU" sz="2400" dirty="0"/>
              <a:t> </a:t>
            </a:r>
            <a:r>
              <a:rPr lang="ru-RU" sz="2400" dirty="0" err="1"/>
              <a:t>обґрунтував</a:t>
            </a:r>
            <a:r>
              <a:rPr lang="ru-RU" sz="2400" dirty="0"/>
              <a:t> причини  </a:t>
            </a:r>
            <a:r>
              <a:rPr lang="ru-RU" sz="2400" dirty="0" err="1"/>
              <a:t>несприйнятливості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до </a:t>
            </a:r>
            <a:r>
              <a:rPr lang="ru-RU" sz="2400" dirty="0" err="1"/>
              <a:t>заразних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 </a:t>
            </a:r>
            <a:r>
              <a:rPr lang="ru-RU" sz="2400" dirty="0" err="1"/>
              <a:t>розробив</a:t>
            </a:r>
            <a:r>
              <a:rPr lang="ru-RU" sz="2400" dirty="0"/>
              <a:t> </a:t>
            </a:r>
            <a:r>
              <a:rPr lang="ru-RU" sz="2400" dirty="0" err="1"/>
              <a:t>фагоцитарну</a:t>
            </a:r>
            <a:r>
              <a:rPr lang="ru-RU" sz="2400" dirty="0"/>
              <a:t> </a:t>
            </a:r>
            <a:r>
              <a:rPr lang="ru-RU" sz="2400" dirty="0" err="1"/>
              <a:t>теорію</a:t>
            </a:r>
            <a:r>
              <a:rPr lang="ru-RU" sz="2400" dirty="0"/>
              <a:t> </a:t>
            </a:r>
            <a:r>
              <a:rPr lang="ru-RU" sz="2400" dirty="0" err="1"/>
              <a:t>імунітету</a:t>
            </a:r>
            <a:endParaRPr lang="ru-RU" sz="2400" dirty="0"/>
          </a:p>
          <a:p>
            <a:endParaRPr lang="uk-UA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10445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0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832" y="836713"/>
            <a:ext cx="3720599" cy="864096"/>
          </a:xfrm>
        </p:spPr>
        <p:txBody>
          <a:bodyPr>
            <a:noAutofit/>
          </a:bodyPr>
          <a:lstStyle/>
          <a:p>
            <a:r>
              <a:rPr lang="uk-UA" sz="4000" b="1" dirty="0"/>
              <a:t>М.Ф.Гамалія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772816"/>
            <a:ext cx="3298784" cy="3882082"/>
          </a:xfrm>
        </p:spPr>
        <p:txBody>
          <a:bodyPr/>
          <a:lstStyle/>
          <a:p>
            <a:pPr algn="ctr"/>
            <a:r>
              <a:rPr lang="uk-UA" sz="3200" dirty="0"/>
              <a:t>Відомий мікробіолог і імунолог вивчав віспу, сказ та мінливість мікробів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96043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9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2" y="908721"/>
            <a:ext cx="3648592" cy="792087"/>
          </a:xfrm>
        </p:spPr>
        <p:txBody>
          <a:bodyPr>
            <a:noAutofit/>
          </a:bodyPr>
          <a:lstStyle/>
          <a:p>
            <a:r>
              <a:rPr lang="uk-UA" sz="3000" b="1" dirty="0" smtClean="0"/>
              <a:t>Д.І.ІВАНОВСЬКИЙ</a:t>
            </a:r>
            <a:endParaRPr lang="uk-UA" sz="3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916832"/>
            <a:ext cx="3298784" cy="3738066"/>
          </a:xfrm>
        </p:spPr>
        <p:txBody>
          <a:bodyPr/>
          <a:lstStyle/>
          <a:p>
            <a:pPr algn="ctr"/>
            <a:r>
              <a:rPr lang="uk-UA" sz="4000" dirty="0"/>
              <a:t>Відкрив світ вірусів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10445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6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3" y="764705"/>
            <a:ext cx="3304572" cy="8640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/>
              <a:t>ЕДВАРД ДЖЕННЕР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844824"/>
            <a:ext cx="3298784" cy="3810074"/>
          </a:xfrm>
        </p:spPr>
        <p:txBody>
          <a:bodyPr>
            <a:normAutofit/>
          </a:bodyPr>
          <a:lstStyle/>
          <a:p>
            <a:pPr algn="ctr"/>
            <a:r>
              <a:rPr lang="uk-UA" sz="2400" dirty="0"/>
              <a:t>Довів, що щеплення</a:t>
            </a:r>
          </a:p>
          <a:p>
            <a:pPr algn="ctr"/>
            <a:r>
              <a:rPr lang="uk-UA" sz="2400" dirty="0"/>
              <a:t>людям коров'ячої </a:t>
            </a:r>
          </a:p>
          <a:p>
            <a:pPr algn="ctr"/>
            <a:r>
              <a:rPr lang="uk-UA" sz="2400" dirty="0"/>
              <a:t>віспи запобігає</a:t>
            </a:r>
          </a:p>
          <a:p>
            <a:pPr algn="ctr"/>
            <a:r>
              <a:rPr lang="uk-UA" sz="2400" dirty="0"/>
              <a:t>зараженню їх </a:t>
            </a:r>
          </a:p>
          <a:p>
            <a:pPr algn="ctr"/>
            <a:r>
              <a:rPr lang="uk-UA" sz="2400" dirty="0"/>
              <a:t>натуральною віспою </a:t>
            </a:r>
          </a:p>
          <a:p>
            <a:pPr algn="ctr"/>
            <a:endParaRPr lang="uk-UA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10445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124745"/>
            <a:ext cx="4176464" cy="720080"/>
          </a:xfrm>
        </p:spPr>
        <p:txBody>
          <a:bodyPr>
            <a:noAutofit/>
          </a:bodyPr>
          <a:lstStyle/>
          <a:p>
            <a:r>
              <a:rPr lang="uk-UA" b="1" dirty="0"/>
              <a:t>Л.С. ЦЕНКОВСЬКИЙ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844824"/>
            <a:ext cx="3298784" cy="381007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Перший у </a:t>
            </a:r>
            <a:r>
              <a:rPr lang="ru-RU" sz="2400" dirty="0" err="1">
                <a:solidFill>
                  <a:schemeClr val="tx1"/>
                </a:solidFill>
              </a:rPr>
              <a:t>Росії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dirty="0" err="1">
                <a:solidFill>
                  <a:schemeClr val="tx1"/>
                </a:solidFill>
              </a:rPr>
              <a:t>виготовив</a:t>
            </a:r>
            <a:r>
              <a:rPr lang="ru-RU" sz="2400" dirty="0">
                <a:solidFill>
                  <a:schemeClr val="tx1"/>
                </a:solidFill>
              </a:rPr>
              <a:t> вакцину</a:t>
            </a:r>
          </a:p>
          <a:p>
            <a:pPr algn="ctr"/>
            <a:r>
              <a:rPr lang="ru-RU" sz="2400" dirty="0" err="1">
                <a:solidFill>
                  <a:schemeClr val="tx1"/>
                </a:solidFill>
              </a:rPr>
              <a:t>проти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сибірки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dirty="0" err="1">
                <a:solidFill>
                  <a:schemeClr val="tx1"/>
                </a:solidFill>
              </a:rPr>
              <a:t>Вивчив</a:t>
            </a:r>
            <a:r>
              <a:rPr lang="ru-RU" sz="2400" dirty="0">
                <a:solidFill>
                  <a:schemeClr val="tx1"/>
                </a:solidFill>
              </a:rPr>
              <a:t> і описав 43</a:t>
            </a:r>
          </a:p>
          <a:p>
            <a:pPr algn="ctr"/>
            <a:r>
              <a:rPr lang="ru-RU" sz="2400" dirty="0" err="1">
                <a:solidFill>
                  <a:schemeClr val="tx1"/>
                </a:solidFill>
              </a:rPr>
              <a:t>випадки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протистів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err="1">
                <a:solidFill>
                  <a:schemeClr val="tx1"/>
                </a:solidFill>
              </a:rPr>
              <a:t>нижніх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водоростей</a:t>
            </a:r>
            <a:r>
              <a:rPr lang="ru-RU" sz="24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2400" dirty="0" err="1">
                <a:solidFill>
                  <a:schemeClr val="tx1"/>
                </a:solidFill>
              </a:rPr>
              <a:t>інфузорій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err="1">
                <a:solidFill>
                  <a:schemeClr val="tx1"/>
                </a:solidFill>
              </a:rPr>
              <a:t>міксоміцетів</a:t>
            </a:r>
            <a:endParaRPr lang="ru-RU" sz="2400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96043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6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</TotalTime>
  <Words>214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2</vt:lpstr>
      <vt:lpstr>Остин</vt:lpstr>
      <vt:lpstr>Золотоніський технікум ветеринарної медицини БНАУ</vt:lpstr>
      <vt:lpstr>Антоні ван Левенгук</vt:lpstr>
      <vt:lpstr>Луї Пастер</vt:lpstr>
      <vt:lpstr>Роберт Кох</vt:lpstr>
      <vt:lpstr>І.І.Мечников</vt:lpstr>
      <vt:lpstr>М.Ф.Гамалія</vt:lpstr>
      <vt:lpstr>Д.І.ІВАНОВСЬКИЙ</vt:lpstr>
      <vt:lpstr>ЕДВАРД ДЖЕННЕР</vt:lpstr>
      <vt:lpstr>Л.С. ЦЕНКОВСЬКИЙ</vt:lpstr>
      <vt:lpstr>В.М.Шапошников</vt:lpstr>
      <vt:lpstr>С.Н.Виноградський</vt:lpstr>
      <vt:lpstr>Д.К.Заболотний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Олегівна</dc:creator>
  <cp:lastModifiedBy>Юля</cp:lastModifiedBy>
  <cp:revision>10</cp:revision>
  <dcterms:created xsi:type="dcterms:W3CDTF">2014-04-21T13:00:40Z</dcterms:created>
  <dcterms:modified xsi:type="dcterms:W3CDTF">2016-04-12T11:25:07Z</dcterms:modified>
</cp:coreProperties>
</file>