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3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4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0" r:id="rId5"/>
    <p:sldMasterId id="2147483722" r:id="rId6"/>
    <p:sldMasterId id="2147483734" r:id="rId7"/>
    <p:sldMasterId id="2147483746" r:id="rId8"/>
    <p:sldMasterId id="2147483759" r:id="rId9"/>
    <p:sldMasterId id="2147483772" r:id="rId10"/>
    <p:sldMasterId id="2147483785" r:id="rId11"/>
    <p:sldMasterId id="2147483798" r:id="rId12"/>
    <p:sldMasterId id="2147483811" r:id="rId13"/>
    <p:sldMasterId id="2147483824" r:id="rId14"/>
    <p:sldMasterId id="2147483837" r:id="rId15"/>
    <p:sldMasterId id="2147483850" r:id="rId16"/>
  </p:sldMasterIdLst>
  <p:sldIdLst>
    <p:sldId id="262" r:id="rId17"/>
    <p:sldId id="265" r:id="rId18"/>
    <p:sldId id="266" r:id="rId19"/>
    <p:sldId id="268" r:id="rId20"/>
    <p:sldId id="269" r:id="rId21"/>
    <p:sldId id="271" r:id="rId22"/>
    <p:sldId id="273" r:id="rId23"/>
    <p:sldId id="274" r:id="rId24"/>
    <p:sldId id="276" r:id="rId25"/>
    <p:sldId id="291" r:id="rId26"/>
    <p:sldId id="272" r:id="rId27"/>
    <p:sldId id="270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63" r:id="rId37"/>
    <p:sldId id="287" r:id="rId38"/>
    <p:sldId id="288" r:id="rId39"/>
    <p:sldId id="292" r:id="rId40"/>
    <p:sldId id="289" r:id="rId41"/>
    <p:sldId id="290" r:id="rId42"/>
    <p:sldId id="27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FFF99"/>
    <a:srgbClr val="FFCCCC"/>
    <a:srgbClr val="CCCC00"/>
    <a:srgbClr val="0066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258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14EF-86C9-47FD-B160-F472615FAC92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B9F4-14BB-4896-819C-8E9E7AF3AC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14EF-86C9-47FD-B160-F472615FAC92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B9F4-14BB-4896-819C-8E9E7AF3AC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4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14EF-86C9-47FD-B160-F472615FAC92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B9F4-14BB-4896-819C-8E9E7AF3AC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2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9E00D9AC-A649-4234-A253-748E548774EF}" type="datetimeFigureOut">
              <a:rPr lang="ru-RU" smtClean="0">
                <a:solidFill>
                  <a:srgbClr val="438086"/>
                </a:solidFill>
              </a:rPr>
              <a:pPr/>
              <a:t>12.01.2015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BD99898-7541-4061-AF40-946CDDD6BAAB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37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2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D9AC-A649-4234-A253-748E548774EF}" type="datetimeFigureOut">
              <a:rPr lang="ru-RU" smtClean="0">
                <a:solidFill>
                  <a:srgbClr val="438086"/>
                </a:solidFill>
              </a:rPr>
              <a:pPr/>
              <a:t>12.01.2015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9898-7541-4061-AF40-946CDDD6B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41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2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D9AC-A649-4234-A253-748E548774EF}" type="datetimeFigureOut">
              <a:rPr lang="ru-RU" smtClean="0">
                <a:solidFill>
                  <a:srgbClr val="438086"/>
                </a:solidFill>
              </a:rPr>
              <a:pPr/>
              <a:t>12.01.2015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9898-7541-4061-AF40-946CDDD6B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85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2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D9AC-A649-4234-A253-748E548774EF}" type="datetimeFigureOut">
              <a:rPr lang="ru-RU" smtClean="0">
                <a:solidFill>
                  <a:srgbClr val="438086"/>
                </a:solidFill>
              </a:rPr>
              <a:pPr/>
              <a:t>12.01.2015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9898-7541-4061-AF40-946CDDD6B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50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57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2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7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9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2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E00D9AC-A649-4234-A253-748E548774EF}" type="datetimeFigureOut">
              <a:rPr lang="ru-RU" smtClean="0">
                <a:solidFill>
                  <a:srgbClr val="438086"/>
                </a:solidFill>
              </a:rPr>
              <a:pPr/>
              <a:t>12.01.2015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BD99898-7541-4061-AF40-946CDDD6BA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04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11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2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6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2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9E00D9AC-A649-4234-A253-748E548774EF}" type="datetimeFigureOut">
              <a:rPr lang="ru-RU" smtClean="0">
                <a:solidFill>
                  <a:srgbClr val="438086"/>
                </a:solidFill>
              </a:rPr>
              <a:pPr/>
              <a:t>12.01.2015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5BD99898-7541-4061-AF40-946CDDD6B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1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5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7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09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784DE-9A5B-44F0-B73B-787A7AB62C73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3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A3142-4DB8-4FA5-AA22-927CFF04DD7B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3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38178-4A27-490D-9FA9-B7E083B6FEE0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3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24ECE-87C4-46DD-B1CB-B73D7EB56B13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09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D9AC-A649-4234-A253-748E548774EF}" type="datetimeFigureOut">
              <a:rPr lang="ru-RU" smtClean="0">
                <a:solidFill>
                  <a:srgbClr val="438086"/>
                </a:solidFill>
              </a:rPr>
              <a:pPr/>
              <a:t>12.01.2015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9898-7541-4061-AF40-946CDDD6B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4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65046-B8D7-430C-9BC9-D2B4940C1EA3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D6954-3A31-4B82-A990-539C48F0551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0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299CF-0B5E-41FA-A51F-7602CA0AEAA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90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698A2-AD0C-483D-9D7F-DA765AC8F18D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4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7413E-2C6D-4987-A52E-59F5B7CEC19B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03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11B04-7256-4B55-8893-57BE79E120CD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9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C1096-8ABD-488D-8F5B-B3EE083C150F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D9AC-A649-4234-A253-748E548774EF}" type="datetimeFigureOut">
              <a:rPr lang="ru-RU" smtClean="0">
                <a:solidFill>
                  <a:srgbClr val="438086"/>
                </a:solidFill>
              </a:rPr>
              <a:pPr/>
              <a:t>12.01.2015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9898-7541-4061-AF40-946CDDD6B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8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14EF-86C9-47FD-B160-F472615FAC92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B9F4-14BB-4896-819C-8E9E7AF3AC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D9AC-A649-4234-A253-748E548774EF}" type="datetimeFigureOut">
              <a:rPr lang="ru-RU" smtClean="0">
                <a:solidFill>
                  <a:srgbClr val="438086"/>
                </a:solidFill>
              </a:rPr>
              <a:pPr/>
              <a:t>12.01.2015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9898-7541-4061-AF40-946CDDD6B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90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D9AC-A649-4234-A253-748E548774EF}" type="datetimeFigureOut">
              <a:rPr lang="ru-RU" smtClean="0">
                <a:solidFill>
                  <a:srgbClr val="438086"/>
                </a:solidFill>
              </a:rPr>
              <a:pPr/>
              <a:t>12.01.2015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9898-7541-4061-AF40-946CDDD6B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99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0D9AC-A649-4234-A253-748E548774EF}" type="datetimeFigureOut">
              <a:rPr lang="ru-RU" smtClean="0">
                <a:solidFill>
                  <a:srgbClr val="438086"/>
                </a:solidFill>
              </a:rPr>
              <a:pPr/>
              <a:t>12.01.2015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99898-7541-4061-AF40-946CDDD6B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89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8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0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6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65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2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5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14EF-86C9-47FD-B160-F472615FAC92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B9F4-14BB-4896-819C-8E9E7AF3AC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20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9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2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01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58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0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6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0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14EF-86C9-47FD-B160-F472615FAC92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B9F4-14BB-4896-819C-8E9E7AF3AC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12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0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03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3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AF120-B0EE-40A9-86A7-DA623681948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2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4A4AC-A3A7-484A-80B1-43CDDB50F643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33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67E35-6D7A-409D-9B5B-0C9AFBF24026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54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14EF-86C9-47FD-B160-F472615FAC92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B9F4-14BB-4896-819C-8E9E7AF3AC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ADBCE-1DB3-43DD-9EB7-DDD278E3B872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4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6CAAD-8323-4E08-9FC5-E077A4AB10E7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AEBBF-917B-41F8-A287-854262BB1EDD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6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637A2-D788-4D21-BCCE-A5150928FA8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9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6C5A2-C449-4D2D-9C26-A59AE3F8B619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9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1C038-A603-4955-8295-C6FA09C4D89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BC25B-3738-420D-822C-7E552E24C1C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4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2A104-A4BC-4403-BCDF-BFAD6B448C5F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AF120-B0EE-40A9-86A7-DA623681948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4A4AC-A3A7-484A-80B1-43CDDB50F643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6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14EF-86C9-47FD-B160-F472615FAC92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B9F4-14BB-4896-819C-8E9E7AF3AC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67E35-6D7A-409D-9B5B-0C9AFBF24026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5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ADBCE-1DB3-43DD-9EB7-DDD278E3B872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86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6CAAD-8323-4E08-9FC5-E077A4AB10E7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4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AEBBF-917B-41F8-A287-854262BB1EDD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5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637A2-D788-4D21-BCCE-A5150928FA85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6C5A2-C449-4D2D-9C26-A59AE3F8B619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2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1C038-A603-4955-8295-C6FA09C4D89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2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BC25B-3738-420D-822C-7E552E24C1C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2A104-A4BC-4403-BCDF-BFAD6B448C5F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76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5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14EF-86C9-47FD-B160-F472615FAC92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B9F4-14BB-4896-819C-8E9E7AF3AC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66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55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0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6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8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10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5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14EF-86C9-47FD-B160-F472615FAC92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B9F4-14BB-4896-819C-8E9E7AF3AC9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00113" y="1916113"/>
            <a:ext cx="7632700" cy="2160587"/>
          </a:xfrm>
        </p:spPr>
        <p:txBody>
          <a:bodyPr/>
          <a:lstStyle>
            <a:lvl1pPr>
              <a:defRPr sz="6600"/>
            </a:lvl1pPr>
          </a:lstStyle>
          <a:p>
            <a:r>
              <a:rPr lang="ru-RU" altLang="ko-KR" smtClean="0"/>
              <a:t>Образец заголовка</a:t>
            </a:r>
            <a:endParaRPr lang="en-US" altLang="ko-KR"/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47800" y="4335463"/>
            <a:ext cx="64008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/>
            </a:lvl1pPr>
          </a:lstStyle>
          <a:p>
            <a:r>
              <a:rPr lang="ru-RU" altLang="ko-KR" smtClean="0"/>
              <a:t>Образец подзаголовка</a:t>
            </a:r>
            <a:endParaRPr lang="en-US" altLang="ko-KR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553200"/>
            <a:ext cx="2133600" cy="152400"/>
          </a:xfrm>
        </p:spPr>
        <p:txBody>
          <a:bodyPr/>
          <a:lstStyle>
            <a:lvl1pPr>
              <a:defRPr sz="1400" smtClean="0">
                <a:latin typeface="+mj-lt"/>
              </a:defRPr>
            </a:lvl1pPr>
          </a:lstStyle>
          <a:p>
            <a:pPr>
              <a:defRPr/>
            </a:pPr>
            <a:endParaRPr lang="en-US" altLang="ko-KR">
              <a:solidFill>
                <a:srgbClr val="DDDDDD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53200"/>
            <a:ext cx="2895600" cy="152400"/>
          </a:xfrm>
        </p:spPr>
        <p:txBody>
          <a:bodyPr/>
          <a:lstStyle>
            <a:lvl1pPr algn="ctr">
              <a:defRPr sz="14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endParaRPr lang="en-US" altLang="ko-KR">
              <a:solidFill>
                <a:srgbClr val="DDDDDD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53200"/>
            <a:ext cx="2133600" cy="152400"/>
          </a:xfrm>
        </p:spPr>
        <p:txBody>
          <a:bodyPr/>
          <a:lstStyle>
            <a:lvl1pPr algn="r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fld id="{850F429D-92D9-40BC-BD9B-BE2B28333901}" type="slidenum">
              <a:rPr lang="ko-KR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4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DDDDDD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DDDDDD"/>
                </a:solidFill>
              </a:rPr>
              <a:t>Company Logo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D9BCF-2A66-4CA7-811A-CE1D739B1AC0}" type="slidenum">
              <a:rPr lang="ko-KR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5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DDDDDD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DDDDDD"/>
                </a:solidFill>
              </a:rPr>
              <a:t>Company Logo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C18B9-8090-4909-A183-AE557E395792}" type="slidenum">
              <a:rPr lang="ko-KR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58888" y="1412875"/>
            <a:ext cx="3487737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99025" y="1412875"/>
            <a:ext cx="3489325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DDDDDD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DDDDDD"/>
                </a:solidFill>
              </a:rPr>
              <a:t>Company Logo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F988F-9F32-4417-A421-9B5AC1321A6E}" type="slidenum">
              <a:rPr lang="ko-KR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2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DDDDDD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DDDDDD"/>
                </a:solidFill>
              </a:rPr>
              <a:t>Company Logo</a:t>
            </a: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33268-32CB-4371-83DA-4F6DF201C7E2}" type="slidenum">
              <a:rPr lang="ko-KR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DDDDDD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DDDDDD"/>
                </a:solidFill>
              </a:rPr>
              <a:t>Company Logo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B3157-5814-4628-9592-255A79937DCC}" type="slidenum">
              <a:rPr lang="ko-KR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DDDDDD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DDDDDD"/>
                </a:solidFill>
              </a:rPr>
              <a:t>Company Logo</a:t>
            </a: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9FA64-3DB7-45FF-A820-7E6FFD456EB1}" type="slidenum">
              <a:rPr lang="ko-KR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3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DDDDDD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DDDDDD"/>
                </a:solidFill>
              </a:rPr>
              <a:t>Company Logo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E4017-8D8C-4874-9D6F-6AD6DADA1EC1}" type="slidenum">
              <a:rPr lang="ko-KR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6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DDDDDD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DDDDDD"/>
                </a:solidFill>
              </a:rPr>
              <a:t>Company Logo</a:t>
            </a: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744FA-06B6-429D-BE9C-C5D53EDAD538}" type="slidenum">
              <a:rPr lang="ko-KR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8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DDDDDD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DDDDDD"/>
                </a:solidFill>
              </a:rPr>
              <a:t>Company Logo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50ED0-9B97-4844-9E32-7EF0775755D8}" type="slidenum">
              <a:rPr lang="ko-KR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9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314EF-86C9-47FD-B160-F472615FAC92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3B9F4-14BB-4896-819C-8E9E7AF3AC9C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07175" y="447675"/>
            <a:ext cx="1781175" cy="56451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58888" y="447675"/>
            <a:ext cx="5195887" cy="56451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DDDDDD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DDDDDD"/>
                </a:solidFill>
              </a:rPr>
              <a:t>Company Logo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D4F12-D7F4-446E-916D-4F09F4957C5E}" type="slidenum">
              <a:rPr lang="ko-KR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0475" y="447675"/>
            <a:ext cx="7127875" cy="8207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258888" y="1412875"/>
            <a:ext cx="7129462" cy="4679950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DDDDDD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>
                <a:solidFill>
                  <a:srgbClr val="DDDDDD"/>
                </a:solidFill>
              </a:rPr>
              <a:t>Company Logo</a:t>
            </a: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543FE-02C5-4BA7-B8A8-815DEBD581B1}" type="slidenum">
              <a:rPr lang="ko-KR" altLang="en-US">
                <a:solidFill>
                  <a:srgbClr val="DDDDDD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4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59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0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1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0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5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image" Target="../media/image2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2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image" Target="../media/image2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image" Target="../media/image2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image" Target="../media/image2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image" Target="../media/image2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A9314EF-86C9-47FD-B160-F472615FAC92}" type="datetimeFigureOut">
              <a:rPr lang="ru-RU" smtClean="0"/>
              <a:t>12.01.2015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8F3B9F4-14BB-4896-819C-8E9E7AF3AC9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0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0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0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0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0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7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81D737-8327-4E9C-9AD8-E669F11BAC0A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8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9E00D9AC-A649-4234-A253-748E548774EF}" type="datetimeFigureOut">
              <a:rPr lang="ru-RU" smtClean="0">
                <a:solidFill>
                  <a:srgbClr val="438086"/>
                </a:solidFill>
              </a:rPr>
              <a:pPr/>
              <a:t>12.01.2015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BD99898-7541-4061-AF40-946CDDD6BAA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146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2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4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1E1421-66A6-4198-8478-B23F70B5F915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0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1E1421-66A6-4198-8478-B23F70B5F915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9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51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3"/>
          <p:cNvGrpSpPr>
            <a:grpSpLocks/>
          </p:cNvGrpSpPr>
          <p:nvPr/>
        </p:nvGrpSpPr>
        <p:grpSpPr bwMode="auto">
          <a:xfrm>
            <a:off x="1295400" y="533400"/>
            <a:ext cx="6858000" cy="771525"/>
            <a:chOff x="960" y="432"/>
            <a:chExt cx="3936" cy="486"/>
          </a:xfrm>
        </p:grpSpPr>
        <p:grpSp>
          <p:nvGrpSpPr>
            <p:cNvPr id="2056" name="Group 34"/>
            <p:cNvGrpSpPr>
              <a:grpSpLocks/>
            </p:cNvGrpSpPr>
            <p:nvPr userDrawn="1"/>
          </p:nvGrpSpPr>
          <p:grpSpPr bwMode="auto">
            <a:xfrm>
              <a:off x="960" y="432"/>
              <a:ext cx="3936" cy="486"/>
              <a:chOff x="864" y="432"/>
              <a:chExt cx="4128" cy="486"/>
            </a:xfrm>
          </p:grpSpPr>
          <p:sp>
            <p:nvSpPr>
              <p:cNvPr id="12323" name="Line 35"/>
              <p:cNvSpPr>
                <a:spLocks noChangeShapeType="1"/>
              </p:cNvSpPr>
              <p:nvPr userDrawn="1"/>
            </p:nvSpPr>
            <p:spPr bwMode="ltGray">
              <a:xfrm>
                <a:off x="864" y="710"/>
                <a:ext cx="41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24" name="Line 36"/>
              <p:cNvSpPr>
                <a:spLocks noChangeShapeType="1"/>
              </p:cNvSpPr>
              <p:nvPr userDrawn="1"/>
            </p:nvSpPr>
            <p:spPr bwMode="ltGray">
              <a:xfrm>
                <a:off x="864" y="779"/>
                <a:ext cx="41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25" name="Line 37"/>
              <p:cNvSpPr>
                <a:spLocks noChangeShapeType="1"/>
              </p:cNvSpPr>
              <p:nvPr userDrawn="1"/>
            </p:nvSpPr>
            <p:spPr bwMode="ltGray">
              <a:xfrm>
                <a:off x="864" y="918"/>
                <a:ext cx="41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26" name="Line 38"/>
              <p:cNvSpPr>
                <a:spLocks noChangeShapeType="1"/>
              </p:cNvSpPr>
              <p:nvPr userDrawn="1"/>
            </p:nvSpPr>
            <p:spPr bwMode="ltGray">
              <a:xfrm>
                <a:off x="864" y="848"/>
                <a:ext cx="41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27" name="Line 39"/>
              <p:cNvSpPr>
                <a:spLocks noChangeShapeType="1"/>
              </p:cNvSpPr>
              <p:nvPr userDrawn="1"/>
            </p:nvSpPr>
            <p:spPr bwMode="ltGray">
              <a:xfrm>
                <a:off x="864" y="432"/>
                <a:ext cx="41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28" name="Line 40"/>
              <p:cNvSpPr>
                <a:spLocks noChangeShapeType="1"/>
              </p:cNvSpPr>
              <p:nvPr userDrawn="1"/>
            </p:nvSpPr>
            <p:spPr bwMode="ltGray">
              <a:xfrm>
                <a:off x="864" y="502"/>
                <a:ext cx="41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29" name="Line 41"/>
              <p:cNvSpPr>
                <a:spLocks noChangeShapeType="1"/>
              </p:cNvSpPr>
              <p:nvPr userDrawn="1"/>
            </p:nvSpPr>
            <p:spPr bwMode="ltGray">
              <a:xfrm>
                <a:off x="864" y="640"/>
                <a:ext cx="41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30" name="Line 42"/>
              <p:cNvSpPr>
                <a:spLocks noChangeShapeType="1"/>
              </p:cNvSpPr>
              <p:nvPr userDrawn="1"/>
            </p:nvSpPr>
            <p:spPr bwMode="ltGray">
              <a:xfrm>
                <a:off x="864" y="571"/>
                <a:ext cx="4128" cy="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057" name="Group 43"/>
            <p:cNvGrpSpPr>
              <a:grpSpLocks/>
            </p:cNvGrpSpPr>
            <p:nvPr userDrawn="1"/>
          </p:nvGrpSpPr>
          <p:grpSpPr bwMode="auto">
            <a:xfrm>
              <a:off x="960" y="432"/>
              <a:ext cx="3936" cy="480"/>
              <a:chOff x="960" y="384"/>
              <a:chExt cx="3936" cy="624"/>
            </a:xfrm>
          </p:grpSpPr>
          <p:sp>
            <p:nvSpPr>
              <p:cNvPr id="12332" name="Line 44"/>
              <p:cNvSpPr>
                <a:spLocks noChangeShapeType="1"/>
              </p:cNvSpPr>
              <p:nvPr userDrawn="1"/>
            </p:nvSpPr>
            <p:spPr bwMode="ltGray">
              <a:xfrm>
                <a:off x="960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33" name="Line 45"/>
              <p:cNvSpPr>
                <a:spLocks noChangeShapeType="1"/>
              </p:cNvSpPr>
              <p:nvPr userDrawn="1"/>
            </p:nvSpPr>
            <p:spPr bwMode="ltGray">
              <a:xfrm>
                <a:off x="1056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34" name="Line 46"/>
              <p:cNvSpPr>
                <a:spLocks noChangeShapeType="1"/>
              </p:cNvSpPr>
              <p:nvPr userDrawn="1"/>
            </p:nvSpPr>
            <p:spPr bwMode="ltGray">
              <a:xfrm>
                <a:off x="1152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35" name="Line 47"/>
              <p:cNvSpPr>
                <a:spLocks noChangeShapeType="1"/>
              </p:cNvSpPr>
              <p:nvPr userDrawn="1"/>
            </p:nvSpPr>
            <p:spPr bwMode="ltGray">
              <a:xfrm>
                <a:off x="1248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36" name="Line 48"/>
              <p:cNvSpPr>
                <a:spLocks noChangeShapeType="1"/>
              </p:cNvSpPr>
              <p:nvPr userDrawn="1"/>
            </p:nvSpPr>
            <p:spPr bwMode="ltGray">
              <a:xfrm>
                <a:off x="1344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37" name="Line 49"/>
              <p:cNvSpPr>
                <a:spLocks noChangeShapeType="1"/>
              </p:cNvSpPr>
              <p:nvPr userDrawn="1"/>
            </p:nvSpPr>
            <p:spPr bwMode="ltGray">
              <a:xfrm>
                <a:off x="1440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38" name="Line 50"/>
              <p:cNvSpPr>
                <a:spLocks noChangeShapeType="1"/>
              </p:cNvSpPr>
              <p:nvPr userDrawn="1"/>
            </p:nvSpPr>
            <p:spPr bwMode="ltGray">
              <a:xfrm>
                <a:off x="1536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39" name="Line 51"/>
              <p:cNvSpPr>
                <a:spLocks noChangeShapeType="1"/>
              </p:cNvSpPr>
              <p:nvPr userDrawn="1"/>
            </p:nvSpPr>
            <p:spPr bwMode="ltGray">
              <a:xfrm>
                <a:off x="1632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40" name="Line 52"/>
              <p:cNvSpPr>
                <a:spLocks noChangeShapeType="1"/>
              </p:cNvSpPr>
              <p:nvPr userDrawn="1"/>
            </p:nvSpPr>
            <p:spPr bwMode="ltGray">
              <a:xfrm>
                <a:off x="1728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41" name="Line 53"/>
              <p:cNvSpPr>
                <a:spLocks noChangeShapeType="1"/>
              </p:cNvSpPr>
              <p:nvPr userDrawn="1"/>
            </p:nvSpPr>
            <p:spPr bwMode="ltGray">
              <a:xfrm>
                <a:off x="1824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42" name="Line 54"/>
              <p:cNvSpPr>
                <a:spLocks noChangeShapeType="1"/>
              </p:cNvSpPr>
              <p:nvPr userDrawn="1"/>
            </p:nvSpPr>
            <p:spPr bwMode="ltGray">
              <a:xfrm>
                <a:off x="1920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43" name="Line 55"/>
              <p:cNvSpPr>
                <a:spLocks noChangeShapeType="1"/>
              </p:cNvSpPr>
              <p:nvPr userDrawn="1"/>
            </p:nvSpPr>
            <p:spPr bwMode="ltGray">
              <a:xfrm>
                <a:off x="2016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44" name="Line 56"/>
              <p:cNvSpPr>
                <a:spLocks noChangeShapeType="1"/>
              </p:cNvSpPr>
              <p:nvPr userDrawn="1"/>
            </p:nvSpPr>
            <p:spPr bwMode="ltGray">
              <a:xfrm>
                <a:off x="2112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45" name="Line 57"/>
              <p:cNvSpPr>
                <a:spLocks noChangeShapeType="1"/>
              </p:cNvSpPr>
              <p:nvPr userDrawn="1"/>
            </p:nvSpPr>
            <p:spPr bwMode="ltGray">
              <a:xfrm>
                <a:off x="2208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46" name="Line 58"/>
              <p:cNvSpPr>
                <a:spLocks noChangeShapeType="1"/>
              </p:cNvSpPr>
              <p:nvPr userDrawn="1"/>
            </p:nvSpPr>
            <p:spPr bwMode="ltGray">
              <a:xfrm>
                <a:off x="2304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47" name="Line 59"/>
              <p:cNvSpPr>
                <a:spLocks noChangeShapeType="1"/>
              </p:cNvSpPr>
              <p:nvPr userDrawn="1"/>
            </p:nvSpPr>
            <p:spPr bwMode="ltGray">
              <a:xfrm>
                <a:off x="2400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48" name="Line 60"/>
              <p:cNvSpPr>
                <a:spLocks noChangeShapeType="1"/>
              </p:cNvSpPr>
              <p:nvPr userDrawn="1"/>
            </p:nvSpPr>
            <p:spPr bwMode="ltGray">
              <a:xfrm>
                <a:off x="2496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49" name="Line 61"/>
              <p:cNvSpPr>
                <a:spLocks noChangeShapeType="1"/>
              </p:cNvSpPr>
              <p:nvPr userDrawn="1"/>
            </p:nvSpPr>
            <p:spPr bwMode="ltGray">
              <a:xfrm>
                <a:off x="2592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50" name="Line 62"/>
              <p:cNvSpPr>
                <a:spLocks noChangeShapeType="1"/>
              </p:cNvSpPr>
              <p:nvPr userDrawn="1"/>
            </p:nvSpPr>
            <p:spPr bwMode="ltGray">
              <a:xfrm>
                <a:off x="2688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51" name="Line 63"/>
              <p:cNvSpPr>
                <a:spLocks noChangeShapeType="1"/>
              </p:cNvSpPr>
              <p:nvPr userDrawn="1"/>
            </p:nvSpPr>
            <p:spPr bwMode="ltGray">
              <a:xfrm>
                <a:off x="2784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52" name="Line 64"/>
              <p:cNvSpPr>
                <a:spLocks noChangeShapeType="1"/>
              </p:cNvSpPr>
              <p:nvPr userDrawn="1"/>
            </p:nvSpPr>
            <p:spPr bwMode="ltGray">
              <a:xfrm>
                <a:off x="2880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53" name="Line 65"/>
              <p:cNvSpPr>
                <a:spLocks noChangeShapeType="1"/>
              </p:cNvSpPr>
              <p:nvPr userDrawn="1"/>
            </p:nvSpPr>
            <p:spPr bwMode="ltGray">
              <a:xfrm>
                <a:off x="2976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54" name="Line 66"/>
              <p:cNvSpPr>
                <a:spLocks noChangeShapeType="1"/>
              </p:cNvSpPr>
              <p:nvPr userDrawn="1"/>
            </p:nvSpPr>
            <p:spPr bwMode="ltGray">
              <a:xfrm>
                <a:off x="3072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55" name="Line 67"/>
              <p:cNvSpPr>
                <a:spLocks noChangeShapeType="1"/>
              </p:cNvSpPr>
              <p:nvPr userDrawn="1"/>
            </p:nvSpPr>
            <p:spPr bwMode="ltGray">
              <a:xfrm>
                <a:off x="3168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56" name="Line 68"/>
              <p:cNvSpPr>
                <a:spLocks noChangeShapeType="1"/>
              </p:cNvSpPr>
              <p:nvPr userDrawn="1"/>
            </p:nvSpPr>
            <p:spPr bwMode="ltGray">
              <a:xfrm>
                <a:off x="3264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57" name="Line 69"/>
              <p:cNvSpPr>
                <a:spLocks noChangeShapeType="1"/>
              </p:cNvSpPr>
              <p:nvPr userDrawn="1"/>
            </p:nvSpPr>
            <p:spPr bwMode="ltGray">
              <a:xfrm>
                <a:off x="3360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58" name="Line 70"/>
              <p:cNvSpPr>
                <a:spLocks noChangeShapeType="1"/>
              </p:cNvSpPr>
              <p:nvPr userDrawn="1"/>
            </p:nvSpPr>
            <p:spPr bwMode="ltGray">
              <a:xfrm>
                <a:off x="3456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59" name="Line 71"/>
              <p:cNvSpPr>
                <a:spLocks noChangeShapeType="1"/>
              </p:cNvSpPr>
              <p:nvPr userDrawn="1"/>
            </p:nvSpPr>
            <p:spPr bwMode="ltGray">
              <a:xfrm>
                <a:off x="3552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60" name="Line 72"/>
              <p:cNvSpPr>
                <a:spLocks noChangeShapeType="1"/>
              </p:cNvSpPr>
              <p:nvPr userDrawn="1"/>
            </p:nvSpPr>
            <p:spPr bwMode="ltGray">
              <a:xfrm>
                <a:off x="3648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61" name="Line 73"/>
              <p:cNvSpPr>
                <a:spLocks noChangeShapeType="1"/>
              </p:cNvSpPr>
              <p:nvPr userDrawn="1"/>
            </p:nvSpPr>
            <p:spPr bwMode="ltGray">
              <a:xfrm>
                <a:off x="3744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62" name="Line 74"/>
              <p:cNvSpPr>
                <a:spLocks noChangeShapeType="1"/>
              </p:cNvSpPr>
              <p:nvPr userDrawn="1"/>
            </p:nvSpPr>
            <p:spPr bwMode="ltGray">
              <a:xfrm>
                <a:off x="3840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63" name="Line 75"/>
              <p:cNvSpPr>
                <a:spLocks noChangeShapeType="1"/>
              </p:cNvSpPr>
              <p:nvPr userDrawn="1"/>
            </p:nvSpPr>
            <p:spPr bwMode="ltGray">
              <a:xfrm>
                <a:off x="3936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64" name="Line 76"/>
              <p:cNvSpPr>
                <a:spLocks noChangeShapeType="1"/>
              </p:cNvSpPr>
              <p:nvPr userDrawn="1"/>
            </p:nvSpPr>
            <p:spPr bwMode="ltGray">
              <a:xfrm>
                <a:off x="4032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65" name="Line 77"/>
              <p:cNvSpPr>
                <a:spLocks noChangeShapeType="1"/>
              </p:cNvSpPr>
              <p:nvPr userDrawn="1"/>
            </p:nvSpPr>
            <p:spPr bwMode="ltGray">
              <a:xfrm>
                <a:off x="4128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66" name="Line 78"/>
              <p:cNvSpPr>
                <a:spLocks noChangeShapeType="1"/>
              </p:cNvSpPr>
              <p:nvPr userDrawn="1"/>
            </p:nvSpPr>
            <p:spPr bwMode="ltGray">
              <a:xfrm>
                <a:off x="4224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67" name="Line 79"/>
              <p:cNvSpPr>
                <a:spLocks noChangeShapeType="1"/>
              </p:cNvSpPr>
              <p:nvPr userDrawn="1"/>
            </p:nvSpPr>
            <p:spPr bwMode="ltGray">
              <a:xfrm>
                <a:off x="4320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68" name="Line 80"/>
              <p:cNvSpPr>
                <a:spLocks noChangeShapeType="1"/>
              </p:cNvSpPr>
              <p:nvPr userDrawn="1"/>
            </p:nvSpPr>
            <p:spPr bwMode="ltGray">
              <a:xfrm>
                <a:off x="4416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69" name="Line 81"/>
              <p:cNvSpPr>
                <a:spLocks noChangeShapeType="1"/>
              </p:cNvSpPr>
              <p:nvPr userDrawn="1"/>
            </p:nvSpPr>
            <p:spPr bwMode="ltGray">
              <a:xfrm>
                <a:off x="4512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70" name="Line 82"/>
              <p:cNvSpPr>
                <a:spLocks noChangeShapeType="1"/>
              </p:cNvSpPr>
              <p:nvPr userDrawn="1"/>
            </p:nvSpPr>
            <p:spPr bwMode="ltGray">
              <a:xfrm>
                <a:off x="4608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71" name="Line 83"/>
              <p:cNvSpPr>
                <a:spLocks noChangeShapeType="1"/>
              </p:cNvSpPr>
              <p:nvPr userDrawn="1"/>
            </p:nvSpPr>
            <p:spPr bwMode="ltGray">
              <a:xfrm>
                <a:off x="4704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72" name="Line 84"/>
              <p:cNvSpPr>
                <a:spLocks noChangeShapeType="1"/>
              </p:cNvSpPr>
              <p:nvPr userDrawn="1"/>
            </p:nvSpPr>
            <p:spPr bwMode="ltGray">
              <a:xfrm>
                <a:off x="4800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373" name="Line 85"/>
              <p:cNvSpPr>
                <a:spLocks noChangeShapeType="1"/>
              </p:cNvSpPr>
              <p:nvPr userDrawn="1"/>
            </p:nvSpPr>
            <p:spPr bwMode="ltGray">
              <a:xfrm>
                <a:off x="4896" y="38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>
                  <a:solidFill>
                    <a:srgbClr val="DDDDDD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2051" name="Rectangle 21"/>
          <p:cNvSpPr>
            <a:spLocks noGrp="1" noChangeArrowheads="1"/>
          </p:cNvSpPr>
          <p:nvPr>
            <p:ph type="title"/>
          </p:nvPr>
        </p:nvSpPr>
        <p:spPr bwMode="black">
          <a:xfrm>
            <a:off x="1260475" y="447675"/>
            <a:ext cx="712787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ko-KR" smtClean="0"/>
              <a:t>Образец заголовка</a:t>
            </a:r>
            <a:endParaRPr lang="en-US" altLang="ko-KR" smtClean="0"/>
          </a:p>
        </p:txBody>
      </p:sp>
      <p:sp>
        <p:nvSpPr>
          <p:cNvPr id="205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412875"/>
            <a:ext cx="712946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ko-KR" smtClean="0"/>
              <a:t>Образец текста</a:t>
            </a:r>
          </a:p>
          <a:p>
            <a:pPr lvl="1"/>
            <a:r>
              <a:rPr lang="ru-RU" altLang="ko-KR" smtClean="0"/>
              <a:t>Второй уровень</a:t>
            </a:r>
          </a:p>
          <a:p>
            <a:pPr lvl="2"/>
            <a:r>
              <a:rPr lang="ru-RU" altLang="ko-KR" smtClean="0"/>
              <a:t>Третий уровень</a:t>
            </a:r>
          </a:p>
          <a:p>
            <a:pPr lvl="3"/>
            <a:r>
              <a:rPr lang="ru-RU" altLang="ko-KR" smtClean="0"/>
              <a:t>Четвертый уровень</a:t>
            </a:r>
          </a:p>
          <a:p>
            <a:pPr lvl="4"/>
            <a:r>
              <a:rPr lang="ru-RU" altLang="ko-KR" smtClean="0"/>
              <a:t>Пятый уровень</a:t>
            </a:r>
            <a:endParaRPr lang="en-US" altLang="ko-KR" smtClean="0"/>
          </a:p>
        </p:txBody>
      </p:sp>
      <p:sp>
        <p:nvSpPr>
          <p:cNvPr id="1231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84288" y="6237288"/>
            <a:ext cx="20145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ko-KR">
              <a:solidFill>
                <a:srgbClr val="DDDDDD"/>
              </a:solidFill>
            </a:endParaRPr>
          </a:p>
        </p:txBody>
      </p:sp>
      <p:sp>
        <p:nvSpPr>
          <p:cNvPr id="1231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80288" y="6237288"/>
            <a:ext cx="1458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 smtClean="0">
                <a:latin typeface="+mn-lt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>
                <a:solidFill>
                  <a:srgbClr val="DDDDDD"/>
                </a:solidFill>
              </a:rPr>
              <a:t>Company Logo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733800" y="6237288"/>
            <a:ext cx="21336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Verdana" pitchFamily="34" charset="0"/>
                <a:ea typeface="굴림" charset="-127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2CF336-2F58-4249-A66A-F45B0B2938F1}" type="slidenum">
              <a:rPr lang="ko-KR" altLang="en-US">
                <a:solidFill>
                  <a:srgbClr val="DDDDD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ko-KR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401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o"/>
        <a:defRPr sz="22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o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0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4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71.png"/><Relationship Id="rId7" Type="http://schemas.openxmlformats.org/officeDocument/2006/relationships/image" Target="../media/image8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3.jpeg"/><Relationship Id="rId11" Type="http://schemas.openxmlformats.org/officeDocument/2006/relationships/image" Target="../media/image76.jpeg"/><Relationship Id="rId5" Type="http://schemas.openxmlformats.org/officeDocument/2006/relationships/image" Target="../media/image7.jpg"/><Relationship Id="rId10" Type="http://schemas.openxmlformats.org/officeDocument/2006/relationships/image" Target="../media/image75.jpeg"/><Relationship Id="rId4" Type="http://schemas.openxmlformats.org/officeDocument/2006/relationships/image" Target="../media/image72.png"/><Relationship Id="rId9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Н М К\ПТАХІВНИЦТВО НАВЧ.МЕТОД. КОМПЛЕКС\Презентації Техн. в-ва прод.птах\ФОТО ДЛЯ ПРЕЗЕНТАЦІЙ\перо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95" b="13262"/>
          <a:stretch/>
        </p:blipFill>
        <p:spPr bwMode="auto">
          <a:xfrm rot="188882">
            <a:off x="564885" y="994969"/>
            <a:ext cx="3721615" cy="1853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88640"/>
            <a:ext cx="7344816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inks"/>
              </a:rPr>
              <a:t>Міністерство аграрної політики та продовольства України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inks"/>
              </a:rPr>
              <a:t>Рогатинський</a:t>
            </a:r>
            <a:r>
              <a:rPr kumimoji="0" lang="uk-UA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inks"/>
              </a:rPr>
              <a:t> державний аграрний коледж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6024" y="58052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uk-UA" sz="1600" b="1" kern="0" dirty="0">
                <a:solidFill>
                  <a:schemeClr val="bg1"/>
                </a:solidFill>
                <a:latin typeface="Joinks"/>
              </a:rPr>
              <a:t>Мультимедійний </a:t>
            </a:r>
            <a:r>
              <a:rPr lang="uk-UA" sz="1600" b="1" kern="0" dirty="0" smtClean="0">
                <a:solidFill>
                  <a:schemeClr val="bg1"/>
                </a:solidFill>
                <a:latin typeface="Joinks"/>
              </a:rPr>
              <a:t>супровід</a:t>
            </a:r>
            <a:r>
              <a:rPr lang="en-US" sz="1600" b="1" kern="0" dirty="0" smtClean="0">
                <a:solidFill>
                  <a:schemeClr val="bg1"/>
                </a:solidFill>
                <a:latin typeface="Joinks"/>
              </a:rPr>
              <a:t> </a:t>
            </a:r>
            <a:r>
              <a:rPr lang="uk-UA" sz="1600" b="1" kern="0" dirty="0" smtClean="0">
                <a:solidFill>
                  <a:schemeClr val="bg1"/>
                </a:solidFill>
                <a:latin typeface="Joinks"/>
              </a:rPr>
              <a:t> </a:t>
            </a:r>
            <a:r>
              <a:rPr lang="uk-UA" sz="1600" b="1" kern="0" dirty="0">
                <a:solidFill>
                  <a:schemeClr val="bg1"/>
                </a:solidFill>
                <a:latin typeface="Joinks"/>
              </a:rPr>
              <a:t>лекції  з дисципліни  «Технологія виробництва продукції птахівництва»</a:t>
            </a:r>
            <a:endParaRPr lang="ru-RU" sz="1600" kern="0" dirty="0">
              <a:solidFill>
                <a:schemeClr val="bg1"/>
              </a:solidFill>
              <a:latin typeface="Franklin Gothic Boo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0394" y="1297598"/>
            <a:ext cx="33586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</a:rPr>
              <a:t>Тема лекції</a:t>
            </a: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80341" y="5807349"/>
            <a:ext cx="3222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inks"/>
                <a:ea typeface="Calibri"/>
                <a:cs typeface="Times New Roman"/>
              </a:rPr>
              <a:t>Викладачі   </a:t>
            </a:r>
            <a:r>
              <a:rPr kumimoji="0" lang="uk-UA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inks"/>
                <a:ea typeface="Calibri"/>
                <a:cs typeface="Times New Roman"/>
              </a:rPr>
              <a:t>Петращук</a:t>
            </a:r>
            <a:r>
              <a:rPr kumimoji="0" lang="uk-UA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inks"/>
                <a:ea typeface="Calibri"/>
                <a:cs typeface="Times New Roman"/>
              </a:rPr>
              <a:t> В.М.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inks"/>
                <a:cs typeface="Times New Roman"/>
              </a:rPr>
              <a:t>                     </a:t>
            </a:r>
            <a:r>
              <a:rPr kumimoji="0" lang="uk-UA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inks"/>
                <a:cs typeface="Times New Roman"/>
              </a:rPr>
              <a:t>Тринів</a:t>
            </a:r>
            <a:r>
              <a:rPr kumimoji="0" lang="uk-UA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inks"/>
                <a:cs typeface="Times New Roman"/>
              </a:rPr>
              <a:t> І.В.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2636912"/>
            <a:ext cx="6416445" cy="280076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uk-UA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8.2.Технологія переробки інших </a:t>
            </a:r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видів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uk-U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продукції птахів</a:t>
            </a:r>
            <a:r>
              <a:rPr lang="ru-RU" sz="4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ництва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76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885734"/>
              </p:ext>
            </p:extLst>
          </p:nvPr>
        </p:nvGraphicFramePr>
        <p:xfrm>
          <a:off x="323528" y="1286763"/>
          <a:ext cx="8496943" cy="5407516"/>
        </p:xfrm>
        <a:graphic>
          <a:graphicData uri="http://schemas.openxmlformats.org/drawingml/2006/table">
            <a:tbl>
              <a:tblPr/>
              <a:tblGrid>
                <a:gridCol w="2899645"/>
                <a:gridCol w="2798649"/>
                <a:gridCol w="2798649"/>
              </a:tblGrid>
              <a:tr h="41889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400" b="1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Органолептичні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показники</a:t>
                      </a:r>
                      <a:endParaRPr lang="ru-RU" sz="1800" b="1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3502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400" b="1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83502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ВИД</a:t>
                      </a:r>
                      <a:r>
                        <a:rPr lang="uk-UA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ЯЄЧНИХ </a:t>
                      </a:r>
                      <a:r>
                        <a:rPr lang="uk-UA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ПРОДУКТІВ</a:t>
                      </a:r>
                    </a:p>
                    <a:p>
                      <a:pPr marL="83502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46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486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рідкі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46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сухі</a:t>
                      </a:r>
                      <a:endParaRPr lang="ru-RU" sz="18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62274">
                <a:tc>
                  <a:txBody>
                    <a:bodyPr/>
                    <a:lstStyle/>
                    <a:p>
                      <a:pPr marL="15240" indent="-1524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Зовнішній вигляд і консистенція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795" indent="-107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Однорідний продукт без сторонніх домішок. Без шматочків шкаралупи, плівок, твердий в мороженому стані, рідкий в охолодженому і розмороженому. Жовток густий, текучий, непрозорий; білок </a:t>
                      </a:r>
                      <a:r>
                        <a:rPr lang="uk-UA" sz="1400" b="1" dirty="0" err="1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–світлопроникливий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20" indent="-762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Однорідний продукт без сторонніх домішок. Порошкоподібний чи у вигляді гранул, грудочки легко руйнуються при натисканні пальцем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24965">
                <a:tc>
                  <a:txBody>
                    <a:bodyPr/>
                    <a:lstStyle/>
                    <a:p>
                      <a:pPr marL="1270" indent="-127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Колір </a:t>
                      </a:r>
                      <a:r>
                        <a:rPr lang="uk-UA" sz="14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меланжу </a:t>
                      </a:r>
                      <a:r>
                        <a:rPr lang="uk-UA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і жовтка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542290" indent="317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Від жовтого до оранжевого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Від світло-жовтого до оранжевого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00"/>
                    </a:solidFill>
                  </a:tcPr>
                </a:tc>
              </a:tr>
              <a:tr h="7892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Колір білка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indent="762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Від світло-жовтого до світло-зеленого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Від білого до жовтого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</a:tr>
              <a:tr h="3946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Запах і смак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Природний яєчний, </a:t>
                      </a:r>
                      <a:r>
                        <a:rPr lang="uk-UA" sz="14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без сторонніх запахів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182" y="332656"/>
            <a:ext cx="547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8180" algn="ctr">
              <a:spcBef>
                <a:spcPts val="590"/>
              </a:spcBef>
              <a:spcAft>
                <a:spcPts val="0"/>
              </a:spcAft>
            </a:pP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Органолептичні показники яєчних продуктів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  <p:pic>
        <p:nvPicPr>
          <p:cNvPr id="1026" name="Picture 2" descr="G:\Н М К\ПТАХІВНИЦТВО НАВЧ.МЕТОД. КОМПЛЕКС\Презентації Техн. в-ва прод.птах\Холдинг АВАНГАРД\переробка яєц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9" y="3009089"/>
            <a:ext cx="227394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Н М К\ПТАХІВНИЦТВО НАВЧ.МЕТОД. КОМПЛЕКС\Презентації Техн. в-ва прод.птах\Холдинг АВАНГАРД\сухі яйцепродукт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17032"/>
            <a:ext cx="201622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Н М К\ПТАХІВНИЦТВО НАВЧ.МЕТОД. КОМПЛЕКС\Презентації Техн. в-ва прод.птах\ФОТО ДЛЯ ПРЕЗЕНТАЦІЙ\сухі яйцепродукти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955" y="4390356"/>
            <a:ext cx="2267744" cy="249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126283"/>
            <a:ext cx="5933355" cy="1143000"/>
          </a:xfrm>
        </p:spPr>
        <p:txBody>
          <a:bodyPr/>
          <a:lstStyle/>
          <a:p>
            <a:pPr eaLnBrk="1" hangingPunct="1"/>
            <a:r>
              <a:rPr lang="uk-UA" sz="4800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Яйцепродукти</a:t>
            </a:r>
            <a:endParaRPr lang="en-US" altLang="en-US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124744"/>
            <a:ext cx="8229600" cy="5184576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uk-UA" sz="2800" kern="1200" dirty="0">
                <a:latin typeface="Georgia" pitchFamily="18" charset="0"/>
                <a:ea typeface="Calibri"/>
                <a:cs typeface="Times New Roman"/>
              </a:rPr>
              <a:t>Яєчний </a:t>
            </a:r>
            <a:r>
              <a:rPr lang="uk-UA" sz="2800" kern="1200" dirty="0" smtClean="0">
                <a:latin typeface="Georgia" pitchFamily="18" charset="0"/>
                <a:ea typeface="Calibri"/>
                <a:cs typeface="Times New Roman"/>
              </a:rPr>
              <a:t>порошок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uk-UA" sz="2800" kern="1200" dirty="0" smtClean="0">
                <a:latin typeface="Georgia" pitchFamily="18" charset="0"/>
                <a:ea typeface="Calibri"/>
                <a:cs typeface="Times New Roman"/>
              </a:rPr>
              <a:t>Білок </a:t>
            </a:r>
            <a:r>
              <a:rPr lang="uk-UA" sz="2800" kern="1200" dirty="0">
                <a:latin typeface="Georgia" pitchFamily="18" charset="0"/>
                <a:ea typeface="Calibri"/>
                <a:cs typeface="Times New Roman"/>
              </a:rPr>
              <a:t>яєчний сухий знецукрений (альбумін</a:t>
            </a:r>
            <a:r>
              <a:rPr lang="uk-UA" sz="2800" kern="1200" dirty="0" smtClean="0">
                <a:latin typeface="Georgia" pitchFamily="18" charset="0"/>
                <a:ea typeface="Calibri"/>
                <a:cs typeface="Times New Roman"/>
              </a:rPr>
              <a:t>)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uk-UA" sz="2800" kern="1200" dirty="0">
                <a:latin typeface="Georgia" pitchFamily="18" charset="0"/>
                <a:ea typeface="Calibri"/>
                <a:cs typeface="Times New Roman"/>
              </a:rPr>
              <a:t>Жовток яєчний сухий </a:t>
            </a:r>
            <a:r>
              <a:rPr lang="uk-UA" sz="2800" kern="1200" dirty="0" smtClean="0">
                <a:latin typeface="Georgia" pitchFamily="18" charset="0"/>
                <a:ea typeface="Calibri"/>
                <a:cs typeface="Times New Roman"/>
              </a:rPr>
              <a:t>пастеризований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uk-UA" sz="2800" kern="1200" dirty="0">
                <a:latin typeface="Georgia" pitchFamily="18" charset="0"/>
                <a:ea typeface="Calibri"/>
                <a:cs typeface="Times New Roman"/>
              </a:rPr>
              <a:t>Жовток яєчний сухий ферментований </a:t>
            </a:r>
            <a:r>
              <a:rPr lang="uk-UA" sz="2800" kern="1200" dirty="0" smtClean="0">
                <a:latin typeface="Georgia" pitchFamily="18" charset="0"/>
                <a:ea typeface="Calibri"/>
                <a:cs typeface="Times New Roman"/>
              </a:rPr>
              <a:t>термостабільний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uk-UA" sz="2800" kern="1200" dirty="0">
                <a:latin typeface="Georgia" pitchFamily="18" charset="0"/>
                <a:ea typeface="Calibri"/>
                <a:cs typeface="Times New Roman"/>
              </a:rPr>
              <a:t>Меланж яєчний рідкий </a:t>
            </a:r>
            <a:r>
              <a:rPr lang="uk-UA" sz="2800" kern="1200" dirty="0" smtClean="0">
                <a:latin typeface="Georgia" pitchFamily="18" charset="0"/>
                <a:ea typeface="Calibri"/>
                <a:cs typeface="Times New Roman"/>
              </a:rPr>
              <a:t>пастеризований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uk-UA" sz="2800" kern="1200" dirty="0">
                <a:latin typeface="Georgia" pitchFamily="18" charset="0"/>
                <a:ea typeface="Calibri"/>
                <a:cs typeface="Times New Roman"/>
              </a:rPr>
              <a:t>Білок яєчний рідкий </a:t>
            </a:r>
            <a:r>
              <a:rPr lang="uk-UA" sz="2800" kern="1200" dirty="0" smtClean="0">
                <a:latin typeface="Georgia" pitchFamily="18" charset="0"/>
                <a:ea typeface="Calibri"/>
                <a:cs typeface="Times New Roman"/>
              </a:rPr>
              <a:t>пастеризований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uk-UA" sz="2800" kern="1200" dirty="0">
                <a:latin typeface="Georgia" pitchFamily="18" charset="0"/>
                <a:ea typeface="Calibri"/>
                <a:cs typeface="Times New Roman"/>
              </a:rPr>
              <a:t>Жовток яєчний рідкий </a:t>
            </a:r>
            <a:r>
              <a:rPr lang="uk-UA" sz="2800" kern="1200" dirty="0" smtClean="0">
                <a:latin typeface="Georgia" pitchFamily="18" charset="0"/>
                <a:ea typeface="Calibri"/>
                <a:cs typeface="Times New Roman"/>
              </a:rPr>
              <a:t>пастеризований</a:t>
            </a:r>
          </a:p>
          <a:p>
            <a:pPr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lang="uk-UA" sz="2800" kern="1200" dirty="0">
                <a:latin typeface="Georgia" pitchFamily="18" charset="0"/>
                <a:ea typeface="Calibri"/>
                <a:cs typeface="Times New Roman"/>
              </a:rPr>
              <a:t>Жовток яєчний рідкий ферментований термостабільний </a:t>
            </a:r>
            <a:endParaRPr lang="uk-UA" sz="2800" kern="1200" dirty="0" smtClean="0">
              <a:latin typeface="Georgia" pitchFamily="18" charset="0"/>
              <a:ea typeface="Calibri"/>
              <a:cs typeface="Times New Roman"/>
            </a:endParaRPr>
          </a:p>
          <a:p>
            <a:pPr eaLnBrk="1" hangingPunct="1"/>
            <a:endParaRPr lang="uk-UA" sz="2800" kern="1200" dirty="0" smtClean="0">
              <a:solidFill>
                <a:srgbClr val="7ABC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Calibri"/>
              <a:cs typeface="Times New Roman"/>
            </a:endParaRPr>
          </a:p>
          <a:p>
            <a:pPr eaLnBrk="1" hangingPunct="1"/>
            <a:endParaRPr lang="uk-UA" sz="2800" kern="1200" dirty="0" smtClean="0">
              <a:solidFill>
                <a:srgbClr val="7ABC32"/>
              </a:solidFill>
              <a:latin typeface="Georgia" pitchFamily="18" charset="0"/>
              <a:ea typeface="Calibri"/>
              <a:cs typeface="Times New Roman"/>
            </a:endParaRPr>
          </a:p>
          <a:p>
            <a:pPr eaLnBrk="1" hangingPunct="1"/>
            <a:endParaRPr lang="uk-UA" dirty="0" smtClean="0">
              <a:latin typeface="Calibri"/>
              <a:ea typeface="Calibri"/>
              <a:cs typeface="Times New Roman"/>
            </a:endParaRPr>
          </a:p>
          <a:p>
            <a:pPr eaLnBrk="1" hangingPunct="1"/>
            <a:endParaRPr lang="en-US" altLang="en-US" dirty="0" smtClean="0"/>
          </a:p>
        </p:txBody>
      </p:sp>
      <p:pic>
        <p:nvPicPr>
          <p:cNvPr id="2051" name="Picture 3" descr="G:\Н М К\ПТАХІВНИЦТВО НАВЧ.МЕТОД. КОМПЛЕКС\Презентації Техн. в-ва прод.птах\ФОТО ДЛЯ ПРЕЗЕНТАЦІЙ\яєчний порошок.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9"/>
            <a:ext cx="1705166" cy="1347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10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Яєчний порошок 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1749245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716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482" y="1599406"/>
            <a:ext cx="2463393" cy="4276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283968" y="1188399"/>
            <a:ext cx="4572000" cy="12249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Яєчний порошок (ТУ У 15.8-32086437-001:2007)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1 кг сухого яєчного 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білка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заміняє </a:t>
            </a:r>
            <a:endParaRPr lang="uk-UA" sz="1600" b="1" dirty="0" smtClean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90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свіжих яєць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57800" y="2413350"/>
            <a:ext cx="4572000" cy="12603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Виробляється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шляхом розпилювальної сушки з пастеризацією та гомогенізацією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ea typeface="Calibri"/>
                <a:cs typeface="Times New Roman"/>
              </a:rPr>
              <a:t> </a:t>
            </a:r>
            <a:endParaRPr lang="ru-RU" dirty="0"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29090" y="4086800"/>
            <a:ext cx="4881756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Терміни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та умови зберігання: в сухих чистих та відмінно вентильованих приміщеннях, 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за відносної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вологості повітря не більше 75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%,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при температурі не вище: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+20°С – не більше 6 місяців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+2°С – не більше 2 років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29090" y="3428158"/>
            <a:ext cx="4572000" cy="65864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uk-UA" sz="1600" b="1" dirty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Упаковка: 20 кг </a:t>
            </a:r>
            <a:r>
              <a:rPr lang="uk-UA" sz="1600" b="1" dirty="0" err="1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крафт-мішок</a:t>
            </a:r>
            <a:r>
              <a:rPr lang="uk-UA" sz="1600" b="1" dirty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 із поліетиленовим вкладенням</a:t>
            </a:r>
            <a:endParaRPr lang="ru-RU" sz="1600" b="1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03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374900"/>
            <a:ext cx="6120680" cy="763525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Білок </a:t>
            </a:r>
            <a:r>
              <a:rPr lang="uk-U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яєчний сухий знецукрений (</a:t>
            </a:r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альбумін)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1749245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92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716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389" y="1871663"/>
            <a:ext cx="2463393" cy="4276725"/>
          </a:xfrm>
        </p:spPr>
      </p:pic>
      <p:sp>
        <p:nvSpPr>
          <p:cNvPr id="6" name="Прямоугольник 5"/>
          <p:cNvSpPr/>
          <p:nvPr/>
        </p:nvSpPr>
        <p:spPr>
          <a:xfrm>
            <a:off x="3923928" y="1440738"/>
            <a:ext cx="496855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Білок яєчний сухий знецукрений (альбумін) (ТУ У 15.8-32086437-001:2007)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1 кг сухого яєчного 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білка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замінює 316 білків свіжих яєць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2792096"/>
            <a:ext cx="4572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Виробляється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шляхом сепарації, пастеризації, ферментації та розпилювальної сушки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62782" y="3754268"/>
            <a:ext cx="4572000" cy="6586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Упаковка: 20 кг </a:t>
            </a:r>
            <a:r>
              <a:rPr lang="uk-UA" sz="1600" b="1" dirty="0" err="1">
                <a:latin typeface="Georgia" pitchFamily="18" charset="0"/>
                <a:ea typeface="Calibri"/>
                <a:cs typeface="Times New Roman"/>
              </a:rPr>
              <a:t>крафт-мішок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із поліетиленовим вкладенням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22204" y="4412910"/>
            <a:ext cx="4572000" cy="20744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Терміни та умови зберігання: в сухих чистих та відмінно вентильованих приміщеннях, 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за відносної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вологості повітря не більше 75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%,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при температурі не вище: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+20°С – не більше 6 місяців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+2°С – не більше 2 років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297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3802" y="116632"/>
            <a:ext cx="8244408" cy="763525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Жовток </a:t>
            </a:r>
            <a:r>
              <a:rPr lang="uk-U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яєчний сухий пастеризований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1749245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92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1403648" y="1204119"/>
            <a:ext cx="2743200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146848" y="1212330"/>
            <a:ext cx="4572000" cy="122495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Жовток яєчний сухий пастеризований (ТУ У 15.8-32086437-001:2007)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1 кг сухого яєчного 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жовтка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замінює 125 жовтків свіжих яєць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5936" y="2575478"/>
            <a:ext cx="4572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Виробляється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шляхом сепарації, розпилювальної сушки з пастеризацією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60719" y="3432969"/>
            <a:ext cx="4572000" cy="6353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Упаковка: 20 кг </a:t>
            </a:r>
            <a:r>
              <a:rPr lang="uk-UA" sz="1600" b="1" dirty="0" err="1">
                <a:latin typeface="Georgia" pitchFamily="18" charset="0"/>
                <a:ea typeface="Calibri"/>
                <a:cs typeface="Times New Roman"/>
              </a:rPr>
              <a:t>крафт-мішок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із поліетиленовим вкладенням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29528" y="4293096"/>
            <a:ext cx="4572000" cy="2056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Терміни та умови зберігання: в сухих чистих та відмінно вентильованих приміщеннях, 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за відносної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вологості повітря не більше 75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%,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при температурі не вище: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+20°С – не більше 6 місяців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+2°С – не більше 2 років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88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624" y="21206"/>
            <a:ext cx="8064896" cy="1374345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Жовток </a:t>
            </a:r>
            <a:r>
              <a:rPr lang="uk-U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яєчний сухий ферментований термостабільний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1749245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92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716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24336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1547664" y="1556792"/>
            <a:ext cx="2743200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263121" y="1181524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Жовток яєчний сухий ферментований термостабільний (ТУ У 15.8-32086437-001:2007)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1 кг сухого яєчного 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жовтка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замінює 125 жовтків свіжих яєць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63121" y="2689369"/>
            <a:ext cx="4572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Виробляється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шляхом сепарації, ферментації, пастеризації та розпилювальної сушки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3607890"/>
            <a:ext cx="4572000" cy="6586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Упаковка: 20 кг </a:t>
            </a:r>
            <a:r>
              <a:rPr lang="uk-UA" sz="1600" b="1" dirty="0" err="1">
                <a:latin typeface="Georgia" pitchFamily="18" charset="0"/>
                <a:ea typeface="Calibri"/>
                <a:cs typeface="Times New Roman"/>
              </a:rPr>
              <a:t>крафт-мішок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із поліетиленовим вкладенням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4451858"/>
            <a:ext cx="4572000" cy="2056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Терміни та умови зберігання: в сухих чистих та відмінно вентильованих приміщеннях, 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за відносної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вологості повітря не більше 75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%,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при температурі не вище: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+20°С – 12 місяців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+2°С – 2 </a:t>
            </a:r>
            <a:r>
              <a:rPr lang="uk-UA" sz="1600" b="1" dirty="0" err="1">
                <a:latin typeface="Georgia" pitchFamily="18" charset="0"/>
                <a:ea typeface="Calibri"/>
                <a:cs typeface="Times New Roman"/>
              </a:rPr>
              <a:t>рок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88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Меланж </a:t>
            </a:r>
            <a:r>
              <a:rPr lang="uk-U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яєчний рідкий пастеризований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1749245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92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716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240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/>
          <a:stretch>
            <a:fillRect/>
          </a:stretch>
        </p:blipFill>
        <p:spPr>
          <a:xfrm>
            <a:off x="1084933" y="1447710"/>
            <a:ext cx="3016905" cy="5410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51920" y="1340799"/>
            <a:ext cx="500749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Меланж яєчний рідкий пастеризований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(охолоджений/заморожений)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(ТУ У 15.8-32086437-002:2007)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1 кг </a:t>
            </a:r>
            <a:r>
              <a:rPr lang="uk-UA" sz="1600" b="1" dirty="0" err="1" smtClean="0">
                <a:latin typeface="Georgia" pitchFamily="18" charset="0"/>
                <a:ea typeface="Calibri"/>
                <a:cs typeface="Times New Roman"/>
              </a:rPr>
              <a:t>меланжа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замінює 16-24 свіжих яєць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0193" y="256575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Виробляється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шляхом розбивання яйця з подальшою пастеризацією та гомогенізаціє</a:t>
            </a:r>
            <a:r>
              <a:rPr lang="uk-UA" b="1" dirty="0">
                <a:ea typeface="Calibri"/>
                <a:cs typeface="Times New Roman"/>
              </a:rPr>
              <a:t>ю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55929" y="3302800"/>
            <a:ext cx="442052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Упаковка: 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асептичні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пакети на 3, 20 та 200 кг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07904" y="3961442"/>
            <a:ext cx="5295528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Терміни та умови зберігання: в чистій та відмінно вентильованій холодильній або морозильній камері: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0 – +4°С – не більше 21 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доби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В замороженому стані: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-6°С – не більше 6 місяців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-12°С – не більше 10 місяців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-18°С – не більше 15 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місяців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88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79712" y="188640"/>
            <a:ext cx="6558080" cy="763525"/>
          </a:xfrm>
        </p:spPr>
        <p:txBody>
          <a:bodyPr>
            <a:noAutofit/>
          </a:bodyPr>
          <a:lstStyle/>
          <a:p>
            <a:pPr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Білок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яєчний рідкий пастеризований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1749245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92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716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t="12750" b="12644"/>
          <a:stretch/>
        </p:blipFill>
        <p:spPr>
          <a:xfrm>
            <a:off x="1043608" y="1412776"/>
            <a:ext cx="3295650" cy="4722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339258" y="1029124"/>
            <a:ext cx="4572000" cy="14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Білок яєчний рідкий пастеризований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(охолоджений/заморожений)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(ТУ У 15.8-32086437-001:2007)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1 кг рідкого білка заміняє 32 білки свіжих яєць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42746" y="2384990"/>
            <a:ext cx="4572000" cy="12603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Виробляється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шляхом розбивання яйця з подальшою сепарацією та пастеризацією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ea typeface="Calibri"/>
                <a:cs typeface="Times New Roman"/>
              </a:rPr>
              <a:t> </a:t>
            </a:r>
            <a:endParaRPr lang="ru-RU" dirty="0"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39258" y="3569238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Терміни та умови зберігання: в чистій та відмінно вентильованій холодильній або морозильній камері: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0 – +4°С – не більше 21 доби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 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В замороженому стані: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-6°С – не більше 6 місяців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-12°С – не більше 10 місяців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-18°С – не більше 15 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місяців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88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Жовток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яєчний рідкий пастеризований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1749245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92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716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240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t="14100" b="16400"/>
          <a:stretch/>
        </p:blipFill>
        <p:spPr>
          <a:xfrm>
            <a:off x="1403648" y="1340768"/>
            <a:ext cx="2743200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146848" y="1375759"/>
            <a:ext cx="4572000" cy="14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Жовток яєчний рідкий пастеризований (охолоджений)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(ТУ У 15.8-32086437-002:2007)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1 кг рідкого жовтка заміняє 60 жовтків свіжих яєць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3968" y="2855939"/>
            <a:ext cx="4572000" cy="6586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Виробляється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шляхом сепарації та пастеризації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46848" y="3667039"/>
            <a:ext cx="4572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Терміни та умови зберігання: в чистій та відмінно вентильованій холодильній або морозильній камері: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0 – +4оС – не більше 21 доби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 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В замороженому стані: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-6°С – не більше 6 місяців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-12°С – не більше 10 місяців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-18°С – не більше 15 місяців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88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6559" y="188640"/>
            <a:ext cx="8534094" cy="763525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Жовток </a:t>
            </a:r>
            <a:r>
              <a:rPr lang="uk-U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>яєчний рідкий ферментований термостабільний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130" y="1749245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92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716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24063"/>
            <a:ext cx="4570413" cy="34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3459" t="15806" r="1" b="14611"/>
          <a:stretch/>
        </p:blipFill>
        <p:spPr>
          <a:xfrm>
            <a:off x="1355688" y="1762236"/>
            <a:ext cx="3181657" cy="4560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635282" y="1196752"/>
            <a:ext cx="4392488" cy="2109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Жовток яєчний рідкий ферментований термостабільний (охолоджений)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(ТУ У 15.8-32086437-001:2007)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1 кг рідкого жовтка заміняє 60 жовтків свіжих яєць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ea typeface="Calibri"/>
                <a:cs typeface="Times New Roman"/>
              </a:rPr>
              <a:t> </a:t>
            </a:r>
            <a:endParaRPr lang="ru-RU" dirty="0"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55770" y="2795973"/>
            <a:ext cx="4572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Виробляється </a:t>
            </a: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шляхом сепарації, з подальшою ферментацією та пастеризацією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55770" y="3737769"/>
            <a:ext cx="4572000" cy="26226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Терміни та умови зберігання: в чистій та відмінно вентильованій холодильній або морозильній камері: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+4°С – 10 діб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+2°С – 16 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діб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В замороженому стані: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-6°С – не більше 6 місяців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-12°С – не більше 10 місяців 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 -18°С – не більше 15 місяців</a:t>
            </a:r>
            <a:endParaRPr lang="ru-RU" sz="1600" b="1" dirty="0">
              <a:latin typeface="Georgia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52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47864" y="620688"/>
            <a:ext cx="14734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inks"/>
              </a:rPr>
              <a:t>План</a:t>
            </a:r>
            <a:endParaRPr lang="ru-RU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ink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26967" y="1916832"/>
            <a:ext cx="6552728" cy="3874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latin typeface="Georgia" pitchFamily="18" charset="0"/>
                <a:ea typeface="Calibri"/>
                <a:cs typeface="Times New Roman"/>
              </a:rPr>
              <a:t>1.Організація процесу збору яєць птиці.</a:t>
            </a:r>
            <a:endParaRPr lang="ru-RU" sz="2400" b="1" dirty="0">
              <a:latin typeface="Georgia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latin typeface="Georgia" pitchFamily="18" charset="0"/>
                <a:ea typeface="Calibri"/>
                <a:cs typeface="Times New Roman"/>
              </a:rPr>
              <a:t>2.Стандарт на яйця сільськогосподарської птиці.</a:t>
            </a:r>
            <a:endParaRPr lang="ru-RU" sz="2400" b="1" dirty="0">
              <a:latin typeface="Georgia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latin typeface="Georgia" pitchFamily="18" charset="0"/>
                <a:ea typeface="Calibri"/>
                <a:cs typeface="Times New Roman"/>
              </a:rPr>
              <a:t>3.Технологічний процес переробки харчових яєць </a:t>
            </a:r>
            <a:r>
              <a:rPr lang="uk-UA" sz="2400" b="1" dirty="0" smtClean="0">
                <a:latin typeface="Georgia" pitchFamily="18" charset="0"/>
                <a:ea typeface="Calibri"/>
                <a:cs typeface="Times New Roman"/>
              </a:rPr>
              <a:t>  у меланж </a:t>
            </a:r>
            <a:r>
              <a:rPr lang="uk-UA" sz="2400" b="1" dirty="0">
                <a:latin typeface="Georgia" pitchFamily="18" charset="0"/>
                <a:ea typeface="Calibri"/>
                <a:cs typeface="Times New Roman"/>
              </a:rPr>
              <a:t>та яєчний порошок</a:t>
            </a:r>
            <a:r>
              <a:rPr lang="uk-UA" sz="2400" b="1" dirty="0" smtClean="0">
                <a:latin typeface="Georgia" pitchFamily="18" charset="0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Georgia" pitchFamily="18" charset="0"/>
                <a:ea typeface="Times New Roman"/>
              </a:rPr>
              <a:t>4.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Обробка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>
                <a:latin typeface="Georgia" pitchFamily="18" charset="0"/>
                <a:ea typeface="Times New Roman"/>
              </a:rPr>
              <a:t>перо-</a:t>
            </a:r>
            <a:r>
              <a:rPr lang="ru-RU" sz="2400" b="1" dirty="0" err="1">
                <a:latin typeface="Georgia" pitchFamily="18" charset="0"/>
                <a:ea typeface="Times New Roman"/>
              </a:rPr>
              <a:t>пухової</a:t>
            </a:r>
            <a:r>
              <a:rPr lang="ru-RU" sz="2400" b="1" dirty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>
                <a:latin typeface="Georgia" pitchFamily="18" charset="0"/>
                <a:ea typeface="Times New Roman"/>
              </a:rPr>
              <a:t>сировини</a:t>
            </a:r>
            <a:r>
              <a:rPr lang="ru-RU" sz="2400" b="1" dirty="0">
                <a:latin typeface="Georgia" pitchFamily="18" charset="0"/>
                <a:ea typeface="Times New Roman"/>
              </a:rPr>
              <a:t>.</a:t>
            </a:r>
            <a:endParaRPr lang="ru-RU" sz="2400" b="1" dirty="0">
              <a:effectLst/>
              <a:latin typeface="Georgia" pitchFamily="18" charset="0"/>
              <a:ea typeface="Calibri"/>
              <a:cs typeface="Times New Roman"/>
            </a:endParaRPr>
          </a:p>
        </p:txBody>
      </p:sp>
      <p:pic>
        <p:nvPicPr>
          <p:cNvPr id="2050" name="Picture 2" descr="G:\Н М К\ПТАХІВНИЦТВО НАВЧ.МЕТОД. КОМПЛЕКС\Презентації Техн. в-ва прод.птах\ФОТО ДЛЯ ПРЕЗЕНТАЦІЙ\пер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005" y="31669"/>
            <a:ext cx="1428750" cy="1428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00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95536" y="315343"/>
            <a:ext cx="8100391" cy="1322388"/>
            <a:chOff x="4320" y="1152"/>
            <a:chExt cx="414" cy="402"/>
          </a:xfrm>
        </p:grpSpPr>
        <p:sp>
          <p:nvSpPr>
            <p:cNvPr id="3" name="AutoShape 11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" name="Freeform 12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115616" y="554357"/>
            <a:ext cx="676875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 smtClean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Технологічні процеси збору, сортування та пакування яєць</a:t>
            </a:r>
            <a:endParaRPr lang="ru-RU" sz="2800" b="1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556690" y="2017679"/>
            <a:ext cx="1729310" cy="1483329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2506610" y="2028300"/>
            <a:ext cx="1777358" cy="1472708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4489750" y="2064955"/>
            <a:ext cx="1638437" cy="1472707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/>
          <a:stretch>
            <a:fillRect/>
          </a:stretch>
        </p:blipFill>
        <p:spPr>
          <a:xfrm>
            <a:off x="6473329" y="2032429"/>
            <a:ext cx="1771078" cy="1468579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6"/>
          <a:stretch>
            <a:fillRect/>
          </a:stretch>
        </p:blipFill>
        <p:spPr>
          <a:xfrm>
            <a:off x="6569279" y="4179226"/>
            <a:ext cx="1675128" cy="1479010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7"/>
          <a:stretch>
            <a:fillRect/>
          </a:stretch>
        </p:blipFill>
        <p:spPr>
          <a:xfrm>
            <a:off x="556690" y="4221088"/>
            <a:ext cx="1729310" cy="1440160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8"/>
          <a:stretch>
            <a:fillRect/>
          </a:stretch>
        </p:blipFill>
        <p:spPr>
          <a:xfrm>
            <a:off x="2506610" y="4182237"/>
            <a:ext cx="1777358" cy="1479010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9"/>
          <a:stretch>
            <a:fillRect/>
          </a:stretch>
        </p:blipFill>
        <p:spPr>
          <a:xfrm>
            <a:off x="4489750" y="4182237"/>
            <a:ext cx="1771079" cy="147901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79553" y="3628726"/>
            <a:ext cx="12362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пташник</a:t>
            </a:r>
            <a:r>
              <a:rPr lang="uk-UA" sz="1400" b="1" dirty="0">
                <a:latin typeface="Georgia" pitchFamily="18" charset="0"/>
                <a:ea typeface="Calibri"/>
                <a:cs typeface="Times New Roman"/>
              </a:rPr>
              <a:t> </a:t>
            </a:r>
            <a:endParaRPr lang="ru-RU" sz="1400" b="1" dirty="0">
              <a:latin typeface="Georg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85503" y="3613666"/>
            <a:ext cx="17748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кроси несучок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42484" y="3582888"/>
            <a:ext cx="25106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цех сортування яєць 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7656" y="5877272"/>
            <a:ext cx="25827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контроль якості яєць 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57080" y="5877272"/>
            <a:ext cx="2528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600" b="1" dirty="0">
                <a:latin typeface="Georgia" pitchFamily="18" charset="0"/>
                <a:ea typeface="Calibri"/>
                <a:cs typeface="Times New Roman"/>
              </a:rPr>
              <a:t>ц</a:t>
            </a:r>
            <a:r>
              <a:rPr lang="uk-UA" sz="1600" b="1" dirty="0" smtClean="0">
                <a:latin typeface="Georgia" pitchFamily="18" charset="0"/>
                <a:ea typeface="Calibri"/>
                <a:cs typeface="Times New Roman"/>
              </a:rPr>
              <a:t>ех  пакування  яєць </a:t>
            </a:r>
            <a:endParaRPr lang="ru-RU" sz="16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6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125113" cy="924475"/>
          </a:xfrm>
        </p:spPr>
        <p:txBody>
          <a:bodyPr/>
          <a:lstStyle/>
          <a:p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Відеоролик </a:t>
            </a:r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«Сортування та пакування яєць на обладнанні фірми </a:t>
            </a:r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SIME - TEK</a:t>
            </a:r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»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Видеоролик сортировщиков и упаковщиков яиц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1124744"/>
            <a:ext cx="7632848" cy="5166767"/>
          </a:xfrm>
        </p:spPr>
      </p:pic>
    </p:spTree>
    <p:extLst>
      <p:ext uri="{BB962C8B-B14F-4D97-AF65-F5344CB8AC3E}">
        <p14:creationId xmlns:p14="http://schemas.microsoft.com/office/powerpoint/2010/main" val="390970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705454"/>
            <a:ext cx="2520280" cy="20835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52740" y="1988840"/>
            <a:ext cx="3193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Georgia" pitchFamily="18" charset="0"/>
                <a:ea typeface="Calibri"/>
                <a:cs typeface="Times New Roman"/>
              </a:rPr>
              <a:t>виробництво сухих яєчних продуктів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>
            <a:fillRect/>
          </a:stretch>
        </p:blipFill>
        <p:spPr>
          <a:xfrm>
            <a:off x="5947816" y="2915764"/>
            <a:ext cx="3016672" cy="216942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7812" y="3400309"/>
            <a:ext cx="1669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>
                <a:latin typeface="Georgia" pitchFamily="18" charset="0"/>
                <a:ea typeface="Calibri"/>
                <a:cs typeface="Times New Roman"/>
              </a:rPr>
              <a:t>фасовка</a:t>
            </a:r>
            <a:r>
              <a:rPr lang="uk-UA" sz="2400" b="1" dirty="0">
                <a:latin typeface="Georgia" pitchFamily="18" charset="0"/>
                <a:ea typeface="Calibri"/>
                <a:cs typeface="Times New Roman"/>
              </a:rPr>
              <a:t> яєчного порошку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/>
          <a:stretch>
            <a:fillRect/>
          </a:stretch>
        </p:blipFill>
        <p:spPr>
          <a:xfrm>
            <a:off x="1938433" y="4840998"/>
            <a:ext cx="1891063" cy="158417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231801" y="5107346"/>
            <a:ext cx="1728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Georgia" pitchFamily="18" charset="0"/>
                <a:ea typeface="Calibri"/>
                <a:cs typeface="Times New Roman"/>
              </a:rPr>
              <a:t>лабораторія заводу «ОВОСТАР» 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6" y="263289"/>
            <a:ext cx="8520941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437564"/>
            <a:ext cx="6696743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 smtClean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Технологічні цехи виробництва сухих яєчних продуктів</a:t>
            </a:r>
            <a:endParaRPr lang="ru-RU" sz="2800" b="1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11" name="AutoShape 34"/>
          <p:cNvSpPr>
            <a:spLocks noChangeArrowheads="1"/>
          </p:cNvSpPr>
          <p:nvPr/>
        </p:nvSpPr>
        <p:spPr bwMode="blackGray">
          <a:xfrm rot="10793605" flipV="1">
            <a:off x="2636635" y="2369422"/>
            <a:ext cx="1447800" cy="755650"/>
          </a:xfrm>
          <a:prstGeom prst="rightArrow">
            <a:avLst>
              <a:gd name="adj1" fmla="val 46509"/>
              <a:gd name="adj2" fmla="val 42098"/>
            </a:avLst>
          </a:prstGeom>
          <a:gradFill rotWithShape="1">
            <a:gsLst>
              <a:gs pos="0">
                <a:srgbClr val="5A87BE">
                  <a:gamma/>
                  <a:tint val="0"/>
                  <a:invGamma/>
                  <a:alpha val="0"/>
                </a:srgbClr>
              </a:gs>
              <a:gs pos="100000">
                <a:srgbClr val="5A87B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</a:endParaRPr>
          </a:p>
        </p:txBody>
      </p:sp>
      <p:sp>
        <p:nvSpPr>
          <p:cNvPr id="12" name="AutoShape 16"/>
          <p:cNvSpPr>
            <a:spLocks noChangeArrowheads="1"/>
          </p:cNvSpPr>
          <p:nvPr/>
        </p:nvSpPr>
        <p:spPr bwMode="blackGray">
          <a:xfrm rot="-10793605" flipH="1" flipV="1">
            <a:off x="4513078" y="3622649"/>
            <a:ext cx="1446213" cy="755650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rgbClr val="DC5270">
                  <a:gamma/>
                  <a:tint val="0"/>
                  <a:invGamma/>
                  <a:alpha val="0"/>
                </a:srgbClr>
              </a:gs>
              <a:gs pos="100000">
                <a:srgbClr val="DC527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96" y="5255874"/>
            <a:ext cx="14573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69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6"/>
          <p:cNvSpPr>
            <a:spLocks noChangeArrowheads="1"/>
          </p:cNvSpPr>
          <p:nvPr/>
        </p:nvSpPr>
        <p:spPr bwMode="ltGray">
          <a:xfrm rot="5400000">
            <a:off x="3682092" y="5038762"/>
            <a:ext cx="393700" cy="1920875"/>
          </a:xfrm>
          <a:prstGeom prst="upArrow">
            <a:avLst>
              <a:gd name="adj1" fmla="val 50194"/>
              <a:gd name="adj2" fmla="val 74947"/>
            </a:avLst>
          </a:prstGeom>
          <a:gradFill rotWithShape="1">
            <a:gsLst>
              <a:gs pos="0">
                <a:srgbClr val="DC5270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</a:endParaRPr>
          </a:p>
        </p:txBody>
      </p:sp>
      <p:sp>
        <p:nvSpPr>
          <p:cNvPr id="19" name="AutoShape 26"/>
          <p:cNvSpPr>
            <a:spLocks noChangeArrowheads="1"/>
          </p:cNvSpPr>
          <p:nvPr/>
        </p:nvSpPr>
        <p:spPr bwMode="ltGray">
          <a:xfrm rot="16200000">
            <a:off x="2897530" y="1153842"/>
            <a:ext cx="393700" cy="1920875"/>
          </a:xfrm>
          <a:prstGeom prst="upArrow">
            <a:avLst>
              <a:gd name="adj1" fmla="val 50194"/>
              <a:gd name="adj2" fmla="val 74947"/>
            </a:avLst>
          </a:prstGeom>
          <a:gradFill rotWithShape="1">
            <a:gsLst>
              <a:gs pos="0">
                <a:srgbClr val="DC5270"/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</a:endParaRPr>
          </a:p>
        </p:txBody>
      </p:sp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43872" y="1278648"/>
            <a:ext cx="1923871" cy="16464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33739" y="1615514"/>
            <a:ext cx="1772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ea typeface="Calibri"/>
                <a:cs typeface="Times New Roman"/>
              </a:rPr>
              <a:t>машина розбивання яєць</a:t>
            </a:r>
            <a:endParaRPr lang="ru-RU" b="1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tretch>
            <a:fillRect/>
          </a:stretch>
        </p:blipFill>
        <p:spPr>
          <a:xfrm>
            <a:off x="6804248" y="1615514"/>
            <a:ext cx="2160239" cy="19146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54817" y="2430973"/>
            <a:ext cx="2749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ea typeface="Calibri"/>
                <a:cs typeface="Times New Roman"/>
              </a:rPr>
              <a:t>накопичення рідких яєчних продуктів</a:t>
            </a:r>
            <a:endParaRPr lang="ru-RU" b="1" dirty="0"/>
          </a:p>
        </p:txBody>
      </p:sp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21017" y="3077304"/>
            <a:ext cx="1749381" cy="185347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1749380" y="3861048"/>
            <a:ext cx="1958523" cy="16444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07904" y="3744286"/>
            <a:ext cx="2855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Georgia" pitchFamily="18" charset="0"/>
                <a:ea typeface="Calibri"/>
                <a:cs typeface="Times New Roman"/>
              </a:rPr>
              <a:t>система пастеризації  яєчних продуктів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6"/>
          <a:stretch>
            <a:fillRect/>
          </a:stretch>
        </p:blipFill>
        <p:spPr>
          <a:xfrm>
            <a:off x="6991606" y="4437111"/>
            <a:ext cx="1828865" cy="2147939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7"/>
          <a:stretch>
            <a:fillRect/>
          </a:stretch>
        </p:blipFill>
        <p:spPr>
          <a:xfrm>
            <a:off x="4821202" y="4941168"/>
            <a:ext cx="2170404" cy="164388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35487" y="5537534"/>
            <a:ext cx="2409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Georgia" pitchFamily="18" charset="0"/>
                <a:ea typeface="Calibri"/>
                <a:cs typeface="Times New Roman"/>
              </a:rPr>
              <a:t>цех розливу рідких яєчних продуктів</a:t>
            </a:r>
            <a:endParaRPr lang="ru-RU" b="1" dirty="0">
              <a:latin typeface="Georgia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00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65" y="0"/>
            <a:ext cx="8212137" cy="127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62286" y="195274"/>
            <a:ext cx="725412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Технологічні цехи виробництва </a:t>
            </a:r>
            <a:r>
              <a:rPr lang="uk-UA" sz="2800" b="1" dirty="0" smtClean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рідких </a:t>
            </a:r>
            <a:r>
              <a:rPr lang="uk-UA" sz="2800" b="1" dirty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яєчних продуктів</a:t>
            </a:r>
            <a:endParaRPr lang="ru-RU" sz="2800" b="1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gray">
          <a:xfrm flipH="1">
            <a:off x="3693987" y="4344301"/>
            <a:ext cx="995363" cy="835025"/>
          </a:xfrm>
          <a:prstGeom prst="curvedRightArrow">
            <a:avLst>
              <a:gd name="adj1" fmla="val 16542"/>
              <a:gd name="adj2" fmla="val 38977"/>
              <a:gd name="adj3" fmla="val 33846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</a:endParaRPr>
          </a:p>
        </p:txBody>
      </p:sp>
      <p:sp>
        <p:nvSpPr>
          <p:cNvPr id="18" name="AutoShape 4"/>
          <p:cNvSpPr>
            <a:spLocks noChangeArrowheads="1"/>
          </p:cNvSpPr>
          <p:nvPr/>
        </p:nvSpPr>
        <p:spPr bwMode="gray">
          <a:xfrm>
            <a:off x="5862750" y="1659666"/>
            <a:ext cx="995362" cy="835025"/>
          </a:xfrm>
          <a:prstGeom prst="curvedRightArrow">
            <a:avLst>
              <a:gd name="adj1" fmla="val 19583"/>
              <a:gd name="adj2" fmla="val 44676"/>
              <a:gd name="adj3" fmla="val 33652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4951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gray">
          <a:xfrm>
            <a:off x="2494669" y="2398755"/>
            <a:ext cx="4157662" cy="4254658"/>
          </a:xfrm>
          <a:prstGeom prst="ellipse">
            <a:avLst/>
          </a:prstGeom>
          <a:gradFill rotWithShape="1">
            <a:gsLst>
              <a:gs pos="0">
                <a:srgbClr val="E6E6E6"/>
              </a:gs>
              <a:gs pos="14999">
                <a:srgbClr val="7D8496"/>
              </a:gs>
              <a:gs pos="53000">
                <a:srgbClr val="E6E6E6"/>
              </a:gs>
              <a:gs pos="67999">
                <a:srgbClr val="7D8496"/>
              </a:gs>
              <a:gs pos="92999">
                <a:srgbClr val="E6E6E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9889" y="-11759"/>
            <a:ext cx="882966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ahoma"/>
              </a:rPr>
              <a:t>Оброблення</a:t>
            </a:r>
            <a:r>
              <a:rPr lang="ru-RU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ahoma"/>
              </a:rPr>
              <a:t>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ahoma"/>
              </a:rPr>
              <a:t>перо-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ahoma"/>
              </a:rPr>
              <a:t>пухової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ahoma"/>
              </a:rPr>
              <a:t> 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ahoma"/>
              </a:rPr>
              <a:t>сировини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3249207" y="3103233"/>
            <a:ext cx="2749550" cy="2845702"/>
          </a:xfrm>
          <a:prstGeom prst="ellipse">
            <a:avLst/>
          </a:prstGeom>
          <a:gradFill rotWithShape="1">
            <a:gsLst>
              <a:gs pos="0">
                <a:srgbClr val="FFFFFF">
                  <a:gamma/>
                  <a:shade val="63137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63137"/>
                  <a:invGamma/>
                </a:srgbClr>
              </a:gs>
            </a:gsLst>
            <a:lin ang="2700000" scaled="1"/>
          </a:gradFill>
          <a:ln>
            <a:noFill/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gray">
          <a:xfrm>
            <a:off x="3403194" y="3609702"/>
            <a:ext cx="24415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uk-UA" sz="2400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Технологічна схема оброблення пера</a:t>
            </a:r>
            <a:endParaRPr lang="en-US" sz="2400" b="1" dirty="0">
              <a:solidFill>
                <a:srgbClr val="080808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grpSp>
        <p:nvGrpSpPr>
          <p:cNvPr id="11" name="Group 17"/>
          <p:cNvGrpSpPr>
            <a:grpSpLocks/>
          </p:cNvGrpSpPr>
          <p:nvPr/>
        </p:nvGrpSpPr>
        <p:grpSpPr bwMode="auto">
          <a:xfrm>
            <a:off x="5358379" y="4997938"/>
            <a:ext cx="2235706" cy="1447800"/>
            <a:chOff x="708" y="2203"/>
            <a:chExt cx="751" cy="741"/>
          </a:xfrm>
        </p:grpSpPr>
        <p:sp>
          <p:nvSpPr>
            <p:cNvPr id="12" name="Oval 18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rgbClr val="53B630"/>
                </a:gs>
                <a:gs pos="100000">
                  <a:srgbClr val="53B630">
                    <a:gamma/>
                    <a:shade val="31765"/>
                    <a:invGamma/>
                  </a:srgb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</a:endParaRPr>
            </a:p>
          </p:txBody>
        </p:sp>
        <p:pic>
          <p:nvPicPr>
            <p:cNvPr id="13" name="Picture 19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9"/>
          <p:cNvGrpSpPr>
            <a:grpSpLocks/>
          </p:cNvGrpSpPr>
          <p:nvPr/>
        </p:nvGrpSpPr>
        <p:grpSpPr bwMode="auto">
          <a:xfrm>
            <a:off x="3383658" y="1674855"/>
            <a:ext cx="2336639" cy="1447800"/>
            <a:chOff x="708" y="2203"/>
            <a:chExt cx="751" cy="741"/>
          </a:xfrm>
        </p:grpSpPr>
        <p:sp>
          <p:nvSpPr>
            <p:cNvPr id="15" name="Oval 10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rgbClr val="5A87BE"/>
                </a:gs>
                <a:gs pos="100000">
                  <a:srgbClr val="5A87BE">
                    <a:gamma/>
                    <a:shade val="31765"/>
                    <a:invGamma/>
                  </a:srgb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</a:endParaRPr>
            </a:p>
          </p:txBody>
        </p:sp>
        <p:pic>
          <p:nvPicPr>
            <p:cNvPr id="16" name="Picture 11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20"/>
          <p:cNvSpPr>
            <a:spLocks noChangeArrowheads="1"/>
          </p:cNvSpPr>
          <p:nvPr/>
        </p:nvSpPr>
        <p:spPr bwMode="gray">
          <a:xfrm>
            <a:off x="5509238" y="5534580"/>
            <a:ext cx="20866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8F8F8"/>
                </a:solidFill>
                <a:cs typeface="Arial" charset="0"/>
              </a:rPr>
              <a:t> </a:t>
            </a:r>
            <a:r>
              <a:rPr lang="uk-UA" sz="2000" b="1" dirty="0" smtClean="0">
                <a:solidFill>
                  <a:srgbClr val="F8F8F8"/>
                </a:solidFill>
                <a:cs typeface="Arial" charset="0"/>
              </a:rPr>
              <a:t>зневоднення </a:t>
            </a:r>
            <a:endParaRPr lang="en-US" sz="2000" b="1" dirty="0">
              <a:solidFill>
                <a:srgbClr val="F8F8F8"/>
              </a:solidFill>
              <a:cs typeface="Arial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gray">
          <a:xfrm>
            <a:off x="3779563" y="2198700"/>
            <a:ext cx="16888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8F8F8"/>
                </a:solidFill>
                <a:cs typeface="Arial" charset="0"/>
              </a:rPr>
              <a:t> </a:t>
            </a:r>
            <a:r>
              <a:rPr lang="uk-UA" sz="2000" b="1" dirty="0">
                <a:solidFill>
                  <a:srgbClr val="F8F8F8"/>
                </a:solidFill>
                <a:cs typeface="Arial" charset="0"/>
              </a:rPr>
              <a:t>з</a:t>
            </a:r>
            <a:r>
              <a:rPr lang="uk-UA" sz="2000" b="1" dirty="0" smtClean="0">
                <a:solidFill>
                  <a:srgbClr val="F8F8F8"/>
                </a:solidFill>
                <a:cs typeface="Arial" charset="0"/>
              </a:rPr>
              <a:t>бирання</a:t>
            </a:r>
            <a:endParaRPr lang="en-US" sz="2000" b="1" dirty="0">
              <a:solidFill>
                <a:srgbClr val="F8F8F8"/>
              </a:solidFill>
              <a:cs typeface="Arial" charset="0"/>
            </a:endParaRPr>
          </a:p>
        </p:txBody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1579039" y="5046107"/>
            <a:ext cx="2270964" cy="1447800"/>
            <a:chOff x="708" y="2203"/>
            <a:chExt cx="751" cy="741"/>
          </a:xfrm>
        </p:grpSpPr>
        <p:sp>
          <p:nvSpPr>
            <p:cNvPr id="9" name="Oval 14"/>
            <p:cNvSpPr>
              <a:spLocks noChangeArrowheads="1"/>
            </p:cNvSpPr>
            <p:nvPr/>
          </p:nvSpPr>
          <p:spPr bwMode="gray">
            <a:xfrm>
              <a:off x="728" y="2235"/>
              <a:ext cx="716" cy="709"/>
            </a:xfrm>
            <a:prstGeom prst="ellipse">
              <a:avLst/>
            </a:prstGeom>
            <a:gradFill rotWithShape="1">
              <a:gsLst>
                <a:gs pos="0">
                  <a:srgbClr val="DC5270"/>
                </a:gs>
                <a:gs pos="100000">
                  <a:srgbClr val="DC5270">
                    <a:gamma/>
                    <a:shade val="31765"/>
                    <a:invGamma/>
                  </a:srgbClr>
                </a:gs>
              </a:gsLst>
              <a:lin ang="5400000" scaled="1"/>
            </a:gradFill>
            <a:ln w="38100" algn="ctr">
              <a:solidFill>
                <a:srgbClr val="F8F8F8">
                  <a:alpha val="8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Picture 15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708" y="2203"/>
              <a:ext cx="751" cy="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16"/>
          <p:cNvSpPr>
            <a:spLocks noChangeArrowheads="1"/>
          </p:cNvSpPr>
          <p:nvPr/>
        </p:nvSpPr>
        <p:spPr bwMode="gray">
          <a:xfrm>
            <a:off x="1996592" y="5534580"/>
            <a:ext cx="14509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8F8F8"/>
                </a:solidFill>
                <a:cs typeface="Arial" charset="0"/>
              </a:rPr>
              <a:t> </a:t>
            </a:r>
            <a:r>
              <a:rPr lang="uk-UA" sz="2000" b="1" dirty="0" smtClean="0">
                <a:solidFill>
                  <a:srgbClr val="F8F8F8"/>
                </a:solidFill>
                <a:cs typeface="Arial" charset="0"/>
              </a:rPr>
              <a:t>сушіння</a:t>
            </a:r>
            <a:endParaRPr lang="en-US" sz="2000" b="1" dirty="0">
              <a:solidFill>
                <a:srgbClr val="F8F8F8"/>
              </a:solidFill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14521" y="711841"/>
            <a:ext cx="40324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ea typeface="Times New Roman"/>
              </a:rPr>
              <a:t>Перо і пух, </a:t>
            </a:r>
            <a:r>
              <a:rPr lang="ru-RU" sz="1400" b="1" dirty="0" err="1">
                <a:ea typeface="Times New Roman"/>
              </a:rPr>
              <a:t>зняті</a:t>
            </a:r>
            <a:r>
              <a:rPr lang="ru-RU" sz="1400" b="1" dirty="0">
                <a:ea typeface="Times New Roman"/>
              </a:rPr>
              <a:t> з </a:t>
            </a:r>
            <a:r>
              <a:rPr lang="ru-RU" sz="1400" b="1" dirty="0" err="1">
                <a:ea typeface="Times New Roman"/>
              </a:rPr>
              <a:t>тушок</a:t>
            </a:r>
            <a:r>
              <a:rPr lang="ru-RU" sz="1400" b="1" dirty="0">
                <a:ea typeface="Times New Roman"/>
              </a:rPr>
              <a:t> на автоматах для </a:t>
            </a:r>
            <a:r>
              <a:rPr lang="ru-RU" sz="1400" b="1" dirty="0" err="1">
                <a:ea typeface="Times New Roman"/>
              </a:rPr>
              <a:t>знімання</a:t>
            </a:r>
            <a:r>
              <a:rPr lang="ru-RU" sz="1400" b="1" dirty="0">
                <a:ea typeface="Times New Roman"/>
              </a:rPr>
              <a:t> </a:t>
            </a:r>
            <a:r>
              <a:rPr lang="ru-RU" sz="1400" b="1" dirty="0" err="1">
                <a:ea typeface="Times New Roman"/>
              </a:rPr>
              <a:t>оперення</a:t>
            </a:r>
            <a:r>
              <a:rPr lang="ru-RU" sz="1400" b="1" dirty="0">
                <a:ea typeface="Times New Roman"/>
              </a:rPr>
              <a:t>, </a:t>
            </a:r>
            <a:r>
              <a:rPr lang="ru-RU" sz="1400" b="1" dirty="0" err="1" smtClean="0">
                <a:ea typeface="Times New Roman"/>
              </a:rPr>
              <a:t>транспортуються</a:t>
            </a:r>
            <a:r>
              <a:rPr lang="ru-RU" sz="1400" b="1" dirty="0" smtClean="0">
                <a:ea typeface="Times New Roman"/>
              </a:rPr>
              <a:t> </a:t>
            </a:r>
            <a:r>
              <a:rPr lang="ru-RU" sz="1400" b="1" dirty="0">
                <a:ea typeface="Times New Roman"/>
              </a:rPr>
              <a:t>по </a:t>
            </a:r>
            <a:r>
              <a:rPr lang="ru-RU" sz="1400" b="1" dirty="0" err="1">
                <a:ea typeface="Times New Roman"/>
              </a:rPr>
              <a:t>гідрожолобу</a:t>
            </a:r>
            <a:r>
              <a:rPr lang="ru-RU" sz="1400" b="1" dirty="0">
                <a:ea typeface="Times New Roman"/>
              </a:rPr>
              <a:t> до </a:t>
            </a:r>
            <a:r>
              <a:rPr lang="ru-RU" sz="1400" b="1" dirty="0" err="1">
                <a:ea typeface="Times New Roman"/>
              </a:rPr>
              <a:t>апарата</a:t>
            </a:r>
            <a:r>
              <a:rPr lang="ru-RU" sz="1400" b="1" dirty="0">
                <a:ea typeface="Times New Roman"/>
              </a:rPr>
              <a:t> для </a:t>
            </a:r>
            <a:r>
              <a:rPr lang="ru-RU" sz="1400" b="1" dirty="0" err="1">
                <a:ea typeface="Times New Roman"/>
              </a:rPr>
              <a:t>попереднього</a:t>
            </a:r>
            <a:r>
              <a:rPr lang="ru-RU" sz="1400" b="1" dirty="0">
                <a:ea typeface="Times New Roman"/>
              </a:rPr>
              <a:t> </a:t>
            </a:r>
            <a:r>
              <a:rPr lang="ru-RU" sz="1400" b="1" dirty="0" err="1">
                <a:ea typeface="Times New Roman"/>
              </a:rPr>
              <a:t>зне­воднення</a:t>
            </a:r>
            <a:r>
              <a:rPr lang="ru-RU" sz="1400" b="1" dirty="0">
                <a:ea typeface="Times New Roman"/>
              </a:rPr>
              <a:t> пера</a:t>
            </a:r>
            <a:endParaRPr lang="ru-RU" sz="14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804248" y="3029136"/>
            <a:ext cx="24873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ea typeface="Times New Roman"/>
              </a:rPr>
              <a:t>Воду </a:t>
            </a:r>
            <a:r>
              <a:rPr lang="ru-RU" sz="1400" b="1" dirty="0" err="1">
                <a:ea typeface="Times New Roman"/>
              </a:rPr>
              <a:t>відокремлюють</a:t>
            </a:r>
            <a:r>
              <a:rPr lang="ru-RU" sz="1400" b="1" dirty="0">
                <a:ea typeface="Times New Roman"/>
              </a:rPr>
              <a:t> на </a:t>
            </a:r>
            <a:r>
              <a:rPr lang="ru-RU" sz="1400" b="1" dirty="0" err="1">
                <a:ea typeface="Times New Roman"/>
              </a:rPr>
              <a:t>сепараторі</a:t>
            </a:r>
            <a:r>
              <a:rPr lang="ru-RU" sz="1400" b="1" dirty="0">
                <a:ea typeface="Times New Roman"/>
              </a:rPr>
              <a:t> </a:t>
            </a:r>
            <a:r>
              <a:rPr lang="ru-RU" sz="1400" b="1" dirty="0" err="1">
                <a:ea typeface="Times New Roman"/>
              </a:rPr>
              <a:t>або</a:t>
            </a:r>
            <a:r>
              <a:rPr lang="ru-RU" sz="1400" b="1" dirty="0">
                <a:ea typeface="Times New Roman"/>
              </a:rPr>
              <a:t> </a:t>
            </a:r>
            <a:r>
              <a:rPr lang="ru-RU" sz="1400" b="1" dirty="0" err="1">
                <a:ea typeface="Times New Roman"/>
              </a:rPr>
              <a:t>конвеєрі</a:t>
            </a:r>
            <a:r>
              <a:rPr lang="ru-RU" sz="1400" b="1" dirty="0">
                <a:ea typeface="Times New Roman"/>
              </a:rPr>
              <a:t>, </a:t>
            </a:r>
            <a:r>
              <a:rPr lang="ru-RU" sz="1400" b="1" dirty="0" err="1">
                <a:ea typeface="Times New Roman"/>
              </a:rPr>
              <a:t>потім</a:t>
            </a:r>
            <a:r>
              <a:rPr lang="ru-RU" sz="1400" b="1" dirty="0">
                <a:ea typeface="Times New Roman"/>
              </a:rPr>
              <a:t> перо </a:t>
            </a:r>
            <a:r>
              <a:rPr lang="ru-RU" sz="1400" b="1" dirty="0" err="1">
                <a:ea typeface="Times New Roman"/>
              </a:rPr>
              <a:t>миють</a:t>
            </a:r>
            <a:r>
              <a:rPr lang="ru-RU" sz="1400" b="1" dirty="0">
                <a:ea typeface="Times New Roman"/>
              </a:rPr>
              <a:t> у </a:t>
            </a:r>
            <a:r>
              <a:rPr lang="ru-RU" sz="1400" b="1" dirty="0" err="1">
                <a:ea typeface="Times New Roman"/>
              </a:rPr>
              <a:t>мийних</a:t>
            </a:r>
            <a:r>
              <a:rPr lang="ru-RU" sz="1400" b="1" dirty="0">
                <a:ea typeface="Times New Roman"/>
              </a:rPr>
              <a:t> машинах з </a:t>
            </a:r>
            <a:r>
              <a:rPr lang="ru-RU" sz="1400" b="1" dirty="0" err="1">
                <a:ea typeface="Times New Roman"/>
              </a:rPr>
              <a:t>використанням</a:t>
            </a:r>
            <a:r>
              <a:rPr lang="ru-RU" sz="1400" b="1" dirty="0">
                <a:ea typeface="Times New Roman"/>
              </a:rPr>
              <a:t> </a:t>
            </a:r>
            <a:r>
              <a:rPr lang="ru-RU" sz="1400" b="1" dirty="0" err="1">
                <a:ea typeface="Times New Roman"/>
              </a:rPr>
              <a:t>мийних</a:t>
            </a:r>
            <a:r>
              <a:rPr lang="ru-RU" sz="1400" b="1" dirty="0">
                <a:ea typeface="Times New Roman"/>
              </a:rPr>
              <a:t> </a:t>
            </a:r>
            <a:r>
              <a:rPr lang="ru-RU" sz="1400" b="1" dirty="0" err="1">
                <a:ea typeface="Times New Roman"/>
              </a:rPr>
              <a:t>засобів</a:t>
            </a:r>
            <a:r>
              <a:rPr lang="ru-RU" sz="1400" b="1" dirty="0">
                <a:ea typeface="Times New Roman"/>
              </a:rPr>
              <a:t> за </a:t>
            </a:r>
            <a:r>
              <a:rPr lang="ru-RU" sz="1400" b="1" dirty="0" err="1">
                <a:ea typeface="Times New Roman"/>
              </a:rPr>
              <a:t>температури</a:t>
            </a:r>
            <a:r>
              <a:rPr lang="ru-RU" sz="1400" b="1" dirty="0">
                <a:ea typeface="Times New Roman"/>
              </a:rPr>
              <a:t> 30 </a:t>
            </a:r>
            <a:r>
              <a:rPr lang="ru-RU" sz="1400" b="1" dirty="0" smtClean="0">
                <a:ea typeface="Times New Roman"/>
              </a:rPr>
              <a:t>– </a:t>
            </a:r>
            <a:r>
              <a:rPr lang="ru-RU" sz="1400" b="1" dirty="0">
                <a:ea typeface="Times New Roman"/>
              </a:rPr>
              <a:t>40 °С </a:t>
            </a:r>
            <a:r>
              <a:rPr lang="ru-RU" sz="1400" b="1" dirty="0" err="1">
                <a:ea typeface="Times New Roman"/>
              </a:rPr>
              <a:t>упродовж</a:t>
            </a:r>
            <a:r>
              <a:rPr lang="ru-RU" sz="1400" b="1" dirty="0">
                <a:ea typeface="Times New Roman"/>
              </a:rPr>
              <a:t> 10 </a:t>
            </a:r>
            <a:r>
              <a:rPr lang="ru-RU" sz="1400" b="1" dirty="0" smtClean="0">
                <a:ea typeface="Times New Roman"/>
              </a:rPr>
              <a:t>– </a:t>
            </a:r>
            <a:r>
              <a:rPr lang="ru-RU" sz="1400" b="1" dirty="0">
                <a:ea typeface="Times New Roman"/>
              </a:rPr>
              <a:t>30 </a:t>
            </a:r>
            <a:r>
              <a:rPr lang="ru-RU" sz="1400" b="1" dirty="0" err="1" smtClean="0">
                <a:ea typeface="Times New Roman"/>
              </a:rPr>
              <a:t>хв</a:t>
            </a:r>
            <a:endParaRPr lang="ru-RU" sz="1400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29889" y="2877578"/>
            <a:ext cx="2497895" cy="2120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500"/>
              </a:spcAft>
            </a:pPr>
            <a:r>
              <a:rPr lang="ru-RU" sz="1400" b="1" dirty="0" smtClean="0">
                <a:ea typeface="Times New Roman"/>
                <a:cs typeface="Times New Roman"/>
              </a:rPr>
              <a:t>Перо </a:t>
            </a:r>
            <a:r>
              <a:rPr lang="ru-RU" sz="1400" b="1" dirty="0" err="1" smtClean="0">
                <a:ea typeface="Times New Roman"/>
                <a:cs typeface="Times New Roman"/>
              </a:rPr>
              <a:t>висушують</a:t>
            </a:r>
            <a:r>
              <a:rPr lang="ru-RU" sz="1400" b="1" dirty="0" smtClean="0">
                <a:ea typeface="Times New Roman"/>
                <a:cs typeface="Times New Roman"/>
              </a:rPr>
              <a:t> </a:t>
            </a:r>
            <a:r>
              <a:rPr lang="ru-RU" sz="1400" b="1" dirty="0">
                <a:ea typeface="Times New Roman"/>
                <a:cs typeface="Times New Roman"/>
              </a:rPr>
              <a:t>у </a:t>
            </a:r>
            <a:r>
              <a:rPr lang="ru-RU" sz="1400" b="1" dirty="0" err="1">
                <a:ea typeface="Times New Roman"/>
                <a:cs typeface="Times New Roman"/>
              </a:rPr>
              <a:t>спеціальних</a:t>
            </a:r>
            <a:r>
              <a:rPr lang="ru-RU" sz="1400" b="1" dirty="0">
                <a:ea typeface="Times New Roman"/>
                <a:cs typeface="Times New Roman"/>
              </a:rPr>
              <a:t> </a:t>
            </a:r>
            <a:r>
              <a:rPr lang="ru-RU" sz="1400" b="1" dirty="0" err="1">
                <a:ea typeface="Times New Roman"/>
                <a:cs typeface="Times New Roman"/>
              </a:rPr>
              <a:t>сушарках</a:t>
            </a:r>
            <a:r>
              <a:rPr lang="ru-RU" sz="1400" b="1" dirty="0">
                <a:ea typeface="Times New Roman"/>
                <a:cs typeface="Times New Roman"/>
              </a:rPr>
              <a:t> до </a:t>
            </a:r>
            <a:r>
              <a:rPr lang="ru-RU" sz="1400" b="1" dirty="0" err="1">
                <a:ea typeface="Times New Roman"/>
                <a:cs typeface="Times New Roman"/>
              </a:rPr>
              <a:t>вмі­сту</a:t>
            </a:r>
            <a:r>
              <a:rPr lang="ru-RU" sz="1400" b="1" dirty="0">
                <a:ea typeface="Times New Roman"/>
                <a:cs typeface="Times New Roman"/>
              </a:rPr>
              <a:t> </a:t>
            </a:r>
            <a:r>
              <a:rPr lang="ru-RU" sz="1400" b="1" dirty="0" err="1">
                <a:ea typeface="Times New Roman"/>
                <a:cs typeface="Times New Roman"/>
              </a:rPr>
              <a:t>вологи</a:t>
            </a:r>
            <a:r>
              <a:rPr lang="ru-RU" sz="1400" b="1" dirty="0">
                <a:ea typeface="Times New Roman"/>
                <a:cs typeface="Times New Roman"/>
              </a:rPr>
              <a:t> 10 % за </a:t>
            </a:r>
            <a:r>
              <a:rPr lang="ru-RU" sz="1400" b="1" dirty="0" err="1" smtClean="0">
                <a:ea typeface="Times New Roman"/>
                <a:cs typeface="Times New Roman"/>
              </a:rPr>
              <a:t>температури</a:t>
            </a:r>
            <a:r>
              <a:rPr lang="ru-RU" sz="1400" b="1" dirty="0" smtClean="0">
                <a:ea typeface="Times New Roman"/>
                <a:cs typeface="Times New Roman"/>
              </a:rPr>
              <a:t> 70 – 95  °С </a:t>
            </a:r>
            <a:r>
              <a:rPr lang="ru-RU" sz="1400" b="1" dirty="0" err="1">
                <a:ea typeface="Times New Roman"/>
                <a:cs typeface="Times New Roman"/>
              </a:rPr>
              <a:t>упродовж</a:t>
            </a:r>
            <a:r>
              <a:rPr lang="ru-RU" sz="1400" b="1" dirty="0">
                <a:ea typeface="Times New Roman"/>
                <a:cs typeface="Times New Roman"/>
              </a:rPr>
              <a:t> </a:t>
            </a:r>
            <a:r>
              <a:rPr lang="ru-RU" sz="1400" b="1" dirty="0" smtClean="0">
                <a:ea typeface="Times New Roman"/>
                <a:cs typeface="Times New Roman"/>
              </a:rPr>
              <a:t>12 – </a:t>
            </a:r>
            <a:r>
              <a:rPr lang="ru-RU" sz="1400" b="1" dirty="0">
                <a:ea typeface="Times New Roman"/>
                <a:cs typeface="Times New Roman"/>
              </a:rPr>
              <a:t>40 </a:t>
            </a:r>
            <a:r>
              <a:rPr lang="ru-RU" sz="1400" b="1" dirty="0" err="1">
                <a:ea typeface="Times New Roman"/>
                <a:cs typeface="Times New Roman"/>
              </a:rPr>
              <a:t>хв</a:t>
            </a:r>
            <a:r>
              <a:rPr lang="ru-RU" sz="1400" b="1" dirty="0">
                <a:ea typeface="Times New Roman"/>
                <a:cs typeface="Times New Roman"/>
              </a:rPr>
              <a:t> </a:t>
            </a:r>
            <a:r>
              <a:rPr lang="ru-RU" sz="1400" b="1" dirty="0" err="1">
                <a:ea typeface="Times New Roman"/>
                <a:cs typeface="Times New Roman"/>
              </a:rPr>
              <a:t>за­лежно</a:t>
            </a:r>
            <a:r>
              <a:rPr lang="ru-RU" sz="1400" b="1" dirty="0">
                <a:ea typeface="Times New Roman"/>
                <a:cs typeface="Times New Roman"/>
              </a:rPr>
              <a:t> </a:t>
            </a:r>
            <a:r>
              <a:rPr lang="ru-RU" sz="1400" b="1" dirty="0" err="1">
                <a:ea typeface="Times New Roman"/>
                <a:cs typeface="Times New Roman"/>
              </a:rPr>
              <a:t>від</a:t>
            </a:r>
            <a:r>
              <a:rPr lang="ru-RU" sz="1400" b="1" dirty="0">
                <a:ea typeface="Times New Roman"/>
                <a:cs typeface="Times New Roman"/>
              </a:rPr>
              <a:t> виду </a:t>
            </a:r>
            <a:r>
              <a:rPr lang="ru-RU" sz="1400" b="1" dirty="0" err="1">
                <a:ea typeface="Times New Roman"/>
                <a:cs typeface="Times New Roman"/>
              </a:rPr>
              <a:t>сировини</a:t>
            </a:r>
            <a:r>
              <a:rPr lang="ru-RU" sz="1400" b="1" dirty="0">
                <a:ea typeface="Times New Roman"/>
                <a:cs typeface="Times New Roman"/>
              </a:rPr>
              <a:t> і </a:t>
            </a:r>
            <a:r>
              <a:rPr lang="ru-RU" sz="1400" b="1" dirty="0" err="1">
                <a:ea typeface="Times New Roman"/>
                <a:cs typeface="Times New Roman"/>
              </a:rPr>
              <a:t>конструкції</a:t>
            </a:r>
            <a:r>
              <a:rPr lang="ru-RU" sz="1400" b="1" dirty="0">
                <a:ea typeface="Times New Roman"/>
                <a:cs typeface="Times New Roman"/>
              </a:rPr>
              <a:t> </a:t>
            </a:r>
            <a:r>
              <a:rPr lang="ru-RU" sz="1400" b="1" dirty="0" err="1" smtClean="0">
                <a:ea typeface="Times New Roman"/>
                <a:cs typeface="Times New Roman"/>
              </a:rPr>
              <a:t>сушарки</a:t>
            </a:r>
            <a:endParaRPr lang="ru-RU" sz="1400" b="1" dirty="0">
              <a:ea typeface="Calibri"/>
              <a:cs typeface="Times New Roman"/>
            </a:endParaRPr>
          </a:p>
        </p:txBody>
      </p:sp>
      <p:pic>
        <p:nvPicPr>
          <p:cNvPr id="22" name="Рисунок 21" descr="http://www.ua.all.biz/img/ua/catalog/2533127.jpeg?rrr=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25" y="713683"/>
            <a:ext cx="2574055" cy="1995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Пух и перья гусиные и утиные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17" y="741249"/>
            <a:ext cx="1718945" cy="228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http://umeha.3dn.ru/img-t3/puh-03021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69" y="5603542"/>
            <a:ext cx="1145540" cy="848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3" descr="G:\Н М К\ПТАХІВНИЦТВО НАВЧ.МЕТОД. КОМПЛЕКС\Презентації Техн. в-ва прод.птах\ФОТО ДЛЯ ПРЕЗЕНТАЦІЙ\пух птиці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3423">
            <a:off x="7176650" y="5387285"/>
            <a:ext cx="1784350" cy="13309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83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gray">
          <a:xfrm>
            <a:off x="4050955" y="4238114"/>
            <a:ext cx="2321513" cy="1322387"/>
          </a:xfrm>
          <a:prstGeom prst="rect">
            <a:avLst/>
          </a:prstGeom>
          <a:gradFill rotWithShape="1">
            <a:gsLst>
              <a:gs pos="0">
                <a:srgbClr val="DC5270">
                  <a:alpha val="50000"/>
                </a:srgbClr>
              </a:gs>
              <a:gs pos="100000">
                <a:srgbClr val="DC5270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gray">
          <a:xfrm rot="10800000">
            <a:off x="2195734" y="4027240"/>
            <a:ext cx="1855220" cy="1477059"/>
          </a:xfrm>
          <a:prstGeom prst="rect">
            <a:avLst/>
          </a:prstGeom>
          <a:gradFill rotWithShape="1">
            <a:gsLst>
              <a:gs pos="0">
                <a:srgbClr val="5A87BE">
                  <a:alpha val="50000"/>
                </a:srgbClr>
              </a:gs>
              <a:gs pos="100000">
                <a:srgbClr val="5A87BE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gray">
          <a:xfrm>
            <a:off x="398750" y="2686002"/>
            <a:ext cx="2071688" cy="1542752"/>
          </a:xfrm>
          <a:prstGeom prst="rect">
            <a:avLst/>
          </a:prstGeom>
          <a:gradFill rotWithShape="1">
            <a:gsLst>
              <a:gs pos="0">
                <a:srgbClr val="53B630">
                  <a:gamma/>
                  <a:tint val="0"/>
                  <a:invGamma/>
                  <a:alpha val="0"/>
                </a:srgbClr>
              </a:gs>
              <a:gs pos="100000">
                <a:srgbClr val="53B630">
                  <a:alpha val="5000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14" y="5504301"/>
            <a:ext cx="5904656" cy="1278648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sp>
        <p:nvSpPr>
          <p:cNvPr id="3" name="Прямоугольник 2"/>
          <p:cNvSpPr/>
          <p:nvPr/>
        </p:nvSpPr>
        <p:spPr>
          <a:xfrm>
            <a:off x="2470438" y="5949280"/>
            <a:ext cx="3964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>
                <a:solidFill>
                  <a:prstClr val="black"/>
                </a:solidFill>
                <a:latin typeface="Georgia" pitchFamily="18" charset="0"/>
                <a:ea typeface="Times New Roman"/>
              </a:rPr>
              <a:t>П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Times New Roman"/>
              </a:rPr>
              <a:t>еро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Times New Roman"/>
              </a:rPr>
              <a:t>-пухова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Times New Roman"/>
              </a:rPr>
              <a:t>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itchFamily="18" charset="0"/>
                <a:ea typeface="Times New Roman"/>
              </a:rPr>
              <a:t>сировина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3" y="782466"/>
            <a:ext cx="2510864" cy="190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74" y="4211320"/>
            <a:ext cx="1519018" cy="169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C:\Documents and Settings\Admin\Рабочий стол\ФОТО ДЛЯ ПРЕЗЕНТАЦІЙ\пух гусе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201" y="1347219"/>
            <a:ext cx="191770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Documents and Settings\Admin\Рабочий стол\ФОТО ДЛЯ ПРЕЗЕНТАЦІЙ\пух гуск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38" y="3808920"/>
            <a:ext cx="190500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Н М К\ПТАХІВНИЦТВО НАВЧ.МЕТОД. КОМПЛЕКС\Презентації Техн. в-ва прод.птах\ФОТО ДЛЯ ПРЕЗЕНТАЦІЙ\перо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2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Н М К\ПТАХІВНИЦТВО НАВЧ.МЕТОД. КОМПЛЕКС\Презентації Техн. в-ва прод.птах\ФОТО ДЛЯ ПРЕЗЕНТАЦІЙ\пух птиці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092" y="-4531"/>
            <a:ext cx="2857500" cy="13335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Н М К\ПТАХІВНИЦТВО НАВЧ.МЕТОД. КОМПЛЕКС\Презентації Техн. в-ва прод.птах\ФОТО ДЛЯ ПРЕЗЕНТАЦІЙ\пух- продукція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" y="3672767"/>
            <a:ext cx="2232247" cy="18380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33"/>
          <p:cNvGrpSpPr>
            <a:grpSpLocks/>
          </p:cNvGrpSpPr>
          <p:nvPr/>
        </p:nvGrpSpPr>
        <p:grpSpPr bwMode="auto">
          <a:xfrm rot="12013745">
            <a:off x="1705292" y="645763"/>
            <a:ext cx="6819900" cy="4822495"/>
            <a:chOff x="735" y="117"/>
            <a:chExt cx="4315" cy="3352"/>
          </a:xfrm>
        </p:grpSpPr>
        <p:sp>
          <p:nvSpPr>
            <p:cNvPr id="19" name="AutoShape 4"/>
            <p:cNvSpPr>
              <a:spLocks noChangeArrowheads="1"/>
            </p:cNvSpPr>
            <p:nvPr/>
          </p:nvSpPr>
          <p:spPr bwMode="gray">
            <a:xfrm flipV="1">
              <a:off x="735" y="117"/>
              <a:ext cx="4315" cy="3352"/>
            </a:xfrm>
            <a:custGeom>
              <a:avLst/>
              <a:gdLst>
                <a:gd name="G0" fmla="+- 9915 0 0"/>
                <a:gd name="G1" fmla="+- -11780953 0 0"/>
                <a:gd name="G2" fmla="+- 0 0 -11780953"/>
                <a:gd name="T0" fmla="*/ 0 256 1"/>
                <a:gd name="T1" fmla="*/ 180 256 1"/>
                <a:gd name="G3" fmla="+- -11780953 T0 T1"/>
                <a:gd name="T2" fmla="*/ 0 256 1"/>
                <a:gd name="T3" fmla="*/ 90 256 1"/>
                <a:gd name="G4" fmla="+- -11780953 T2 T3"/>
                <a:gd name="G5" fmla="*/ G4 2 1"/>
                <a:gd name="T4" fmla="*/ 90 256 1"/>
                <a:gd name="T5" fmla="*/ 0 256 1"/>
                <a:gd name="G6" fmla="+- -11780953 T4 T5"/>
                <a:gd name="G7" fmla="*/ G6 2 1"/>
                <a:gd name="G8" fmla="abs -1178095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915"/>
                <a:gd name="G18" fmla="*/ 9915 1 2"/>
                <a:gd name="G19" fmla="+- G18 5400 0"/>
                <a:gd name="G20" fmla="cos G19 -11780953"/>
                <a:gd name="G21" fmla="sin G19 -11780953"/>
                <a:gd name="G22" fmla="+- G20 10800 0"/>
                <a:gd name="G23" fmla="+- G21 10800 0"/>
                <a:gd name="G24" fmla="+- 10800 0 G20"/>
                <a:gd name="G25" fmla="+- 9915 10800 0"/>
                <a:gd name="G26" fmla="?: G9 G17 G25"/>
                <a:gd name="G27" fmla="?: G9 0 21600"/>
                <a:gd name="G28" fmla="cos 10800 -11780953"/>
                <a:gd name="G29" fmla="sin 10800 -11780953"/>
                <a:gd name="G30" fmla="sin 9915 -11780953"/>
                <a:gd name="G31" fmla="+- G28 10800 0"/>
                <a:gd name="G32" fmla="+- G29 10800 0"/>
                <a:gd name="G33" fmla="+- G30 10800 0"/>
                <a:gd name="G34" fmla="?: G4 0 G31"/>
                <a:gd name="G35" fmla="?: -11780953 G34 0"/>
                <a:gd name="G36" fmla="?: G6 G35 G31"/>
                <a:gd name="G37" fmla="+- 21600 0 G36"/>
                <a:gd name="G38" fmla="?: G4 0 G33"/>
                <a:gd name="G39" fmla="?: -1178095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2 w 21600"/>
                <a:gd name="T15" fmla="*/ 10757 h 21600"/>
                <a:gd name="T16" fmla="*/ 10800 w 21600"/>
                <a:gd name="T17" fmla="*/ 885 h 21600"/>
                <a:gd name="T18" fmla="*/ 21158 w 21600"/>
                <a:gd name="T19" fmla="*/ 107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5" y="10759"/>
                  </a:moveTo>
                  <a:cubicBezTo>
                    <a:pt x="907" y="5299"/>
                    <a:pt x="5340" y="884"/>
                    <a:pt x="10800" y="885"/>
                  </a:cubicBezTo>
                  <a:cubicBezTo>
                    <a:pt x="16259" y="885"/>
                    <a:pt x="20692" y="5299"/>
                    <a:pt x="20714" y="10759"/>
                  </a:cubicBezTo>
                  <a:lnTo>
                    <a:pt x="21599" y="10755"/>
                  </a:lnTo>
                  <a:cubicBezTo>
                    <a:pt x="21575" y="4808"/>
                    <a:pt x="16747" y="-1"/>
                    <a:pt x="10799" y="0"/>
                  </a:cubicBezTo>
                  <a:cubicBezTo>
                    <a:pt x="4852" y="0"/>
                    <a:pt x="24" y="4808"/>
                    <a:pt x="0" y="10755"/>
                  </a:cubicBezTo>
                  <a:close/>
                </a:path>
              </a:pathLst>
            </a:custGeom>
            <a:gradFill rotWithShape="1">
              <a:gsLst>
                <a:gs pos="0">
                  <a:srgbClr val="D45F48">
                    <a:gamma/>
                    <a:tint val="69804"/>
                    <a:invGamma/>
                    <a:alpha val="30000"/>
                  </a:srgbClr>
                </a:gs>
                <a:gs pos="50000">
                  <a:srgbClr val="D45F48"/>
                </a:gs>
                <a:gs pos="100000">
                  <a:srgbClr val="D45F48">
                    <a:gamma/>
                    <a:tint val="69804"/>
                    <a:invGamma/>
                    <a:alpha val="3000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5"/>
            <p:cNvSpPr>
              <a:spLocks noChangeArrowheads="1"/>
            </p:cNvSpPr>
            <p:nvPr/>
          </p:nvSpPr>
          <p:spPr bwMode="gray">
            <a:xfrm flipV="1">
              <a:off x="1042" y="376"/>
              <a:ext cx="3665" cy="2847"/>
            </a:xfrm>
            <a:custGeom>
              <a:avLst/>
              <a:gdLst>
                <a:gd name="G0" fmla="+- 9915 0 0"/>
                <a:gd name="G1" fmla="+- -11780953 0 0"/>
                <a:gd name="G2" fmla="+- 0 0 -11780953"/>
                <a:gd name="T0" fmla="*/ 0 256 1"/>
                <a:gd name="T1" fmla="*/ 180 256 1"/>
                <a:gd name="G3" fmla="+- -11780953 T0 T1"/>
                <a:gd name="T2" fmla="*/ 0 256 1"/>
                <a:gd name="T3" fmla="*/ 90 256 1"/>
                <a:gd name="G4" fmla="+- -11780953 T2 T3"/>
                <a:gd name="G5" fmla="*/ G4 2 1"/>
                <a:gd name="T4" fmla="*/ 90 256 1"/>
                <a:gd name="T5" fmla="*/ 0 256 1"/>
                <a:gd name="G6" fmla="+- -11780953 T4 T5"/>
                <a:gd name="G7" fmla="*/ G6 2 1"/>
                <a:gd name="G8" fmla="abs -1178095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915"/>
                <a:gd name="G18" fmla="*/ 9915 1 2"/>
                <a:gd name="G19" fmla="+- G18 5400 0"/>
                <a:gd name="G20" fmla="cos G19 -11780953"/>
                <a:gd name="G21" fmla="sin G19 -11780953"/>
                <a:gd name="G22" fmla="+- G20 10800 0"/>
                <a:gd name="G23" fmla="+- G21 10800 0"/>
                <a:gd name="G24" fmla="+- 10800 0 G20"/>
                <a:gd name="G25" fmla="+- 9915 10800 0"/>
                <a:gd name="G26" fmla="?: G9 G17 G25"/>
                <a:gd name="G27" fmla="?: G9 0 21600"/>
                <a:gd name="G28" fmla="cos 10800 -11780953"/>
                <a:gd name="G29" fmla="sin 10800 -11780953"/>
                <a:gd name="G30" fmla="sin 9915 -11780953"/>
                <a:gd name="G31" fmla="+- G28 10800 0"/>
                <a:gd name="G32" fmla="+- G29 10800 0"/>
                <a:gd name="G33" fmla="+- G30 10800 0"/>
                <a:gd name="G34" fmla="?: G4 0 G31"/>
                <a:gd name="G35" fmla="?: -11780953 G34 0"/>
                <a:gd name="G36" fmla="?: G6 G35 G31"/>
                <a:gd name="G37" fmla="+- 21600 0 G36"/>
                <a:gd name="G38" fmla="?: G4 0 G33"/>
                <a:gd name="G39" fmla="?: -1178095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2 w 21600"/>
                <a:gd name="T15" fmla="*/ 10757 h 21600"/>
                <a:gd name="T16" fmla="*/ 10800 w 21600"/>
                <a:gd name="T17" fmla="*/ 885 h 21600"/>
                <a:gd name="T18" fmla="*/ 21158 w 21600"/>
                <a:gd name="T19" fmla="*/ 107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5" y="10759"/>
                  </a:moveTo>
                  <a:cubicBezTo>
                    <a:pt x="907" y="5299"/>
                    <a:pt x="5340" y="884"/>
                    <a:pt x="10800" y="885"/>
                  </a:cubicBezTo>
                  <a:cubicBezTo>
                    <a:pt x="16259" y="885"/>
                    <a:pt x="20692" y="5299"/>
                    <a:pt x="20714" y="10759"/>
                  </a:cubicBezTo>
                  <a:lnTo>
                    <a:pt x="21599" y="10755"/>
                  </a:lnTo>
                  <a:cubicBezTo>
                    <a:pt x="21575" y="4808"/>
                    <a:pt x="16747" y="-1"/>
                    <a:pt x="10799" y="0"/>
                  </a:cubicBezTo>
                  <a:cubicBezTo>
                    <a:pt x="4852" y="0"/>
                    <a:pt x="24" y="4808"/>
                    <a:pt x="0" y="10755"/>
                  </a:cubicBezTo>
                  <a:close/>
                </a:path>
              </a:pathLst>
            </a:custGeom>
            <a:gradFill rotWithShape="1">
              <a:gsLst>
                <a:gs pos="0">
                  <a:srgbClr val="D45F48">
                    <a:gamma/>
                    <a:tint val="69804"/>
                    <a:invGamma/>
                    <a:alpha val="30000"/>
                  </a:srgbClr>
                </a:gs>
                <a:gs pos="50000">
                  <a:srgbClr val="D45F48"/>
                </a:gs>
                <a:gs pos="100000">
                  <a:srgbClr val="D45F48">
                    <a:gamma/>
                    <a:tint val="69804"/>
                    <a:invGamma/>
                    <a:alpha val="3000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6"/>
            <p:cNvSpPr>
              <a:spLocks noChangeArrowheads="1"/>
            </p:cNvSpPr>
            <p:nvPr/>
          </p:nvSpPr>
          <p:spPr bwMode="gray">
            <a:xfrm flipV="1">
              <a:off x="1315" y="540"/>
              <a:ext cx="3148" cy="2445"/>
            </a:xfrm>
            <a:custGeom>
              <a:avLst/>
              <a:gdLst>
                <a:gd name="G0" fmla="+- 9915 0 0"/>
                <a:gd name="G1" fmla="+- -11780953 0 0"/>
                <a:gd name="G2" fmla="+- 0 0 -11780953"/>
                <a:gd name="T0" fmla="*/ 0 256 1"/>
                <a:gd name="T1" fmla="*/ 180 256 1"/>
                <a:gd name="G3" fmla="+- -11780953 T0 T1"/>
                <a:gd name="T2" fmla="*/ 0 256 1"/>
                <a:gd name="T3" fmla="*/ 90 256 1"/>
                <a:gd name="G4" fmla="+- -11780953 T2 T3"/>
                <a:gd name="G5" fmla="*/ G4 2 1"/>
                <a:gd name="T4" fmla="*/ 90 256 1"/>
                <a:gd name="T5" fmla="*/ 0 256 1"/>
                <a:gd name="G6" fmla="+- -11780953 T4 T5"/>
                <a:gd name="G7" fmla="*/ G6 2 1"/>
                <a:gd name="G8" fmla="abs -1178095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915"/>
                <a:gd name="G18" fmla="*/ 9915 1 2"/>
                <a:gd name="G19" fmla="+- G18 5400 0"/>
                <a:gd name="G20" fmla="cos G19 -11780953"/>
                <a:gd name="G21" fmla="sin G19 -11780953"/>
                <a:gd name="G22" fmla="+- G20 10800 0"/>
                <a:gd name="G23" fmla="+- G21 10800 0"/>
                <a:gd name="G24" fmla="+- 10800 0 G20"/>
                <a:gd name="G25" fmla="+- 9915 10800 0"/>
                <a:gd name="G26" fmla="?: G9 G17 G25"/>
                <a:gd name="G27" fmla="?: G9 0 21600"/>
                <a:gd name="G28" fmla="cos 10800 -11780953"/>
                <a:gd name="G29" fmla="sin 10800 -11780953"/>
                <a:gd name="G30" fmla="sin 9915 -11780953"/>
                <a:gd name="G31" fmla="+- G28 10800 0"/>
                <a:gd name="G32" fmla="+- G29 10800 0"/>
                <a:gd name="G33" fmla="+- G30 10800 0"/>
                <a:gd name="G34" fmla="?: G4 0 G31"/>
                <a:gd name="G35" fmla="?: -11780953 G34 0"/>
                <a:gd name="G36" fmla="?: G6 G35 G31"/>
                <a:gd name="G37" fmla="+- 21600 0 G36"/>
                <a:gd name="G38" fmla="?: G4 0 G33"/>
                <a:gd name="G39" fmla="?: -1178095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2 w 21600"/>
                <a:gd name="T15" fmla="*/ 10757 h 21600"/>
                <a:gd name="T16" fmla="*/ 10800 w 21600"/>
                <a:gd name="T17" fmla="*/ 885 h 21600"/>
                <a:gd name="T18" fmla="*/ 21158 w 21600"/>
                <a:gd name="T19" fmla="*/ 107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5" y="10759"/>
                  </a:moveTo>
                  <a:cubicBezTo>
                    <a:pt x="907" y="5299"/>
                    <a:pt x="5340" y="884"/>
                    <a:pt x="10800" y="885"/>
                  </a:cubicBezTo>
                  <a:cubicBezTo>
                    <a:pt x="16259" y="885"/>
                    <a:pt x="20692" y="5299"/>
                    <a:pt x="20714" y="10759"/>
                  </a:cubicBezTo>
                  <a:lnTo>
                    <a:pt x="21599" y="10755"/>
                  </a:lnTo>
                  <a:cubicBezTo>
                    <a:pt x="21575" y="4808"/>
                    <a:pt x="16747" y="-1"/>
                    <a:pt x="10799" y="0"/>
                  </a:cubicBezTo>
                  <a:cubicBezTo>
                    <a:pt x="4852" y="0"/>
                    <a:pt x="24" y="4808"/>
                    <a:pt x="0" y="10755"/>
                  </a:cubicBezTo>
                  <a:close/>
                </a:path>
              </a:pathLst>
            </a:custGeom>
            <a:gradFill rotWithShape="1">
              <a:gsLst>
                <a:gs pos="0">
                  <a:srgbClr val="D45F48">
                    <a:gamma/>
                    <a:tint val="69804"/>
                    <a:invGamma/>
                    <a:alpha val="30000"/>
                  </a:srgbClr>
                </a:gs>
                <a:gs pos="50000">
                  <a:srgbClr val="D45F48"/>
                </a:gs>
                <a:gs pos="100000">
                  <a:srgbClr val="D45F48">
                    <a:gamma/>
                    <a:tint val="69804"/>
                    <a:invGamma/>
                    <a:alpha val="3000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7"/>
            <p:cNvSpPr>
              <a:spLocks noChangeArrowheads="1"/>
            </p:cNvSpPr>
            <p:nvPr/>
          </p:nvSpPr>
          <p:spPr bwMode="gray">
            <a:xfrm flipV="1">
              <a:off x="1660" y="889"/>
              <a:ext cx="2409" cy="1871"/>
            </a:xfrm>
            <a:custGeom>
              <a:avLst/>
              <a:gdLst>
                <a:gd name="G0" fmla="+- 9915 0 0"/>
                <a:gd name="G1" fmla="+- -11780953 0 0"/>
                <a:gd name="G2" fmla="+- 0 0 -11780953"/>
                <a:gd name="T0" fmla="*/ 0 256 1"/>
                <a:gd name="T1" fmla="*/ 180 256 1"/>
                <a:gd name="G3" fmla="+- -11780953 T0 T1"/>
                <a:gd name="T2" fmla="*/ 0 256 1"/>
                <a:gd name="T3" fmla="*/ 90 256 1"/>
                <a:gd name="G4" fmla="+- -11780953 T2 T3"/>
                <a:gd name="G5" fmla="*/ G4 2 1"/>
                <a:gd name="T4" fmla="*/ 90 256 1"/>
                <a:gd name="T5" fmla="*/ 0 256 1"/>
                <a:gd name="G6" fmla="+- -11780953 T4 T5"/>
                <a:gd name="G7" fmla="*/ G6 2 1"/>
                <a:gd name="G8" fmla="abs -1178095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915"/>
                <a:gd name="G18" fmla="*/ 9915 1 2"/>
                <a:gd name="G19" fmla="+- G18 5400 0"/>
                <a:gd name="G20" fmla="cos G19 -11780953"/>
                <a:gd name="G21" fmla="sin G19 -11780953"/>
                <a:gd name="G22" fmla="+- G20 10800 0"/>
                <a:gd name="G23" fmla="+- G21 10800 0"/>
                <a:gd name="G24" fmla="+- 10800 0 G20"/>
                <a:gd name="G25" fmla="+- 9915 10800 0"/>
                <a:gd name="G26" fmla="?: G9 G17 G25"/>
                <a:gd name="G27" fmla="?: G9 0 21600"/>
                <a:gd name="G28" fmla="cos 10800 -11780953"/>
                <a:gd name="G29" fmla="sin 10800 -11780953"/>
                <a:gd name="G30" fmla="sin 9915 -11780953"/>
                <a:gd name="G31" fmla="+- G28 10800 0"/>
                <a:gd name="G32" fmla="+- G29 10800 0"/>
                <a:gd name="G33" fmla="+- G30 10800 0"/>
                <a:gd name="G34" fmla="?: G4 0 G31"/>
                <a:gd name="G35" fmla="?: -11780953 G34 0"/>
                <a:gd name="G36" fmla="?: G6 G35 G31"/>
                <a:gd name="G37" fmla="+- 21600 0 G36"/>
                <a:gd name="G38" fmla="?: G4 0 G33"/>
                <a:gd name="G39" fmla="?: -1178095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2 w 21600"/>
                <a:gd name="T15" fmla="*/ 10757 h 21600"/>
                <a:gd name="T16" fmla="*/ 10800 w 21600"/>
                <a:gd name="T17" fmla="*/ 885 h 21600"/>
                <a:gd name="T18" fmla="*/ 21158 w 21600"/>
                <a:gd name="T19" fmla="*/ 107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5" y="10759"/>
                  </a:moveTo>
                  <a:cubicBezTo>
                    <a:pt x="907" y="5299"/>
                    <a:pt x="5340" y="884"/>
                    <a:pt x="10800" y="885"/>
                  </a:cubicBezTo>
                  <a:cubicBezTo>
                    <a:pt x="16259" y="885"/>
                    <a:pt x="20692" y="5299"/>
                    <a:pt x="20714" y="10759"/>
                  </a:cubicBezTo>
                  <a:lnTo>
                    <a:pt x="21599" y="10755"/>
                  </a:lnTo>
                  <a:cubicBezTo>
                    <a:pt x="21575" y="4808"/>
                    <a:pt x="16747" y="-1"/>
                    <a:pt x="10799" y="0"/>
                  </a:cubicBezTo>
                  <a:cubicBezTo>
                    <a:pt x="4852" y="0"/>
                    <a:pt x="24" y="4808"/>
                    <a:pt x="0" y="10755"/>
                  </a:cubicBezTo>
                  <a:close/>
                </a:path>
              </a:pathLst>
            </a:custGeom>
            <a:gradFill rotWithShape="1">
              <a:gsLst>
                <a:gs pos="0">
                  <a:srgbClr val="D45F48">
                    <a:gamma/>
                    <a:tint val="69804"/>
                    <a:invGamma/>
                    <a:alpha val="30000"/>
                  </a:srgbClr>
                </a:gs>
                <a:gs pos="50000">
                  <a:srgbClr val="D45F48"/>
                </a:gs>
                <a:gs pos="100000">
                  <a:srgbClr val="D45F48">
                    <a:gamma/>
                    <a:tint val="69804"/>
                    <a:invGamma/>
                    <a:alpha val="30000"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52A4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053" name="Picture 5" descr="G:\Н М К\ПТАХІВНИЦТВО НАВЧ.МЕТОД. КОМПЛЕКС\Презентації Техн. в-ва прод.птах\ФОТО ДЛЯ ПРЕЗЕНТАЦІЙ\симпатяшка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021" y="1518259"/>
            <a:ext cx="1678897" cy="2256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ine 53"/>
          <p:cNvSpPr>
            <a:spLocks noChangeShapeType="1"/>
          </p:cNvSpPr>
          <p:nvPr/>
        </p:nvSpPr>
        <p:spPr bwMode="ltGray">
          <a:xfrm>
            <a:off x="2319599" y="1108651"/>
            <a:ext cx="1731355" cy="1577352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</a:endParaRPr>
          </a:p>
        </p:txBody>
      </p:sp>
      <p:sp>
        <p:nvSpPr>
          <p:cNvPr id="24" name="Line 52"/>
          <p:cNvSpPr>
            <a:spLocks noChangeShapeType="1"/>
          </p:cNvSpPr>
          <p:nvPr/>
        </p:nvSpPr>
        <p:spPr bwMode="ltGray">
          <a:xfrm>
            <a:off x="5508104" y="4027240"/>
            <a:ext cx="554318" cy="738529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</a:endParaRPr>
          </a:p>
        </p:txBody>
      </p:sp>
      <p:sp>
        <p:nvSpPr>
          <p:cNvPr id="25" name="Line 52"/>
          <p:cNvSpPr>
            <a:spLocks noChangeShapeType="1"/>
          </p:cNvSpPr>
          <p:nvPr/>
        </p:nvSpPr>
        <p:spPr bwMode="ltGray">
          <a:xfrm>
            <a:off x="6062422" y="4765769"/>
            <a:ext cx="1559151" cy="458248"/>
          </a:xfrm>
          <a:prstGeom prst="line">
            <a:avLst/>
          </a:prstGeom>
          <a:noFill/>
          <a:ln w="57150" cap="rnd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</a:endParaRPr>
          </a:p>
        </p:txBody>
      </p:sp>
      <p:sp>
        <p:nvSpPr>
          <p:cNvPr id="26" name="Line 52"/>
          <p:cNvSpPr>
            <a:spLocks noChangeShapeType="1"/>
          </p:cNvSpPr>
          <p:nvPr/>
        </p:nvSpPr>
        <p:spPr bwMode="ltGray">
          <a:xfrm flipH="1" flipV="1">
            <a:off x="2319600" y="1108650"/>
            <a:ext cx="4522397" cy="1496942"/>
          </a:xfrm>
          <a:prstGeom prst="line">
            <a:avLst/>
          </a:prstGeom>
          <a:noFill/>
          <a:ln w="57150" cap="rnd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>
            <a:outerShdw dist="56796" dir="3806097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eaVert" wrap="none" lIns="92075" tIns="46038" rIns="92075" bIns="46038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0052A4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8759" y="2776728"/>
            <a:ext cx="202407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000000"/>
                </a:solidFill>
                <a:latin typeface="Georgia" pitchFamily="18" charset="0"/>
                <a:ea typeface="Times New Roman"/>
                <a:cs typeface="Times New Roman"/>
              </a:rPr>
              <a:t>Сепаратор </a:t>
            </a:r>
            <a:r>
              <a:rPr lang="ru-RU" sz="1600" b="1" dirty="0" err="1">
                <a:solidFill>
                  <a:srgbClr val="000000"/>
                </a:solidFill>
                <a:latin typeface="Georgia" pitchFamily="18" charset="0"/>
                <a:ea typeface="Times New Roman"/>
                <a:cs typeface="Times New Roman"/>
              </a:rPr>
              <a:t>збору</a:t>
            </a:r>
            <a:r>
              <a:rPr lang="ru-RU" sz="1600" b="1" dirty="0">
                <a:solidFill>
                  <a:srgbClr val="000000"/>
                </a:solidFill>
                <a:latin typeface="Georgia" pitchFamily="18" charset="0"/>
                <a:ea typeface="Times New Roman"/>
                <a:cs typeface="Times New Roman"/>
              </a:rPr>
              <a:t> пера і пуху</a:t>
            </a:r>
            <a:endParaRPr lang="ru-RU" sz="1600" dirty="0">
              <a:solidFill>
                <a:srgbClr val="000000"/>
              </a:solidFill>
              <a:latin typeface="Georgia" pitchFamily="18" charset="0"/>
              <a:ea typeface="Calibri"/>
              <a:cs typeface="Times New Roman"/>
            </a:endParaRPr>
          </a:p>
        </p:txBody>
      </p:sp>
      <p:pic>
        <p:nvPicPr>
          <p:cNvPr id="27" name="Рисунок 26" descr="http://go1.imgsmail.ru/imgpreview?key=27ad6dc63a1b3b1d&amp;mb=imgdb_preview_1042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32" y="2646680"/>
            <a:ext cx="2324735" cy="15646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2771800" y="4396833"/>
            <a:ext cx="23342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 smtClean="0">
                <a:solidFill>
                  <a:srgbClr val="000000"/>
                </a:solidFill>
                <a:latin typeface="Georgia" pitchFamily="18" charset="0"/>
                <a:ea typeface="Times New Roman"/>
                <a:cs typeface="Times New Roman"/>
              </a:rPr>
              <a:t>Сушильна</a:t>
            </a:r>
            <a:r>
              <a:rPr lang="ru-RU" sz="1600" b="1" dirty="0" smtClean="0">
                <a:solidFill>
                  <a:srgbClr val="000000"/>
                </a:solidFill>
                <a:latin typeface="Georgia" pitchFamily="18" charset="0"/>
                <a:ea typeface="Times New Roman"/>
                <a:cs typeface="Times New Roman"/>
              </a:rPr>
              <a:t> машина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24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7036253" y="4725144"/>
            <a:ext cx="2015049" cy="1827185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21684" y="1546847"/>
            <a:ext cx="871296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33985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1.Які вимоги ставляться до харчових яєць </a:t>
            </a: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відповідно до 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ДСТУ</a:t>
            </a: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?</a:t>
            </a:r>
            <a:endParaRPr lang="ru-RU" sz="2000" dirty="0">
              <a:latin typeface="Georgia" pitchFamily="18" charset="0"/>
              <a:ea typeface="Times New Roman"/>
            </a:endParaRPr>
          </a:p>
          <a:p>
            <a:pPr indent="133985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2.Які 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яйця повинні використовуватись для виробництва </a:t>
            </a:r>
            <a:endParaRPr lang="uk-UA" sz="2000" b="1" dirty="0" smtClean="0">
              <a:latin typeface="Georgia" pitchFamily="18" charset="0"/>
              <a:ea typeface="Times New Roman"/>
              <a:cs typeface="Century Schoolbook"/>
            </a:endParaRPr>
          </a:p>
          <a:p>
            <a:pPr indent="133985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 err="1" smtClean="0">
                <a:latin typeface="Georgia" pitchFamily="18" charset="0"/>
                <a:ea typeface="Times New Roman"/>
                <a:cs typeface="Century Schoolbook"/>
              </a:rPr>
              <a:t>яйцепродуктів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? </a:t>
            </a:r>
            <a:endParaRPr lang="ru-RU" sz="2000" dirty="0">
              <a:latin typeface="Georgia" pitchFamily="18" charset="0"/>
              <a:ea typeface="Times New Roman"/>
            </a:endParaRPr>
          </a:p>
          <a:p>
            <a:pPr indent="133985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3.Що 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таке меланж?</a:t>
            </a:r>
            <a:endParaRPr lang="ru-RU" sz="2000" dirty="0">
              <a:latin typeface="Georgia" pitchFamily="18" charset="0"/>
              <a:ea typeface="Times New Roman"/>
            </a:endParaRPr>
          </a:p>
          <a:p>
            <a:pPr indent="133985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4.Що 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таке яєчний порошок?</a:t>
            </a:r>
            <a:endParaRPr lang="ru-RU" sz="2000" dirty="0">
              <a:latin typeface="Georgia" pitchFamily="18" charset="0"/>
              <a:ea typeface="Times New Roman"/>
            </a:endParaRPr>
          </a:p>
          <a:p>
            <a:pPr indent="133985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5.Які особливості технології 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виготовлення </a:t>
            </a: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меланжу та яєчного  порошку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?</a:t>
            </a:r>
            <a:endParaRPr lang="ru-RU" sz="2000" dirty="0">
              <a:latin typeface="Georgia" pitchFamily="18" charset="0"/>
              <a:ea typeface="Times New Roman"/>
            </a:endParaRPr>
          </a:p>
          <a:p>
            <a:pPr indent="133985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6.Як 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класифікують </a:t>
            </a: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яєчні 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продукти?</a:t>
            </a:r>
            <a:endParaRPr lang="ru-RU" sz="2000" dirty="0">
              <a:latin typeface="Georgia" pitchFamily="18" charset="0"/>
              <a:ea typeface="Times New Roman"/>
            </a:endParaRPr>
          </a:p>
          <a:p>
            <a:pPr indent="133985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7.Які 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органолептичні показники яєчних </a:t>
            </a: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продуктів згідно </a:t>
            </a:r>
            <a:r>
              <a:rPr lang="uk-UA" sz="2000" b="1" smtClean="0">
                <a:latin typeface="Georgia" pitchFamily="18" charset="0"/>
                <a:ea typeface="Times New Roman"/>
                <a:cs typeface="Century Schoolbook"/>
              </a:rPr>
              <a:t>з  класифікацією 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їх за видами?</a:t>
            </a:r>
            <a:endParaRPr lang="ru-RU" sz="2000" dirty="0">
              <a:latin typeface="Georgia" pitchFamily="18" charset="0"/>
              <a:ea typeface="Times New Roman"/>
            </a:endParaRPr>
          </a:p>
          <a:p>
            <a:pPr indent="133985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8.Яка 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мета маркування яєчних продуктів</a:t>
            </a: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?</a:t>
            </a:r>
            <a:endParaRPr lang="ru-RU" sz="2000" dirty="0">
              <a:latin typeface="Georgia" pitchFamily="18" charset="0"/>
              <a:ea typeface="Times New Roman"/>
            </a:endParaRPr>
          </a:p>
          <a:p>
            <a:pPr indent="133985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9</a:t>
            </a: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.Які 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вимоги до тари для </a:t>
            </a:r>
            <a:r>
              <a:rPr lang="uk-UA" sz="2000" b="1" dirty="0" err="1">
                <a:latin typeface="Georgia" pitchFamily="18" charset="0"/>
                <a:ea typeface="Times New Roman"/>
                <a:cs typeface="Century Schoolbook"/>
              </a:rPr>
              <a:t>яйцепродуктів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?</a:t>
            </a:r>
            <a:endParaRPr lang="ru-RU" sz="2000" dirty="0">
              <a:latin typeface="Georgia" pitchFamily="18" charset="0"/>
              <a:ea typeface="Times New Roman"/>
            </a:endParaRPr>
          </a:p>
          <a:p>
            <a:pPr indent="133985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10.Який 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термін зберігання меланжу та яєчного порошку</a:t>
            </a: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?</a:t>
            </a:r>
          </a:p>
          <a:p>
            <a:pPr indent="133985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 smtClean="0">
                <a:latin typeface="Georgia" pitchFamily="18" charset="0"/>
                <a:ea typeface="Times New Roman"/>
              </a:rPr>
              <a:t>11. Як отримують перо-пухову сировину?</a:t>
            </a:r>
            <a:endParaRPr lang="ru-RU" sz="2000" b="1" dirty="0">
              <a:latin typeface="Georgia" pitchFamily="18" charset="0"/>
              <a:ea typeface="Times New Roman"/>
            </a:endParaRPr>
          </a:p>
          <a:p>
            <a:pPr indent="133985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Century Schoolbook"/>
                <a:ea typeface="Times New Roman"/>
                <a:cs typeface="Century Schoolbook"/>
              </a:rPr>
              <a:t> 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63196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Joinks"/>
                <a:ea typeface="+mj-ea"/>
              </a:rPr>
              <a:t>Питання самоконтролю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7457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ух и перья,Новогодний декор из перь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73" y="4183649"/>
            <a:ext cx="2280285" cy="2137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Н М К\ПТАХІВНИЦТВО НАВЧ.МЕТОД. КОМПЛЕКС\Презентації Техн. в-ва прод.птах\ФОТО ДЛЯ ПРЕЗЕНТАЦІЙ\фон!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1"/>
          <a:stretch/>
        </p:blipFill>
        <p:spPr bwMode="auto">
          <a:xfrm>
            <a:off x="323528" y="4941168"/>
            <a:ext cx="1885950" cy="1782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Н М К\ПТАХІВНИЦТВО НАВЧ.МЕТОД. КОМПЛЕКС\Презентації Техн. в-ва прод.птах\ФОТО ДЛЯ ПРЕЗЕНТАЦІЙ\лебідь.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194421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Н М К\ПТАХІВНИЦТВО НАВЧ.МЕТОД. КОМПЛЕКС\Презентації Техн. в-ва прод.птах\ФОТО ДЛЯ ПРЕЗЕНТАЦІЙ\лебідь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149080"/>
            <a:ext cx="2376264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>
          <a:xfrm rot="20469487">
            <a:off x="1044681" y="1893983"/>
            <a:ext cx="7632700" cy="2160587"/>
          </a:xfrm>
        </p:spPr>
        <p:txBody>
          <a:bodyPr/>
          <a:lstStyle/>
          <a:p>
            <a:r>
              <a:rPr lang="uk-UA" dirty="0" smtClean="0"/>
              <a:t>Дякую за увагу!</a:t>
            </a:r>
            <a:endParaRPr lang="ru-RU" dirty="0"/>
          </a:p>
        </p:txBody>
      </p:sp>
      <p:pic>
        <p:nvPicPr>
          <p:cNvPr id="8" name="Рисунок 7" descr="Перья декоративные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64714" y="166986"/>
            <a:ext cx="1431925" cy="161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312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ыноска-облако 7"/>
          <p:cNvSpPr/>
          <p:nvPr/>
        </p:nvSpPr>
        <p:spPr>
          <a:xfrm>
            <a:off x="482552" y="404367"/>
            <a:ext cx="6681735" cy="4328624"/>
          </a:xfrm>
          <a:prstGeom prst="cloudCallout">
            <a:avLst>
              <a:gd name="adj1" fmla="val -30433"/>
              <a:gd name="adj2" fmla="val 62815"/>
            </a:avLst>
          </a:prstGeom>
          <a:solidFill>
            <a:sysClr val="window" lastClr="FFFFFF"/>
          </a:solidFill>
          <a:ln w="19050" cap="rnd" cmpd="sng" algn="ctr">
            <a:solidFill>
              <a:srgbClr val="AC66BB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14574" y="404664"/>
            <a:ext cx="32223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625"/>
              </a:spcBef>
            </a:pPr>
            <a:r>
              <a:rPr lang="uk-UA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Century Schoolbook"/>
              </a:rPr>
              <a:t>Література</a:t>
            </a:r>
            <a:endParaRPr lang="ru-RU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05832" y="1340768"/>
            <a:ext cx="1843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800" b="1" dirty="0">
                <a:solidFill>
                  <a:srgbClr val="FF0000"/>
                </a:solidFill>
                <a:latin typeface="Georgia" pitchFamily="18" charset="0"/>
              </a:rPr>
              <a:t>Основна</a:t>
            </a:r>
            <a:endParaRPr lang="ru-RU" sz="28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1636" y="1988840"/>
            <a:ext cx="659269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25"/>
              </a:spcBef>
              <a:spcAft>
                <a:spcPts val="0"/>
              </a:spcAft>
            </a:pP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Бородай В.П., </a:t>
            </a:r>
            <a:r>
              <a:rPr lang="uk-UA" sz="2000" b="1" dirty="0" err="1">
                <a:latin typeface="Georgia" pitchFamily="18" charset="0"/>
                <a:ea typeface="Times New Roman"/>
                <a:cs typeface="Century Schoolbook"/>
              </a:rPr>
              <a:t>Вертійчук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 А.І. підручник «Технологія виробництва продукції птахівництва» Вінниця «Нова Книга» </a:t>
            </a:r>
            <a:endParaRPr lang="uk-UA" sz="2000" b="1" dirty="0" smtClean="0">
              <a:latin typeface="Georgia" pitchFamily="18" charset="0"/>
              <a:ea typeface="Times New Roman"/>
              <a:cs typeface="Century Schoolbook"/>
            </a:endParaRPr>
          </a:p>
          <a:p>
            <a:pPr algn="ctr">
              <a:spcBef>
                <a:spcPts val="625"/>
              </a:spcBef>
              <a:spcAft>
                <a:spcPts val="0"/>
              </a:spcAft>
            </a:pP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2006 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с.338-344</a:t>
            </a:r>
            <a:endParaRPr lang="ru-RU" sz="2000" dirty="0">
              <a:effectLst/>
              <a:latin typeface="Georgia" pitchFamily="18" charset="0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15608" y="3429000"/>
            <a:ext cx="2222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800" b="1" dirty="0">
                <a:solidFill>
                  <a:srgbClr val="FA8D3D">
                    <a:lumMod val="50000"/>
                  </a:srgbClr>
                </a:solidFill>
                <a:latin typeface="Georgia" pitchFamily="18" charset="0"/>
              </a:rPr>
              <a:t>Додаткова</a:t>
            </a:r>
            <a:endParaRPr lang="ru-RU" sz="2800" b="1" dirty="0">
              <a:solidFill>
                <a:srgbClr val="FA8D3D">
                  <a:lumMod val="50000"/>
                </a:srgbClr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26835" y="3952220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25"/>
              </a:spcBef>
              <a:spcAft>
                <a:spcPts val="0"/>
              </a:spcAft>
            </a:pP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1. </a:t>
            </a:r>
            <a:r>
              <a:rPr lang="uk-UA" sz="2000" b="1" dirty="0" err="1" smtClean="0">
                <a:latin typeface="Georgia" pitchFamily="18" charset="0"/>
                <a:ea typeface="Times New Roman"/>
                <a:cs typeface="Century Schoolbook"/>
              </a:rPr>
              <a:t>Бесулін</a:t>
            </a:r>
            <a:r>
              <a:rPr lang="uk-UA" sz="2000" b="1" dirty="0" smtClean="0">
                <a:latin typeface="Georgia" pitchFamily="18" charset="0"/>
                <a:ea typeface="Times New Roman"/>
                <a:cs typeface="Century Schoolbook"/>
              </a:rPr>
              <a:t> 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В.І., </a:t>
            </a:r>
            <a:r>
              <a:rPr lang="uk-UA" sz="2000" b="1" dirty="0" err="1">
                <a:latin typeface="Georgia" pitchFamily="18" charset="0"/>
                <a:ea typeface="Times New Roman"/>
                <a:cs typeface="Century Schoolbook"/>
              </a:rPr>
              <a:t>Гужва</a:t>
            </a:r>
            <a:r>
              <a:rPr lang="uk-UA" sz="2000" b="1" dirty="0">
                <a:latin typeface="Georgia" pitchFamily="18" charset="0"/>
                <a:ea typeface="Times New Roman"/>
                <a:cs typeface="Century Schoolbook"/>
              </a:rPr>
              <a:t> В.І. підручник «Птахівництво і технологія виробництва яєць та м’яса птиці» Біла церква 2003 с.431-435</a:t>
            </a:r>
            <a:endParaRPr lang="ru-RU" sz="2000" dirty="0">
              <a:effectLst/>
              <a:latin typeface="Georgia" pitchFamily="18" charset="0"/>
              <a:ea typeface="Times New Roman"/>
              <a:cs typeface="Times New Roman"/>
            </a:endParaRPr>
          </a:p>
        </p:txBody>
      </p:sp>
      <p:pic>
        <p:nvPicPr>
          <p:cNvPr id="7" name="Picture 3" descr="C:\Documents and Settings\Admin\Мои документы\Мои рисунки\ФОТО ДЛЯ ПРЕЗЕНТАЦІЙ\очароваш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6" y="5406938"/>
            <a:ext cx="17145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Н М К\ПТАХІВНИЦТВО НАВЧ.МЕТОД. КОМПЛЕКС\Презентації Техн. в-ва прод.птах\ФОТО ДЛЯ ПРЕЗЕНТАЦІЙ\фон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828" y="1633155"/>
            <a:ext cx="1905000" cy="1428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907705" y="4967883"/>
            <a:ext cx="5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uk-UA" b="1" dirty="0" smtClean="0">
                <a:latin typeface="Georgia" pitchFamily="18" charset="0"/>
                <a:ea typeface="Times New Roman"/>
                <a:cs typeface="Times New Roman"/>
              </a:rPr>
              <a:t>      2.  Клименко </a:t>
            </a:r>
            <a:r>
              <a:rPr lang="uk-UA" b="1" dirty="0">
                <a:latin typeface="Georgia" pitchFamily="18" charset="0"/>
                <a:ea typeface="Times New Roman"/>
                <a:cs typeface="Times New Roman"/>
              </a:rPr>
              <a:t>М.М. підручник «Технологія м’яса та м’ясних продуктів» Київ «Вища освіта</a:t>
            </a:r>
            <a:r>
              <a:rPr lang="uk-UA" b="1" dirty="0" smtClean="0">
                <a:latin typeface="Georgia" pitchFamily="18" charset="0"/>
                <a:ea typeface="Times New Roman"/>
                <a:cs typeface="Times New Roman"/>
              </a:rPr>
              <a:t>»</a:t>
            </a:r>
          </a:p>
          <a:p>
            <a:pPr lvl="0" algn="ctr">
              <a:spcAft>
                <a:spcPts val="0"/>
              </a:spcAft>
            </a:pPr>
            <a:r>
              <a:rPr lang="uk-UA" b="1" dirty="0" smtClean="0"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uk-UA" b="1" dirty="0">
                <a:latin typeface="Georgia" pitchFamily="18" charset="0"/>
                <a:ea typeface="Times New Roman"/>
                <a:cs typeface="Times New Roman"/>
              </a:rPr>
              <a:t>2006 с.551-563</a:t>
            </a:r>
            <a:r>
              <a:rPr lang="uk-UA" dirty="0">
                <a:latin typeface="Times New Roman"/>
                <a:ea typeface="Times New Roman"/>
                <a:cs typeface="Times New Roman"/>
              </a:rPr>
              <a:t>, 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923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10"/>
          <p:cNvGrpSpPr>
            <a:grpSpLocks/>
          </p:cNvGrpSpPr>
          <p:nvPr/>
        </p:nvGrpSpPr>
        <p:grpSpPr bwMode="auto">
          <a:xfrm>
            <a:off x="0" y="315343"/>
            <a:ext cx="7452319" cy="1322388"/>
            <a:chOff x="4320" y="1152"/>
            <a:chExt cx="414" cy="402"/>
          </a:xfrm>
        </p:grpSpPr>
        <p:sp>
          <p:nvSpPr>
            <p:cNvPr id="46" name="AutoShape 11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12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638592" y="505639"/>
            <a:ext cx="559770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 smtClean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Організація </a:t>
            </a:r>
            <a:r>
              <a:rPr lang="uk-UA" sz="2800" b="1" dirty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процесу збору яєць </a:t>
            </a:r>
            <a:r>
              <a:rPr lang="uk-UA" sz="2800" b="1" dirty="0" smtClean="0">
                <a:solidFill>
                  <a:prstClr val="black"/>
                </a:solidFill>
                <a:latin typeface="Georgia" pitchFamily="18" charset="0"/>
                <a:ea typeface="Calibri"/>
                <a:cs typeface="Times New Roman"/>
              </a:rPr>
              <a:t>птиці:</a:t>
            </a:r>
            <a:endParaRPr lang="ru-RU" sz="2800" b="1" dirty="0">
              <a:solidFill>
                <a:prstClr val="black"/>
              </a:solidFill>
              <a:latin typeface="Georgia" pitchFamily="18" charset="0"/>
              <a:ea typeface="Calibri"/>
              <a:cs typeface="Times New Roman"/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1744891" y="2172275"/>
            <a:ext cx="6355501" cy="688975"/>
            <a:chOff x="720" y="1392"/>
            <a:chExt cx="4058" cy="480"/>
          </a:xfrm>
        </p:grpSpPr>
        <p:sp>
          <p:nvSpPr>
            <p:cNvPr id="5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7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ln/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ln/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9" name="Text Box 32"/>
          <p:cNvSpPr txBox="1">
            <a:spLocks noChangeArrowheads="1"/>
          </p:cNvSpPr>
          <p:nvPr/>
        </p:nvSpPr>
        <p:spPr bwMode="white">
          <a:xfrm>
            <a:off x="1805911" y="227575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charset="0"/>
              </a:rPr>
              <a:t>1</a:t>
            </a:r>
          </a:p>
        </p:txBody>
      </p:sp>
      <p:pic>
        <p:nvPicPr>
          <p:cNvPr id="10" name="Picture 30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471257" y="2182977"/>
            <a:ext cx="792162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3"/>
          <p:cNvGrpSpPr>
            <a:grpSpLocks/>
          </p:cNvGrpSpPr>
          <p:nvPr/>
        </p:nvGrpSpPr>
        <p:grpSpPr bwMode="auto">
          <a:xfrm>
            <a:off x="1791823" y="2945705"/>
            <a:ext cx="6300739" cy="688975"/>
            <a:chOff x="720" y="1392"/>
            <a:chExt cx="4058" cy="480"/>
          </a:xfrm>
        </p:grpSpPr>
        <p:sp>
          <p:nvSpPr>
            <p:cNvPr id="12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ln/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3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14" name="AutoShape 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ln/>
              <a:extLst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ln/>
              <a:extLst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6" name="Text Box 33"/>
          <p:cNvSpPr txBox="1">
            <a:spLocks noChangeArrowheads="1"/>
          </p:cNvSpPr>
          <p:nvPr/>
        </p:nvSpPr>
        <p:spPr bwMode="white">
          <a:xfrm>
            <a:off x="1893018" y="307278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charset="0"/>
              </a:rPr>
              <a:t>2</a:t>
            </a:r>
          </a:p>
        </p:txBody>
      </p:sp>
      <p:pic>
        <p:nvPicPr>
          <p:cNvPr id="17" name="Picture 29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536269" y="2950233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8"/>
          <p:cNvGrpSpPr>
            <a:grpSpLocks/>
          </p:cNvGrpSpPr>
          <p:nvPr/>
        </p:nvGrpSpPr>
        <p:grpSpPr bwMode="auto">
          <a:xfrm>
            <a:off x="1775320" y="3789363"/>
            <a:ext cx="6309479" cy="688975"/>
            <a:chOff x="720" y="1392"/>
            <a:chExt cx="4058" cy="480"/>
          </a:xfrm>
        </p:grpSpPr>
        <p:sp>
          <p:nvSpPr>
            <p:cNvPr id="19" name="AutoShape 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ln/>
            <a:extLst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0" name="Group 1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1" name="AutoShape 1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ln/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" name="AutoShape 1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ln/>
              <a:extLst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3" name="Text Box 34"/>
          <p:cNvSpPr txBox="1">
            <a:spLocks noChangeArrowheads="1"/>
          </p:cNvSpPr>
          <p:nvPr/>
        </p:nvSpPr>
        <p:spPr bwMode="white">
          <a:xfrm>
            <a:off x="1925768" y="3914132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charset="0"/>
              </a:rPr>
              <a:t>3</a:t>
            </a:r>
          </a:p>
        </p:txBody>
      </p:sp>
      <p:pic>
        <p:nvPicPr>
          <p:cNvPr id="24" name="Picture 28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562103" y="3810893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13"/>
          <p:cNvGrpSpPr>
            <a:grpSpLocks/>
          </p:cNvGrpSpPr>
          <p:nvPr/>
        </p:nvGrpSpPr>
        <p:grpSpPr bwMode="auto">
          <a:xfrm>
            <a:off x="1768776" y="4671596"/>
            <a:ext cx="6331616" cy="688975"/>
            <a:chOff x="720" y="1392"/>
            <a:chExt cx="4058" cy="480"/>
          </a:xfrm>
          <a:solidFill>
            <a:srgbClr val="FFCC00"/>
          </a:solidFill>
        </p:grpSpPr>
        <p:sp>
          <p:nvSpPr>
            <p:cNvPr id="26" name="AutoShape 1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/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7" name="Group 1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28" name="AutoShape 1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/>
              <a:extLst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utoShape 1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/>
              <a:extLst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0" name="Text Box 31"/>
          <p:cNvSpPr txBox="1">
            <a:spLocks noChangeArrowheads="1"/>
          </p:cNvSpPr>
          <p:nvPr/>
        </p:nvSpPr>
        <p:spPr bwMode="white">
          <a:xfrm>
            <a:off x="1893018" y="4769104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charset="0"/>
              </a:rPr>
              <a:t>4</a:t>
            </a:r>
          </a:p>
        </p:txBody>
      </p:sp>
      <p:pic>
        <p:nvPicPr>
          <p:cNvPr id="31" name="Picture 27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564869" y="4671596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24"/>
          <p:cNvSpPr txBox="1">
            <a:spLocks noChangeArrowheads="1"/>
          </p:cNvSpPr>
          <p:nvPr/>
        </p:nvSpPr>
        <p:spPr bwMode="white">
          <a:xfrm>
            <a:off x="2382184" y="2275755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52A4"/>
              </a:buClr>
              <a:buSzTx/>
              <a:buFontTx/>
              <a:buNone/>
              <a:tabLst/>
              <a:defRPr/>
            </a:pPr>
            <a:r>
              <a:rPr lang="uk-UA" sz="2400" b="1" kern="0" dirty="0" smtClean="0">
                <a:solidFill>
                  <a:srgbClr val="FFFFFF"/>
                </a:solidFill>
                <a:cs typeface="Arial" charset="0"/>
              </a:rPr>
              <a:t>Контроль за обладнанням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   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3" name="Text Box 24"/>
          <p:cNvSpPr txBox="1">
            <a:spLocks noChangeArrowheads="1"/>
          </p:cNvSpPr>
          <p:nvPr/>
        </p:nvSpPr>
        <p:spPr bwMode="white">
          <a:xfrm>
            <a:off x="2357032" y="3072785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52A4"/>
              </a:buClr>
              <a:buSzTx/>
              <a:buFontTx/>
              <a:buNone/>
              <a:tabLst/>
              <a:defRPr/>
            </a:pPr>
            <a:r>
              <a:rPr lang="uk-UA" sz="2400" b="1" kern="0" dirty="0" smtClean="0">
                <a:solidFill>
                  <a:srgbClr val="FFFFFF"/>
                </a:solidFill>
                <a:cs typeface="Arial" charset="0"/>
              </a:rPr>
              <a:t>Кратність збору яєць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  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white">
          <a:xfrm>
            <a:off x="2394341" y="3898586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52A4"/>
              </a:buClr>
              <a:buSzTx/>
              <a:buFontTx/>
              <a:buNone/>
              <a:tabLst/>
              <a:defRPr/>
            </a:pPr>
            <a:r>
              <a:rPr lang="uk-UA" sz="2400" b="1" kern="0" noProof="0" dirty="0" smtClean="0">
                <a:solidFill>
                  <a:srgbClr val="FFFFFF"/>
                </a:solidFill>
                <a:cs typeface="Arial" charset="0"/>
              </a:rPr>
              <a:t>Оцінка якості яєць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   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white">
          <a:xfrm>
            <a:off x="2328432" y="4801931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52A4"/>
              </a:buClr>
              <a:buSzTx/>
              <a:buFontTx/>
              <a:buNone/>
              <a:tabLst/>
              <a:defRPr/>
            </a:pPr>
            <a:r>
              <a:rPr lang="uk-UA" sz="2400" b="1" kern="0" dirty="0" err="1" smtClean="0">
                <a:solidFill>
                  <a:srgbClr val="FFFFFF"/>
                </a:solidFill>
                <a:cs typeface="Arial" charset="0"/>
              </a:rPr>
              <a:t>Овоскопування</a:t>
            </a:r>
            <a:r>
              <a:rPr lang="uk-UA" sz="2400" b="1" kern="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  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36" name="Group 18"/>
          <p:cNvGrpSpPr>
            <a:grpSpLocks/>
          </p:cNvGrpSpPr>
          <p:nvPr/>
        </p:nvGrpSpPr>
        <p:grpSpPr bwMode="auto">
          <a:xfrm>
            <a:off x="1805911" y="5422494"/>
            <a:ext cx="6278888" cy="688975"/>
            <a:chOff x="720" y="1392"/>
            <a:chExt cx="4058" cy="480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37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pFill/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8" name="Group 2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  <a:grpFill/>
          </p:grpSpPr>
          <p:sp>
            <p:nvSpPr>
              <p:cNvPr id="39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/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pFill/>
              <a:ln/>
              <a:extLst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42" name="Text Box 24"/>
          <p:cNvSpPr txBox="1">
            <a:spLocks noChangeArrowheads="1"/>
          </p:cNvSpPr>
          <p:nvPr/>
        </p:nvSpPr>
        <p:spPr bwMode="white">
          <a:xfrm>
            <a:off x="2442911" y="5519391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marR="0" lvl="0" indent="-45720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52A4"/>
              </a:buClr>
              <a:buSzTx/>
              <a:buFontTx/>
              <a:buNone/>
              <a:tabLst/>
              <a:defRPr/>
            </a:pPr>
            <a:r>
              <a:rPr lang="uk-UA" sz="2400" b="1" kern="0" dirty="0" smtClean="0">
                <a:solidFill>
                  <a:srgbClr val="FFFFFF"/>
                </a:solidFill>
                <a:cs typeface="Arial" charset="0"/>
              </a:rPr>
              <a:t>Поділ за масою на категорії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   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43" name="Picture 27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6" t="64474" r="19473"/>
          <a:stretch>
            <a:fillRect/>
          </a:stretch>
        </p:blipFill>
        <p:spPr bwMode="auto">
          <a:xfrm>
            <a:off x="1638591" y="5386816"/>
            <a:ext cx="792163" cy="9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31"/>
          <p:cNvSpPr txBox="1">
            <a:spLocks noChangeArrowheads="1"/>
          </p:cNvSpPr>
          <p:nvPr/>
        </p:nvSpPr>
        <p:spPr bwMode="white">
          <a:xfrm>
            <a:off x="1996411" y="5519391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400" b="1" kern="0" dirty="0">
                <a:solidFill>
                  <a:srgbClr val="FFFFFF"/>
                </a:solidFill>
                <a:cs typeface="Arial" charset="0"/>
              </a:rPr>
              <a:t>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48" name="Freeform 3"/>
          <p:cNvSpPr>
            <a:spLocks/>
          </p:cNvSpPr>
          <p:nvPr/>
        </p:nvSpPr>
        <p:spPr bwMode="gray">
          <a:xfrm>
            <a:off x="468019" y="1062065"/>
            <a:ext cx="1402767" cy="1532220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Freeform 5"/>
          <p:cNvSpPr>
            <a:spLocks/>
          </p:cNvSpPr>
          <p:nvPr/>
        </p:nvSpPr>
        <p:spPr bwMode="gray">
          <a:xfrm flipH="1">
            <a:off x="6422087" y="400871"/>
            <a:ext cx="1030231" cy="2010424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3455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Рисунок 84"/>
          <p:cNvPicPr/>
          <p:nvPr/>
        </p:nvPicPr>
        <p:blipFill>
          <a:blip r:embed="rId2"/>
          <a:stretch>
            <a:fillRect/>
          </a:stretch>
        </p:blipFill>
        <p:spPr>
          <a:xfrm>
            <a:off x="793226" y="2103344"/>
            <a:ext cx="1821619" cy="1103094"/>
          </a:xfrm>
          <a:prstGeom prst="rect">
            <a:avLst/>
          </a:prstGeom>
        </p:spPr>
      </p:pic>
      <p:pic>
        <p:nvPicPr>
          <p:cNvPr id="86" name="Рисунок 85"/>
          <p:cNvPicPr/>
          <p:nvPr/>
        </p:nvPicPr>
        <p:blipFill>
          <a:blip r:embed="rId3"/>
          <a:stretch>
            <a:fillRect/>
          </a:stretch>
        </p:blipFill>
        <p:spPr>
          <a:xfrm>
            <a:off x="712309" y="4097472"/>
            <a:ext cx="1923854" cy="1710381"/>
          </a:xfrm>
          <a:prstGeom prst="rect">
            <a:avLst/>
          </a:prstGeom>
        </p:spPr>
      </p:pic>
      <p:pic>
        <p:nvPicPr>
          <p:cNvPr id="82" name="Рисунок 81"/>
          <p:cNvPicPr/>
          <p:nvPr/>
        </p:nvPicPr>
        <p:blipFill>
          <a:blip r:embed="rId4"/>
          <a:stretch>
            <a:fillRect/>
          </a:stretch>
        </p:blipFill>
        <p:spPr>
          <a:xfrm>
            <a:off x="6932425" y="3964876"/>
            <a:ext cx="1816061" cy="1669119"/>
          </a:xfrm>
          <a:prstGeom prst="rect">
            <a:avLst/>
          </a:prstGeom>
        </p:spPr>
      </p:pic>
      <p:sp>
        <p:nvSpPr>
          <p:cNvPr id="2" name="Oval 83"/>
          <p:cNvSpPr>
            <a:spLocks noChangeArrowheads="1"/>
          </p:cNvSpPr>
          <p:nvPr/>
        </p:nvSpPr>
        <p:spPr bwMode="gray">
          <a:xfrm>
            <a:off x="439912" y="3059052"/>
            <a:ext cx="233096" cy="576064"/>
          </a:xfrm>
          <a:prstGeom prst="ellipse">
            <a:avLst/>
          </a:prstGeom>
          <a:gradFill rotWithShape="1">
            <a:gsLst>
              <a:gs pos="0">
                <a:srgbClr val="77B7E7"/>
              </a:gs>
              <a:gs pos="100000">
                <a:srgbClr val="77B7E7">
                  <a:gamma/>
                  <a:shade val="4549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 kern="0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84" y="505985"/>
            <a:ext cx="2381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81" y="4973044"/>
            <a:ext cx="2381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35" y="6261405"/>
            <a:ext cx="238125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tx1">
                <a:lumMod val="85000"/>
                <a:lumOff val="1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12" y="2423864"/>
            <a:ext cx="2381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rgbClr val="FFFF1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2" y="3714750"/>
            <a:ext cx="2381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3" y="4332874"/>
            <a:ext cx="2381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84" y="1769287"/>
            <a:ext cx="200624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7" y="1116473"/>
            <a:ext cx="2381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34" y="5633995"/>
            <a:ext cx="2381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52"/>
          <p:cNvGrpSpPr>
            <a:grpSpLocks/>
          </p:cNvGrpSpPr>
          <p:nvPr/>
        </p:nvGrpSpPr>
        <p:grpSpPr bwMode="auto">
          <a:xfrm>
            <a:off x="55218" y="925821"/>
            <a:ext cx="9144000" cy="5245420"/>
            <a:chOff x="288" y="873"/>
            <a:chExt cx="5280" cy="2967"/>
          </a:xfrm>
        </p:grpSpPr>
        <p:sp>
          <p:nvSpPr>
            <p:cNvPr id="20" name="Oval 53"/>
            <p:cNvSpPr>
              <a:spLocks noChangeArrowheads="1"/>
            </p:cNvSpPr>
            <p:nvPr/>
          </p:nvSpPr>
          <p:spPr bwMode="auto">
            <a:xfrm>
              <a:off x="1632" y="1344"/>
              <a:ext cx="2544" cy="2496"/>
            </a:xfrm>
            <a:prstGeom prst="ellipse">
              <a:avLst/>
            </a:prstGeom>
            <a:gradFill rotWithShape="1">
              <a:gsLst>
                <a:gs pos="0">
                  <a:srgbClr val="77B7E7"/>
                </a:gs>
                <a:gs pos="100000">
                  <a:srgbClr val="77B7E7">
                    <a:gamma/>
                    <a:tint val="0"/>
                    <a:invGamma/>
                  </a:srgbClr>
                </a:gs>
              </a:gsLst>
              <a:lin ang="5400000" scaled="1"/>
            </a:gradFill>
            <a:ln w="9525" algn="ctr">
              <a:solidFill>
                <a:srgbClr val="17347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roup 54"/>
            <p:cNvGrpSpPr>
              <a:grpSpLocks/>
            </p:cNvGrpSpPr>
            <p:nvPr/>
          </p:nvGrpSpPr>
          <p:grpSpPr bwMode="auto">
            <a:xfrm>
              <a:off x="2256" y="1968"/>
              <a:ext cx="1296" cy="1344"/>
              <a:chOff x="2016" y="1920"/>
              <a:chExt cx="1680" cy="1680"/>
            </a:xfrm>
          </p:grpSpPr>
          <p:sp>
            <p:nvSpPr>
              <p:cNvPr id="66" name="Oval 55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ln/>
              <a:extLst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7" name="Freeform 56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BBF6E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2" name="Text Box 57"/>
            <p:cNvSpPr txBox="1">
              <a:spLocks noChangeArrowheads="1"/>
            </p:cNvSpPr>
            <p:nvPr/>
          </p:nvSpPr>
          <p:spPr bwMode="gray">
            <a:xfrm>
              <a:off x="2274" y="2073"/>
              <a:ext cx="1274" cy="1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2000" b="1" kern="0" dirty="0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ДСТУ 5028:2008</a:t>
              </a:r>
            </a:p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uk-UA" sz="2000" b="1" i="0" u="none" strike="noStrike" kern="0" cap="none" spc="0" normalizeH="0" baseline="0" noProof="0" dirty="0" smtClean="0">
                  <a:ln>
                    <a:noFill/>
                  </a:ln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</a:rPr>
                <a:t>«Яйця курячі харчові. Технічні умови»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endParaRPr>
            </a:p>
          </p:txBody>
        </p:sp>
        <p:grpSp>
          <p:nvGrpSpPr>
            <p:cNvPr id="23" name="Group 58"/>
            <p:cNvGrpSpPr>
              <a:grpSpLocks/>
            </p:cNvGrpSpPr>
            <p:nvPr/>
          </p:nvGrpSpPr>
          <p:grpSpPr bwMode="auto">
            <a:xfrm>
              <a:off x="2640" y="1104"/>
              <a:ext cx="432" cy="415"/>
              <a:chOff x="2640" y="1088"/>
              <a:chExt cx="432" cy="415"/>
            </a:xfrm>
          </p:grpSpPr>
          <p:grpSp>
            <p:nvGrpSpPr>
              <p:cNvPr id="62" name="Group 59"/>
              <p:cNvGrpSpPr>
                <a:grpSpLocks/>
              </p:cNvGrpSpPr>
              <p:nvPr/>
            </p:nvGrpSpPr>
            <p:grpSpPr bwMode="auto">
              <a:xfrm>
                <a:off x="2640" y="1088"/>
                <a:ext cx="432" cy="415"/>
                <a:chOff x="2016" y="1920"/>
                <a:chExt cx="1680" cy="1680"/>
              </a:xfrm>
            </p:grpSpPr>
            <p:sp>
              <p:nvSpPr>
                <p:cNvPr id="64" name="Oval 60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5AB7D"/>
                    </a:gs>
                    <a:gs pos="100000">
                      <a:srgbClr val="45AB7D">
                        <a:gamma/>
                        <a:shade val="42353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Freeform 61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45AB7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63" name="Text Box 62"/>
              <p:cNvSpPr txBox="1">
                <a:spLocks noChangeArrowheads="1"/>
              </p:cNvSpPr>
              <p:nvPr/>
            </p:nvSpPr>
            <p:spPr bwMode="gray">
              <a:xfrm>
                <a:off x="2813" y="1152"/>
                <a:ext cx="107" cy="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erdana" pitchFamily="34" charset="0"/>
                </a:endParaRPr>
              </a:p>
            </p:txBody>
          </p:sp>
        </p:grpSp>
        <p:grpSp>
          <p:nvGrpSpPr>
            <p:cNvPr id="24" name="Group 63"/>
            <p:cNvGrpSpPr>
              <a:grpSpLocks/>
            </p:cNvGrpSpPr>
            <p:nvPr/>
          </p:nvGrpSpPr>
          <p:grpSpPr bwMode="auto">
            <a:xfrm>
              <a:off x="2236" y="3191"/>
              <a:ext cx="201" cy="176"/>
              <a:chOff x="2236" y="3191"/>
              <a:chExt cx="201" cy="176"/>
            </a:xfrm>
          </p:grpSpPr>
          <p:sp>
            <p:nvSpPr>
              <p:cNvPr id="60" name="Oval 64"/>
              <p:cNvSpPr>
                <a:spLocks noChangeArrowheads="1"/>
              </p:cNvSpPr>
              <p:nvPr/>
            </p:nvSpPr>
            <p:spPr bwMode="gray">
              <a:xfrm rot="18227093">
                <a:off x="2239" y="3282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969696">
                      <a:gamma/>
                      <a:shade val="6666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Oval 65"/>
              <p:cNvSpPr>
                <a:spLocks noChangeArrowheads="1"/>
              </p:cNvSpPr>
              <p:nvPr/>
            </p:nvSpPr>
            <p:spPr bwMode="gray">
              <a:xfrm rot="18227093">
                <a:off x="2353" y="3188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969696">
                      <a:gamma/>
                      <a:shade val="6666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5" name="Group 66"/>
            <p:cNvGrpSpPr>
              <a:grpSpLocks/>
            </p:cNvGrpSpPr>
            <p:nvPr/>
          </p:nvGrpSpPr>
          <p:grpSpPr bwMode="auto">
            <a:xfrm>
              <a:off x="1824" y="3357"/>
              <a:ext cx="432" cy="432"/>
              <a:chOff x="1824" y="3357"/>
              <a:chExt cx="432" cy="432"/>
            </a:xfrm>
          </p:grpSpPr>
          <p:grpSp>
            <p:nvGrpSpPr>
              <p:cNvPr id="56" name="Group 67"/>
              <p:cNvGrpSpPr>
                <a:grpSpLocks/>
              </p:cNvGrpSpPr>
              <p:nvPr/>
            </p:nvGrpSpPr>
            <p:grpSpPr bwMode="auto">
              <a:xfrm>
                <a:off x="1824" y="3357"/>
                <a:ext cx="432" cy="432"/>
                <a:chOff x="2016" y="1920"/>
                <a:chExt cx="1680" cy="1680"/>
              </a:xfrm>
            </p:grpSpPr>
            <p:sp>
              <p:nvSpPr>
                <p:cNvPr id="58" name="Oval 6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69696"/>
                    </a:gs>
                    <a:gs pos="100000">
                      <a:srgbClr val="969696">
                        <a:gamma/>
                        <a:shade val="24314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" name="Freeform 6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969696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7" name="Text Box 70"/>
              <p:cNvSpPr txBox="1">
                <a:spLocks noChangeArrowheads="1"/>
              </p:cNvSpPr>
              <p:nvPr/>
            </p:nvSpPr>
            <p:spPr bwMode="gray">
              <a:xfrm>
                <a:off x="1983" y="3438"/>
                <a:ext cx="107" cy="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erdana" pitchFamily="34" charset="0"/>
                </a:endParaRPr>
              </a:p>
            </p:txBody>
          </p:sp>
        </p:grpSp>
        <p:grpSp>
          <p:nvGrpSpPr>
            <p:cNvPr id="26" name="Group 71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3938" y="1968"/>
              <a:chExt cx="430" cy="437"/>
            </a:xfrm>
          </p:grpSpPr>
          <p:grpSp>
            <p:nvGrpSpPr>
              <p:cNvPr id="52" name="Group 72"/>
              <p:cNvGrpSpPr>
                <a:grpSpLocks/>
              </p:cNvGrpSpPr>
              <p:nvPr/>
            </p:nvGrpSpPr>
            <p:grpSpPr bwMode="auto">
              <a:xfrm>
                <a:off x="3938" y="1968"/>
                <a:ext cx="430" cy="437"/>
                <a:chOff x="2016" y="1920"/>
                <a:chExt cx="1680" cy="1680"/>
              </a:xfrm>
            </p:grpSpPr>
            <p:sp>
              <p:nvSpPr>
                <p:cNvPr id="54" name="Oval 73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99FF"/>
                    </a:gs>
                    <a:gs pos="100000">
                      <a:srgbClr val="9999FF">
                        <a:gamma/>
                        <a:shade val="62353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5" name="Freeform 74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9999FF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3" name="Text Box 75"/>
              <p:cNvSpPr txBox="1">
                <a:spLocks noChangeArrowheads="1"/>
              </p:cNvSpPr>
              <p:nvPr/>
            </p:nvSpPr>
            <p:spPr bwMode="gray">
              <a:xfrm>
                <a:off x="4095" y="2028"/>
                <a:ext cx="107" cy="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erdana" pitchFamily="34" charset="0"/>
                </a:endParaRPr>
              </a:p>
            </p:txBody>
          </p:sp>
        </p:grpSp>
        <p:grpSp>
          <p:nvGrpSpPr>
            <p:cNvPr id="27" name="Group 76"/>
            <p:cNvGrpSpPr>
              <a:grpSpLocks/>
            </p:cNvGrpSpPr>
            <p:nvPr/>
          </p:nvGrpSpPr>
          <p:grpSpPr bwMode="auto">
            <a:xfrm>
              <a:off x="3552" y="3360"/>
              <a:ext cx="412" cy="392"/>
              <a:chOff x="3552" y="3339"/>
              <a:chExt cx="412" cy="392"/>
            </a:xfrm>
          </p:grpSpPr>
          <p:grpSp>
            <p:nvGrpSpPr>
              <p:cNvPr id="48" name="Group 77"/>
              <p:cNvGrpSpPr>
                <a:grpSpLocks/>
              </p:cNvGrpSpPr>
              <p:nvPr/>
            </p:nvGrpSpPr>
            <p:grpSpPr bwMode="auto">
              <a:xfrm>
                <a:off x="3552" y="3339"/>
                <a:ext cx="412" cy="392"/>
                <a:chOff x="2016" y="1920"/>
                <a:chExt cx="1680" cy="1680"/>
              </a:xfrm>
            </p:grpSpPr>
            <p:sp>
              <p:nvSpPr>
                <p:cNvPr id="50" name="Oval 78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DDDDD"/>
                    </a:gs>
                    <a:gs pos="100000">
                      <a:srgbClr val="DDDDDD">
                        <a:gamma/>
                        <a:shade val="45490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1" name="Freeform 79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DDDDDD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9" name="Text Box 80"/>
              <p:cNvSpPr txBox="1">
                <a:spLocks noChangeArrowheads="1"/>
              </p:cNvSpPr>
              <p:nvPr/>
            </p:nvSpPr>
            <p:spPr bwMode="gray">
              <a:xfrm>
                <a:off x="3727" y="3360"/>
                <a:ext cx="107" cy="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erdana" pitchFamily="34" charset="0"/>
                </a:endParaRPr>
              </a:p>
            </p:txBody>
          </p:sp>
        </p:grpSp>
        <p:grpSp>
          <p:nvGrpSpPr>
            <p:cNvPr id="28" name="Group 81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1488" y="1968"/>
              <a:chExt cx="432" cy="432"/>
            </a:xfrm>
          </p:grpSpPr>
          <p:grpSp>
            <p:nvGrpSpPr>
              <p:cNvPr id="44" name="Group 82"/>
              <p:cNvGrpSpPr>
                <a:grpSpLocks/>
              </p:cNvGrpSpPr>
              <p:nvPr/>
            </p:nvGrpSpPr>
            <p:grpSpPr bwMode="auto">
              <a:xfrm>
                <a:off x="1488" y="1968"/>
                <a:ext cx="432" cy="432"/>
                <a:chOff x="2016" y="1920"/>
                <a:chExt cx="1680" cy="1680"/>
              </a:xfrm>
            </p:grpSpPr>
            <p:sp>
              <p:nvSpPr>
                <p:cNvPr id="46" name="Oval 83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77B7E7"/>
                    </a:gs>
                    <a:gs pos="100000">
                      <a:srgbClr val="77B7E7">
                        <a:gamma/>
                        <a:shade val="45490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" name="Freeform 84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301 w 1321"/>
                    <a:gd name="T1" fmla="*/ 401 h 712"/>
                    <a:gd name="T2" fmla="*/ 1317 w 1321"/>
                    <a:gd name="T3" fmla="*/ 442 h 712"/>
                    <a:gd name="T4" fmla="*/ 1321 w 1321"/>
                    <a:gd name="T5" fmla="*/ 481 h 712"/>
                    <a:gd name="T6" fmla="*/ 1315 w 1321"/>
                    <a:gd name="T7" fmla="*/ 516 h 712"/>
                    <a:gd name="T8" fmla="*/ 1298 w 1321"/>
                    <a:gd name="T9" fmla="*/ 550 h 712"/>
                    <a:gd name="T10" fmla="*/ 1272 w 1321"/>
                    <a:gd name="T11" fmla="*/ 579 h 712"/>
                    <a:gd name="T12" fmla="*/ 1239 w 1321"/>
                    <a:gd name="T13" fmla="*/ 604 h 712"/>
                    <a:gd name="T14" fmla="*/ 1196 w 1321"/>
                    <a:gd name="T15" fmla="*/ 628 h 712"/>
                    <a:gd name="T16" fmla="*/ 1147 w 1321"/>
                    <a:gd name="T17" fmla="*/ 649 h 712"/>
                    <a:gd name="T18" fmla="*/ 1092 w 1321"/>
                    <a:gd name="T19" fmla="*/ 667 h 712"/>
                    <a:gd name="T20" fmla="*/ 1031 w 1321"/>
                    <a:gd name="T21" fmla="*/ 683 h 712"/>
                    <a:gd name="T22" fmla="*/ 967 w 1321"/>
                    <a:gd name="T23" fmla="*/ 694 h 712"/>
                    <a:gd name="T24" fmla="*/ 896 w 1321"/>
                    <a:gd name="T25" fmla="*/ 704 h 712"/>
                    <a:gd name="T26" fmla="*/ 824 w 1321"/>
                    <a:gd name="T27" fmla="*/ 710 h 712"/>
                    <a:gd name="T28" fmla="*/ 795 w 1321"/>
                    <a:gd name="T29" fmla="*/ 712 h 712"/>
                    <a:gd name="T30" fmla="*/ 476 w 1321"/>
                    <a:gd name="T31" fmla="*/ 712 h 712"/>
                    <a:gd name="T32" fmla="*/ 472 w 1321"/>
                    <a:gd name="T33" fmla="*/ 712 h 712"/>
                    <a:gd name="T34" fmla="*/ 409 w 1321"/>
                    <a:gd name="T35" fmla="*/ 708 h 712"/>
                    <a:gd name="T36" fmla="*/ 348 w 1321"/>
                    <a:gd name="T37" fmla="*/ 704 h 712"/>
                    <a:gd name="T38" fmla="*/ 290 w 1321"/>
                    <a:gd name="T39" fmla="*/ 696 h 712"/>
                    <a:gd name="T40" fmla="*/ 235 w 1321"/>
                    <a:gd name="T41" fmla="*/ 689 h 712"/>
                    <a:gd name="T42" fmla="*/ 186 w 1321"/>
                    <a:gd name="T43" fmla="*/ 677 h 712"/>
                    <a:gd name="T44" fmla="*/ 141 w 1321"/>
                    <a:gd name="T45" fmla="*/ 663 h 712"/>
                    <a:gd name="T46" fmla="*/ 102 w 1321"/>
                    <a:gd name="T47" fmla="*/ 648 h 712"/>
                    <a:gd name="T48" fmla="*/ 67 w 1321"/>
                    <a:gd name="T49" fmla="*/ 630 h 712"/>
                    <a:gd name="T50" fmla="*/ 39 w 1321"/>
                    <a:gd name="T51" fmla="*/ 608 h 712"/>
                    <a:gd name="T52" fmla="*/ 18 w 1321"/>
                    <a:gd name="T53" fmla="*/ 583 h 712"/>
                    <a:gd name="T54" fmla="*/ 6 w 1321"/>
                    <a:gd name="T55" fmla="*/ 554 h 712"/>
                    <a:gd name="T56" fmla="*/ 0 w 1321"/>
                    <a:gd name="T57" fmla="*/ 524 h 712"/>
                    <a:gd name="T58" fmla="*/ 0 w 1321"/>
                    <a:gd name="T59" fmla="*/ 520 h 712"/>
                    <a:gd name="T60" fmla="*/ 4 w 1321"/>
                    <a:gd name="T61" fmla="*/ 487 h 712"/>
                    <a:gd name="T62" fmla="*/ 16 w 1321"/>
                    <a:gd name="T63" fmla="*/ 446 h 712"/>
                    <a:gd name="T64" fmla="*/ 51 w 1321"/>
                    <a:gd name="T65" fmla="*/ 370 h 712"/>
                    <a:gd name="T66" fmla="*/ 94 w 1321"/>
                    <a:gd name="T67" fmla="*/ 299 h 712"/>
                    <a:gd name="T68" fmla="*/ 147 w 1321"/>
                    <a:gd name="T69" fmla="*/ 235 h 712"/>
                    <a:gd name="T70" fmla="*/ 204 w 1321"/>
                    <a:gd name="T71" fmla="*/ 176 h 712"/>
                    <a:gd name="T72" fmla="*/ 270 w 1321"/>
                    <a:gd name="T73" fmla="*/ 125 h 712"/>
                    <a:gd name="T74" fmla="*/ 341 w 1321"/>
                    <a:gd name="T75" fmla="*/ 82 h 712"/>
                    <a:gd name="T76" fmla="*/ 415 w 1321"/>
                    <a:gd name="T77" fmla="*/ 47 h 712"/>
                    <a:gd name="T78" fmla="*/ 497 w 1321"/>
                    <a:gd name="T79" fmla="*/ 21 h 712"/>
                    <a:gd name="T80" fmla="*/ 581 w 1321"/>
                    <a:gd name="T81" fmla="*/ 6 h 712"/>
                    <a:gd name="T82" fmla="*/ 667 w 1321"/>
                    <a:gd name="T83" fmla="*/ 0 h 712"/>
                    <a:gd name="T84" fmla="*/ 667 w 1321"/>
                    <a:gd name="T85" fmla="*/ 0 h 712"/>
                    <a:gd name="T86" fmla="*/ 759 w 1321"/>
                    <a:gd name="T87" fmla="*/ 6 h 712"/>
                    <a:gd name="T88" fmla="*/ 847 w 1321"/>
                    <a:gd name="T89" fmla="*/ 23 h 712"/>
                    <a:gd name="T90" fmla="*/ 932 w 1321"/>
                    <a:gd name="T91" fmla="*/ 53 h 712"/>
                    <a:gd name="T92" fmla="*/ 1010 w 1321"/>
                    <a:gd name="T93" fmla="*/ 90 h 712"/>
                    <a:gd name="T94" fmla="*/ 1082 w 1321"/>
                    <a:gd name="T95" fmla="*/ 137 h 712"/>
                    <a:gd name="T96" fmla="*/ 1149 w 1321"/>
                    <a:gd name="T97" fmla="*/ 194 h 712"/>
                    <a:gd name="T98" fmla="*/ 1208 w 1321"/>
                    <a:gd name="T99" fmla="*/ 256 h 712"/>
                    <a:gd name="T100" fmla="*/ 1258 w 1321"/>
                    <a:gd name="T101" fmla="*/ 325 h 712"/>
                    <a:gd name="T102" fmla="*/ 1301 w 1321"/>
                    <a:gd name="T103" fmla="*/ 401 h 712"/>
                    <a:gd name="T104" fmla="*/ 1301 w 1321"/>
                    <a:gd name="T105" fmla="*/ 401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77B7E7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BBF6EE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45" name="Text Box 85"/>
              <p:cNvSpPr txBox="1">
                <a:spLocks noChangeArrowheads="1"/>
              </p:cNvSpPr>
              <p:nvPr/>
            </p:nvSpPr>
            <p:spPr bwMode="gray">
              <a:xfrm>
                <a:off x="1659" y="2016"/>
                <a:ext cx="107" cy="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Verdana" pitchFamily="34" charset="0"/>
                </a:endParaRPr>
              </a:p>
            </p:txBody>
          </p:sp>
        </p:grpSp>
        <p:sp>
          <p:nvSpPr>
            <p:cNvPr id="29" name="Oval 86"/>
            <p:cNvSpPr>
              <a:spLocks noChangeArrowheads="1"/>
            </p:cNvSpPr>
            <p:nvPr/>
          </p:nvSpPr>
          <p:spPr bwMode="gray">
            <a:xfrm rot="18227093">
              <a:off x="3507" y="3261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DDDDDD">
                    <a:gamma/>
                    <a:shade val="6666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Oval 87"/>
            <p:cNvSpPr>
              <a:spLocks noChangeArrowheads="1"/>
            </p:cNvSpPr>
            <p:nvPr/>
          </p:nvSpPr>
          <p:spPr bwMode="gray">
            <a:xfrm rot="18227093">
              <a:off x="3411" y="3165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DDDDDD">
                    <a:gamma/>
                    <a:shade val="6666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1" name="Group 88"/>
            <p:cNvGrpSpPr>
              <a:grpSpLocks/>
            </p:cNvGrpSpPr>
            <p:nvPr/>
          </p:nvGrpSpPr>
          <p:grpSpPr bwMode="auto">
            <a:xfrm>
              <a:off x="1968" y="2256"/>
              <a:ext cx="231" cy="130"/>
              <a:chOff x="2016" y="2304"/>
              <a:chExt cx="231" cy="130"/>
            </a:xfrm>
          </p:grpSpPr>
          <p:sp>
            <p:nvSpPr>
              <p:cNvPr id="42" name="Oval 89"/>
              <p:cNvSpPr>
                <a:spLocks noChangeArrowheads="1"/>
              </p:cNvSpPr>
              <p:nvPr/>
            </p:nvSpPr>
            <p:spPr bwMode="gray">
              <a:xfrm rot="18227093">
                <a:off x="2019" y="2301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rgbClr val="77B7E7"/>
                  </a:gs>
                  <a:gs pos="100000">
                    <a:srgbClr val="77B7E7">
                      <a:gamma/>
                      <a:shade val="5764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Oval 90"/>
              <p:cNvSpPr>
                <a:spLocks noChangeArrowheads="1"/>
              </p:cNvSpPr>
              <p:nvPr/>
            </p:nvSpPr>
            <p:spPr bwMode="gray">
              <a:xfrm rot="18227093">
                <a:off x="2163" y="2349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rgbClr val="77B7E7"/>
                  </a:gs>
                  <a:gs pos="100000">
                    <a:srgbClr val="77B7E7">
                      <a:gamma/>
                      <a:shade val="4862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2" name="Group 91"/>
            <p:cNvGrpSpPr>
              <a:grpSpLocks/>
            </p:cNvGrpSpPr>
            <p:nvPr/>
          </p:nvGrpSpPr>
          <p:grpSpPr bwMode="auto">
            <a:xfrm>
              <a:off x="2832" y="1612"/>
              <a:ext cx="87" cy="260"/>
              <a:chOff x="2832" y="1612"/>
              <a:chExt cx="87" cy="260"/>
            </a:xfrm>
          </p:grpSpPr>
          <p:sp>
            <p:nvSpPr>
              <p:cNvPr id="40" name="Oval 92"/>
              <p:cNvSpPr>
                <a:spLocks noChangeArrowheads="1"/>
              </p:cNvSpPr>
              <p:nvPr/>
            </p:nvSpPr>
            <p:spPr bwMode="gray">
              <a:xfrm rot="18227093">
                <a:off x="2835" y="1609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rgbClr val="45AB7D"/>
                  </a:gs>
                  <a:gs pos="100000">
                    <a:srgbClr val="45AB7D">
                      <a:gamma/>
                      <a:shade val="4549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Oval 93"/>
              <p:cNvSpPr>
                <a:spLocks noChangeArrowheads="1"/>
              </p:cNvSpPr>
              <p:nvPr/>
            </p:nvSpPr>
            <p:spPr bwMode="gray">
              <a:xfrm rot="18227093">
                <a:off x="2835" y="1787"/>
                <a:ext cx="82" cy="87"/>
              </a:xfrm>
              <a:prstGeom prst="ellipse">
                <a:avLst/>
              </a:prstGeom>
              <a:gradFill rotWithShape="1">
                <a:gsLst>
                  <a:gs pos="0">
                    <a:srgbClr val="45AB7D"/>
                  </a:gs>
                  <a:gs pos="100000">
                    <a:srgbClr val="45AB7D">
                      <a:gamma/>
                      <a:shade val="48627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3" name="Oval 94"/>
            <p:cNvSpPr>
              <a:spLocks noChangeArrowheads="1"/>
            </p:cNvSpPr>
            <p:nvPr/>
          </p:nvSpPr>
          <p:spPr bwMode="gray">
            <a:xfrm rot="18227093">
              <a:off x="3759" y="2271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9999FF"/>
                </a:gs>
                <a:gs pos="100000">
                  <a:srgbClr val="9999FF">
                    <a:gamma/>
                    <a:shade val="44314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Oval 95"/>
            <p:cNvSpPr>
              <a:spLocks noChangeArrowheads="1"/>
            </p:cNvSpPr>
            <p:nvPr/>
          </p:nvSpPr>
          <p:spPr bwMode="gray">
            <a:xfrm rot="18227093">
              <a:off x="3603" y="2349"/>
              <a:ext cx="82" cy="87"/>
            </a:xfrm>
            <a:prstGeom prst="ellipse">
              <a:avLst/>
            </a:prstGeom>
            <a:gradFill rotWithShape="1">
              <a:gsLst>
                <a:gs pos="0">
                  <a:srgbClr val="9999FF"/>
                </a:gs>
                <a:gs pos="100000">
                  <a:srgbClr val="9999FF">
                    <a:gamma/>
                    <a:shade val="44314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Text Box 96"/>
            <p:cNvSpPr txBox="1">
              <a:spLocks noChangeArrowheads="1"/>
            </p:cNvSpPr>
            <p:nvPr/>
          </p:nvSpPr>
          <p:spPr bwMode="auto">
            <a:xfrm>
              <a:off x="288" y="2064"/>
              <a:ext cx="1200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Text Box 97"/>
            <p:cNvSpPr txBox="1">
              <a:spLocks noChangeArrowheads="1"/>
            </p:cNvSpPr>
            <p:nvPr/>
          </p:nvSpPr>
          <p:spPr bwMode="auto">
            <a:xfrm>
              <a:off x="2256" y="873"/>
              <a:ext cx="1200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Text Box 98"/>
            <p:cNvSpPr txBox="1">
              <a:spLocks noChangeArrowheads="1"/>
            </p:cNvSpPr>
            <p:nvPr/>
          </p:nvSpPr>
          <p:spPr bwMode="auto">
            <a:xfrm>
              <a:off x="4368" y="2073"/>
              <a:ext cx="1200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Text Box 99"/>
            <p:cNvSpPr txBox="1">
              <a:spLocks noChangeArrowheads="1"/>
            </p:cNvSpPr>
            <p:nvPr/>
          </p:nvSpPr>
          <p:spPr bwMode="auto">
            <a:xfrm>
              <a:off x="528" y="3504"/>
              <a:ext cx="1200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Text Box 100"/>
            <p:cNvSpPr txBox="1">
              <a:spLocks noChangeArrowheads="1"/>
            </p:cNvSpPr>
            <p:nvPr/>
          </p:nvSpPr>
          <p:spPr bwMode="auto">
            <a:xfrm>
              <a:off x="3984" y="3504"/>
              <a:ext cx="1200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896851" y="-47073"/>
            <a:ext cx="78516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ea typeface="Times New Roman"/>
                <a:cs typeface="Times New Roman"/>
              </a:rPr>
              <a:t>Національний </a:t>
            </a:r>
            <a:r>
              <a:rPr lang="uk-UA" sz="3200" b="1" dirty="0">
                <a:solidFill>
                  <a:schemeClr val="bg1"/>
                </a:solidFill>
                <a:ea typeface="Times New Roman"/>
                <a:cs typeface="Times New Roman"/>
              </a:rPr>
              <a:t>стандарт України </a:t>
            </a:r>
            <a:r>
              <a:rPr lang="uk-UA" sz="2400" b="1" dirty="0" smtClean="0">
                <a:ea typeface="Times New Roman"/>
                <a:cs typeface="Times New Roman"/>
              </a:rPr>
              <a:t>«Яйця </a:t>
            </a:r>
            <a:r>
              <a:rPr lang="uk-UA" sz="2400" b="1" dirty="0">
                <a:ea typeface="Times New Roman"/>
                <a:cs typeface="Times New Roman"/>
              </a:rPr>
              <a:t>курячі харчові. </a:t>
            </a:r>
            <a:r>
              <a:rPr lang="uk-UA" sz="2400" b="1" dirty="0" smtClean="0">
                <a:ea typeface="Times New Roman"/>
                <a:cs typeface="Times New Roman"/>
              </a:rPr>
              <a:t>Технічні умови.»</a:t>
            </a:r>
          </a:p>
          <a:p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01769" y="1079072"/>
            <a:ext cx="217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Georgia" pitchFamily="18" charset="0"/>
                <a:ea typeface="Times New Roman"/>
              </a:rPr>
              <a:t>Відбірні, або XL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77372" y="3110550"/>
            <a:ext cx="1673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Georgia" pitchFamily="18" charset="0"/>
                <a:ea typeface="Times New Roman"/>
              </a:rPr>
              <a:t>Вища, або L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24875" y="5449329"/>
            <a:ext cx="1901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Georgia" pitchFamily="18" charset="0"/>
                <a:ea typeface="Times New Roman"/>
              </a:rPr>
              <a:t>Перша, або M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0827" y="5561982"/>
            <a:ext cx="1677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Georgia" pitchFamily="18" charset="0"/>
                <a:ea typeface="Times New Roman"/>
              </a:rPr>
              <a:t>Друга, або S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82512" y="3137027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ea typeface="Times New Roman"/>
              </a:rPr>
              <a:t>Дрібні</a:t>
            </a:r>
            <a:endParaRPr lang="ru-RU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942" y="1418388"/>
            <a:ext cx="26353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64" y="2967769"/>
            <a:ext cx="24447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39" y="5416455"/>
            <a:ext cx="23177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300" y="5416455"/>
            <a:ext cx="2381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30" y="2977832"/>
            <a:ext cx="2381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Рисунок 80"/>
          <p:cNvPicPr/>
          <p:nvPr/>
        </p:nvPicPr>
        <p:blipFill>
          <a:blip r:embed="rId17"/>
          <a:stretch>
            <a:fillRect/>
          </a:stretch>
        </p:blipFill>
        <p:spPr>
          <a:xfrm>
            <a:off x="1478043" y="770438"/>
            <a:ext cx="2141985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" name="Рисунок 82"/>
          <p:cNvPicPr/>
          <p:nvPr/>
        </p:nvPicPr>
        <p:blipFill>
          <a:blip r:embed="rId18"/>
          <a:stretch>
            <a:fillRect/>
          </a:stretch>
        </p:blipFill>
        <p:spPr>
          <a:xfrm>
            <a:off x="6532768" y="1079072"/>
            <a:ext cx="1793590" cy="159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8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394219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Характеристики </a:t>
            </a:r>
            <a:r>
              <a:rPr lang="uk-UA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категорій харчових яєць за масою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950317"/>
              </p:ext>
            </p:extLst>
          </p:nvPr>
        </p:nvGraphicFramePr>
        <p:xfrm>
          <a:off x="1" y="1916832"/>
          <a:ext cx="9143999" cy="4941166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2271653"/>
                <a:gridCol w="1916053"/>
                <a:gridCol w="2189210"/>
                <a:gridCol w="2767083"/>
              </a:tblGrid>
              <a:tr h="1076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 Категорія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Маса одного яйця, г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Маса 10 яєць, г, не менше ніж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Georgia" pitchFamily="18" charset="0"/>
                        </a:rPr>
                        <a:t>Маса 360 яєць, кг, не менше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  <a:tr h="538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Відбірні, або XL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73 І більше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735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26,5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538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Вища, або L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від 63 до 72,9</a:t>
                      </a:r>
                      <a:endParaRPr lang="ru-RU" sz="1600" b="1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640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23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538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Перша, або M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від 53 до 62,9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540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19,4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538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Друга, або S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від 45 до 52,9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460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16,6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5380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Дрібні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від 35 до 44,9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360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chemeClr val="tx1"/>
                          </a:solidFill>
                          <a:effectLst/>
                          <a:latin typeface="Georgia" pitchFamily="18" charset="0"/>
                        </a:rPr>
                        <a:t>13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117504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 Примітка</a:t>
                      </a:r>
                      <a:r>
                        <a:rPr lang="uk-UA" sz="1600" b="1" dirty="0" smtClean="0">
                          <a:effectLst/>
                          <a:latin typeface="Georgia" pitchFamily="18" charset="0"/>
                        </a:rPr>
                        <a:t>:</a:t>
                      </a: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 1. Категорія «дрібні яйця» стосується яєць тільки столових та </a:t>
                      </a:r>
                      <a:r>
                        <a:rPr lang="uk-UA" sz="1600" b="1" dirty="0" err="1">
                          <a:effectLst/>
                          <a:latin typeface="Georgia" pitchFamily="18" charset="0"/>
                        </a:rPr>
                        <a:t>холодильникових</a:t>
                      </a:r>
                      <a:r>
                        <a:rPr lang="uk-UA" sz="1600" b="1" dirty="0" smtClean="0">
                          <a:effectLst/>
                          <a:latin typeface="Georgia" pitchFamily="18" charset="0"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Georgia" pitchFamily="18" charset="0"/>
                        </a:rPr>
                        <a:t>                          2</a:t>
                      </a: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. Позначення категорій латинськими літерами стосуються яєць для експорту.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2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998786"/>
          </a:xfrm>
        </p:spPr>
        <p:txBody>
          <a:bodyPr/>
          <a:lstStyle/>
          <a:p>
            <a:pPr algn="ctr"/>
            <a:r>
              <a:rPr lang="uk-UA" sz="28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Умовні позначення груп та категорій яєць, які призначені для реалізації</a:t>
            </a:r>
            <a:r>
              <a:rPr lang="uk-UA" dirty="0">
                <a:solidFill>
                  <a:srgbClr val="000000"/>
                </a:solidFill>
                <a:latin typeface="Tahoma"/>
                <a:ea typeface="Times New Roman"/>
              </a:rPr>
              <a:t> 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332621"/>
              </p:ext>
            </p:extLst>
          </p:nvPr>
        </p:nvGraphicFramePr>
        <p:xfrm>
          <a:off x="755578" y="1700809"/>
          <a:ext cx="7488830" cy="4616906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278770"/>
                <a:gridCol w="1298074"/>
                <a:gridCol w="1298074"/>
                <a:gridCol w="1256375"/>
                <a:gridCol w="1256375"/>
                <a:gridCol w="1101162"/>
              </a:tblGrid>
              <a:tr h="606924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Групи яєць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uk-UA" sz="16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effectLst/>
                          <a:latin typeface="Georgia" pitchFamily="18" charset="0"/>
                        </a:rPr>
                        <a:t>Умовні позначення різних категорій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38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відбірні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вища</a:t>
                      </a:r>
                      <a:endParaRPr lang="ru-RU" sz="1600" b="1" dirty="0">
                        <a:effectLst/>
                        <a:latin typeface="Georgia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категорія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1-ша</a:t>
                      </a:r>
                      <a:endParaRPr lang="ru-RU" sz="1600" b="1" dirty="0">
                        <a:effectLst/>
                        <a:latin typeface="Georgia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категорія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Georgia" pitchFamily="18" charset="0"/>
                        </a:rPr>
                        <a:t>2-га</a:t>
                      </a:r>
                      <a:endParaRPr lang="ru-RU" sz="1600" b="1" dirty="0">
                        <a:effectLst/>
                        <a:latin typeface="Georgia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Georgia" pitchFamily="18" charset="0"/>
                        </a:rPr>
                        <a:t>категорія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  <a:latin typeface="Georgia" pitchFamily="18" charset="0"/>
                        </a:rPr>
                        <a:t> дрібні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6069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Дієтичні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ДВ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Д0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Georgia" pitchFamily="18" charset="0"/>
                        </a:rPr>
                        <a:t>Д1</a:t>
                      </a:r>
                      <a:endParaRPr lang="ru-RU" sz="1600" b="1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Д2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Georgia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18207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Столові, </a:t>
                      </a:r>
                      <a:r>
                        <a:rPr lang="uk-UA" sz="1600" dirty="0" err="1" smtClean="0">
                          <a:effectLst/>
                          <a:latin typeface="Georgia" pitchFamily="18" charset="0"/>
                        </a:rPr>
                        <a:t>холодиль-</a:t>
                      </a:r>
                      <a:endParaRPr lang="uk-UA" sz="1600" dirty="0" smtClean="0">
                        <a:effectLst/>
                        <a:latin typeface="Georgia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 err="1" smtClean="0">
                          <a:effectLst/>
                          <a:latin typeface="Georgia" pitchFamily="18" charset="0"/>
                        </a:rPr>
                        <a:t>никові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СВ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С0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С1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С2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М</a:t>
                      </a:r>
                      <a:endParaRPr lang="ru-RU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7" name="Freeform 9"/>
          <p:cNvSpPr>
            <a:spLocks/>
          </p:cNvSpPr>
          <p:nvPr/>
        </p:nvSpPr>
        <p:spPr bwMode="gray">
          <a:xfrm rot="1236177" flipH="1">
            <a:off x="275932" y="1001777"/>
            <a:ext cx="2463420" cy="483198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9999FF"/>
              </a:gs>
              <a:gs pos="100000">
                <a:srgbClr val="9999FF">
                  <a:gamma/>
                  <a:tint val="31765"/>
                  <a:invGamma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A06C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682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Маса яєць різних категорій</a:t>
            </a:r>
            <a:r>
              <a:rPr lang="uk-UA" sz="3600" dirty="0" smtClean="0">
                <a:latin typeface="Georgia" pitchFamily="18" charset="0"/>
              </a:rPr>
              <a:t/>
            </a:r>
            <a:br>
              <a:rPr lang="uk-UA" sz="3600" dirty="0" smtClean="0">
                <a:latin typeface="Georgia" pitchFamily="18" charset="0"/>
              </a:rPr>
            </a:br>
            <a:r>
              <a:rPr lang="uk-UA" sz="2700" dirty="0" smtClean="0">
                <a:latin typeface="Georgia" pitchFamily="18" charset="0"/>
              </a:rPr>
              <a:t>(ГОСТ 27583-88)</a:t>
            </a:r>
            <a:endParaRPr lang="ru-RU" sz="2700" dirty="0">
              <a:latin typeface="Georgia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8354336"/>
              </p:ext>
            </p:extLst>
          </p:nvPr>
        </p:nvGraphicFramePr>
        <p:xfrm>
          <a:off x="251520" y="1772816"/>
          <a:ext cx="8568952" cy="4824536"/>
        </p:xfrm>
        <a:graphic>
          <a:graphicData uri="http://schemas.openxmlformats.org/drawingml/2006/table">
            <a:tbl>
              <a:tblPr firstRow="1" firstCol="1" bandRow="1">
                <a:tableStyleId>{69C7853C-536D-4A76-A0AE-DD22124D55A5}</a:tableStyleId>
              </a:tblPr>
              <a:tblGrid>
                <a:gridCol w="2099142"/>
                <a:gridCol w="2163786"/>
                <a:gridCol w="2163786"/>
                <a:gridCol w="2142238"/>
              </a:tblGrid>
              <a:tr h="2873618">
                <a:tc>
                  <a:txBody>
                    <a:bodyPr/>
                    <a:lstStyle/>
                    <a:p>
                      <a:pPr marL="14351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indent="127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</a:t>
                      </a:r>
                      <a:endParaRPr lang="uk-UA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indent="127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endParaRPr lang="uk-UA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indent="127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Категорії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9880" indent="-30988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</a:t>
                      </a:r>
                      <a:endParaRPr lang="uk-UA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309880" indent="-30988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Маса </a:t>
                      </a:r>
                      <a:r>
                        <a:rPr lang="uk-U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одного яйця, г,  не менше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51155" indent="-3511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</a:t>
                      </a:r>
                      <a:endParaRPr lang="uk-UA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351155" indent="-3511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Маса </a:t>
                      </a:r>
                      <a:r>
                        <a:rPr lang="uk-U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 яєць, г,   не менше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91465" indent="-29146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</a:t>
                      </a:r>
                      <a:endParaRPr lang="uk-UA" sz="24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291465" indent="-29146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uk-U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Маса 300 яєць, кг,  не менше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0306">
                <a:tc>
                  <a:txBody>
                    <a:bodyPr/>
                    <a:lstStyle/>
                    <a:p>
                      <a:pPr marL="6604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Добірна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indent="-139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65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indent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660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indent="1651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23,8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0306">
                <a:tc>
                  <a:txBody>
                    <a:bodyPr/>
                    <a:lstStyle/>
                    <a:p>
                      <a:pPr marL="6604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Перша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indent="-139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55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indent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560</a:t>
                      </a:r>
                      <a:endParaRPr lang="ru-RU" sz="2000" b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indent="1651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20,2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0306">
                <a:tc>
                  <a:txBody>
                    <a:bodyPr/>
                    <a:lstStyle/>
                    <a:p>
                      <a:pPr marL="6604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Друга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indent="-1397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indent="2794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460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43510" indent="1651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50010" algn="l"/>
                          <a:tab pos="2459990" algn="l"/>
                          <a:tab pos="3550920" algn="l"/>
                        </a:tabLst>
                      </a:pPr>
                      <a:r>
                        <a:rPr lang="uk-UA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16,6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 rotWithShape="1">
          <a:blip r:embed="rId2"/>
          <a:srcRect t="8580" b="8580"/>
          <a:stretch/>
        </p:blipFill>
        <p:spPr>
          <a:xfrm>
            <a:off x="323528" y="908720"/>
            <a:ext cx="190500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94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9198" y="836712"/>
            <a:ext cx="6109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 algn="ctr">
              <a:spcAft>
                <a:spcPts val="0"/>
              </a:spcAft>
              <a:tabLst>
                <a:tab pos="420370" algn="l"/>
                <a:tab pos="494030" algn="l"/>
              </a:tabLst>
            </a:pPr>
            <a:r>
              <a:rPr lang="uk-UA" dirty="0" smtClean="0">
                <a:latin typeface="Georgia" pitchFamily="18" charset="0"/>
                <a:ea typeface="Times New Roman"/>
                <a:cs typeface="Times New Roman"/>
              </a:rPr>
              <a:t>   </a:t>
            </a:r>
            <a:r>
              <a:rPr lang="uk-UA" b="1" dirty="0" smtClean="0">
                <a:latin typeface="Georgia" pitchFamily="18" charset="0"/>
                <a:ea typeface="Times New Roman"/>
                <a:cs typeface="Times New Roman"/>
              </a:rPr>
              <a:t>Яйця, </a:t>
            </a:r>
            <a:r>
              <a:rPr lang="uk-UA" b="1" dirty="0">
                <a:latin typeface="Georgia" pitchFamily="18" charset="0"/>
                <a:ea typeface="Times New Roman"/>
                <a:cs typeface="Times New Roman"/>
              </a:rPr>
              <a:t>допущені до реалізації, маркують у встановленому порядку. </a:t>
            </a:r>
            <a:endParaRPr lang="ru-RU" sz="16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556" y="5188497"/>
            <a:ext cx="6336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 algn="ctr">
              <a:spcAft>
                <a:spcPts val="0"/>
              </a:spcAft>
              <a:tabLst>
                <a:tab pos="420370" algn="l"/>
                <a:tab pos="494030" algn="l"/>
              </a:tabLst>
            </a:pPr>
            <a:r>
              <a:rPr lang="ru-RU" dirty="0" smtClean="0">
                <a:latin typeface="Georgia" pitchFamily="18" charset="0"/>
                <a:ea typeface="Times New Roman"/>
                <a:cs typeface="Times New Roman"/>
              </a:rPr>
              <a:t>   </a:t>
            </a:r>
            <a:r>
              <a:rPr lang="ru-RU" b="1" dirty="0" smtClean="0">
                <a:latin typeface="Georgia" pitchFamily="18" charset="0"/>
                <a:ea typeface="Times New Roman"/>
                <a:cs typeface="Times New Roman"/>
              </a:rPr>
              <a:t>На </a:t>
            </a:r>
            <a:r>
              <a:rPr lang="ru-RU" b="1" dirty="0" err="1">
                <a:latin typeface="Georgia" pitchFamily="18" charset="0"/>
                <a:ea typeface="Times New Roman"/>
                <a:cs typeface="Times New Roman"/>
              </a:rPr>
              <a:t>штампі</a:t>
            </a:r>
            <a:r>
              <a:rPr lang="ru-RU" b="1" dirty="0">
                <a:latin typeface="Georgia" pitchFamily="18" charset="0"/>
                <a:ea typeface="Times New Roman"/>
                <a:cs typeface="Times New Roman"/>
              </a:rPr>
              <a:t> для </a:t>
            </a:r>
            <a:r>
              <a:rPr lang="ru-RU" b="1" dirty="0" err="1">
                <a:latin typeface="Georgia" pitchFamily="18" charset="0"/>
                <a:ea typeface="Times New Roman"/>
                <a:cs typeface="Times New Roman"/>
              </a:rPr>
              <a:t>дієтичних</a:t>
            </a:r>
            <a:r>
              <a:rPr lang="ru-RU" b="1" dirty="0"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b="1" dirty="0" err="1">
                <a:latin typeface="Georgia" pitchFamily="18" charset="0"/>
                <a:ea typeface="Times New Roman"/>
                <a:cs typeface="Times New Roman"/>
              </a:rPr>
              <a:t>яєць</a:t>
            </a:r>
            <a:r>
              <a:rPr lang="ru-RU" b="1" dirty="0"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b="1" dirty="0" err="1">
                <a:latin typeface="Georgia" pitchFamily="18" charset="0"/>
                <a:ea typeface="Times New Roman"/>
                <a:cs typeface="Times New Roman"/>
              </a:rPr>
              <a:t>позначають</a:t>
            </a:r>
            <a:r>
              <a:rPr lang="ru-RU" b="1" dirty="0"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b="1" dirty="0" err="1">
                <a:latin typeface="Georgia" pitchFamily="18" charset="0"/>
                <a:ea typeface="Times New Roman"/>
                <a:cs typeface="Times New Roman"/>
              </a:rPr>
              <a:t>категорію</a:t>
            </a:r>
            <a:r>
              <a:rPr lang="ru-RU" b="1" dirty="0">
                <a:latin typeface="Georgia" pitchFamily="18" charset="0"/>
                <a:ea typeface="Times New Roman"/>
                <a:cs typeface="Times New Roman"/>
              </a:rPr>
              <a:t> і дату </a:t>
            </a:r>
            <a:r>
              <a:rPr lang="ru-RU" b="1" dirty="0" err="1">
                <a:latin typeface="Georgia" pitchFamily="18" charset="0"/>
                <a:ea typeface="Times New Roman"/>
                <a:cs typeface="Times New Roman"/>
              </a:rPr>
              <a:t>сортування</a:t>
            </a:r>
            <a:r>
              <a:rPr lang="ru-RU" b="1" dirty="0">
                <a:latin typeface="Georgia" pitchFamily="18" charset="0"/>
                <a:ea typeface="Times New Roman"/>
                <a:cs typeface="Times New Roman"/>
              </a:rPr>
              <a:t> (число та </a:t>
            </a:r>
            <a:r>
              <a:rPr lang="ru-RU" b="1" dirty="0" err="1">
                <a:latin typeface="Georgia" pitchFamily="18" charset="0"/>
                <a:ea typeface="Times New Roman"/>
                <a:cs typeface="Times New Roman"/>
              </a:rPr>
              <a:t>місяць</a:t>
            </a:r>
            <a:r>
              <a:rPr lang="ru-RU" b="1" dirty="0">
                <a:latin typeface="Georgia" pitchFamily="18" charset="0"/>
                <a:ea typeface="Times New Roman"/>
                <a:cs typeface="Times New Roman"/>
              </a:rPr>
              <a:t>), </a:t>
            </a:r>
            <a:endParaRPr lang="ru-RU" b="1" dirty="0" smtClean="0">
              <a:latin typeface="Georgia" pitchFamily="18" charset="0"/>
              <a:ea typeface="Times New Roman"/>
              <a:cs typeface="Times New Roman"/>
            </a:endParaRPr>
          </a:p>
          <a:p>
            <a:pPr marL="180340" indent="-180340" algn="ctr">
              <a:spcAft>
                <a:spcPts val="0"/>
              </a:spcAft>
              <a:tabLst>
                <a:tab pos="420370" algn="l"/>
                <a:tab pos="494030" algn="l"/>
              </a:tabLst>
            </a:pPr>
            <a:r>
              <a:rPr lang="ru-RU" b="1" dirty="0" smtClean="0">
                <a:latin typeface="Georgia" pitchFamily="18" charset="0"/>
                <a:ea typeface="Times New Roman"/>
                <a:cs typeface="Times New Roman"/>
              </a:rPr>
              <a:t>а </a:t>
            </a:r>
            <a:r>
              <a:rPr lang="ru-RU" b="1" dirty="0">
                <a:latin typeface="Georgia" pitchFamily="18" charset="0"/>
                <a:ea typeface="Times New Roman"/>
                <a:cs typeface="Times New Roman"/>
              </a:rPr>
              <a:t>для </a:t>
            </a:r>
            <a:r>
              <a:rPr lang="ru-RU" b="1" dirty="0" err="1">
                <a:latin typeface="Georgia" pitchFamily="18" charset="0"/>
                <a:ea typeface="Times New Roman"/>
                <a:cs typeface="Times New Roman"/>
              </a:rPr>
              <a:t>столових</a:t>
            </a:r>
            <a:r>
              <a:rPr lang="ru-RU" b="1" dirty="0">
                <a:latin typeface="Georgia" pitchFamily="18" charset="0"/>
                <a:ea typeface="Times New Roman"/>
                <a:cs typeface="Times New Roman"/>
              </a:rPr>
              <a:t> – </a:t>
            </a:r>
            <a:r>
              <a:rPr lang="ru-RU" b="1" dirty="0" err="1">
                <a:latin typeface="Georgia" pitchFamily="18" charset="0"/>
                <a:ea typeface="Times New Roman"/>
                <a:cs typeface="Times New Roman"/>
              </a:rPr>
              <a:t>тільки</a:t>
            </a:r>
            <a:r>
              <a:rPr lang="ru-RU" b="1" dirty="0"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b="1" dirty="0" err="1">
                <a:latin typeface="Georgia" pitchFamily="18" charset="0"/>
                <a:ea typeface="Times New Roman"/>
                <a:cs typeface="Times New Roman"/>
              </a:rPr>
              <a:t>категорію</a:t>
            </a:r>
            <a:r>
              <a:rPr lang="ru-RU" b="1" dirty="0" smtClean="0">
                <a:latin typeface="Georgia" pitchFamily="18" charset="0"/>
                <a:ea typeface="Times New Roman"/>
                <a:cs typeface="Times New Roman"/>
              </a:rPr>
              <a:t>. </a:t>
            </a:r>
            <a:r>
              <a:rPr lang="ru-RU" b="1" dirty="0" err="1" smtClean="0">
                <a:latin typeface="Georgia" pitchFamily="18" charset="0"/>
                <a:ea typeface="Times New Roman"/>
                <a:cs typeface="Times New Roman"/>
              </a:rPr>
              <a:t>Висота</a:t>
            </a:r>
            <a:r>
              <a:rPr lang="ru-RU" b="1" dirty="0" smtClean="0"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b="1" dirty="0">
                <a:latin typeface="Georgia" pitchFamily="18" charset="0"/>
                <a:ea typeface="Times New Roman"/>
                <a:cs typeface="Times New Roman"/>
              </a:rPr>
              <a:t>цифр на </a:t>
            </a:r>
            <a:r>
              <a:rPr lang="ru-RU" b="1" dirty="0" err="1">
                <a:latin typeface="Georgia" pitchFamily="18" charset="0"/>
                <a:ea typeface="Times New Roman"/>
                <a:cs typeface="Times New Roman"/>
              </a:rPr>
              <a:t>штампі</a:t>
            </a:r>
            <a:r>
              <a:rPr lang="ru-RU" b="1" dirty="0"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b="1" dirty="0" err="1">
                <a:latin typeface="Georgia" pitchFamily="18" charset="0"/>
                <a:ea typeface="Times New Roman"/>
                <a:cs typeface="Times New Roman"/>
              </a:rPr>
              <a:t>дати</a:t>
            </a:r>
            <a:r>
              <a:rPr lang="ru-RU" b="1" dirty="0"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b="1" dirty="0" err="1">
                <a:latin typeface="Georgia" pitchFamily="18" charset="0"/>
                <a:ea typeface="Times New Roman"/>
                <a:cs typeface="Times New Roman"/>
              </a:rPr>
              <a:t>сортування</a:t>
            </a:r>
            <a:r>
              <a:rPr lang="ru-RU" b="1" dirty="0">
                <a:latin typeface="Georgia" pitchFamily="18" charset="0"/>
                <a:ea typeface="Times New Roman"/>
                <a:cs typeface="Times New Roman"/>
              </a:rPr>
              <a:t> – </a:t>
            </a:r>
            <a:r>
              <a:rPr lang="ru-RU" b="1" dirty="0" smtClean="0">
                <a:latin typeface="Georgia" pitchFamily="18" charset="0"/>
                <a:ea typeface="Times New Roman"/>
                <a:cs typeface="Times New Roman"/>
              </a:rPr>
              <a:t>3 мм</a:t>
            </a:r>
            <a:r>
              <a:rPr lang="ru-RU" b="1" dirty="0">
                <a:latin typeface="Georgia" pitchFamily="18" charset="0"/>
                <a:ea typeface="Times New Roman"/>
                <a:cs typeface="Times New Roman"/>
              </a:rPr>
              <a:t>, а цифр </a:t>
            </a:r>
            <a:r>
              <a:rPr lang="ru-RU" b="1" dirty="0" err="1">
                <a:latin typeface="Georgia" pitchFamily="18" charset="0"/>
                <a:ea typeface="Times New Roman"/>
                <a:cs typeface="Times New Roman"/>
              </a:rPr>
              <a:t>категорії</a:t>
            </a:r>
            <a:r>
              <a:rPr lang="ru-RU" b="1" dirty="0">
                <a:latin typeface="Georgia" pitchFamily="18" charset="0"/>
                <a:ea typeface="Times New Roman"/>
                <a:cs typeface="Times New Roman"/>
              </a:rPr>
              <a:t> – </a:t>
            </a:r>
            <a:r>
              <a:rPr lang="ru-RU" b="1" dirty="0" smtClean="0">
                <a:latin typeface="Georgia" pitchFamily="18" charset="0"/>
                <a:ea typeface="Times New Roman"/>
                <a:cs typeface="Times New Roman"/>
              </a:rPr>
              <a:t>5 мм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70080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340" lvl="0" indent="-180340" algn="ctr">
              <a:tabLst>
                <a:tab pos="420370" algn="l"/>
                <a:tab pos="494030" algn="l"/>
              </a:tabLst>
            </a:pPr>
            <a:r>
              <a:rPr lang="uk-UA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   </a:t>
            </a:r>
            <a:r>
              <a:rPr lang="uk-UA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Дієтичні </a:t>
            </a:r>
            <a:r>
              <a:rPr lang="uk-UA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яйця маркують червоною, а столові – синьою фарбою, яка дозволена Міністерством охорони </a:t>
            </a:r>
            <a:r>
              <a:rPr lang="uk-UA" b="1" dirty="0" err="1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здоров’</a:t>
            </a:r>
            <a:r>
              <a:rPr lang="ru-RU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я </a:t>
            </a:r>
            <a:r>
              <a:rPr lang="ru-RU" b="1" dirty="0" err="1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України</a:t>
            </a:r>
            <a:r>
              <a:rPr lang="ru-RU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. </a:t>
            </a:r>
            <a:endParaRPr lang="ru-RU" sz="1600" b="1" dirty="0">
              <a:solidFill>
                <a:prstClr val="black"/>
              </a:solidFill>
              <a:latin typeface="Georgia" pitchFamily="18" charset="0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4420" y="190381"/>
            <a:ext cx="7318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Вимоги до маркування яєць</a:t>
            </a:r>
            <a:r>
              <a:rPr lang="uk-UA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7984" y="3363295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lvl="0" indent="-180340" algn="ctr">
              <a:tabLst>
                <a:tab pos="420370" algn="l"/>
                <a:tab pos="494030" algn="l"/>
              </a:tabLst>
            </a:pPr>
            <a:r>
              <a:rPr lang="ru-RU" b="1" dirty="0" err="1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Яйця</a:t>
            </a:r>
            <a:r>
              <a:rPr lang="ru-RU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маркують</a:t>
            </a:r>
            <a:r>
              <a:rPr lang="ru-RU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штампом </a:t>
            </a:r>
            <a:r>
              <a:rPr lang="ru-RU" b="1" dirty="0" err="1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круглої</a:t>
            </a:r>
            <a:r>
              <a:rPr lang="ru-RU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форми</a:t>
            </a:r>
            <a:r>
              <a:rPr lang="ru-RU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діаметром</a:t>
            </a:r>
            <a:r>
              <a:rPr lang="ru-RU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12 мм </a:t>
            </a:r>
            <a:r>
              <a:rPr lang="ru-RU" b="1" dirty="0" err="1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або</a:t>
            </a:r>
            <a:r>
              <a:rPr lang="ru-RU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овальної</a:t>
            </a:r>
            <a:r>
              <a:rPr lang="ru-RU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b="1" dirty="0" err="1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форми</a:t>
            </a:r>
            <a:r>
              <a:rPr lang="ru-RU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розміром</a:t>
            </a:r>
            <a:endParaRPr lang="ru-RU" b="1" dirty="0" smtClean="0">
              <a:solidFill>
                <a:prstClr val="black"/>
              </a:solidFill>
              <a:latin typeface="Georgia" pitchFamily="18" charset="0"/>
              <a:ea typeface="Times New Roman"/>
              <a:cs typeface="Times New Roman"/>
            </a:endParaRPr>
          </a:p>
          <a:p>
            <a:pPr marL="180340" lvl="0" indent="-180340" algn="ctr">
              <a:tabLst>
                <a:tab pos="420370" algn="l"/>
                <a:tab pos="494030" algn="l"/>
              </a:tabLst>
            </a:pPr>
            <a:r>
              <a:rPr lang="ru-RU" b="1" dirty="0" smtClean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 15х10 мм</a:t>
            </a:r>
            <a:r>
              <a:rPr lang="ru-RU" b="1" dirty="0">
                <a:solidFill>
                  <a:prstClr val="black"/>
                </a:solidFill>
                <a:latin typeface="Georgia" pitchFamily="18" charset="0"/>
                <a:ea typeface="Times New Roman"/>
                <a:cs typeface="Times New Roman"/>
              </a:rPr>
              <a:t>.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6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/>
          <a:stretch>
            <a:fillRect/>
          </a:stretch>
        </p:blipFill>
        <p:spPr>
          <a:xfrm>
            <a:off x="7331322" y="4365104"/>
            <a:ext cx="1806659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6476554" y="5466355"/>
            <a:ext cx="1615326" cy="129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4"/>
          <a:stretch>
            <a:fillRect/>
          </a:stretch>
        </p:blipFill>
        <p:spPr>
          <a:xfrm>
            <a:off x="5580112" y="1340768"/>
            <a:ext cx="2157559" cy="1837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2" name="Picture 2" descr="DSCF56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3178136"/>
            <a:ext cx="2808312" cy="2010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7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pring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book_presentation">
  <a:themeElements>
    <a:clrScheme name="book_presentation 2">
      <a:dk1>
        <a:srgbClr val="969696"/>
      </a:dk1>
      <a:lt1>
        <a:srgbClr val="DDDDDD"/>
      </a:lt1>
      <a:dk2>
        <a:srgbClr val="303060"/>
      </a:dk2>
      <a:lt2>
        <a:srgbClr val="FFFFFF"/>
      </a:lt2>
      <a:accent1>
        <a:srgbClr val="336699"/>
      </a:accent1>
      <a:accent2>
        <a:srgbClr val="6699FF"/>
      </a:accent2>
      <a:accent3>
        <a:srgbClr val="ADADB6"/>
      </a:accent3>
      <a:accent4>
        <a:srgbClr val="BDBDBD"/>
      </a:accent4>
      <a:accent5>
        <a:srgbClr val="ADB8CA"/>
      </a:accent5>
      <a:accent6>
        <a:srgbClr val="5C8AE7"/>
      </a:accent6>
      <a:hlink>
        <a:srgbClr val="918BDB"/>
      </a:hlink>
      <a:folHlink>
        <a:srgbClr val="B2B2B2"/>
      </a:folHlink>
    </a:clrScheme>
    <a:fontScheme name="book_presentatio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ook_presentation 1">
        <a:dk1>
          <a:srgbClr val="5F5F5F"/>
        </a:dk1>
        <a:lt1>
          <a:srgbClr val="FFFFFF"/>
        </a:lt1>
        <a:dk2>
          <a:srgbClr val="000000"/>
        </a:dk2>
        <a:lt2>
          <a:srgbClr val="B2B2B2"/>
        </a:lt2>
        <a:accent1>
          <a:srgbClr val="000000"/>
        </a:accent1>
        <a:accent2>
          <a:srgbClr val="C0C0C0"/>
        </a:accent2>
        <a:accent3>
          <a:srgbClr val="FFFFFF"/>
        </a:accent3>
        <a:accent4>
          <a:srgbClr val="505050"/>
        </a:accent4>
        <a:accent5>
          <a:srgbClr val="AAAAAA"/>
        </a:accent5>
        <a:accent6>
          <a:srgbClr val="AEAEAE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ok_presentation 2">
        <a:dk1>
          <a:srgbClr val="969696"/>
        </a:dk1>
        <a:lt1>
          <a:srgbClr val="DDDDDD"/>
        </a:lt1>
        <a:dk2>
          <a:srgbClr val="303060"/>
        </a:dk2>
        <a:lt2>
          <a:srgbClr val="FFFFFF"/>
        </a:lt2>
        <a:accent1>
          <a:srgbClr val="336699"/>
        </a:accent1>
        <a:accent2>
          <a:srgbClr val="6699FF"/>
        </a:accent2>
        <a:accent3>
          <a:srgbClr val="ADADB6"/>
        </a:accent3>
        <a:accent4>
          <a:srgbClr val="BDBDBD"/>
        </a:accent4>
        <a:accent5>
          <a:srgbClr val="ADB8CA"/>
        </a:accent5>
        <a:accent6>
          <a:srgbClr val="5C8AE7"/>
        </a:accent6>
        <a:hlink>
          <a:srgbClr val="918BDB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828</TotalTime>
  <Words>1490</Words>
  <Application>Microsoft Office PowerPoint</Application>
  <PresentationFormat>Экран (4:3)</PresentationFormat>
  <Paragraphs>282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16</vt:i4>
      </vt:variant>
      <vt:variant>
        <vt:lpstr>Заголовки слайдов</vt:lpstr>
      </vt:variant>
      <vt:variant>
        <vt:i4>27</vt:i4>
      </vt:variant>
    </vt:vector>
  </HeadingPairs>
  <TitlesOfParts>
    <vt:vector size="43" baseType="lpstr">
      <vt:lpstr>Spring</vt:lpstr>
      <vt:lpstr>Городская</vt:lpstr>
      <vt:lpstr>Office Theme</vt:lpstr>
      <vt:lpstr>1_Office Theme</vt:lpstr>
      <vt:lpstr>Diseño predeterminado</vt:lpstr>
      <vt:lpstr>1_Diseño predeterminado</vt:lpstr>
      <vt:lpstr>Тема Office</vt:lpstr>
      <vt:lpstr>book_presentation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2_Diseño predeterminado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Характеристики категорій харчових яєць за масою</vt:lpstr>
      <vt:lpstr>Умовні позначення груп та категорій яєць, які призначені для реалізації </vt:lpstr>
      <vt:lpstr>Маса яєць різних категорій (ГОСТ 27583-88)</vt:lpstr>
      <vt:lpstr>Презентация PowerPoint</vt:lpstr>
      <vt:lpstr>Презентация PowerPoint</vt:lpstr>
      <vt:lpstr>Яйцепродукти</vt:lpstr>
      <vt:lpstr>Яєчний порошок </vt:lpstr>
      <vt:lpstr>Білок яєчний сухий знецукрений (альбумін)</vt:lpstr>
      <vt:lpstr>Жовток яєчний сухий пастеризований</vt:lpstr>
      <vt:lpstr>Жовток яєчний сухий ферментований термостабільний</vt:lpstr>
      <vt:lpstr>Меланж яєчний рідкий пастеризований</vt:lpstr>
      <vt:lpstr>Білок яєчний рідкий пастеризований</vt:lpstr>
      <vt:lpstr>Жовток яєчний рідкий пастеризований</vt:lpstr>
      <vt:lpstr>Жовток яєчний рідкий ферментований термостабільний </vt:lpstr>
      <vt:lpstr>Презентация PowerPoint</vt:lpstr>
      <vt:lpstr>Відеоролик «Сортування та пакування яєць на обладнанні фірми SIME - TEK»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Петращук Віра Михайлівна</dc:creator>
  <cp:lastModifiedBy>Тик</cp:lastModifiedBy>
  <cp:revision>69</cp:revision>
  <dcterms:created xsi:type="dcterms:W3CDTF">2013-04-21T07:24:26Z</dcterms:created>
  <dcterms:modified xsi:type="dcterms:W3CDTF">2015-01-12T07:17:26Z</dcterms:modified>
</cp:coreProperties>
</file>