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92" r:id="rId3"/>
    <p:sldId id="293" r:id="rId4"/>
    <p:sldId id="294" r:id="rId5"/>
    <p:sldId id="295" r:id="rId6"/>
    <p:sldId id="296" r:id="rId7"/>
    <p:sldId id="297" r:id="rId8"/>
    <p:sldId id="257" r:id="rId9"/>
    <p:sldId id="258" r:id="rId10"/>
    <p:sldId id="259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4" r:id="rId33"/>
    <p:sldId id="298" r:id="rId34"/>
    <p:sldId id="299" r:id="rId35"/>
    <p:sldId id="287" r:id="rId36"/>
    <p:sldId id="288" r:id="rId37"/>
    <p:sldId id="289" r:id="rId38"/>
    <p:sldId id="290" r:id="rId39"/>
    <p:sldId id="291" r:id="rId40"/>
    <p:sldId id="285" r:id="rId41"/>
    <p:sldId id="301" r:id="rId42"/>
    <p:sldId id="302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7"/>
    <a:srgbClr val="9787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618" y="3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79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4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79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8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1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9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1" y="1576104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3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5" y="2253386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6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81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1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79" y="5051293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1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1" y="1100629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74B4E96B-C322-46EE-9DBA-468EA3668039}" type="datetimeFigureOut">
              <a:rPr lang="ru-RU" smtClean="0"/>
              <a:t>09.01.2015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5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9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F242E0D4-3F65-4F3E-A24C-2FD2A4CAA746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jpeg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39.jpe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eg"/><Relationship Id="rId7" Type="http://schemas.microsoft.com/office/2007/relationships/hdphoto" Target="../media/hdphoto6.wdp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7" Type="http://schemas.openxmlformats.org/officeDocument/2006/relationships/image" Target="../media/image111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96.jpeg"/><Relationship Id="rId4" Type="http://schemas.openxmlformats.org/officeDocument/2006/relationships/image" Target="../media/image86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13" Type="http://schemas.openxmlformats.org/officeDocument/2006/relationships/image" Target="../media/image138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12" Type="http://schemas.openxmlformats.org/officeDocument/2006/relationships/image" Target="../media/image137.png"/><Relationship Id="rId2" Type="http://schemas.openxmlformats.org/officeDocument/2006/relationships/image" Target="../media/image127.jpeg"/><Relationship Id="rId16" Type="http://schemas.openxmlformats.org/officeDocument/2006/relationships/image" Target="../media/image1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1.png"/><Relationship Id="rId11" Type="http://schemas.openxmlformats.org/officeDocument/2006/relationships/image" Target="../media/image136.png"/><Relationship Id="rId5" Type="http://schemas.openxmlformats.org/officeDocument/2006/relationships/image" Target="../media/image130.png"/><Relationship Id="rId15" Type="http://schemas.openxmlformats.org/officeDocument/2006/relationships/image" Target="../media/image140.png"/><Relationship Id="rId10" Type="http://schemas.openxmlformats.org/officeDocument/2006/relationships/image" Target="../media/image135.png"/><Relationship Id="rId4" Type="http://schemas.openxmlformats.org/officeDocument/2006/relationships/image" Target="../media/image129.png"/><Relationship Id="rId9" Type="http://schemas.openxmlformats.org/officeDocument/2006/relationships/image" Target="../media/image134.png"/><Relationship Id="rId14" Type="http://schemas.openxmlformats.org/officeDocument/2006/relationships/image" Target="../media/image13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10" Type="http://schemas.openxmlformats.org/officeDocument/2006/relationships/image" Target="../media/image150.jpeg"/><Relationship Id="rId4" Type="http://schemas.openxmlformats.org/officeDocument/2006/relationships/image" Target="../media/image144.jpeg"/><Relationship Id="rId9" Type="http://schemas.openxmlformats.org/officeDocument/2006/relationships/image" Target="../media/image14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13" Type="http://schemas.openxmlformats.org/officeDocument/2006/relationships/image" Target="../media/image162.jpeg"/><Relationship Id="rId3" Type="http://schemas.openxmlformats.org/officeDocument/2006/relationships/image" Target="../media/image152.jpeg"/><Relationship Id="rId7" Type="http://schemas.openxmlformats.org/officeDocument/2006/relationships/image" Target="../media/image156.jpeg"/><Relationship Id="rId12" Type="http://schemas.openxmlformats.org/officeDocument/2006/relationships/image" Target="../media/image161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jpeg"/><Relationship Id="rId11" Type="http://schemas.openxmlformats.org/officeDocument/2006/relationships/image" Target="../media/image160.jpeg"/><Relationship Id="rId5" Type="http://schemas.openxmlformats.org/officeDocument/2006/relationships/image" Target="../media/image154.jpeg"/><Relationship Id="rId10" Type="http://schemas.openxmlformats.org/officeDocument/2006/relationships/image" Target="../media/image159.jpeg"/><Relationship Id="rId4" Type="http://schemas.openxmlformats.org/officeDocument/2006/relationships/image" Target="../media/image153.jpeg"/><Relationship Id="rId9" Type="http://schemas.openxmlformats.org/officeDocument/2006/relationships/image" Target="../media/image158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eg"/><Relationship Id="rId3" Type="http://schemas.openxmlformats.org/officeDocument/2006/relationships/image" Target="../media/image164.jpeg"/><Relationship Id="rId7" Type="http://schemas.openxmlformats.org/officeDocument/2006/relationships/image" Target="../media/image168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7.jpeg"/><Relationship Id="rId11" Type="http://schemas.openxmlformats.org/officeDocument/2006/relationships/image" Target="../media/image172.jpeg"/><Relationship Id="rId5" Type="http://schemas.openxmlformats.org/officeDocument/2006/relationships/image" Target="../media/image166.jpeg"/><Relationship Id="rId10" Type="http://schemas.openxmlformats.org/officeDocument/2006/relationships/image" Target="../media/image171.jpeg"/><Relationship Id="rId4" Type="http://schemas.openxmlformats.org/officeDocument/2006/relationships/image" Target="../media/image165.jpeg"/><Relationship Id="rId9" Type="http://schemas.openxmlformats.org/officeDocument/2006/relationships/image" Target="../media/image170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jpeg"/><Relationship Id="rId13" Type="http://schemas.openxmlformats.org/officeDocument/2006/relationships/image" Target="../media/image184.jpeg"/><Relationship Id="rId3" Type="http://schemas.openxmlformats.org/officeDocument/2006/relationships/image" Target="../media/image174.jpeg"/><Relationship Id="rId7" Type="http://schemas.openxmlformats.org/officeDocument/2006/relationships/image" Target="../media/image178.jpeg"/><Relationship Id="rId12" Type="http://schemas.openxmlformats.org/officeDocument/2006/relationships/image" Target="../media/image183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jpeg"/><Relationship Id="rId11" Type="http://schemas.openxmlformats.org/officeDocument/2006/relationships/image" Target="../media/image182.jpeg"/><Relationship Id="rId5" Type="http://schemas.openxmlformats.org/officeDocument/2006/relationships/image" Target="../media/image176.jpeg"/><Relationship Id="rId10" Type="http://schemas.openxmlformats.org/officeDocument/2006/relationships/image" Target="../media/image181.jpeg"/><Relationship Id="rId4" Type="http://schemas.openxmlformats.org/officeDocument/2006/relationships/image" Target="../media/image175.jpeg"/><Relationship Id="rId9" Type="http://schemas.openxmlformats.org/officeDocument/2006/relationships/image" Target="../media/image180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.jpeg"/><Relationship Id="rId3" Type="http://schemas.openxmlformats.org/officeDocument/2006/relationships/image" Target="../media/image186.jpeg"/><Relationship Id="rId7" Type="http://schemas.openxmlformats.org/officeDocument/2006/relationships/image" Target="../media/image190.jpeg"/><Relationship Id="rId12" Type="http://schemas.openxmlformats.org/officeDocument/2006/relationships/image" Target="../media/image195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9.jpeg"/><Relationship Id="rId11" Type="http://schemas.openxmlformats.org/officeDocument/2006/relationships/image" Target="../media/image194.jpeg"/><Relationship Id="rId5" Type="http://schemas.openxmlformats.org/officeDocument/2006/relationships/image" Target="../media/image188.jpeg"/><Relationship Id="rId10" Type="http://schemas.openxmlformats.org/officeDocument/2006/relationships/image" Target="../media/image193.jpeg"/><Relationship Id="rId4" Type="http://schemas.openxmlformats.org/officeDocument/2006/relationships/image" Target="../media/image187.jpeg"/><Relationship Id="rId9" Type="http://schemas.openxmlformats.org/officeDocument/2006/relationships/image" Target="../media/image19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10" Type="http://schemas.openxmlformats.org/officeDocument/2006/relationships/image" Target="../media/image204.jpeg"/><Relationship Id="rId4" Type="http://schemas.openxmlformats.org/officeDocument/2006/relationships/image" Target="../media/image198.jpeg"/><Relationship Id="rId9" Type="http://schemas.openxmlformats.org/officeDocument/2006/relationships/image" Target="../media/image20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9.jpeg"/><Relationship Id="rId5" Type="http://schemas.openxmlformats.org/officeDocument/2006/relationships/image" Target="../media/image208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microsoft.com/office/2007/relationships/hdphoto" Target="../media/hdphoto2.wdp"/><Relationship Id="rId7" Type="http://schemas.openxmlformats.org/officeDocument/2006/relationships/image" Target="../media/image1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51836" y="116632"/>
            <a:ext cx="825261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uk-UA" b="1" kern="0" dirty="0">
                <a:solidFill>
                  <a:prstClr val="black"/>
                </a:solidFill>
                <a:latin typeface="Joinks"/>
              </a:rPr>
              <a:t>Міністерство аграрної політики та продовольства України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uk-UA" b="1" kern="0" dirty="0" err="1">
                <a:solidFill>
                  <a:prstClr val="black"/>
                </a:solidFill>
                <a:latin typeface="Joinks"/>
              </a:rPr>
              <a:t>Рогатинський</a:t>
            </a:r>
            <a:r>
              <a:rPr lang="uk-UA" b="1" kern="0" dirty="0">
                <a:solidFill>
                  <a:prstClr val="black"/>
                </a:solidFill>
                <a:latin typeface="Joinks"/>
              </a:rPr>
              <a:t> державний аграрний коледж</a:t>
            </a:r>
            <a:endParaRPr lang="ru-RU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 rot="19091405">
            <a:off x="3229961" y="2950755"/>
            <a:ext cx="6326993" cy="112807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/>
          </a:bodyPr>
          <a:lstStyle/>
          <a:p>
            <a:pPr algn="ctr"/>
            <a:r>
              <a:rPr lang="uk-UA" sz="3200" b="1" spc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j-cs"/>
              </a:rPr>
              <a:t>8.1.Технологія </a:t>
            </a:r>
            <a:r>
              <a:rPr lang="uk-UA" sz="3200" b="1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j-cs"/>
              </a:rPr>
              <a:t>забою та</a:t>
            </a:r>
            <a:br>
              <a:rPr lang="uk-UA" sz="3200" b="1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j-cs"/>
              </a:rPr>
            </a:br>
            <a:r>
              <a:rPr lang="uk-UA" sz="3200" b="1" spc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j-cs"/>
              </a:rPr>
              <a:t>переробки  птиці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 rot="19121962">
            <a:off x="4311667" y="2175597"/>
            <a:ext cx="30147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inks"/>
                <a:ea typeface="Calibri"/>
              </a:rPr>
              <a:t>Тема лекції</a:t>
            </a:r>
            <a:endParaRPr lang="ru-RU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ink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5760" y="580526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Joinks"/>
              </a:rPr>
              <a:t>Мультимедійний </a:t>
            </a: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inks"/>
              </a:rPr>
              <a:t>супровід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inks"/>
              </a:rPr>
              <a:t> </a:t>
            </a:r>
            <a:r>
              <a:rPr kumimoji="0" lang="uk-UA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Joinks"/>
              </a:rPr>
              <a:t> </a:t>
            </a:r>
            <a:r>
              <a:rPr kumimoji="0" lang="uk-UA" sz="1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Joinks"/>
              </a:rPr>
              <a:t>лекції  з дисципліни  «Технологія виробництва продукції птахівництва»</a:t>
            </a:r>
            <a:endParaRPr kumimoji="0" lang="ru-RU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76056" y="5805264"/>
            <a:ext cx="3654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b="1" kern="0" dirty="0">
                <a:solidFill>
                  <a:prstClr val="black"/>
                </a:solidFill>
                <a:latin typeface="Joinks"/>
                <a:ea typeface="Calibri"/>
                <a:cs typeface="Times New Roman"/>
              </a:rPr>
              <a:t>Викладачі</a:t>
            </a:r>
            <a:r>
              <a:rPr lang="uk-UA" b="1" kern="0" dirty="0">
                <a:solidFill>
                  <a:srgbClr val="C00000"/>
                </a:solidFill>
                <a:latin typeface="Joinks"/>
                <a:ea typeface="Calibri"/>
                <a:cs typeface="Times New Roman"/>
              </a:rPr>
              <a:t>   </a:t>
            </a:r>
            <a:r>
              <a:rPr lang="uk-UA" b="1" kern="0" dirty="0" err="1">
                <a:solidFill>
                  <a:srgbClr val="C00000"/>
                </a:solidFill>
                <a:latin typeface="Joinks"/>
                <a:ea typeface="Calibri"/>
                <a:cs typeface="Times New Roman"/>
              </a:rPr>
              <a:t>Петращук</a:t>
            </a:r>
            <a:r>
              <a:rPr lang="uk-UA" b="1" kern="0" dirty="0">
                <a:solidFill>
                  <a:srgbClr val="C00000"/>
                </a:solidFill>
                <a:latin typeface="Joinks"/>
                <a:ea typeface="Calibri"/>
                <a:cs typeface="Times New Roman"/>
              </a:rPr>
              <a:t> В.М.</a:t>
            </a:r>
          </a:p>
          <a:p>
            <a:pPr lvl="0">
              <a:defRPr/>
            </a:pPr>
            <a:r>
              <a:rPr lang="uk-UA" b="1" kern="0" dirty="0">
                <a:solidFill>
                  <a:srgbClr val="C00000"/>
                </a:solidFill>
                <a:latin typeface="Joinks"/>
                <a:cs typeface="Times New Roman"/>
              </a:rPr>
              <a:t>                     </a:t>
            </a:r>
            <a:r>
              <a:rPr lang="uk-UA" b="1" kern="0" dirty="0" err="1">
                <a:solidFill>
                  <a:srgbClr val="C00000"/>
                </a:solidFill>
                <a:latin typeface="Joinks"/>
                <a:cs typeface="Times New Roman"/>
              </a:rPr>
              <a:t>Тринів</a:t>
            </a:r>
            <a:r>
              <a:rPr lang="uk-UA" b="1" kern="0" dirty="0">
                <a:solidFill>
                  <a:srgbClr val="C00000"/>
                </a:solidFill>
                <a:latin typeface="Joinks"/>
                <a:cs typeface="Times New Roman"/>
              </a:rPr>
              <a:t> І.В.</a:t>
            </a:r>
            <a:endParaRPr lang="ru-RU" kern="0" dirty="0">
              <a:solidFill>
                <a:sysClr val="windowText" lastClr="000000"/>
              </a:solidFill>
              <a:latin typeface="Verdana"/>
            </a:endParaRPr>
          </a:p>
        </p:txBody>
      </p:sp>
      <p:pic>
        <p:nvPicPr>
          <p:cNvPr id="12" name="Рисунок 11" descr="http://go3.imgsmail.ru/imgpreview?key=http%3A//www.az.all.biz/img/az/service_catalog/13387.jpeg&amp;mb=imgdb_preview_65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453008" cy="3306271"/>
          </a:xfrm>
          <a:prstGeom prst="rect">
            <a:avLst/>
          </a:prstGeom>
          <a:ln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3132" y="3790321"/>
            <a:ext cx="1908175" cy="182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741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Цех </a:t>
            </a:r>
            <a:r>
              <a:rPr lang="uk-UA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забою та </a:t>
            </a:r>
            <a:r>
              <a:rPr lang="uk-UA" b="1" kern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ощипування</a:t>
            </a:r>
            <a:r>
              <a:rPr lang="uk-UA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 </a:t>
            </a:r>
            <a:r>
              <a:rPr lang="uk-UA" b="1" kern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тушок птиці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961" y="1100629"/>
            <a:ext cx="7520940" cy="3894545"/>
          </a:xfrm>
        </p:spPr>
        <p:txBody>
          <a:bodyPr>
            <a:normAutofit fontScale="77500" lnSpcReduction="20000"/>
          </a:bodyPr>
          <a:lstStyle/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Транспортування птиці 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Оглушення птиці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Забій птиці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Знекровлення птиці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Ошпарювання птиці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Видалення пера з тушок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Воскування тушок водоплавної птиці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Відрізування голови та ніг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Автоматичне перевішування тушок птиці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Автоматичне миття лінії конвеєра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0" name="Picture 2" descr="D:\Фото забою птиці\vlcsnap-2012-04-27-11h04m01s17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4581128"/>
            <a:ext cx="3024336" cy="21562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259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Цех </a:t>
            </a:r>
            <a:r>
              <a:rPr lang="ru-RU" b="1" kern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потрош</a:t>
            </a:r>
            <a:r>
              <a:rPr lang="uk-UA" b="1" kern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іння</a:t>
            </a:r>
            <a:r>
              <a:rPr lang="ru-RU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kern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ТУШОК птиц</a:t>
            </a:r>
            <a:r>
              <a:rPr lang="uk-UA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і</a:t>
            </a:r>
            <a:endParaRPr lang="ru-RU" sz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ea typeface="Calibri"/>
              <a:cs typeface="Times New Roman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5563" y="1052736"/>
            <a:ext cx="7520940" cy="5076564"/>
          </a:xfrm>
        </p:spPr>
        <p:txBody>
          <a:bodyPr>
            <a:normAutofit fontScale="92500" lnSpcReduction="10000"/>
          </a:bodyPr>
          <a:lstStyle/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1900" kern="1800" dirty="0">
                <a:latin typeface="Times New Roman"/>
                <a:ea typeface="Times New Roman"/>
                <a:cs typeface="Times New Roman"/>
              </a:rPr>
              <a:t>Транспортування птиці та субпродуктів</a:t>
            </a:r>
            <a:endParaRPr lang="ru-RU" sz="1900" dirty="0">
              <a:latin typeface="Calibri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Вирізування клоаки</a:t>
            </a:r>
            <a:endParaRPr lang="ru-RU" sz="1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Розрізування черевної порожнини</a:t>
            </a:r>
            <a:endParaRPr lang="ru-RU" sz="1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Видалення жиру</a:t>
            </a:r>
            <a:endParaRPr lang="ru-RU" sz="1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Автоматичне потрошіння</a:t>
            </a:r>
            <a:endParaRPr lang="ru-RU" sz="1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kern="1800" dirty="0" smtClean="0">
                <a:latin typeface="Georgia" pitchFamily="18" charset="0"/>
                <a:ea typeface="Times New Roman"/>
                <a:cs typeface="Times New Roman"/>
              </a:rPr>
              <a:t>Напівавтоматичне </a:t>
            </a: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видалення і виробництво субпродуктів</a:t>
            </a:r>
            <a:endParaRPr lang="ru-RU" sz="1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Ветеринарний контроль</a:t>
            </a:r>
            <a:endParaRPr lang="ru-RU" sz="1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Видалення зобу</a:t>
            </a:r>
            <a:endParaRPr lang="ru-RU" sz="1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kern="1800" dirty="0" err="1">
                <a:latin typeface="Georgia" pitchFamily="18" charset="0"/>
                <a:ea typeface="Times New Roman"/>
                <a:cs typeface="Times New Roman"/>
              </a:rPr>
              <a:t>Надламування</a:t>
            </a: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 та видалення шиї</a:t>
            </a:r>
            <a:endParaRPr lang="ru-RU" sz="1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Відрізування шкіри шиї</a:t>
            </a:r>
            <a:endParaRPr lang="ru-RU" sz="1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Кінцевий контроль якості потрошіння</a:t>
            </a:r>
            <a:endParaRPr lang="ru-RU" sz="1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Миття тушок ззовні і всередині</a:t>
            </a:r>
            <a:endParaRPr lang="ru-RU" sz="1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uk-UA" kern="1800" dirty="0">
                <a:latin typeface="Georgia" pitchFamily="18" charset="0"/>
                <a:ea typeface="Times New Roman"/>
                <a:cs typeface="Times New Roman"/>
              </a:rPr>
              <a:t>Автоматичне перевішування на лінію </a:t>
            </a:r>
            <a:r>
              <a:rPr lang="uk-UA" kern="1800" dirty="0" smtClean="0">
                <a:latin typeface="Georgia" pitchFamily="18" charset="0"/>
                <a:ea typeface="Times New Roman"/>
                <a:cs typeface="Times New Roman"/>
              </a:rPr>
              <a:t>охолодження</a:t>
            </a:r>
            <a:endParaRPr lang="ru-RU" sz="1200" dirty="0" smtClean="0">
              <a:latin typeface="Georgia" pitchFamily="18" charset="0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uk-UA" kern="1800" dirty="0" smtClean="0">
                <a:latin typeface="Georgia" pitchFamily="18" charset="0"/>
                <a:ea typeface="Times New Roman"/>
              </a:rPr>
              <a:t>Автоматичне </a:t>
            </a:r>
            <a:r>
              <a:rPr lang="uk-UA" kern="1800" dirty="0">
                <a:latin typeface="Georgia" pitchFamily="18" charset="0"/>
                <a:ea typeface="Times New Roman"/>
              </a:rPr>
              <a:t>миття підвісного конвеєра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13314" name="Picture 2" descr="D:\Фото забою птиці\vlcsnap-2012-04-27-11h09m41s2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140968"/>
            <a:ext cx="3097069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520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188640"/>
            <a:ext cx="7520940" cy="926682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kern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/>
            </a:r>
            <a:br>
              <a:rPr lang="ru-RU" b="1" kern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</a:br>
            <a:r>
              <a:rPr lang="ru-RU" b="1" kern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Цех </a:t>
            </a:r>
            <a:r>
              <a:rPr lang="ru-RU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ох</a:t>
            </a:r>
            <a:r>
              <a:rPr lang="uk-UA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о</a:t>
            </a:r>
            <a:r>
              <a:rPr lang="ru-RU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л</a:t>
            </a:r>
            <a:r>
              <a:rPr lang="uk-UA" b="1" kern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о</a:t>
            </a:r>
            <a:r>
              <a:rPr lang="ru-RU" b="1" kern="1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дження</a:t>
            </a:r>
            <a:r>
              <a:rPr lang="ru-RU" b="1" kern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b="1" kern="1800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тушок</a:t>
            </a:r>
            <a:r>
              <a:rPr lang="ru-RU" b="1" kern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 птиц</a:t>
            </a:r>
            <a:r>
              <a:rPr lang="uk-UA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і</a:t>
            </a:r>
            <a:r>
              <a:rPr lang="ru-RU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</a:b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800" kern="1800" dirty="0">
                <a:latin typeface="Georgia" pitchFamily="18" charset="0"/>
                <a:ea typeface="Times New Roman"/>
                <a:cs typeface="Times New Roman"/>
              </a:rPr>
              <a:t>Транспортування тушок птиці</a:t>
            </a:r>
            <a:endParaRPr lang="ru-RU" sz="28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800" kern="1800" dirty="0">
                <a:latin typeface="Georgia" pitchFamily="18" charset="0"/>
                <a:ea typeface="Times New Roman"/>
                <a:cs typeface="Times New Roman"/>
              </a:rPr>
              <a:t>Повітряно-краплинне охолодження тушок</a:t>
            </a:r>
            <a:endParaRPr lang="ru-RU" sz="28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800" kern="1800" dirty="0">
                <a:latin typeface="Georgia" pitchFamily="18" charset="0"/>
                <a:ea typeface="Times New Roman"/>
                <a:cs typeface="Times New Roman"/>
              </a:rPr>
              <a:t>Повітряне охолодження тушок</a:t>
            </a:r>
            <a:endParaRPr lang="ru-RU" sz="28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800" kern="1800" dirty="0">
                <a:latin typeface="Georgia" pitchFamily="18" charset="0"/>
                <a:ea typeface="Times New Roman"/>
                <a:cs typeface="Times New Roman"/>
              </a:rPr>
              <a:t>Автоматичне перевішування тушок птиці</a:t>
            </a:r>
            <a:endParaRPr lang="ru-RU" sz="28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800" kern="1800" dirty="0">
                <a:latin typeface="Georgia" pitchFamily="18" charset="0"/>
                <a:ea typeface="Times New Roman"/>
                <a:cs typeface="Times New Roman"/>
              </a:rPr>
              <a:t>Автоматичне миття підвісного конвеєра</a:t>
            </a:r>
            <a:endParaRPr lang="ru-RU" sz="28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uk-UA" sz="2800" kern="1800" dirty="0">
                <a:latin typeface="Georgia" pitchFamily="18" charset="0"/>
                <a:ea typeface="Times New Roman"/>
                <a:cs typeface="Times New Roman"/>
              </a:rPr>
              <a:t>Водяне охолодження субпродуктів</a:t>
            </a:r>
            <a:endParaRPr lang="ru-RU" sz="2800" dirty="0">
              <a:latin typeface="Georgia" pitchFamily="18" charset="0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http://go4.imgsmail.ru/imgpreview?key=http%3A//www.bnkomi.ru/content/news/images/18877/KAB_4094_preview_420.jpg&amp;mb=imgdb_preview_183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786" y="4797153"/>
            <a:ext cx="3288365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477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Цех сор</a:t>
            </a:r>
            <a:r>
              <a:rPr lang="uk-UA" b="1" kern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тування</a:t>
            </a:r>
            <a:r>
              <a:rPr lang="uk-UA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 тушок</a:t>
            </a:r>
            <a:r>
              <a:rPr lang="ru-RU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 птиц</a:t>
            </a:r>
            <a:r>
              <a:rPr lang="uk-UA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і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Транспортування тушок птиці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Сортування тушок </a:t>
            </a:r>
            <a:r>
              <a:rPr lang="uk-UA" sz="2400" kern="1800" dirty="0" smtClean="0">
                <a:latin typeface="Georgia" pitchFamily="18" charset="0"/>
                <a:ea typeface="Times New Roman"/>
                <a:cs typeface="Times New Roman"/>
              </a:rPr>
              <a:t>за якістю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Автоматичне перевішування тушок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Автоматичне знімання тушок з підвісного конвеєра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Ручний розподіл тушок з приймального бункера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uk-UA" sz="2400" kern="1800" dirty="0">
                <a:latin typeface="Georgia" pitchFamily="18" charset="0"/>
                <a:ea typeface="Times New Roman"/>
                <a:cs typeface="Times New Roman"/>
              </a:rPr>
              <a:t>Автоматичне миття підвісного </a:t>
            </a:r>
            <a:r>
              <a:rPr lang="uk-UA" sz="2400" kern="1800" dirty="0" smtClean="0">
                <a:latin typeface="Georgia" pitchFamily="18" charset="0"/>
                <a:ea typeface="Times New Roman"/>
                <a:cs typeface="Times New Roman"/>
              </a:rPr>
              <a:t>конвеєра</a:t>
            </a:r>
            <a:endParaRPr lang="ru-RU" sz="2400" dirty="0">
              <a:latin typeface="Georgia" pitchFamily="18" charset="0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4338" name="Picture 2" descr="D:\Фото забою птиці\vlcsnap-2012-04-27-11h12m36s23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5" y="4437112"/>
            <a:ext cx="3960441" cy="2420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32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Цех р</a:t>
            </a:r>
            <a:r>
              <a:rPr lang="uk-UA" b="1" kern="18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озробки</a:t>
            </a:r>
            <a:r>
              <a:rPr lang="uk-UA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 тушок</a:t>
            </a:r>
            <a:r>
              <a:rPr lang="ru-RU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 птиц</a:t>
            </a:r>
            <a:r>
              <a:rPr lang="uk-UA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</a:rPr>
              <a:t>і</a:t>
            </a: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980728"/>
            <a:ext cx="4968552" cy="5184576"/>
          </a:xfrm>
        </p:spPr>
        <p:txBody>
          <a:bodyPr>
            <a:normAutofit fontScale="70000" lnSpcReduction="20000"/>
          </a:bodyPr>
          <a:lstStyle/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Транспортування тушок птиці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Відрізання кінчиків крил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Відрізання другого суглобу крила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Відрізання цілого крила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Видалення шкіри шиї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Відрізання хвостика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Відрізання грудини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Відрізання спинної частини тушки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Відрізання тазової частини тушки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Обробка ніг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Відрізання стегнової частини та </a:t>
            </a:r>
            <a:r>
              <a:rPr lang="uk-UA" sz="2300" kern="1800" dirty="0" smtClean="0">
                <a:latin typeface="Georgia" pitchFamily="18" charset="0"/>
                <a:ea typeface="Times New Roman"/>
                <a:cs typeface="Times New Roman"/>
              </a:rPr>
              <a:t>гомілки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Автоматичне миття підвісного </a:t>
            </a:r>
            <a:r>
              <a:rPr lang="uk-UA" sz="2300" kern="1800" dirty="0" smtClean="0">
                <a:latin typeface="Georgia" pitchFamily="18" charset="0"/>
                <a:ea typeface="Times New Roman"/>
                <a:cs typeface="Times New Roman"/>
              </a:rPr>
              <a:t>конвеєра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uk-UA" sz="2300" kern="1800" dirty="0">
                <a:latin typeface="Georgia" pitchFamily="18" charset="0"/>
                <a:ea typeface="Times New Roman"/>
                <a:cs typeface="Times New Roman"/>
              </a:rPr>
              <a:t>Автоматична загрузка лінії</a:t>
            </a:r>
            <a:endParaRPr lang="ru-RU" sz="2300" dirty="0">
              <a:latin typeface="Georgia" pitchFamily="18" charset="0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15362" name="Picture 2" descr="D:\Фото забою птиці\vlcsnap-2012-04-27-11h14m42s19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52" y="2420888"/>
            <a:ext cx="4270176" cy="223224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237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3871" y="267409"/>
            <a:ext cx="5400600" cy="1034694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Цех обвалки м</a:t>
            </a:r>
            <a:r>
              <a:rPr lang="en-US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’</a:t>
            </a:r>
            <a:r>
              <a:rPr lang="ru-RU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яса</a:t>
            </a:r>
            <a:r>
              <a:rPr lang="ru-RU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Calibri"/>
                <a:cs typeface="Times New Roman"/>
              </a:rPr>
            </a:br>
            <a:endParaRPr lang="ru-RU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11660" y="1556792"/>
            <a:ext cx="6264695" cy="3600400"/>
          </a:xfrm>
        </p:spPr>
        <p:txBody>
          <a:bodyPr>
            <a:normAutofit fontScale="85000" lnSpcReduction="20000"/>
          </a:bodyPr>
          <a:lstStyle/>
          <a:p>
            <a:pPr lvl="0">
              <a:lnSpc>
                <a:spcPct val="115000"/>
              </a:lnSpc>
              <a:buBlip>
                <a:blip r:embed="rId2"/>
              </a:buBlip>
            </a:pPr>
            <a:endParaRPr lang="en-US" sz="3200" kern="1800" dirty="0" smtClean="0">
              <a:latin typeface="Georgia" pitchFamily="18" charset="0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endParaRPr lang="en-US" sz="3200" kern="1800" dirty="0">
              <a:latin typeface="Georgia" pitchFamily="18" charset="0"/>
              <a:ea typeface="Times New Roman"/>
              <a:cs typeface="Times New Roman"/>
            </a:endParaRPr>
          </a:p>
          <a:p>
            <a:pPr marL="0" lvl="0" indent="0">
              <a:lnSpc>
                <a:spcPct val="115000"/>
              </a:lnSpc>
            </a:pPr>
            <a:endParaRPr lang="en-US" sz="3200" kern="1800" dirty="0" smtClean="0">
              <a:latin typeface="Georgia" pitchFamily="18" charset="0"/>
              <a:ea typeface="Times New Roman"/>
              <a:cs typeface="Times New Roman"/>
            </a:endParaRPr>
          </a:p>
          <a:p>
            <a:pPr marL="0" lvl="0" indent="0">
              <a:lnSpc>
                <a:spcPct val="115000"/>
              </a:lnSpc>
            </a:pPr>
            <a:endParaRPr lang="en-US" sz="3200" kern="1800" dirty="0">
              <a:latin typeface="Georgia" pitchFamily="18" charset="0"/>
              <a:ea typeface="Times New Roman"/>
              <a:cs typeface="Times New Roman"/>
            </a:endParaRPr>
          </a:p>
          <a:p>
            <a:pPr marL="0" lvl="0" indent="0">
              <a:lnSpc>
                <a:spcPct val="115000"/>
              </a:lnSpc>
            </a:pPr>
            <a:endParaRPr lang="en-US" sz="3200" kern="1800" dirty="0" smtClean="0">
              <a:latin typeface="Georgia" pitchFamily="18" charset="0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800" kern="1800" dirty="0" smtClean="0">
                <a:latin typeface="Georgia" pitchFamily="18" charset="0"/>
                <a:ea typeface="Times New Roman"/>
                <a:cs typeface="Times New Roman"/>
              </a:rPr>
              <a:t>Машина </a:t>
            </a:r>
            <a:r>
              <a:rPr lang="uk-UA" sz="2800" kern="1800" dirty="0" err="1">
                <a:latin typeface="Georgia" pitchFamily="18" charset="0"/>
                <a:ea typeface="Times New Roman"/>
                <a:cs typeface="Times New Roman"/>
              </a:rPr>
              <a:t>обвалки</a:t>
            </a:r>
            <a:r>
              <a:rPr lang="uk-UA" sz="2800" kern="1800" dirty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uk-UA" sz="2800" kern="1800" dirty="0" smtClean="0">
                <a:latin typeface="Georgia" pitchFamily="18" charset="0"/>
                <a:ea typeface="Times New Roman"/>
                <a:cs typeface="Times New Roman"/>
              </a:rPr>
              <a:t>грудини</a:t>
            </a:r>
            <a:endParaRPr lang="en-US" sz="2800" kern="1800" dirty="0" smtClean="0">
              <a:latin typeface="Georgia" pitchFamily="18" charset="0"/>
              <a:ea typeface="Times New Roman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800" kern="1800" dirty="0" smtClean="0">
                <a:latin typeface="Georgia" pitchFamily="18" charset="0"/>
                <a:ea typeface="Times New Roman"/>
                <a:cs typeface="Times New Roman"/>
              </a:rPr>
              <a:t>Лінія приготування </a:t>
            </a:r>
            <a:r>
              <a:rPr lang="uk-UA" sz="2800" kern="1800" dirty="0">
                <a:latin typeface="Georgia" pitchFamily="18" charset="0"/>
                <a:ea typeface="Times New Roman"/>
                <a:cs typeface="Times New Roman"/>
              </a:rPr>
              <a:t>фаршу</a:t>
            </a:r>
            <a:endParaRPr lang="ru-RU" sz="2800" dirty="0">
              <a:latin typeface="Georgia" pitchFamily="18" charset="0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http://go4.imgsmail.ru/imgpreview?key=http%3A//www.163region.ru/storage/Oborudovanie/Foodmate/a001.JPG&amp;mb=imgdb_preview_998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60" y="1002811"/>
            <a:ext cx="3240360" cy="292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C:\Documents and Settings\Admin\Рабочий стол\НМК\НАВЧ.- МЕТОД. КОМПЛ. з дисц. ПТАХІВН\Холдинг АВАНГАРД\фарш курячий - зберіганн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5157192"/>
            <a:ext cx="2304256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3"/>
          <p:cNvSpPr>
            <a:spLocks/>
          </p:cNvSpPr>
          <p:nvPr/>
        </p:nvSpPr>
        <p:spPr bwMode="gray">
          <a:xfrm>
            <a:off x="275367" y="578118"/>
            <a:ext cx="872297" cy="469836"/>
          </a:xfrm>
          <a:custGeom>
            <a:avLst/>
            <a:gdLst>
              <a:gd name="T0" fmla="*/ 0 w 735"/>
              <a:gd name="T1" fmla="*/ 0 h 532"/>
              <a:gd name="T2" fmla="*/ 382 w 735"/>
              <a:gd name="T3" fmla="*/ 202 h 532"/>
              <a:gd name="T4" fmla="*/ 577 w 735"/>
              <a:gd name="T5" fmla="*/ 202 h 532"/>
              <a:gd name="T6" fmla="*/ 637 w 735"/>
              <a:gd name="T7" fmla="*/ 249 h 532"/>
              <a:gd name="T8" fmla="*/ 639 w 735"/>
              <a:gd name="T9" fmla="*/ 402 h 532"/>
              <a:gd name="T10" fmla="*/ 598 w 735"/>
              <a:gd name="T11" fmla="*/ 400 h 532"/>
              <a:gd name="T12" fmla="*/ 669 w 735"/>
              <a:gd name="T13" fmla="*/ 532 h 532"/>
              <a:gd name="T14" fmla="*/ 735 w 735"/>
              <a:gd name="T15" fmla="*/ 402 h 532"/>
              <a:gd name="T16" fmla="*/ 696 w 735"/>
              <a:gd name="T17" fmla="*/ 402 h 532"/>
              <a:gd name="T18" fmla="*/ 694 w 735"/>
              <a:gd name="T19" fmla="*/ 226 h 532"/>
              <a:gd name="T20" fmla="*/ 616 w 735"/>
              <a:gd name="T21" fmla="*/ 150 h 532"/>
              <a:gd name="T22" fmla="*/ 335 w 735"/>
              <a:gd name="T23" fmla="*/ 149 h 532"/>
              <a:gd name="T24" fmla="*/ 69 w 735"/>
              <a:gd name="T25" fmla="*/ 0 h 532"/>
              <a:gd name="T26" fmla="*/ 0 w 735"/>
              <a:gd name="T27" fmla="*/ 0 h 5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735" h="532">
                <a:moveTo>
                  <a:pt x="0" y="0"/>
                </a:moveTo>
                <a:cubicBezTo>
                  <a:pt x="0" y="0"/>
                  <a:pt x="85" y="216"/>
                  <a:pt x="382" y="202"/>
                </a:cubicBezTo>
                <a:cubicBezTo>
                  <a:pt x="479" y="202"/>
                  <a:pt x="577" y="202"/>
                  <a:pt x="577" y="202"/>
                </a:cubicBezTo>
                <a:cubicBezTo>
                  <a:pt x="577" y="202"/>
                  <a:pt x="639" y="201"/>
                  <a:pt x="637" y="249"/>
                </a:cubicBezTo>
                <a:cubicBezTo>
                  <a:pt x="638" y="325"/>
                  <a:pt x="639" y="402"/>
                  <a:pt x="639" y="402"/>
                </a:cubicBezTo>
                <a:lnTo>
                  <a:pt x="598" y="400"/>
                </a:lnTo>
                <a:lnTo>
                  <a:pt x="669" y="532"/>
                </a:lnTo>
                <a:lnTo>
                  <a:pt x="735" y="402"/>
                </a:lnTo>
                <a:lnTo>
                  <a:pt x="696" y="402"/>
                </a:lnTo>
                <a:cubicBezTo>
                  <a:pt x="696" y="402"/>
                  <a:pt x="695" y="314"/>
                  <a:pt x="694" y="226"/>
                </a:cubicBezTo>
                <a:cubicBezTo>
                  <a:pt x="687" y="160"/>
                  <a:pt x="616" y="150"/>
                  <a:pt x="616" y="150"/>
                </a:cubicBezTo>
                <a:cubicBezTo>
                  <a:pt x="556" y="137"/>
                  <a:pt x="473" y="153"/>
                  <a:pt x="335" y="149"/>
                </a:cubicBezTo>
                <a:cubicBezTo>
                  <a:pt x="110" y="126"/>
                  <a:pt x="69" y="0"/>
                  <a:pt x="69" y="0"/>
                </a:cubicBezTo>
                <a:lnTo>
                  <a:pt x="0" y="0"/>
                </a:lnTo>
                <a:close/>
              </a:path>
            </a:pathLst>
          </a:custGeom>
          <a:gradFill rotWithShape="1">
            <a:gsLst>
              <a:gs pos="0">
                <a:srgbClr val="FFFFFF">
                  <a:alpha val="0"/>
                </a:srgbClr>
              </a:gs>
              <a:gs pos="100000">
                <a:srgbClr val="808080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292929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757" y="1484784"/>
            <a:ext cx="3687763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6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kern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/>
            </a:r>
            <a:br>
              <a:rPr lang="ru-RU" b="1" kern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</a:br>
            <a:r>
              <a:rPr lang="ru-RU" b="1" kern="18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Цех </a:t>
            </a:r>
            <a:r>
              <a:rPr lang="ru-RU" b="1" kern="18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Times New Roman"/>
                <a:cs typeface="Times New Roman"/>
              </a:rPr>
              <a:t>пакування</a:t>
            </a:r>
            <a:r>
              <a:rPr lang="ru-RU" sz="1200" dirty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solidFill>
                  <a:srgbClr val="0070C0"/>
                </a:solidFill>
                <a:latin typeface="Calibri"/>
                <a:ea typeface="Calibri"/>
                <a:cs typeface="Times New Roman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5" y="980728"/>
            <a:ext cx="7520940" cy="4032448"/>
          </a:xfrm>
        </p:spPr>
        <p:txBody>
          <a:bodyPr>
            <a:normAutofit fontScale="85000" lnSpcReduction="10000"/>
          </a:bodyPr>
          <a:lstStyle/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600" kern="1800" dirty="0">
                <a:latin typeface="Georgia" pitchFamily="18" charset="0"/>
                <a:ea typeface="Times New Roman"/>
                <a:cs typeface="Times New Roman"/>
              </a:rPr>
              <a:t>Транспортування частин тушок птиці</a:t>
            </a:r>
            <a:endParaRPr lang="ru-RU" sz="26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600" kern="1800" dirty="0">
                <a:latin typeface="Georgia" pitchFamily="18" charset="0"/>
                <a:ea typeface="Times New Roman"/>
                <a:cs typeface="Times New Roman"/>
              </a:rPr>
              <a:t>Транспортування тари по цеху упаковки</a:t>
            </a:r>
            <a:endParaRPr lang="ru-RU" sz="26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600" kern="1800" dirty="0">
                <a:latin typeface="Georgia" pitchFamily="18" charset="0"/>
                <a:ea typeface="Times New Roman"/>
                <a:cs typeface="Times New Roman"/>
              </a:rPr>
              <a:t>Ручне пакування продукції в пластикову або картонну тару</a:t>
            </a:r>
            <a:endParaRPr lang="ru-RU" sz="26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600" kern="1800" dirty="0">
                <a:latin typeface="Georgia" pitchFamily="18" charset="0"/>
                <a:ea typeface="Times New Roman"/>
                <a:cs typeface="Times New Roman"/>
              </a:rPr>
              <a:t>Ручне пакування продукції на підкладну тару</a:t>
            </a:r>
            <a:endParaRPr lang="ru-RU" sz="26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2600" kern="1800" dirty="0">
                <a:latin typeface="Georgia" pitchFamily="18" charset="0"/>
                <a:ea typeface="Times New Roman"/>
                <a:cs typeface="Times New Roman"/>
              </a:rPr>
              <a:t>Транспортування до пакувальних машин підкладної тари</a:t>
            </a:r>
            <a:endParaRPr lang="ru-RU" sz="26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uk-UA" sz="2600" kern="1800" dirty="0">
                <a:latin typeface="Georgia" pitchFamily="18" charset="0"/>
                <a:ea typeface="Times New Roman"/>
                <a:cs typeface="Times New Roman"/>
              </a:rPr>
              <a:t>Транспортування до пакувальних машин пластикової або картонної тари</a:t>
            </a:r>
            <a:endParaRPr lang="ru-RU" sz="2600" dirty="0">
              <a:latin typeface="Georgia" pitchFamily="18" charset="0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http://go4.imgsmail.ru/imgpreview?key=http%3A//www.penza.ru/files/www.pnzreg.ru/kuri_3.jpg&amp;mb=imgdb_preview_644"/>
          <p:cNvPicPr/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869160"/>
            <a:ext cx="2319413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 descr="C:\Documents and Settings\Admin\Рабочий стол\ФОТО ДЛЯ ПРЕЗЕНТАЦІЙ\тушки упаковані в тару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3" y="5189059"/>
            <a:ext cx="1842973" cy="1408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774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/>
            </a:r>
            <a:b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uk-UA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Пташники 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по виробництву м</a:t>
            </a: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’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яса гусей та печінки (</a:t>
            </a:r>
            <a:r>
              <a:rPr lang="uk-UA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фуагра</a:t>
            </a:r>
            <a:r>
              <a:rPr lang="uk-UA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)</a:t>
            </a:r>
            <a: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  <a:t/>
            </a:r>
            <a:br>
              <a:rPr lang="ru-RU" sz="2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Times New Roman"/>
              </a:rPr>
            </a:br>
            <a:endParaRPr 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http://amb31.ru/images/8/18/6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24" y="989074"/>
            <a:ext cx="2496277" cy="2194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amb31.ru/images/8/18/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9" y="3256577"/>
            <a:ext cx="2592288" cy="1703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://amb31.ru/images/8/18/7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070" y="1222710"/>
            <a:ext cx="2545821" cy="19582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amb31.ru/images/8/18/9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631" y="5029685"/>
            <a:ext cx="2667670" cy="1700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http://amb31.ru/images/8/18/10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631" y="3283024"/>
            <a:ext cx="2642521" cy="1716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http://amb31.ru/images/8/18/11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619" y="5029685"/>
            <a:ext cx="2517464" cy="17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Documents and Settings\Admin\Рабочий стол\ФУА_ГРА\утримання гусей в приміщеннях-клітки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18" y="3301241"/>
            <a:ext cx="2270993" cy="15427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58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kern="1800" dirty="0" smtClean="0">
                <a:solidFill>
                  <a:srgbClr val="2A82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/>
                <a:cs typeface="Times New Roman"/>
              </a:rPr>
              <a:t>Забій та пакування тушок індиків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 descr=" Контейнера для птиц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2" y="1322159"/>
            <a:ext cx="3840746" cy="23007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2771800" y="922048"/>
            <a:ext cx="32816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>
                <a:latin typeface="Georgia" pitchFamily="18" charset="0"/>
                <a:ea typeface="Times New Roman"/>
              </a:rPr>
              <a:t>Контейн</a:t>
            </a:r>
            <a:r>
              <a:rPr lang="uk-UA" sz="2000" b="1" dirty="0">
                <a:latin typeface="Georgia" pitchFamily="18" charset="0"/>
                <a:ea typeface="Times New Roman"/>
              </a:rPr>
              <a:t>ери</a:t>
            </a:r>
            <a:r>
              <a:rPr lang="ru-RU" sz="2000" b="1" dirty="0">
                <a:latin typeface="Georgia" pitchFamily="18" charset="0"/>
                <a:ea typeface="Times New Roman"/>
              </a:rPr>
              <a:t> для птиц</a:t>
            </a:r>
            <a:r>
              <a:rPr lang="uk-UA" sz="2000" b="1" dirty="0">
                <a:latin typeface="Georgia" pitchFamily="18" charset="0"/>
                <a:ea typeface="Times New Roman"/>
              </a:rPr>
              <a:t>і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9585" y="3622956"/>
            <a:ext cx="365677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Georgia" pitchFamily="18" charset="0"/>
                <a:ea typeface="Times New Roman"/>
              </a:rPr>
              <a:t>Л</a:t>
            </a:r>
            <a:r>
              <a:rPr lang="uk-UA" sz="2000" b="1" dirty="0" err="1">
                <a:latin typeface="Georgia" pitchFamily="18" charset="0"/>
                <a:ea typeface="Times New Roman"/>
              </a:rPr>
              <a:t>інія</a:t>
            </a:r>
            <a:r>
              <a:rPr lang="uk-UA" sz="2000" b="1" dirty="0">
                <a:latin typeface="Georgia" pitchFamily="18" charset="0"/>
                <a:ea typeface="Times New Roman"/>
              </a:rPr>
              <a:t> </a:t>
            </a:r>
            <a:r>
              <a:rPr lang="uk-UA" sz="2000" b="1" dirty="0" smtClean="0">
                <a:latin typeface="Georgia" pitchFamily="18" charset="0"/>
                <a:ea typeface="Times New Roman"/>
              </a:rPr>
              <a:t>навішування птиці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6" name="Рисунок 5" descr=" Линия навес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23066"/>
            <a:ext cx="3378998" cy="2430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86" name="Picture 2" descr="D:\Фото забою птиці\vlcsnap-2012-04-27-11h02m43s13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202" y="4026658"/>
            <a:ext cx="4008432" cy="2426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Фото забою птиці\vlcsnap-2012-04-27-11h02m13s9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322159"/>
            <a:ext cx="3378998" cy="2300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18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07468" y="286811"/>
            <a:ext cx="2844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Georgia" pitchFamily="18" charset="0"/>
                <a:ea typeface="Times New Roman"/>
              </a:rPr>
              <a:t>Оглушен</a:t>
            </a:r>
            <a:r>
              <a:rPr lang="uk-UA" sz="2000" b="1" dirty="0" err="1">
                <a:latin typeface="Georgia" pitchFamily="18" charset="0"/>
                <a:ea typeface="Times New Roman"/>
              </a:rPr>
              <a:t>ння</a:t>
            </a:r>
            <a:r>
              <a:rPr lang="uk-UA" sz="2000" b="1" dirty="0">
                <a:latin typeface="Georgia" pitchFamily="18" charset="0"/>
                <a:ea typeface="Times New Roman"/>
              </a:rPr>
              <a:t> птиці</a:t>
            </a:r>
            <a:r>
              <a:rPr lang="ru-RU" b="1" dirty="0"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  <p:pic>
        <p:nvPicPr>
          <p:cNvPr id="4" name="Рисунок 3" descr="Оглушение птиц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61" y="845766"/>
            <a:ext cx="3695700" cy="197250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898979" y="286811"/>
            <a:ext cx="35413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Georgia" pitchFamily="18" charset="0"/>
                <a:ea typeface="Times New Roman"/>
              </a:rPr>
              <a:t>Ванна </a:t>
            </a:r>
            <a:r>
              <a:rPr lang="uk-UA" sz="2000" b="1" dirty="0">
                <a:latin typeface="Georgia" pitchFamily="18" charset="0"/>
                <a:ea typeface="Times New Roman"/>
              </a:rPr>
              <a:t>знекровлювання</a:t>
            </a:r>
            <a:r>
              <a:rPr lang="ru-RU" b="1" dirty="0"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  <p:pic>
        <p:nvPicPr>
          <p:cNvPr id="6" name="Рисунок 5" descr="Ванна обескровливания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296" y="845766"/>
            <a:ext cx="3404037" cy="198007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2495998" y="2818275"/>
            <a:ext cx="4158510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 smtClean="0">
                <a:latin typeface="Georgia" pitchFamily="18" charset="0"/>
                <a:ea typeface="Times New Roman"/>
                <a:cs typeface="Times New Roman"/>
              </a:rPr>
              <a:t>      Ванн</a:t>
            </a:r>
            <a:r>
              <a:rPr lang="uk-UA" sz="2000" b="1" dirty="0">
                <a:latin typeface="Georgia" pitchFamily="18" charset="0"/>
                <a:ea typeface="Times New Roman"/>
                <a:cs typeface="Times New Roman"/>
              </a:rPr>
              <a:t>и для ошпарювання </a:t>
            </a:r>
            <a:endParaRPr lang="ru-RU" sz="2000" dirty="0">
              <a:effectLst/>
              <a:latin typeface="Georgia" pitchFamily="18" charset="0"/>
              <a:ea typeface="Calibri"/>
              <a:cs typeface="Times New Roman"/>
            </a:endParaRPr>
          </a:p>
        </p:txBody>
      </p:sp>
      <p:pic>
        <p:nvPicPr>
          <p:cNvPr id="8" name="Рисунок 7" descr="Ванны ошпаривания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6" y="3249416"/>
            <a:ext cx="3733800" cy="197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Ванны ошпаривания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296" y="3249416"/>
            <a:ext cx="3485112" cy="1979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10" name="Picture 2" descr="D:\Фото забою птиці\vlcsnap-2012-04-27-11h08m28s74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451" y="5229062"/>
            <a:ext cx="3032417" cy="153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0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16661"/>
            <a:ext cx="147348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inks"/>
              </a:rPr>
              <a:t>План</a:t>
            </a:r>
            <a:endParaRPr lang="ru-RU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ink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0754" y="1484784"/>
            <a:ext cx="8676359" cy="34522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atin typeface="Georgia" pitchFamily="18" charset="0"/>
                <a:ea typeface="Calibri"/>
                <a:cs typeface="Times New Roman"/>
              </a:rPr>
              <a:t>1.Організація процесу забою та переробки птиці.</a:t>
            </a:r>
            <a:endParaRPr lang="ru-RU" sz="2400" b="1" dirty="0"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atin typeface="Georgia" pitchFamily="18" charset="0"/>
                <a:ea typeface="Calibri"/>
                <a:cs typeface="Times New Roman"/>
              </a:rPr>
              <a:t>2.Вимоги державних стандартів.</a:t>
            </a:r>
            <a:endParaRPr lang="ru-RU" sz="2400" b="1" dirty="0"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atin typeface="Georgia" pitchFamily="18" charset="0"/>
                <a:ea typeface="Calibri"/>
                <a:cs typeface="Times New Roman"/>
              </a:rPr>
              <a:t>3.Технологія забою та первинної обробки птиці.</a:t>
            </a:r>
            <a:endParaRPr lang="ru-RU" sz="2400" b="1" dirty="0">
              <a:latin typeface="Georgia" pitchFamily="18" charset="0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atin typeface="Georgia" pitchFamily="18" charset="0"/>
                <a:ea typeface="Calibri"/>
                <a:cs typeface="Times New Roman"/>
              </a:rPr>
              <a:t>4.Охолодження тушок, маркування, пакування та реалізація</a:t>
            </a:r>
            <a:r>
              <a:rPr lang="uk-UA" sz="2400" b="1" dirty="0" smtClean="0">
                <a:latin typeface="Georgia" pitchFamily="18" charset="0"/>
                <a:ea typeface="Calibri"/>
                <a:cs typeface="Times New Roman"/>
              </a:rPr>
              <a:t>.</a:t>
            </a:r>
            <a:endParaRPr lang="en-US" sz="2400" b="1" dirty="0" smtClean="0">
              <a:latin typeface="Georgia" pitchFamily="18" charset="0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>
                <a:latin typeface="Georgia" pitchFamily="18" charset="0"/>
                <a:ea typeface="Times New Roman"/>
              </a:rPr>
              <a:t>5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.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Утилізація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>
                <a:latin typeface="Georgia" pitchFamily="18" charset="0"/>
                <a:ea typeface="Times New Roman"/>
              </a:rPr>
              <a:t>відходів</a:t>
            </a:r>
            <a:r>
              <a:rPr lang="ru-RU" sz="2400" b="1" dirty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продуктів</a:t>
            </a:r>
            <a:r>
              <a:rPr lang="ru-RU" sz="2400" b="1" dirty="0">
                <a:latin typeface="Georgia" pitchFamily="18" charset="0"/>
                <a:ea typeface="Times New Roman"/>
              </a:rPr>
              <a:t> 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забою </a:t>
            </a:r>
            <a:r>
              <a:rPr lang="ru-RU" sz="2400" b="1" dirty="0" err="1">
                <a:latin typeface="Georgia" pitchFamily="18" charset="0"/>
                <a:ea typeface="Times New Roman"/>
              </a:rPr>
              <a:t>птиці</a:t>
            </a:r>
            <a:r>
              <a:rPr lang="ru-RU" sz="2400" b="1" dirty="0">
                <a:latin typeface="Georgia" pitchFamily="18" charset="0"/>
                <a:ea typeface="Times New Roman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000" b="1" dirty="0">
              <a:effectLst/>
              <a:latin typeface="Joinks"/>
              <a:ea typeface="Calibri"/>
              <a:cs typeface="Times New Roman"/>
            </a:endParaRPr>
          </a:p>
        </p:txBody>
      </p:sp>
      <p:pic>
        <p:nvPicPr>
          <p:cNvPr id="1026" name="Picture 2" descr="G:\Н М К\ПТАХІВНИЦТВО НАВЧ.МЕТОД. КОМПЛЕКС\ФОТО ДЛЯ ПРЕЗЕНТАЦІЙ\бройлер-курч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830" y="5028561"/>
            <a:ext cx="1845283" cy="179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681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35829" y="204609"/>
            <a:ext cx="2550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latin typeface="Georgia" pitchFamily="18" charset="0"/>
                <a:ea typeface="Times New Roman"/>
              </a:rPr>
              <a:t>Видалення</a:t>
            </a:r>
            <a:r>
              <a:rPr lang="ru-RU" sz="2000" b="1" dirty="0" smtClean="0">
                <a:latin typeface="Georgia" pitchFamily="18" charset="0"/>
                <a:ea typeface="Times New Roman"/>
              </a:rPr>
              <a:t>  </a:t>
            </a:r>
            <a:r>
              <a:rPr lang="ru-RU" sz="2000" b="1" dirty="0">
                <a:latin typeface="Georgia" pitchFamily="18" charset="0"/>
                <a:ea typeface="Times New Roman"/>
              </a:rPr>
              <a:t>пера</a:t>
            </a:r>
            <a:r>
              <a:rPr lang="ru-RU" b="1" dirty="0"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  <p:pic>
        <p:nvPicPr>
          <p:cNvPr id="4" name="Рисунок 3" descr="Удаление пер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4724"/>
            <a:ext cx="3733800" cy="1832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Удаление пер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93" y="944724"/>
            <a:ext cx="3733800" cy="183244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Прямоугольник 5"/>
          <p:cNvSpPr/>
          <p:nvPr/>
        </p:nvSpPr>
        <p:spPr>
          <a:xfrm>
            <a:off x="3202243" y="2777171"/>
            <a:ext cx="2034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err="1" smtClean="0">
                <a:latin typeface="Georgia" pitchFamily="18" charset="0"/>
                <a:ea typeface="Times New Roman"/>
              </a:rPr>
              <a:t>Водяний</a:t>
            </a:r>
            <a:r>
              <a:rPr lang="ru-RU" sz="2000" b="1" dirty="0" smtClean="0">
                <a:latin typeface="Georgia" pitchFamily="18" charset="0"/>
                <a:ea typeface="Times New Roman"/>
              </a:rPr>
              <a:t> душ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7" name="Рисунок 6" descr="Водяной душ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1" y="3212976"/>
            <a:ext cx="3733800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Водяной душ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294" y="3212976"/>
            <a:ext cx="3568700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D:\Фото забою птиці\vlcsnap-2012-04-27-11h10m00s18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044" y="5085184"/>
            <a:ext cx="2400267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78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97581" y="274885"/>
            <a:ext cx="391645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 smtClean="0">
                <a:latin typeface="Georgia" pitchFamily="18" charset="0"/>
                <a:ea typeface="Times New Roman"/>
                <a:cs typeface="Times New Roman"/>
              </a:rPr>
              <a:t>Лінія</a:t>
            </a:r>
            <a:r>
              <a:rPr lang="ru-RU" sz="2400" b="1" dirty="0" smtClean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  <a:cs typeface="Times New Roman"/>
              </a:rPr>
              <a:t>відрізування</a:t>
            </a:r>
            <a:r>
              <a:rPr lang="ru-RU" sz="2400" b="1" dirty="0" smtClean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uk-UA" sz="2400" b="1" dirty="0" smtClean="0">
                <a:latin typeface="Georgia" pitchFamily="18" charset="0"/>
                <a:ea typeface="Times New Roman"/>
                <a:cs typeface="Times New Roman"/>
              </a:rPr>
              <a:t>ніг</a:t>
            </a:r>
            <a:r>
              <a:rPr lang="ru-RU" b="1" dirty="0">
                <a:latin typeface="Times New Roman"/>
                <a:ea typeface="Times New Roman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 descr="&amp;Scy;&amp;acy;&amp;ncy;&amp;icy;&amp;tcy;&amp;acy;&amp;rcy;&amp;ncy;&amp;ocy; &amp;gcy;&amp;icy;&amp;gcy;&amp;icy;&amp;iecy;&amp;ncy;&amp;icy;&amp;chcy;&amp;iecy;&amp;scy;&amp;kcy;&amp;acy;&amp;yacy; &amp;ocy;&amp;bcy;&amp;rcy;&amp;acy;&amp;bcy;&amp;ocy;&amp;tcy;&amp;kcy;&amp;acy;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" y="791949"/>
            <a:ext cx="3691535" cy="204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Линя отрезания лап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942169"/>
            <a:ext cx="3733800" cy="2054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Линя отрезания лап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9673" y="797570"/>
            <a:ext cx="3733800" cy="2048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34" name="Picture 2" descr="D:\Фото забою птиці\vlcsnap-2012-04-27-11h24m36s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050957"/>
            <a:ext cx="2999090" cy="205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D:\Фото забою птиці\vlcsnap-2012-04-27-11h07m22s93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030" y="5166071"/>
            <a:ext cx="2664296" cy="17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Фото забою птиці\vlcsnap-2012-04-27-11h08m07s111.pn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66071"/>
            <a:ext cx="2851754" cy="171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883702" y="458670"/>
            <a:ext cx="564637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Georgia" pitchFamily="18" charset="0"/>
                <a:ea typeface="Times New Roman"/>
              </a:rPr>
              <a:t>Автоматичне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миття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лінії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 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навішування</a:t>
            </a:r>
            <a:r>
              <a:rPr lang="uk-UA" sz="2400" b="1" dirty="0" smtClean="0">
                <a:latin typeface="Georgia" pitchFamily="18" charset="0"/>
                <a:ea typeface="Times New Roman"/>
              </a:rPr>
              <a:t> тушок </a:t>
            </a:r>
            <a:endParaRPr lang="ru-RU" dirty="0"/>
          </a:p>
        </p:txBody>
      </p:sp>
      <p:pic>
        <p:nvPicPr>
          <p:cNvPr id="5" name="Рисунок 4" descr="Автомат мойки линии навес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3" y="1484784"/>
            <a:ext cx="3733800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Автомат мойки линии навес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212" y="2276872"/>
            <a:ext cx="3479800" cy="21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go4.imgsmail.ru/imgpreview?key=http%3A//www.bnkomi.ru/content/news/images/18877/KAB_4094_preview_420.jpg&amp;mb=imgdb_preview_183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589" y="4149080"/>
            <a:ext cx="3253748" cy="2376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661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1031" y="284564"/>
            <a:ext cx="4495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Georgia" pitchFamily="18" charset="0"/>
                <a:ea typeface="Times New Roman"/>
              </a:rPr>
              <a:t>Пістолет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>
                <a:latin typeface="Georgia" pitchFamily="18" charset="0"/>
                <a:ea typeface="Times New Roman"/>
              </a:rPr>
              <a:t>для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потрошіния</a:t>
            </a:r>
            <a:r>
              <a:rPr lang="ru-RU" sz="2400" b="1" dirty="0">
                <a:latin typeface="Georgia" pitchFamily="18" charset="0"/>
                <a:ea typeface="Times New Roman"/>
              </a:rPr>
              <a:t> 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3" name="Рисунок 2" descr="Пистолет для потрашения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563" y="746231"/>
            <a:ext cx="3495069" cy="2259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Пневматические ножниц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72" y="3005272"/>
            <a:ext cx="3490173" cy="21519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4707763" y="2543606"/>
            <a:ext cx="37689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Georgia" pitchFamily="18" charset="0"/>
                <a:ea typeface="Times New Roman"/>
              </a:rPr>
              <a:t>Пневматичні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ножиці</a:t>
            </a:r>
            <a:r>
              <a:rPr lang="ru-RU" b="1" dirty="0"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  <p:pic>
        <p:nvPicPr>
          <p:cNvPr id="6" name="Рисунок 5" descr="http://go4.imgsmail.ru/imgpreview?key=http%3A//agrobk.ru/wp-content/uploads/novuy_liniy_uboya_ptici_ustanovit_pticefabrika_Raftinskaya.jpg&amp;mb=imgdb_preview_77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593" y="4509120"/>
            <a:ext cx="3269039" cy="22142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38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1968" y="240565"/>
            <a:ext cx="48835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Georgia" pitchFamily="18" charset="0"/>
                <a:ea typeface="Times New Roman"/>
              </a:rPr>
              <a:t>Конвеєр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видалення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 </a:t>
            </a:r>
            <a:r>
              <a:rPr lang="ru-RU" sz="2400" b="1" dirty="0">
                <a:latin typeface="Georgia" pitchFamily="18" charset="0"/>
                <a:ea typeface="Times New Roman"/>
              </a:rPr>
              <a:t> 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субпродуктів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3" name="Рисунок 2" descr="Конвейер внутренних  продуктов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83577"/>
            <a:ext cx="3096344" cy="1882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Конвейер внутренних  продуктов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094156"/>
            <a:ext cx="3217046" cy="18599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2155525" y="287057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  <a:ea typeface="Times New Roman"/>
              </a:rPr>
              <a:t>Автомат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миття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шлуночків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6" name="Рисунок 5" descr="Автомат мойки и доработки желудков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0" y="3332242"/>
            <a:ext cx="3216358" cy="1752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Автомат мойки и доработки желудков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3346521"/>
            <a:ext cx="3287741" cy="1738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60" name="Picture 4" descr="D:\Фото забою птиці\vlcsnap-2012-04-27-11h26m09s18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5709" y="5266053"/>
            <a:ext cx="2423273" cy="146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C:\Documents and Settings\Admin\Мои документы\Мои рисунки\vlcsnap-2012-03-21-22h59m31s217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0" t="2699" r="3661" b="2697"/>
          <a:stretch/>
        </p:blipFill>
        <p:spPr bwMode="auto">
          <a:xfrm>
            <a:off x="4703700" y="5325908"/>
            <a:ext cx="2304257" cy="14559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620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03648" y="296652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  <a:ea typeface="Times New Roman"/>
              </a:rPr>
              <a:t>Транспортер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подачі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тушок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птиці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b="1" dirty="0"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  <p:pic>
        <p:nvPicPr>
          <p:cNvPr id="3" name="Рисунок 2" descr="Транспортер подачи птицы в ВК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85" y="1124316"/>
            <a:ext cx="3217043" cy="23766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Транспортер подачи птицы в ВКО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7" y="1152712"/>
            <a:ext cx="3217045" cy="223267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403649" y="3717032"/>
            <a:ext cx="64268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Georgia" pitchFamily="18" charset="0"/>
                <a:ea typeface="Times New Roman"/>
              </a:rPr>
              <a:t>Охолодження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субпродуктів</a:t>
            </a:r>
            <a:r>
              <a:rPr lang="ru-RU" sz="2400" b="1" dirty="0">
                <a:latin typeface="Georgia" pitchFamily="18" charset="0"/>
                <a:ea typeface="Times New Roman"/>
              </a:rPr>
              <a:t> </a:t>
            </a:r>
            <a:r>
              <a:rPr lang="ru-RU" b="1" dirty="0">
                <a:latin typeface="Times New Roman"/>
                <a:ea typeface="Times New Roman"/>
              </a:rPr>
              <a:t> </a:t>
            </a:r>
            <a:endParaRPr lang="ru-RU" dirty="0"/>
          </a:p>
        </p:txBody>
      </p:sp>
      <p:pic>
        <p:nvPicPr>
          <p:cNvPr id="6" name="Рисунок 5" descr="Выход тушки из ВКО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4293096"/>
            <a:ext cx="3529435" cy="20162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09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495" y="319734"/>
            <a:ext cx="2313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Georgia" pitchFamily="18" charset="0"/>
                <a:ea typeface="Times New Roman"/>
              </a:rPr>
              <a:t>Вихід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тушок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3" name="Рисунок 2" descr="Выход тушки из ВКО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780" y="319734"/>
            <a:ext cx="3733800" cy="239368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795077" y="2713419"/>
            <a:ext cx="47965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Georgia" pitchFamily="18" charset="0"/>
                <a:ea typeface="Times New Roman"/>
              </a:rPr>
              <a:t>Транспортер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лінії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розробки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5" name="Рисунок 4" descr="Транспортер линии разделки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838" y="3175085"/>
            <a:ext cx="1945765" cy="182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Транспортер линии раздел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175084"/>
            <a:ext cx="2520280" cy="1820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go2.imgsmail.ru/imgpreview?key=http%3A//www.kaf.kz/upload/iblock/e66/e66ce8513790eaef0e0960bc9bc6bc78.jpg&amp;mb=imgdb_preview_59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5275001"/>
            <a:ext cx="2520280" cy="144585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C:\Documents and Settings\Admin\Рабочий стол\НМК\НАВЧ.- МЕТОД. КОМПЛ. з дисц. ПТАХІВН\Холдинг АВАНГАРД\індичатин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75001"/>
            <a:ext cx="2328259" cy="1445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2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1733" y="209218"/>
            <a:ext cx="37449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Georgia" pitchFamily="18" charset="0"/>
                <a:ea typeface="Times New Roman"/>
              </a:rPr>
              <a:t>Ручна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лінія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розробки</a:t>
            </a:r>
            <a:endParaRPr lang="ru-RU" dirty="0"/>
          </a:p>
        </p:txBody>
      </p:sp>
      <p:pic>
        <p:nvPicPr>
          <p:cNvPr id="3" name="Рисунок 2" descr="Ручная линия раздел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33" y="670884"/>
            <a:ext cx="3164946" cy="23085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Ручная линия раздел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410" y="670884"/>
            <a:ext cx="3389817" cy="246522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04833" y="2962214"/>
            <a:ext cx="28745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latin typeface="Georgia" pitchFamily="18" charset="0"/>
                <a:ea typeface="Times New Roman"/>
              </a:rPr>
              <a:t>Пили для </a:t>
            </a:r>
          </a:p>
          <a:p>
            <a:pPr algn="ctr"/>
            <a:r>
              <a:rPr lang="ru-RU" sz="2400" b="1" dirty="0" err="1" smtClean="0">
                <a:latin typeface="Georgia" pitchFamily="18" charset="0"/>
                <a:ea typeface="Times New Roman"/>
              </a:rPr>
              <a:t>розробки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тушок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6" name="Рисунок 5" descr="Пилы для раздел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23" y="3793211"/>
            <a:ext cx="3505200" cy="201205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5336678" y="3136106"/>
            <a:ext cx="34094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Georgia" pitchFamily="18" charset="0"/>
                <a:ea typeface="Times New Roman"/>
              </a:rPr>
              <a:t>Транспортер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лінії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розробки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10" name="Рисунок 9" descr="Транспортер линии раздел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2340" y="4005064"/>
            <a:ext cx="3733800" cy="2016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&amp;Scy;&amp;icy;&amp;scy;&amp;tcy;&amp;iecy;&amp;mcy;&amp;ycy;  &amp;vcy;&amp;iecy;&amp;ncy;&amp;tcy;&amp;icy;&amp;lcy;&amp;yacy;&amp;tscy;&amp;icy;&amp;icy; &amp;icy; &amp;kcy;&amp;ocy;&amp;ncy;&amp;dcy;&amp;icy;&amp;tscy;&amp;icy;&amp;ocy;&amp;ncy;&amp;icy;&amp;rcy;&amp;ocy;&amp;vcy;&amp;acy;&amp;ncy;&amp;icy;&amp;yacy;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23" y="2708920"/>
            <a:ext cx="1339987" cy="1296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42" name="Picture 2" descr="C:\Documents and Settings\Admin\Рабочий стол\НМК\НАВЧ.- МЕТОД. КОМПЛ. з дисц. ПТАХІВН\Холдинг АВАНГАРД\гомілки курячі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779" y="5805264"/>
            <a:ext cx="1750293" cy="991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21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036" y="311950"/>
            <a:ext cx="46987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Georgia" pitchFamily="18" charset="0"/>
                <a:ea typeface="Times New Roman"/>
              </a:rPr>
              <a:t>Лінія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приготування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фаршу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3" name="Рисунок 2" descr="Линия приготовления фарша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834316"/>
            <a:ext cx="3912435" cy="237866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619673" y="3749444"/>
            <a:ext cx="3725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Georgia" pitchFamily="18" charset="0"/>
                <a:ea typeface="Times New Roman"/>
              </a:rPr>
              <a:t>Лінія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зворотної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тари</a:t>
            </a:r>
            <a:r>
              <a:rPr lang="ru-RU" sz="2400" b="1" dirty="0">
                <a:latin typeface="Georgia" pitchFamily="18" charset="0"/>
                <a:ea typeface="Times New Roman"/>
              </a:rPr>
              <a:t> 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5" name="Рисунок 4" descr="Оборотная тара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65104"/>
            <a:ext cx="3620412" cy="22322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0" name="Picture 2" descr="C:\Documents and Settings\Admin\Рабочий стол\ФОТО ДЛЯ ПРЕЗЕНТАЦІЙ\фарш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225" y="1870160"/>
            <a:ext cx="3123368" cy="134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145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43808" y="93259"/>
            <a:ext cx="29274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Georgia" pitchFamily="18" charset="0"/>
                <a:ea typeface="Times New Roman"/>
              </a:rPr>
              <a:t>Лінія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пакування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3" name="Рисунок 2" descr="Линия упаковки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1" y="554924"/>
            <a:ext cx="3192355" cy="205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Линия упаковки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601" y="554924"/>
            <a:ext cx="3288312" cy="21096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1211626" y="2620540"/>
            <a:ext cx="64144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latin typeface="Georgia" pitchFamily="18" charset="0"/>
              </a:rPr>
              <a:t>Лінія зважування та наклеювання етикеток</a:t>
            </a:r>
            <a:endParaRPr lang="ru-RU" sz="2400" b="1" dirty="0">
              <a:latin typeface="Georgia" pitchFamily="18" charset="0"/>
            </a:endParaRPr>
          </a:p>
        </p:txBody>
      </p:sp>
      <p:pic>
        <p:nvPicPr>
          <p:cNvPr id="6" name="Рисунок 5" descr="Линия взвешивания и наклеивании тарных этикеток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4" y="3141494"/>
            <a:ext cx="2988035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Линия взвешивания и наклеивании тарных этикеток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86" y="3036038"/>
            <a:ext cx="288032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opup_img" descr="http://go3.imgsmail.ru/imgpreview?key=http%3A//lit.convdocs.org/tw_files2/urls_1/265/d-264200/264200_html_5f748240.jpg&amp;mb=imgdb_preview_1501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918" y="5013176"/>
            <a:ext cx="3111500" cy="1728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C:\Documents and Settings\Admin\Рабочий стол\ФОТО ДЛЯ ПРЕЗЕНТАЦІЙ\індичка домашня-туш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195" y="3599437"/>
            <a:ext cx="1714630" cy="1123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Documents and Settings\Admin\Рабочий стол\НМК\НАВЧ.- МЕТОД. КОМПЛ. з дисц. ПТАХІВН\Холдинг АВАНГАРД\тушки фасовані птиц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86" y="5013176"/>
            <a:ext cx="2984076" cy="1728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56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08112" y="404664"/>
            <a:ext cx="29638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Bef>
                <a:spcPts val="625"/>
              </a:spcBef>
            </a:pPr>
            <a:r>
              <a:rPr lang="uk-UA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inks"/>
                <a:ea typeface="Times New Roman"/>
                <a:cs typeface="Century Schoolbook"/>
              </a:rPr>
              <a:t>Література</a:t>
            </a:r>
            <a:endParaRPr lang="ru-RU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inks"/>
              <a:ea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38534"/>
            <a:ext cx="1737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>
                <a:solidFill>
                  <a:srgbClr val="FF0000"/>
                </a:solidFill>
                <a:latin typeface="Joinks"/>
              </a:rPr>
              <a:t>Основна</a:t>
            </a:r>
            <a:endParaRPr lang="ru-RU" sz="2800" b="1" dirty="0">
              <a:solidFill>
                <a:srgbClr val="FF0000"/>
              </a:solidFill>
              <a:latin typeface="Joink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608112" y="1628507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ts val="625"/>
              </a:spcBef>
              <a:spcAft>
                <a:spcPts val="0"/>
              </a:spcAft>
            </a:pPr>
            <a:r>
              <a:rPr lang="uk-UA" b="1" dirty="0">
                <a:latin typeface="Joinks"/>
                <a:ea typeface="Times New Roman"/>
                <a:cs typeface="Century Schoolbook"/>
              </a:rPr>
              <a:t>Бородай В.П., </a:t>
            </a:r>
            <a:r>
              <a:rPr lang="uk-UA" b="1" dirty="0" err="1">
                <a:latin typeface="Joinks"/>
                <a:ea typeface="Times New Roman"/>
                <a:cs typeface="Century Schoolbook"/>
              </a:rPr>
              <a:t>Вертійчук</a:t>
            </a:r>
            <a:r>
              <a:rPr lang="uk-UA" b="1" dirty="0">
                <a:latin typeface="Joinks"/>
                <a:ea typeface="Times New Roman"/>
                <a:cs typeface="Century Schoolbook"/>
              </a:rPr>
              <a:t> А.І. підручник «Технологія виробництва продукції птахівництва» Вінниця «Нова Книга» 2006 с.328-338</a:t>
            </a:r>
            <a:endParaRPr lang="ru-RU" sz="1400" dirty="0">
              <a:effectLst/>
              <a:latin typeface="Joinks"/>
              <a:ea typeface="Times New Roman"/>
              <a:cs typeface="Times New Roman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2810574"/>
            <a:ext cx="20759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uk-UA" sz="2800" b="1" dirty="0">
                <a:solidFill>
                  <a:srgbClr val="0070C0"/>
                </a:solidFill>
                <a:latin typeface="Joinks"/>
              </a:rPr>
              <a:t>Додаткова</a:t>
            </a:r>
            <a:endParaRPr lang="ru-RU" sz="2800" b="1" dirty="0">
              <a:solidFill>
                <a:srgbClr val="0070C0"/>
              </a:solidFill>
              <a:latin typeface="Joink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3568" y="3429000"/>
            <a:ext cx="7272808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25"/>
              </a:spcBef>
              <a:spcAft>
                <a:spcPts val="0"/>
              </a:spcAft>
            </a:pPr>
            <a:r>
              <a:rPr lang="en-US" b="1" dirty="0" smtClean="0">
                <a:latin typeface="Joinks"/>
                <a:ea typeface="Times New Roman"/>
                <a:cs typeface="Century Schoolbook"/>
              </a:rPr>
              <a:t>1</a:t>
            </a:r>
            <a:r>
              <a:rPr lang="uk-UA" b="1" dirty="0" err="1" smtClean="0">
                <a:latin typeface="Joinks"/>
                <a:ea typeface="Times New Roman"/>
                <a:cs typeface="Century Schoolbook"/>
              </a:rPr>
              <a:t>.Бесулін</a:t>
            </a:r>
            <a:r>
              <a:rPr lang="uk-UA" b="1" dirty="0" smtClean="0">
                <a:latin typeface="Joinks"/>
                <a:ea typeface="Times New Roman"/>
                <a:cs typeface="Century Schoolbook"/>
              </a:rPr>
              <a:t> </a:t>
            </a:r>
            <a:r>
              <a:rPr lang="uk-UA" b="1" dirty="0">
                <a:latin typeface="Joinks"/>
                <a:ea typeface="Times New Roman"/>
                <a:cs typeface="Century Schoolbook"/>
              </a:rPr>
              <a:t>В.І., </a:t>
            </a:r>
            <a:r>
              <a:rPr lang="uk-UA" b="1" dirty="0" err="1">
                <a:latin typeface="Joinks"/>
                <a:ea typeface="Times New Roman"/>
                <a:cs typeface="Century Schoolbook"/>
              </a:rPr>
              <a:t>Гужва</a:t>
            </a:r>
            <a:r>
              <a:rPr lang="uk-UA" b="1" dirty="0">
                <a:latin typeface="Joinks"/>
                <a:ea typeface="Times New Roman"/>
                <a:cs typeface="Century Schoolbook"/>
              </a:rPr>
              <a:t> В.І. підручник «Птахівництво і технологія виробництва яєць та м’яса птиці» Біла церква 2003 с.435-443</a:t>
            </a:r>
            <a:endParaRPr lang="ru-RU" sz="1400" b="1" dirty="0">
              <a:latin typeface="Joinks"/>
              <a:ea typeface="Times New Roman"/>
              <a:cs typeface="Times New Roman"/>
            </a:endParaRPr>
          </a:p>
          <a:p>
            <a:pPr algn="ctr">
              <a:spcBef>
                <a:spcPts val="1465"/>
              </a:spcBef>
              <a:spcAft>
                <a:spcPts val="0"/>
              </a:spcAft>
              <a:tabLst>
                <a:tab pos="225425" algn="l"/>
              </a:tabLst>
            </a:pPr>
            <a:r>
              <a:rPr lang="uk-UA" b="1" dirty="0" smtClean="0">
                <a:latin typeface="Joinks"/>
                <a:ea typeface="Times New Roman"/>
                <a:cs typeface="Times New Roman"/>
              </a:rPr>
              <a:t>2.Бусенко </a:t>
            </a:r>
            <a:r>
              <a:rPr lang="uk-UA" b="1" dirty="0">
                <a:latin typeface="Joinks"/>
                <a:ea typeface="Times New Roman"/>
                <a:cs typeface="Times New Roman"/>
              </a:rPr>
              <a:t>О.Т. підручник «Технологія виробництва продукції тваринництва» Київ «Аграрна освіта» 2001 с.386-388</a:t>
            </a:r>
            <a:endParaRPr lang="ru-RU" sz="1400" b="1" dirty="0">
              <a:latin typeface="Joinks"/>
              <a:ea typeface="Times New Roman"/>
              <a:cs typeface="Times New Roman"/>
            </a:endParaRPr>
          </a:p>
          <a:p>
            <a:pPr algn="ctr">
              <a:spcBef>
                <a:spcPts val="1465"/>
              </a:spcBef>
              <a:spcAft>
                <a:spcPts val="0"/>
              </a:spcAft>
              <a:tabLst>
                <a:tab pos="225425" algn="l"/>
              </a:tabLst>
            </a:pPr>
            <a:r>
              <a:rPr lang="uk-UA" b="1" dirty="0" smtClean="0">
                <a:latin typeface="Joinks"/>
                <a:ea typeface="Times New Roman"/>
                <a:cs typeface="Times New Roman"/>
              </a:rPr>
              <a:t>3.Бусенко </a:t>
            </a:r>
            <a:r>
              <a:rPr lang="uk-UA" b="1" dirty="0">
                <a:latin typeface="Joinks"/>
                <a:ea typeface="Times New Roman"/>
                <a:cs typeface="Times New Roman"/>
              </a:rPr>
              <a:t>О.Т. підручник «Технологія виробництва продукції тваринництва» Київ «Вища освіта» 2005 с.384-391</a:t>
            </a:r>
            <a:endParaRPr lang="ru-RU" sz="1400" b="1" dirty="0">
              <a:effectLst/>
              <a:latin typeface="Joinks"/>
              <a:ea typeface="Times New Roman"/>
              <a:cs typeface="Times New Roman"/>
            </a:endParaRPr>
          </a:p>
        </p:txBody>
      </p:sp>
      <p:pic>
        <p:nvPicPr>
          <p:cNvPr id="5122" name="Picture 2" descr="G:\Н М К\ПТАХІВНИЦТВО НАВЧ.МЕТОД. КОМПЛЕКС\Презентації Техн. в-ва прод.птах\ФОТО ДЛЯ ПРЕЗЕНТАЦІЙ\клас!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12" y="1514296"/>
            <a:ext cx="1593404" cy="18194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90221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747798" y="350658"/>
            <a:ext cx="30075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Georgia" pitchFamily="18" charset="0"/>
                <a:ea typeface="Times New Roman"/>
              </a:rPr>
              <a:t>Лінія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миття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тари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3" name="Рисунок 2" descr="Линия мойки тары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75" y="1067806"/>
            <a:ext cx="372110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Линия мойки тары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321" y="1067806"/>
            <a:ext cx="3721100" cy="15716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47531" y="2861229"/>
            <a:ext cx="85449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latin typeface="Georgia" pitchFamily="18" charset="0"/>
                <a:ea typeface="Times New Roman"/>
              </a:rPr>
              <a:t>Санітарно-гігієнічна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обробка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лінії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переробки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птиці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6" name="Рисунок 5" descr="Санитарно гигиеническая обработка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11" y="3484476"/>
            <a:ext cx="2875301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Санитарно гигиеническая обработка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798" y="5167104"/>
            <a:ext cx="3360372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Санитарно гигиеническая обработка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484476"/>
            <a:ext cx="2873456" cy="1580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235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242647"/>
            <a:ext cx="85689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sz="2800" b="1" kern="1800" dirty="0" smtClean="0">
                <a:solidFill>
                  <a:schemeClr val="accent2">
                    <a:lumMod val="75000"/>
                  </a:schemeClr>
                </a:solidFill>
                <a:latin typeface="Georgia"/>
                <a:ea typeface="Calibri"/>
                <a:cs typeface="Times New Roman"/>
              </a:rPr>
              <a:t>Забій гусей, зняття та зберігання пера, пуху</a:t>
            </a:r>
            <a:endParaRPr lang="ru-RU" sz="2800" dirty="0">
              <a:solidFill>
                <a:schemeClr val="accent2">
                  <a:lumMod val="75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73245" y="1024399"/>
            <a:ext cx="5027338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 smtClean="0">
                <a:latin typeface="Georgia" pitchFamily="18" charset="0"/>
                <a:ea typeface="Times New Roman"/>
                <a:cs typeface="Times New Roman"/>
              </a:rPr>
              <a:t>Приймання</a:t>
            </a:r>
            <a:r>
              <a:rPr lang="ru-RU" sz="2400" b="1" dirty="0" smtClean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  <a:cs typeface="Times New Roman"/>
              </a:rPr>
              <a:t>птиці</a:t>
            </a:r>
            <a:r>
              <a:rPr lang="ru-RU" sz="2400" b="1" dirty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sz="2400" b="1" dirty="0" smtClean="0">
                <a:latin typeface="Georgia" pitchFamily="18" charset="0"/>
                <a:ea typeface="Times New Roman"/>
                <a:cs typeface="Times New Roman"/>
              </a:rPr>
              <a:t>для забою </a:t>
            </a:r>
            <a:endParaRPr lang="ru-RU" sz="2400" dirty="0">
              <a:effectLst/>
              <a:latin typeface="Georgia" pitchFamily="18" charset="0"/>
              <a:ea typeface="Calibri"/>
              <a:cs typeface="Times New Roman"/>
            </a:endParaRPr>
          </a:p>
        </p:txBody>
      </p:sp>
      <p:pic>
        <p:nvPicPr>
          <p:cNvPr id="4" name="Рисунок 3" descr="Прием птицы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808" y="1857374"/>
            <a:ext cx="2352486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Прием птицы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74" y="1857375"/>
            <a:ext cx="2232248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856184"/>
            <a:ext cx="2503666" cy="157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1540" y="3890665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err="1">
                <a:solidFill>
                  <a:srgbClr val="000000"/>
                </a:solidFill>
                <a:latin typeface="Georgia" pitchFamily="18" charset="0"/>
                <a:ea typeface="Times New Roman"/>
              </a:rPr>
              <a:t>Ошпарювання</a:t>
            </a:r>
            <a:r>
              <a:rPr lang="ru-RU" sz="2400" b="1" dirty="0">
                <a:solidFill>
                  <a:srgbClr val="000000"/>
                </a:solidFill>
                <a:latin typeface="Georgia" pitchFamily="18" charset="0"/>
                <a:ea typeface="Times New Roman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Georgia" pitchFamily="18" charset="0"/>
                <a:ea typeface="Times New Roman"/>
              </a:rPr>
              <a:t>воскування</a:t>
            </a:r>
            <a:r>
              <a:rPr lang="ru-RU" sz="2400" b="1" dirty="0">
                <a:solidFill>
                  <a:srgbClr val="000000"/>
                </a:solidFill>
                <a:latin typeface="Georgia" pitchFamily="18" charset="0"/>
                <a:ea typeface="Times New Roman"/>
              </a:rPr>
              <a:t> та </a:t>
            </a:r>
            <a:r>
              <a:rPr lang="ru-RU" sz="2400" b="1" dirty="0" err="1">
                <a:solidFill>
                  <a:srgbClr val="000000"/>
                </a:solidFill>
                <a:latin typeface="Georgia" pitchFamily="18" charset="0"/>
                <a:ea typeface="Times New Roman"/>
              </a:rPr>
              <a:t>видалення</a:t>
            </a:r>
            <a:r>
              <a:rPr lang="ru-RU" sz="2400" b="1" dirty="0">
                <a:solidFill>
                  <a:srgbClr val="000000"/>
                </a:solidFill>
                <a:latin typeface="Georgia" pitchFamily="18" charset="0"/>
                <a:ea typeface="Times New Roman"/>
              </a:rPr>
              <a:t> пера</a:t>
            </a:r>
            <a:endParaRPr lang="ru-RU" sz="2400" dirty="0">
              <a:solidFill>
                <a:srgbClr val="000000"/>
              </a:solidFill>
              <a:latin typeface="Georgia" pitchFamily="18" charset="0"/>
            </a:endParaRPr>
          </a:p>
        </p:txBody>
      </p:sp>
      <p:pic>
        <p:nvPicPr>
          <p:cNvPr id="9" name="Рисунок 8" descr="Ошпаривание, воркование, удаление пера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388122"/>
            <a:ext cx="2457492" cy="17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Ошпаривание, воркование, удаление пера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948" y="4388122"/>
            <a:ext cx="2209252" cy="17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4" descr="C:\Documents and Settings\Admin\Рабочий стол\ФОТО ДЛЯ ПРЕЗЕНТАЦІЙ\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055" y="4725144"/>
            <a:ext cx="1593715" cy="1903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82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7491" y="146118"/>
            <a:ext cx="2736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Georgia" pitchFamily="18" charset="0"/>
                <a:ea typeface="Times New Roman"/>
              </a:rPr>
              <a:t>Лінія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патрання</a:t>
            </a:r>
            <a:endParaRPr lang="ru-RU" sz="2400" dirty="0">
              <a:latin typeface="Georgia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0569" y="200939"/>
            <a:ext cx="43172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err="1" smtClean="0">
                <a:latin typeface="Georgia" pitchFamily="18" charset="0"/>
                <a:ea typeface="Times New Roman"/>
              </a:rPr>
              <a:t>Лінія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охлодження</a:t>
            </a:r>
            <a:r>
              <a:rPr lang="ru-RU" sz="2400" b="1" dirty="0" smtClean="0">
                <a:latin typeface="Georgia" pitchFamily="18" charset="0"/>
                <a:ea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</a:rPr>
              <a:t>тушок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8" name="Рисунок 7" descr="Линия потрошения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4" y="890718"/>
            <a:ext cx="3035300" cy="1836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Охлождение тушки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73" y="890718"/>
            <a:ext cx="2743200" cy="183620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/>
          <p:cNvSpPr/>
          <p:nvPr/>
        </p:nvSpPr>
        <p:spPr>
          <a:xfrm>
            <a:off x="2037988" y="2726922"/>
            <a:ext cx="5008101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err="1" smtClean="0">
                <a:latin typeface="Georgia" pitchFamily="18" charset="0"/>
                <a:ea typeface="Times New Roman"/>
                <a:cs typeface="Times New Roman"/>
              </a:rPr>
              <a:t>Лінія</a:t>
            </a:r>
            <a:r>
              <a:rPr lang="ru-RU" sz="2400" b="1" dirty="0" smtClean="0">
                <a:latin typeface="Georgia" pitchFamily="18" charset="0"/>
                <a:ea typeface="Times New Roman"/>
                <a:cs typeface="Times New Roman"/>
              </a:rPr>
              <a:t> </a:t>
            </a:r>
            <a:r>
              <a:rPr lang="ru-RU" sz="2400" b="1" dirty="0" err="1" smtClean="0">
                <a:latin typeface="Georgia" pitchFamily="18" charset="0"/>
                <a:ea typeface="Times New Roman"/>
                <a:cs typeface="Times New Roman"/>
              </a:rPr>
              <a:t>розробки</a:t>
            </a:r>
            <a:r>
              <a:rPr lang="ru-RU" sz="2400" b="1" dirty="0" smtClean="0">
                <a:latin typeface="Georgia" pitchFamily="18" charset="0"/>
                <a:ea typeface="Times New Roman"/>
                <a:cs typeface="Times New Roman"/>
              </a:rPr>
              <a:t> та </a:t>
            </a:r>
            <a:r>
              <a:rPr lang="ru-RU" sz="2400" b="1" dirty="0" err="1" smtClean="0">
                <a:latin typeface="Georgia" pitchFamily="18" charset="0"/>
                <a:ea typeface="Times New Roman"/>
                <a:cs typeface="Times New Roman"/>
              </a:rPr>
              <a:t>пакування</a:t>
            </a:r>
            <a:endParaRPr lang="ru-RU" sz="2400" dirty="0">
              <a:effectLst/>
              <a:latin typeface="Georgia" pitchFamily="18" charset="0"/>
              <a:ea typeface="Calibri"/>
              <a:cs typeface="Times New Roman"/>
            </a:endParaRPr>
          </a:p>
        </p:txBody>
      </p:sp>
      <p:pic>
        <p:nvPicPr>
          <p:cNvPr id="11" name="Рисунок 10" descr="Линия разделки и упаковки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91" y="3376247"/>
            <a:ext cx="3160413" cy="2010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Линия разделки и упаковки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573" y="3353166"/>
            <a:ext cx="3238500" cy="2033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opup_img" descr="http://go3.imgsmail.ru/imgpreview?key=http%3A//fermer02.ru/uploads/posts/2009-10/1256637924_44883.jpeg&amp;mb=imgdb_preview_169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34603">
            <a:off x="2383746" y="4687957"/>
            <a:ext cx="3240360" cy="21899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509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589" y="188640"/>
            <a:ext cx="7520940" cy="548640"/>
          </a:xfrm>
        </p:spPr>
        <p:txBody>
          <a:bodyPr/>
          <a:lstStyle/>
          <a:p>
            <a:pPr algn="ctr"/>
            <a:r>
              <a:rPr lang="uk-UA" sz="2400" b="1" dirty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ТЕХНОЛОГІЧНІ ПРОЦЕСИ ЗАБОЮ ПТИЦІ </a:t>
            </a:r>
            <a:r>
              <a:rPr lang="uk-UA" sz="2400" b="1" dirty="0" smtClean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МЕХАНІЧНИМ </a:t>
            </a:r>
            <a:r>
              <a:rPr lang="uk-UA" sz="2400" b="1" dirty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СПОСОБОМ</a:t>
            </a:r>
            <a:endParaRPr lang="ru-RU" sz="2400" dirty="0"/>
          </a:p>
        </p:txBody>
      </p:sp>
      <p:pic>
        <p:nvPicPr>
          <p:cNvPr id="3" name="Рисунок 2" descr="C:\Documents and Settings\Admin\Мои документы\Мои рисунки\vlcsnap-2012-03-21-22h36m21s117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" r="3225" b="5405"/>
          <a:stretch/>
        </p:blipFill>
        <p:spPr bwMode="auto">
          <a:xfrm>
            <a:off x="179512" y="980729"/>
            <a:ext cx="2016224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C:\Documents and Settings\Admin\Мои документы\Мои рисунки\vlcsnap-2012-03-21-22h36m40s89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0" r="2837" b="2715"/>
          <a:stretch/>
        </p:blipFill>
        <p:spPr bwMode="auto">
          <a:xfrm>
            <a:off x="2435567" y="980730"/>
            <a:ext cx="2076931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Documents and Settings\Admin\Мои документы\Мои рисунки\vlcsnap-2012-03-21-22h37m03s52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" r="3984" b="2370"/>
          <a:stretch/>
        </p:blipFill>
        <p:spPr bwMode="auto">
          <a:xfrm>
            <a:off x="4682213" y="980731"/>
            <a:ext cx="2122035" cy="172819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Documents and Settings\Admin\Мои документы\Мои рисунки\vlcsnap-2012-03-21-22h38m30s40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" r="4365" b="5405"/>
          <a:stretch/>
        </p:blipFill>
        <p:spPr bwMode="auto">
          <a:xfrm>
            <a:off x="6912260" y="964687"/>
            <a:ext cx="2160239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Documents and Settings\Admin\Мои документы\Мои рисунки\vlcsnap-2012-03-21-22h39m30s182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r="3175" b="2262"/>
          <a:stretch/>
        </p:blipFill>
        <p:spPr bwMode="auto">
          <a:xfrm>
            <a:off x="145163" y="2852936"/>
            <a:ext cx="2050573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Documents and Settings\Admin\Мои документы\Мои рисунки\vlcsnap-2012-03-21-22h40m29s208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8" r="3065" b="3350"/>
          <a:stretch/>
        </p:blipFill>
        <p:spPr bwMode="auto">
          <a:xfrm>
            <a:off x="2387015" y="2846867"/>
            <a:ext cx="2122035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Documents and Settings\Admin\Мои документы\Мои рисунки\vlcsnap-2012-03-21-22h40m58s42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r="2296" b="3349"/>
          <a:stretch/>
        </p:blipFill>
        <p:spPr bwMode="auto">
          <a:xfrm>
            <a:off x="4641750" y="2846867"/>
            <a:ext cx="2160240" cy="1656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541" y="2846867"/>
            <a:ext cx="2147958" cy="174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 descr="C:\Documents and Settings\Admin\Мои документы\Мои рисунки\vlcsnap-2012-03-21-22h41m54s113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r="2188" b="5164"/>
          <a:stretch/>
        </p:blipFill>
        <p:spPr bwMode="auto">
          <a:xfrm>
            <a:off x="145162" y="4785022"/>
            <a:ext cx="2050573" cy="18252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015" y="4755647"/>
            <a:ext cx="2202959" cy="1854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2512" y="4735298"/>
            <a:ext cx="2088232" cy="1860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 descr="C:\Documents and Settings\Admin\Мои документы\Мои рисунки\vlcsnap-2012-03-21-22h42m24s188.pn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" r="3188" b="5217"/>
          <a:stretch/>
        </p:blipFill>
        <p:spPr bwMode="auto">
          <a:xfrm>
            <a:off x="6903289" y="4735298"/>
            <a:ext cx="2160240" cy="18478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409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Admin\Мои документы\Мои рисунки\vlcsnap-2012-03-21-22h43m33s126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2" r="2692" b="3479"/>
          <a:stretch/>
        </p:blipFill>
        <p:spPr bwMode="auto">
          <a:xfrm>
            <a:off x="178051" y="116632"/>
            <a:ext cx="2016224" cy="17098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27" y="113564"/>
            <a:ext cx="2160240" cy="1709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7" y="116632"/>
            <a:ext cx="2115098" cy="1732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 descr="C:\Documents and Settings\Admin\Мои документы\Мои рисунки\vlcsnap-2012-03-21-22h58m36s178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1" b="5000"/>
          <a:stretch/>
        </p:blipFill>
        <p:spPr bwMode="auto">
          <a:xfrm>
            <a:off x="6966580" y="116632"/>
            <a:ext cx="2000895" cy="17516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Documents and Settings\Admin\Мои документы\Мои рисунки\vlcsnap-2012-03-21-22h58m52s73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6" r="2571" b="2728"/>
          <a:stretch/>
        </p:blipFill>
        <p:spPr bwMode="auto">
          <a:xfrm>
            <a:off x="188030" y="1988840"/>
            <a:ext cx="2010257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Documents and Settings\Admin\Мои документы\Мои рисунки\vlcsnap-2012-03-21-22h59m31s217.pn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2" r="2661" b="4762"/>
          <a:stretch/>
        </p:blipFill>
        <p:spPr bwMode="auto">
          <a:xfrm>
            <a:off x="2408313" y="2009229"/>
            <a:ext cx="2160240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Documents and Settings\Admin\Мои документы\Мои рисунки\vlcsnap-2012-03-21-23h00m32s60.pn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r="1943" b="2871"/>
          <a:stretch/>
        </p:blipFill>
        <p:spPr bwMode="auto">
          <a:xfrm>
            <a:off x="4716017" y="2009230"/>
            <a:ext cx="2115098" cy="180019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Documents and Settings\Admin\Мои документы\Мои рисунки\vlcsnap-2012-03-21-23h01m08s157.pn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r="3042" b="2884"/>
          <a:stretch/>
        </p:blipFill>
        <p:spPr bwMode="auto">
          <a:xfrm>
            <a:off x="6985674" y="2010963"/>
            <a:ext cx="1992265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Documents and Settings\Admin\Мои документы\Мои рисунки\vlcsnap-2012-03-21-23h01m50s72.pn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1" r="2745" b="2416"/>
          <a:stretch/>
        </p:blipFill>
        <p:spPr bwMode="auto">
          <a:xfrm>
            <a:off x="179513" y="3933056"/>
            <a:ext cx="2016223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Documents and Settings\Admin\Мои документы\Мои рисунки\vlcsnap-2012-03-21-23h02m27s170.pn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4" r="3113" b="3196"/>
          <a:stretch/>
        </p:blipFill>
        <p:spPr bwMode="auto">
          <a:xfrm>
            <a:off x="2396955" y="3947406"/>
            <a:ext cx="2150654" cy="1800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Documents and Settings\Admin\Мои документы\Мои рисунки\vlcsnap-2012-03-21-23h02m44s119.pn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7" r="4280" b="5580"/>
          <a:stretch/>
        </p:blipFill>
        <p:spPr bwMode="auto">
          <a:xfrm>
            <a:off x="4716017" y="3984278"/>
            <a:ext cx="2115098" cy="1748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C:\Documents and Settings\Admin\Мои документы\Мои рисунки\vlcsnap-2012-03-21-23h03m01s250.pn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1" b="3846"/>
          <a:stretch/>
        </p:blipFill>
        <p:spPr bwMode="auto">
          <a:xfrm>
            <a:off x="6985675" y="3998628"/>
            <a:ext cx="1992264" cy="17489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Documents and Settings\Admin\Мои документы\Мои рисунки\vlcsnap-2012-03-21-23h03m37s72.png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" r="3198" b="2871"/>
          <a:stretch/>
        </p:blipFill>
        <p:spPr bwMode="auto">
          <a:xfrm>
            <a:off x="1547664" y="5768812"/>
            <a:ext cx="1368152" cy="108918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Рисунок 19" descr="C:\Documents and Settings\Admin\Мои документы\Мои рисунки\vlcsnap-2012-03-21-23h04m03s140.png"/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4617" r="3042" b="3704"/>
          <a:stretch/>
        </p:blipFill>
        <p:spPr bwMode="auto">
          <a:xfrm>
            <a:off x="3837456" y="5733256"/>
            <a:ext cx="1757121" cy="1124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 descr="C:\Documents and Settings\Admin\Мои документы\Мои рисунки\vlcsnap-2012-03-21-23h04m21s57.png"/>
          <p:cNvPicPr/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" t="7047" r="3627" b="2778"/>
          <a:stretch/>
        </p:blipFill>
        <p:spPr bwMode="auto">
          <a:xfrm>
            <a:off x="6221766" y="5768812"/>
            <a:ext cx="1527816" cy="1124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979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740" y="188640"/>
            <a:ext cx="7520940" cy="54864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 smtClean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/>
            </a:r>
            <a:br>
              <a:rPr lang="en-US" b="1" dirty="0" smtClean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</a:br>
            <a:r>
              <a:rPr lang="en-US" b="1" dirty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/>
            </a:r>
            <a:br>
              <a:rPr lang="en-US" b="1" dirty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</a:br>
            <a:r>
              <a:rPr lang="uk-UA" b="1" dirty="0" smtClean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ТЕХНОЛОГІЧНІ </a:t>
            </a:r>
            <a:r>
              <a:rPr lang="uk-UA" b="1" dirty="0">
                <a:solidFill>
                  <a:srgbClr val="FF0000"/>
                </a:solidFill>
                <a:latin typeface="Georgia"/>
                <a:ea typeface="Calibri"/>
                <a:cs typeface="Times New Roman"/>
              </a:rPr>
              <a:t>ПРОЦЕСИ ЗАБОЮ ПТИЦІ РУЧНИМ СПОСОБОМ</a:t>
            </a:r>
            <a:r>
              <a:rPr lang="ru-RU" sz="1600" dirty="0">
                <a:latin typeface="Calibri"/>
                <a:ea typeface="Calibri"/>
                <a:cs typeface="Times New Roman"/>
              </a:rPr>
              <a:t/>
            </a:r>
            <a:br>
              <a:rPr lang="ru-RU" sz="16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pic>
        <p:nvPicPr>
          <p:cNvPr id="4" name="Рисунок 3" descr="C:\Documents and Settings\Admin\Рабочий стол\Новая папка\SAM_026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1196752"/>
            <a:ext cx="2400267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nts and Settings\Admin\Рабочий стол\Новая папка\SAM_026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96752"/>
            <a:ext cx="2508059" cy="18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Admin\Рабочий стол\Новая папка\SAM_026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49" y="1196752"/>
            <a:ext cx="2409531" cy="1800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Admin\Рабочий стол\Новая папка\SAM_0270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3158970"/>
            <a:ext cx="2400267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ocuments and Settings\Admin\Рабочий стол\Новая папка\SAM_027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1691" y="3158970"/>
            <a:ext cx="2488208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Documents and Settings\Admin\Рабочий стол\Новая папка\SAM_0272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664" y="3158970"/>
            <a:ext cx="2369015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nts and Settings\Admin\Рабочий стол\Новая папка\SAM_027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42" y="4797152"/>
            <a:ext cx="2400267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Documents and Settings\Admin\Рабочий стол\Новая папка\SAM_027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797152"/>
            <a:ext cx="2488208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Admin\Рабочий стол\Новая папка\SAM_0277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796" y="4797152"/>
            <a:ext cx="2409531" cy="18722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42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Новая папка\SAM_0278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3" y="188640"/>
            <a:ext cx="2496277" cy="145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Documents and Settings\Admin\Рабочий стол\Новая папка\SAM_0279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8640"/>
            <a:ext cx="2592288" cy="145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Documents and Settings\Admin\Рабочий стол\Новая папка\SAM_028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181" y="188640"/>
            <a:ext cx="2400267" cy="1458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nts and Settings\Admin\Рабочий стол\Новая папка\SAM_028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1" y="1862827"/>
            <a:ext cx="2496277" cy="151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Admin\Рабочий стол\Новая папка\SAM_028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62826"/>
            <a:ext cx="2592288" cy="151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Admin\Рабочий стол\Новая папка\SAM_028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520" y="1862827"/>
            <a:ext cx="2329928" cy="15171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ocuments and Settings\Admin\Рабочий стол\Новая папка\SAM_029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3" y="3461610"/>
            <a:ext cx="2496277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Documents and Settings\Admin\Рабочий стол\Новая папка\SAM_0291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793" y="3494220"/>
            <a:ext cx="2592287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nts and Settings\Admin\Рабочий стол\Новая папка\SAM_0293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304" y="3506632"/>
            <a:ext cx="2303144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Documents and Settings\Admin\Рабочий стол\Новая папка\SAM_0298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62" y="5229200"/>
            <a:ext cx="2496277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Admin\Рабочий стол\Новая папка\SAM_0299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5229199"/>
            <a:ext cx="2592287" cy="151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Documents and Settings\Admin\Рабочий стол\Новая папка\SAM_0300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496" y="5229199"/>
            <a:ext cx="2303144" cy="15121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8653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Новая папка\SAM_030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4" y="188640"/>
            <a:ext cx="2208245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Documents and Settings\Admin\Рабочий стол\Новая папка\SAM_03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8640"/>
            <a:ext cx="2208245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Documents and Settings\Admin\Рабочий стол\Новая папка\SAM_030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71" y="188641"/>
            <a:ext cx="2304256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nts and Settings\Admin\Рабочий стол\Новая папка\SAM_03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4" y="1808819"/>
            <a:ext cx="2240596" cy="151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Admin\Рабочий стол\Новая папка\SAM_0308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808819"/>
            <a:ext cx="2208244" cy="151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Admin\Рабочий стол\Новая папка\SAM_030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243" y="1808819"/>
            <a:ext cx="2313184" cy="1512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ocuments and Settings\Admin\Рабочий стол\Новая папка\SAM_030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2" y="3429001"/>
            <a:ext cx="2208245" cy="164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Documents and Settings\Admin\Рабочий стол\Новая папка\SAM_0311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3429000"/>
            <a:ext cx="2208244" cy="1642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nts and Settings\Admin\Рабочий стол\Новая папка\SAM_0314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171" y="3429001"/>
            <a:ext cx="2304256" cy="164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Documents and Settings\Admin\Рабочий стол\Новая папка\SAM_0315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5229200"/>
            <a:ext cx="2208245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Admin\Рабочий стол\Новая папка\SAM_031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5229200"/>
            <a:ext cx="2208244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Documents and Settings\Admin\Рабочий стол\Новая папка\SAM_0318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7096" y="5246342"/>
            <a:ext cx="2313184" cy="14950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17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Новая папка\SAM_032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260648"/>
            <a:ext cx="2304256" cy="1535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Documents and Settings\Admin\Рабочий стол\Новая папка\SAM_032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1" y="193576"/>
            <a:ext cx="2112235" cy="1602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Documents and Settings\Admin\Рабочий стол\Новая папка\SAM_032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49" y="193576"/>
            <a:ext cx="2304256" cy="1602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nts and Settings\Admin\Рабочий стол\Новая папка\SAM_032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1862827"/>
            <a:ext cx="2304256" cy="156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Admin\Рабочий стол\Новая папка\SAM_032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862827"/>
            <a:ext cx="2129003" cy="156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Admin\Рабочий стол\Новая папка\SAM_032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49" y="1862827"/>
            <a:ext cx="2304256" cy="1566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ocuments and Settings\Admin\Рабочий стол\Новая папка\SAM_0326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3660648"/>
            <a:ext cx="2304256" cy="1424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Documents and Settings\Admin\Рабочий стол\Новая папка\SAM_032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3660649"/>
            <a:ext cx="2129003" cy="14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nts and Settings\Admin\Рабочий стол\Новая папка\SAM_0328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347" y="3660649"/>
            <a:ext cx="2341059" cy="1424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Documents and Settings\Admin\Рабочий стол\Новая папка\SAM_0329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73" y="5229200"/>
            <a:ext cx="2304256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Admin\Рабочий стол\Новая папка\SAM_0330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229200"/>
            <a:ext cx="2112235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Documents and Settings\Admin\Рабочий стол\Новая папка\SAM_0331.JP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149" y="5229200"/>
            <a:ext cx="2304256" cy="14401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214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Documents and Settings\Admin\Рабочий стол\Новая папка\SAM_033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6632"/>
            <a:ext cx="2208245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 descr="C:\Documents and Settings\Admin\Рабочий стол\Новая папка\SAM_033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69" y="116632"/>
            <a:ext cx="2283949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 descr="C:\Documents and Settings\Admin\Рабочий стол\Новая папка\SAM_03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65" y="116632"/>
            <a:ext cx="2400267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C:\Documents and Settings\Admin\Рабочий стол\Новая папка\SAM_033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85950"/>
            <a:ext cx="2208245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C:\Documents and Settings\Admin\Рабочий стол\Новая папка\SAM_033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69" y="1885950"/>
            <a:ext cx="2283949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Documents and Settings\Admin\Рабочий стол\Новая папка\SAM_0337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65" y="1885950"/>
            <a:ext cx="2400267" cy="1543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ocuments and Settings\Admin\Рабочий стол\Новая папка\SAM_0338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573016"/>
            <a:ext cx="2208245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Documents and Settings\Admin\Рабочий стол\Новая папка\SAM_033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314" y="3573016"/>
            <a:ext cx="2199005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nts and Settings\Admin\Рабочий стол\Новая папка\SAM_0340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65" y="3573016"/>
            <a:ext cx="2400267" cy="158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Documents and Settings\Admin\Рабочий стол\Новая папка\SAM_0341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4851" y="5313738"/>
            <a:ext cx="2208245" cy="1484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Documents and Settings\Admin\Рабочий стол\Новая папка\SAM_0342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5" y="5313738"/>
            <a:ext cx="2199005" cy="14847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873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179512" y="-1"/>
            <a:ext cx="8964487" cy="3717033"/>
          </a:xfrm>
          <a:prstGeom prst="cloudCallou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611560" y="1091645"/>
            <a:ext cx="81140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 algn="ctr">
              <a:spcAft>
                <a:spcPts val="0"/>
              </a:spcAft>
            </a:pPr>
            <a:r>
              <a:rPr lang="uk-UA" b="1" dirty="0">
                <a:latin typeface="Joinks"/>
                <a:ea typeface="Times New Roman"/>
              </a:rPr>
              <a:t>На сільськогосподарську птицю, яка надходить до забою (курчата, кури, курчата-бройлери, індики, індичата, качки, каченята, гуси, гусенята, цесарки, цесарята) поширюється стандарт ДСТУ </a:t>
            </a:r>
            <a:endParaRPr lang="en-US" b="1" dirty="0" smtClean="0">
              <a:latin typeface="Joinks"/>
              <a:ea typeface="Times New Roman"/>
            </a:endParaRPr>
          </a:p>
          <a:p>
            <a:pPr indent="571500" algn="ctr">
              <a:spcAft>
                <a:spcPts val="0"/>
              </a:spcAft>
            </a:pPr>
            <a:r>
              <a:rPr lang="uk-UA" b="1" dirty="0" smtClean="0">
                <a:latin typeface="Joinks"/>
                <a:ea typeface="Times New Roman"/>
              </a:rPr>
              <a:t>3136-95 </a:t>
            </a:r>
            <a:r>
              <a:rPr lang="uk-UA" b="1" dirty="0">
                <a:latin typeface="Joinks"/>
                <a:ea typeface="Times New Roman"/>
              </a:rPr>
              <a:t>«Птиця сільськогосподарська для забою. Технічні </a:t>
            </a:r>
            <a:r>
              <a:rPr lang="uk-UA" b="1" dirty="0" smtClean="0">
                <a:latin typeface="Joinks"/>
                <a:ea typeface="Times New Roman"/>
              </a:rPr>
              <a:t>умови», </a:t>
            </a:r>
            <a:r>
              <a:rPr lang="uk-UA" b="1" dirty="0">
                <a:latin typeface="Joinks"/>
                <a:ea typeface="Times New Roman"/>
              </a:rPr>
              <a:t>який визначає вимоги до птиці під час здавання-приймання. </a:t>
            </a:r>
            <a:endParaRPr lang="ru-RU" sz="1600" b="1" dirty="0">
              <a:effectLst/>
              <a:latin typeface="Joinks"/>
              <a:ea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9572" y="162212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inks"/>
                <a:ea typeface="Times New Roman"/>
              </a:rPr>
              <a:t>ДСТУ 3136-95 </a:t>
            </a:r>
            <a:r>
              <a:rPr lang="uk-UA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inks"/>
                <a:ea typeface="Times New Roman"/>
              </a:rPr>
              <a:t>«Птиця сільськогосподарська для забою. Технічні </a:t>
            </a:r>
            <a:r>
              <a:rPr lang="uk-UA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inks"/>
                <a:ea typeface="Times New Roman"/>
              </a:rPr>
              <a:t>умови»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86392" y="2826439"/>
            <a:ext cx="63174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 algn="ctr">
              <a:spcAft>
                <a:spcPts val="0"/>
              </a:spcAft>
            </a:pPr>
            <a:r>
              <a:rPr lang="uk-UA" b="1" dirty="0">
                <a:latin typeface="Joinks"/>
                <a:ea typeface="Times New Roman"/>
              </a:rPr>
              <a:t>Птицю, призначену для забою, поділяють на </a:t>
            </a:r>
            <a:r>
              <a:rPr lang="uk-UA" b="1" dirty="0">
                <a:solidFill>
                  <a:srgbClr val="C00000"/>
                </a:solidFill>
                <a:latin typeface="Joinks"/>
                <a:ea typeface="Times New Roman"/>
              </a:rPr>
              <a:t>молодняк</a:t>
            </a:r>
            <a:r>
              <a:rPr lang="uk-UA" b="1" dirty="0">
                <a:latin typeface="Joinks"/>
                <a:ea typeface="Times New Roman"/>
              </a:rPr>
              <a:t> (курчата, курчата-бройлери, індичата, каченята, гусенята, цесарята</a:t>
            </a:r>
            <a:r>
              <a:rPr lang="uk-UA" b="1" dirty="0" smtClean="0">
                <a:latin typeface="Joinks"/>
                <a:ea typeface="Times New Roman"/>
              </a:rPr>
              <a:t>)</a:t>
            </a:r>
          </a:p>
          <a:p>
            <a:pPr indent="571500" algn="ctr">
              <a:spcAft>
                <a:spcPts val="0"/>
              </a:spcAft>
            </a:pPr>
            <a:endParaRPr lang="uk-UA" b="1" dirty="0">
              <a:latin typeface="Joinks"/>
              <a:ea typeface="Times New Roman"/>
            </a:endParaRPr>
          </a:p>
          <a:p>
            <a:pPr indent="571500" algn="ctr">
              <a:spcAft>
                <a:spcPts val="0"/>
              </a:spcAft>
            </a:pPr>
            <a:endParaRPr lang="en-US" b="1" dirty="0" smtClean="0">
              <a:latin typeface="Joinks"/>
              <a:ea typeface="Times New Roman"/>
            </a:endParaRPr>
          </a:p>
          <a:p>
            <a:pPr lvl="0" indent="571500" algn="ctr"/>
            <a:r>
              <a:rPr lang="uk-UA" b="1" dirty="0">
                <a:solidFill>
                  <a:srgbClr val="C00000"/>
                </a:solidFill>
                <a:latin typeface="Joinks"/>
                <a:ea typeface="Times New Roman"/>
              </a:rPr>
              <a:t> і дорослу </a:t>
            </a:r>
            <a:r>
              <a:rPr lang="uk-UA" b="1" dirty="0">
                <a:solidFill>
                  <a:srgbClr val="000000"/>
                </a:solidFill>
                <a:latin typeface="Joinks"/>
                <a:ea typeface="Times New Roman"/>
              </a:rPr>
              <a:t>(кури, індики, качки, гуси, цесарки).</a:t>
            </a:r>
            <a:endParaRPr lang="ru-RU" sz="1600" b="1" dirty="0">
              <a:solidFill>
                <a:srgbClr val="000000"/>
              </a:solidFill>
              <a:latin typeface="Joinks"/>
              <a:ea typeface="Times New Roman"/>
            </a:endParaRPr>
          </a:p>
          <a:p>
            <a:pPr indent="571500" algn="ctr">
              <a:spcAft>
                <a:spcPts val="0"/>
              </a:spcAft>
            </a:pPr>
            <a:endParaRPr lang="en-US" b="1" dirty="0">
              <a:latin typeface="Joinks"/>
              <a:ea typeface="Times New Roman"/>
            </a:endParaRPr>
          </a:p>
          <a:p>
            <a:pPr indent="571500" algn="ctr">
              <a:spcAft>
                <a:spcPts val="0"/>
              </a:spcAft>
            </a:pPr>
            <a:endParaRPr lang="en-US" b="1" dirty="0" smtClean="0">
              <a:latin typeface="Joinks"/>
              <a:ea typeface="Times New Roman"/>
            </a:endParaRPr>
          </a:p>
          <a:p>
            <a:pPr indent="571500" algn="ctr">
              <a:spcAft>
                <a:spcPts val="0"/>
              </a:spcAft>
            </a:pPr>
            <a:endParaRPr lang="en-US" b="1" dirty="0">
              <a:latin typeface="Joinks"/>
              <a:ea typeface="Times New Roman"/>
            </a:endParaRPr>
          </a:p>
          <a:p>
            <a:pPr indent="571500" algn="ctr">
              <a:spcAft>
                <a:spcPts val="0"/>
              </a:spcAft>
            </a:pPr>
            <a:endParaRPr lang="en-US" b="1" dirty="0" smtClean="0">
              <a:latin typeface="Joinks"/>
              <a:ea typeface="Times New Roman"/>
            </a:endParaRPr>
          </a:p>
          <a:p>
            <a:pPr indent="571500" algn="ctr">
              <a:spcAft>
                <a:spcPts val="0"/>
              </a:spcAft>
            </a:pPr>
            <a:endParaRPr lang="en-US" b="1" dirty="0">
              <a:latin typeface="Joinks"/>
              <a:ea typeface="Times New Roman"/>
            </a:endParaRPr>
          </a:p>
          <a:p>
            <a:pPr indent="571500" algn="ctr">
              <a:spcAft>
                <a:spcPts val="0"/>
              </a:spcAft>
            </a:pPr>
            <a:endParaRPr lang="en-US" b="1" dirty="0" smtClean="0">
              <a:latin typeface="Joinks"/>
              <a:ea typeface="Times New Roman"/>
            </a:endParaRPr>
          </a:p>
          <a:p>
            <a:pPr indent="571500" algn="ctr">
              <a:spcAft>
                <a:spcPts val="0"/>
              </a:spcAft>
            </a:pPr>
            <a:endParaRPr lang="en-US" b="1" dirty="0" smtClean="0">
              <a:latin typeface="Joinks"/>
              <a:ea typeface="Times New Roman"/>
            </a:endParaRPr>
          </a:p>
          <a:p>
            <a:pPr indent="571500" algn="ctr">
              <a:spcAft>
                <a:spcPts val="0"/>
              </a:spcAft>
            </a:pPr>
            <a:endParaRPr lang="en-US" b="1" dirty="0" smtClean="0">
              <a:latin typeface="Joinks"/>
              <a:ea typeface="Times New Roman"/>
            </a:endParaRPr>
          </a:p>
          <a:p>
            <a:pPr indent="571500" algn="ctr">
              <a:spcAft>
                <a:spcPts val="0"/>
              </a:spcAft>
            </a:pPr>
            <a:endParaRPr lang="en-US" b="1" dirty="0" smtClean="0">
              <a:solidFill>
                <a:schemeClr val="bg1"/>
              </a:solidFill>
              <a:latin typeface="Joinks"/>
              <a:ea typeface="Times New Roman"/>
            </a:endParaRPr>
          </a:p>
        </p:txBody>
      </p:sp>
      <p:pic>
        <p:nvPicPr>
          <p:cNvPr id="1030" name="Picture 6" descr="G:\Н М К\ПТАХІВНИЦТВО НАВЧ.МЕТОД. КОМПЛЕКС\ФОТО ДЛЯ ПРЕЗЕНТАЦІЙ\качки....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637" y="5396499"/>
            <a:ext cx="1635374" cy="12007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G:\Н М К\ПТАХІВНИЦТВО НАВЧ.МЕТОД. КОМПЛЕКС\ФОТО ДЛЯ ПРЕЗЕНТАЦІЙ\крос гусей - китайські+арзамаські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552" y="4661659"/>
            <a:ext cx="1693502" cy="133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:\Н М К\ПТАХІВНИЦТВО НАВЧ.МЕТОД. КОМПЛЕКС\ФОТО ДЛЯ ПРЕЗЕНТАЦІЙ\мясна птиця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220176"/>
            <a:ext cx="1633364" cy="1329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G:\Н М К\ПТАХІВНИЦТВО НАВЧ.МЕТОД. КОМПЛЕКС\ФОТО ДЛЯ ПРЕЗЕНТАЦІЙ\сесарки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655" y="5277600"/>
            <a:ext cx="1452880" cy="1192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G:\Н М К\ПТАХІВНИЦТВО НАВЧ.МЕТОД. КОМПЛЕКС\ФОТО ДЛЯ ПРЕЗЕНТАЦІЙ\усміхнись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490880"/>
            <a:ext cx="1529932" cy="1182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9" name="Picture 15" descr="G:\Н М К\ПТАХІВНИЦТВО НАВЧ.МЕТОД. КОМПЛЕКС\ФОТО ДЛЯ ПРЕЗЕНТАЦІЙ\індикки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98" y="4574794"/>
            <a:ext cx="1817411" cy="13712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4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C:\Documents and Settings\Admin\Рабочий стол\Новая папка\SAM_0351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7" y="298721"/>
            <a:ext cx="2283340" cy="176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Documents and Settings\Admin\Рабочий стол\Новая папка\SAM_035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98720"/>
            <a:ext cx="2361189" cy="1762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Documents and Settings\Admin\Рабочий стол\Новая папка\SAM_036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98721"/>
            <a:ext cx="2635515" cy="176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Documents and Settings\Admin\Рабочий стол\Новая папка\SAM_0363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7" y="2238267"/>
            <a:ext cx="2283340" cy="1656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Documents and Settings\Admin\Рабочий стол\Новая папка\SAM_0364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238267"/>
            <a:ext cx="2361188" cy="172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Documents and Settings\Admin\Рабочий стол\Новая папка\SAM_036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2238268"/>
            <a:ext cx="2635515" cy="17286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Documents and Settings\Admin\Рабочий стол\Новая папка\SAM_037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9" y="4163052"/>
            <a:ext cx="2283340" cy="186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Documents and Settings\Admin\Рабочий стол\Новая папка\SAM_0367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163052"/>
            <a:ext cx="2361190" cy="1878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Documents and Settings\Admin\Рабочий стол\Новая папка\SAM_0366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1" y="4221088"/>
            <a:ext cx="2635515" cy="18205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114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043608" y="260647"/>
            <a:ext cx="64087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Joinks"/>
                <a:ea typeface="+mj-ea"/>
              </a:rPr>
              <a:t>Питання самоконтролю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7569" y="1030089"/>
            <a:ext cx="8568952" cy="53876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1.В чому полягає організація процесу забою та переробки птиці?</a:t>
            </a:r>
            <a:endParaRPr lang="ru-RU" b="1" dirty="0">
              <a:latin typeface="Georg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2.Які особливості транспортування птиці на переробні підприємства?</a:t>
            </a:r>
            <a:endParaRPr lang="ru-RU" b="1" dirty="0">
              <a:latin typeface="Georg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3.Як проводиться прижиттєва оцінка  забійної птиці?</a:t>
            </a:r>
            <a:endParaRPr lang="ru-RU" b="1" dirty="0">
              <a:latin typeface="Georg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4.Яких ветеринарно-санітарних вимог необхідно дотримуватись </a:t>
            </a:r>
            <a:r>
              <a:rPr lang="uk-UA" b="1" dirty="0" smtClean="0">
                <a:latin typeface="Georgia" pitchFamily="18" charset="0"/>
                <a:ea typeface="Calibri"/>
                <a:cs typeface="Times New Roman"/>
              </a:rPr>
              <a:t>під час перевезення </a:t>
            </a: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птиці на підприємства для забою птиці?</a:t>
            </a:r>
            <a:endParaRPr lang="ru-RU" b="1" dirty="0">
              <a:latin typeface="Georg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5.Які вимоги, </a:t>
            </a:r>
            <a:r>
              <a:rPr lang="uk-UA" b="1" dirty="0" smtClean="0">
                <a:latin typeface="Georgia" pitchFamily="18" charset="0"/>
                <a:ea typeface="Calibri"/>
                <a:cs typeface="Times New Roman"/>
              </a:rPr>
              <a:t>згідно зі стандартом, </a:t>
            </a: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ставляться до птиці за вгодованістю?</a:t>
            </a:r>
            <a:endParaRPr lang="ru-RU" b="1" dirty="0">
              <a:latin typeface="Georg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6.Які вимоги, </a:t>
            </a:r>
            <a:r>
              <a:rPr lang="uk-UA" b="1" dirty="0" smtClean="0">
                <a:latin typeface="Georgia" pitchFamily="18" charset="0"/>
                <a:ea typeface="Calibri"/>
                <a:cs typeface="Times New Roman"/>
              </a:rPr>
              <a:t>згідно </a:t>
            </a:r>
            <a:r>
              <a:rPr lang="uk-UA" b="1" smtClean="0">
                <a:latin typeface="Georgia" pitchFamily="18" charset="0"/>
                <a:ea typeface="Calibri"/>
                <a:cs typeface="Times New Roman"/>
              </a:rPr>
              <a:t>зі стандартом, </a:t>
            </a: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ставляться до птиці за масою?</a:t>
            </a:r>
            <a:endParaRPr lang="ru-RU" b="1" dirty="0">
              <a:latin typeface="Georg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7. Які є методи забою птиці</a:t>
            </a:r>
            <a:r>
              <a:rPr lang="uk-UA" b="1" dirty="0" smtClean="0">
                <a:latin typeface="Georgia" pitchFamily="18" charset="0"/>
                <a:ea typeface="Calibri"/>
                <a:cs typeface="Times New Roman"/>
              </a:rPr>
              <a:t>?</a:t>
            </a:r>
            <a:endParaRPr lang="ru-RU" b="1" dirty="0">
              <a:latin typeface="Georg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latin typeface="Georgia" pitchFamily="18" charset="0"/>
                <a:ea typeface="Calibri"/>
                <a:cs typeface="Times New Roman"/>
              </a:rPr>
              <a:t>8.Які </a:t>
            </a: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технологічні операції забою та переробки птиці?</a:t>
            </a:r>
            <a:endParaRPr lang="ru-RU" b="1" dirty="0">
              <a:latin typeface="Georg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latin typeface="Georgia" pitchFamily="18" charset="0"/>
                <a:ea typeface="Calibri"/>
                <a:cs typeface="Times New Roman"/>
              </a:rPr>
              <a:t>9.Яка </a:t>
            </a: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мета охолодження тушок птиці</a:t>
            </a:r>
            <a:r>
              <a:rPr lang="uk-UA" b="1" dirty="0" smtClean="0">
                <a:latin typeface="Georgia" pitchFamily="18" charset="0"/>
                <a:ea typeface="Calibri"/>
                <a:cs typeface="Times New Roman"/>
              </a:rPr>
              <a:t>?</a:t>
            </a:r>
            <a:endParaRPr lang="ru-RU" b="1" dirty="0">
              <a:latin typeface="Georgia" pitchFamily="18" charset="0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uk-UA" b="1" dirty="0" smtClean="0">
                <a:latin typeface="Georgia" pitchFamily="18" charset="0"/>
                <a:ea typeface="Calibri"/>
                <a:cs typeface="Times New Roman"/>
              </a:rPr>
              <a:t>10.Які </a:t>
            </a:r>
            <a:r>
              <a:rPr lang="uk-UA" b="1" dirty="0">
                <a:latin typeface="Georgia" pitchFamily="18" charset="0"/>
                <a:ea typeface="Calibri"/>
                <a:cs typeface="Times New Roman"/>
              </a:rPr>
              <a:t>особливості маркування тушок птиці та тари?</a:t>
            </a:r>
            <a:endParaRPr lang="ru-RU" b="1" dirty="0">
              <a:effectLst/>
              <a:latin typeface="Georgia" pitchFamily="18" charset="0"/>
              <a:ea typeface="Calibri"/>
              <a:cs typeface="Times New Roman"/>
            </a:endParaRPr>
          </a:p>
        </p:txBody>
      </p:sp>
      <p:pic>
        <p:nvPicPr>
          <p:cNvPr id="5" name="Рисунок 4" descr="http://poradagorod.ucoz.ua/_ph/1/1/906106009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19" y="5013176"/>
            <a:ext cx="1249979" cy="13325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087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4" name="Picture 8" descr="G:\Н М К\ПТАХІВНИЦТВО НАВЧ.МЕТОД. КОМПЛЕКС\Презентації Техн. в-ва прод.птах\ФОТО ДЛЯ ПРЕЗЕНТАЦІЙ\тушка бройлера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1444674"/>
            <a:ext cx="3486150" cy="3333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1185640" y="1540793"/>
            <a:ext cx="5648623" cy="2544918"/>
          </a:xfrm>
        </p:spPr>
        <p:txBody>
          <a:bodyPr/>
          <a:lstStyle/>
          <a:p>
            <a:pPr lvl="0" algn="ctr">
              <a:spcBef>
                <a:spcPts val="0"/>
              </a:spcBef>
            </a:pPr>
            <a:r>
              <a:rPr lang="ru-RU" sz="5400" b="1" cap="non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  <a:t>Дякую</a:t>
            </a:r>
            <a:r>
              <a:rPr lang="ru-RU" sz="54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  <a:t> за </a:t>
            </a:r>
            <a:r>
              <a:rPr lang="ru-RU" sz="5400" b="1" cap="none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  <a:t>увагу</a:t>
            </a:r>
            <a:r>
              <a:rPr lang="ru-RU" sz="54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  <a:t>!</a:t>
            </a:r>
            <a:br>
              <a:rPr lang="ru-RU" sz="5400" b="1" cap="none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ea typeface="+mn-ea"/>
                <a:cs typeface="+mn-cs"/>
              </a:rPr>
            </a:br>
            <a:endParaRPr lang="ru-RU" sz="5400" dirty="0">
              <a:latin typeface="Georgia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092914"/>
            <a:ext cx="5065713" cy="391953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/>
        </p:spPr>
      </p:pic>
      <p:pic>
        <p:nvPicPr>
          <p:cNvPr id="4100" name="Picture 4" descr="G:\Н М К\ПТАХІВНИЦТВО НАВЧ.МЕТОД. КОМПЛЕКС\Презентації Техн. в-ва прод.птах\ФОТО ДЛЯ ПРЕЗЕНТАЦІЙ\клас!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1872208" cy="25808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:\Н М К\ПТАХІВНИЦТВО НАВЧ.МЕТОД. КОМПЛЕКС\Презентації Техн. в-ва прод.птах\ФОТО ДЛЯ ПРЕЗЕНТАЦІЙ\очаровашк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4968"/>
            <a:ext cx="17145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G:\Н М К\ПТАХІВНИЦТВО НАВЧ.МЕТОД. КОМПЛЕКС\Презентації Техн. в-ва прод.птах\ФОТО ДЛЯ ПРЕЗЕНТАЦІЙ\папуг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94968"/>
            <a:ext cx="1962150" cy="190989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075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8" y="0"/>
            <a:ext cx="8712968" cy="903000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Жива маса птиці, яка допускається до забою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874735"/>
              </p:ext>
            </p:extLst>
          </p:nvPr>
        </p:nvGraphicFramePr>
        <p:xfrm>
          <a:off x="143507" y="851618"/>
          <a:ext cx="7092790" cy="590671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3546395"/>
                <a:gridCol w="3546395"/>
              </a:tblGrid>
              <a:tr h="8592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Joinks"/>
                          <a:ea typeface="Times New Roman"/>
                          <a:cs typeface="Times New Roman"/>
                        </a:rPr>
                        <a:t>Вид птиці</a:t>
                      </a:r>
                      <a:r>
                        <a:rPr lang="uk-UA" sz="1400" b="1" dirty="0">
                          <a:solidFill>
                            <a:srgbClr val="FFFFFF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2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Joinks"/>
                          <a:ea typeface="Times New Roman"/>
                          <a:cs typeface="Times New Roman"/>
                        </a:rPr>
                        <a:t>Маса, </a:t>
                      </a:r>
                      <a:r>
                        <a:rPr lang="uk-UA" sz="2400" b="1" dirty="0" smtClean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Joinks"/>
                          <a:ea typeface="Times New Roman"/>
                          <a:cs typeface="Times New Roman"/>
                        </a:rPr>
                        <a:t>г, </a:t>
                      </a:r>
                      <a:r>
                        <a:rPr lang="uk-UA" sz="2400" b="1" dirty="0">
                          <a:solidFill>
                            <a:srgbClr val="FFFF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Joinks"/>
                          <a:ea typeface="Times New Roman"/>
                          <a:cs typeface="Times New Roman"/>
                        </a:rPr>
                        <a:t>не менше</a:t>
                      </a:r>
                      <a:endParaRPr lang="ru-RU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81BD"/>
                    </a:solidFill>
                  </a:tcPr>
                </a:tc>
              </a:tr>
              <a:tr h="5703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Курчата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600</a:t>
                      </a: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6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Курчата-бройлери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800" b="1" dirty="0" smtClean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900</a:t>
                      </a: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Каченята</a:t>
                      </a:r>
                      <a:endParaRPr lang="en-US" sz="1800" b="1" dirty="0" smtClean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 smtClean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1400</a:t>
                      </a: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86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Гусенята</a:t>
                      </a:r>
                      <a:endParaRPr lang="en-US" sz="1800" b="1" dirty="0" smtClean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 smtClean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2300</a:t>
                      </a: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8209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Індичата</a:t>
                      </a:r>
                      <a:endParaRPr lang="en-US" sz="1800" b="1" dirty="0" smtClean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b="1" dirty="0" smtClean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2200</a:t>
                      </a: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DFEE"/>
                    </a:solidFill>
                  </a:tcPr>
                </a:tc>
              </a:tr>
              <a:tr h="57037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smtClean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Цесарята</a:t>
                      </a:r>
                      <a:endParaRPr lang="en-US" sz="1800" b="1" dirty="0" smtClean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Joinks"/>
                          <a:ea typeface="Times New Roman"/>
                          <a:cs typeface="Times New Roman"/>
                        </a:rPr>
                        <a:t>700</a:t>
                      </a:r>
                      <a:endParaRPr lang="ru-RU" sz="1800" dirty="0"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BA0C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Picture 12" descr="G:\Н М К\ПТАХІВНИЦТВО НАВЧ.МЕТОД. КОМПЛЕКС\ФОТО ДЛЯ ПРЕЗЕНТАЦІЙ\утр.каченят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780928"/>
            <a:ext cx="16002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692871"/>
            <a:ext cx="1584176" cy="110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Н М К\ПТАХІВНИЦТВО НАВЧ.МЕТОД. КОМПЛЕКС\ФОТО ДЛЯ ПРЕЗЕНТАЦІЙ\утр.індиків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550" y="4684526"/>
            <a:ext cx="1953369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G:\Н М К\ПТАХІВНИЦТВО НАВЧ.МЕТОД. КОМПЛЕКС\ФОТО ДЛЯ ПРЕЗЕНТАЦІЙ\підлогове утримання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263266"/>
            <a:ext cx="18954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G:\Н М К\ПТАХІВНИЦТВО НАВЧ.МЕТОД. КОМПЛЕКС\ФОТО ДЛЯ ПРЕЗЕНТАЦІЙ\мол.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83841"/>
            <a:ext cx="1008112" cy="930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Н М К\ПТАХІВНИЦТВО НАВЧ.МЕТОД. КОМПЛЕКС\ФОТО ДЛЯ ПРЕЗЕНТАЦІЙ\гуся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371" y="3473180"/>
            <a:ext cx="18478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80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67544" y="1066800"/>
            <a:ext cx="8424935" cy="5386536"/>
          </a:xfrm>
          <a:prstGeom prst="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42864" y="116632"/>
            <a:ext cx="6480720" cy="954107"/>
          </a:xfrm>
          <a:prstGeom prst="rect">
            <a:avLst/>
          </a:prstGeom>
          <a:ln w="76200">
            <a:solidFill>
              <a:schemeClr val="accent2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Joinks"/>
                <a:ea typeface="Times New Roman"/>
              </a:rPr>
              <a:t>Вгодованість птиці, яка підлягає здаванню</a:t>
            </a:r>
            <a:endParaRPr lang="ru-RU" sz="2800" dirty="0">
              <a:latin typeface="Joinks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028974"/>
              </p:ext>
            </p:extLst>
          </p:nvPr>
        </p:nvGraphicFramePr>
        <p:xfrm>
          <a:off x="611560" y="1067340"/>
          <a:ext cx="8064896" cy="53340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{21E4AEA4-8DFA-4A89-87EB-49C32662AFE0}</a:tableStyleId>
              </a:tblPr>
              <a:tblGrid>
                <a:gridCol w="3034771"/>
                <a:gridCol w="5030125"/>
              </a:tblGrid>
              <a:tr h="63829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Вид 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і вікова група птиці</a:t>
                      </a:r>
                      <a:endParaRPr lang="ru-RU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 </a:t>
                      </a:r>
                      <a:endParaRPr lang="ru-RU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800" dirty="0" smtClean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Характеристика </a:t>
                      </a:r>
                      <a:r>
                        <a:rPr lang="uk-UA" sz="180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вгодованості</a:t>
                      </a:r>
                      <a:endParaRPr lang="ru-RU" sz="1800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2536" marR="62536" marT="0" marB="0"/>
                </a:tc>
              </a:tr>
              <a:tr h="12536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tx1"/>
                          </a:solidFill>
                          <a:effectLst/>
                        </a:rPr>
                        <a:t>Курчата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</a:rPr>
                        <a:t>, кури, індичата, індики, цесарята і цесарки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</a:rPr>
                        <a:t>Грудні м’язи і м’язи стегна розвинуті задовільно. Кіль грудної кістки може виділятись, утворюючи кут без западин. Кінці донних кісток можна легко промацати.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2536" marR="62536" marT="0" marB="0"/>
                </a:tc>
              </a:tr>
              <a:tr h="125361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tx1"/>
                          </a:solidFill>
                          <a:effectLst/>
                        </a:rPr>
                        <a:t>Курчата-бройлери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</a:rPr>
                        <a:t>Грудні м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’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</a:rPr>
                        <a:t>язи та м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’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</a:rPr>
                        <a:t>язи стегна розвинуті добре чи задовільно. Грудина широка, допускається незначний виступ грудної кістки. Кінці донних кісток можна легко промацати.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2536" marR="62536" marT="0" marB="0"/>
                </a:tc>
              </a:tr>
              <a:tr h="1880426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US" sz="1600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 smtClean="0">
                          <a:solidFill>
                            <a:schemeClr val="tx1"/>
                          </a:solidFill>
                          <a:effectLst/>
                        </a:rPr>
                        <a:t>Каченята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</a:rPr>
                        <a:t>, качки, гусенята, гуси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</a:rPr>
                        <a:t>Грудні м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’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</a:rPr>
                        <a:t>язи та м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’</a:t>
                      </a:r>
                      <a:r>
                        <a:rPr lang="uk-UA" sz="1600" dirty="0">
                          <a:solidFill>
                            <a:schemeClr val="tx1"/>
                          </a:solidFill>
                          <a:effectLst/>
                        </a:rPr>
                        <a:t>язи стегна розвинуті задовільно. Кіль грудної кістки може виступати. У гусей під крилами можна промацати незначні відкладення підшкірного жиру. У качок, каченят і гусенят жирові відкладення можуть бути відсутні.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Joinks"/>
                        <a:ea typeface="Times New Roman"/>
                        <a:cs typeface="Times New Roman"/>
                      </a:endParaRPr>
                    </a:p>
                  </a:txBody>
                  <a:tcPr marL="62536" marR="62536" marT="0" marB="0"/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730375" y="10668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Freeform 16"/>
          <p:cNvSpPr>
            <a:spLocks/>
          </p:cNvSpPr>
          <p:nvPr/>
        </p:nvSpPr>
        <p:spPr bwMode="gray">
          <a:xfrm>
            <a:off x="204334" y="264586"/>
            <a:ext cx="1526041" cy="723919"/>
          </a:xfrm>
          <a:custGeom>
            <a:avLst/>
            <a:gdLst>
              <a:gd name="T0" fmla="*/ 1301 w 1321"/>
              <a:gd name="T1" fmla="*/ 401 h 712"/>
              <a:gd name="T2" fmla="*/ 1317 w 1321"/>
              <a:gd name="T3" fmla="*/ 442 h 712"/>
              <a:gd name="T4" fmla="*/ 1321 w 1321"/>
              <a:gd name="T5" fmla="*/ 481 h 712"/>
              <a:gd name="T6" fmla="*/ 1315 w 1321"/>
              <a:gd name="T7" fmla="*/ 516 h 712"/>
              <a:gd name="T8" fmla="*/ 1298 w 1321"/>
              <a:gd name="T9" fmla="*/ 550 h 712"/>
              <a:gd name="T10" fmla="*/ 1272 w 1321"/>
              <a:gd name="T11" fmla="*/ 579 h 712"/>
              <a:gd name="T12" fmla="*/ 1239 w 1321"/>
              <a:gd name="T13" fmla="*/ 604 h 712"/>
              <a:gd name="T14" fmla="*/ 1196 w 1321"/>
              <a:gd name="T15" fmla="*/ 628 h 712"/>
              <a:gd name="T16" fmla="*/ 1147 w 1321"/>
              <a:gd name="T17" fmla="*/ 649 h 712"/>
              <a:gd name="T18" fmla="*/ 1092 w 1321"/>
              <a:gd name="T19" fmla="*/ 667 h 712"/>
              <a:gd name="T20" fmla="*/ 1031 w 1321"/>
              <a:gd name="T21" fmla="*/ 683 h 712"/>
              <a:gd name="T22" fmla="*/ 967 w 1321"/>
              <a:gd name="T23" fmla="*/ 694 h 712"/>
              <a:gd name="T24" fmla="*/ 896 w 1321"/>
              <a:gd name="T25" fmla="*/ 704 h 712"/>
              <a:gd name="T26" fmla="*/ 824 w 1321"/>
              <a:gd name="T27" fmla="*/ 710 h 712"/>
              <a:gd name="T28" fmla="*/ 795 w 1321"/>
              <a:gd name="T29" fmla="*/ 712 h 712"/>
              <a:gd name="T30" fmla="*/ 476 w 1321"/>
              <a:gd name="T31" fmla="*/ 712 h 712"/>
              <a:gd name="T32" fmla="*/ 472 w 1321"/>
              <a:gd name="T33" fmla="*/ 712 h 712"/>
              <a:gd name="T34" fmla="*/ 409 w 1321"/>
              <a:gd name="T35" fmla="*/ 708 h 712"/>
              <a:gd name="T36" fmla="*/ 348 w 1321"/>
              <a:gd name="T37" fmla="*/ 704 h 712"/>
              <a:gd name="T38" fmla="*/ 290 w 1321"/>
              <a:gd name="T39" fmla="*/ 696 h 712"/>
              <a:gd name="T40" fmla="*/ 235 w 1321"/>
              <a:gd name="T41" fmla="*/ 689 h 712"/>
              <a:gd name="T42" fmla="*/ 186 w 1321"/>
              <a:gd name="T43" fmla="*/ 677 h 712"/>
              <a:gd name="T44" fmla="*/ 141 w 1321"/>
              <a:gd name="T45" fmla="*/ 663 h 712"/>
              <a:gd name="T46" fmla="*/ 102 w 1321"/>
              <a:gd name="T47" fmla="*/ 648 h 712"/>
              <a:gd name="T48" fmla="*/ 67 w 1321"/>
              <a:gd name="T49" fmla="*/ 630 h 712"/>
              <a:gd name="T50" fmla="*/ 39 w 1321"/>
              <a:gd name="T51" fmla="*/ 608 h 712"/>
              <a:gd name="T52" fmla="*/ 18 w 1321"/>
              <a:gd name="T53" fmla="*/ 583 h 712"/>
              <a:gd name="T54" fmla="*/ 6 w 1321"/>
              <a:gd name="T55" fmla="*/ 554 h 712"/>
              <a:gd name="T56" fmla="*/ 0 w 1321"/>
              <a:gd name="T57" fmla="*/ 524 h 712"/>
              <a:gd name="T58" fmla="*/ 0 w 1321"/>
              <a:gd name="T59" fmla="*/ 520 h 712"/>
              <a:gd name="T60" fmla="*/ 4 w 1321"/>
              <a:gd name="T61" fmla="*/ 487 h 712"/>
              <a:gd name="T62" fmla="*/ 16 w 1321"/>
              <a:gd name="T63" fmla="*/ 446 h 712"/>
              <a:gd name="T64" fmla="*/ 51 w 1321"/>
              <a:gd name="T65" fmla="*/ 370 h 712"/>
              <a:gd name="T66" fmla="*/ 94 w 1321"/>
              <a:gd name="T67" fmla="*/ 299 h 712"/>
              <a:gd name="T68" fmla="*/ 147 w 1321"/>
              <a:gd name="T69" fmla="*/ 235 h 712"/>
              <a:gd name="T70" fmla="*/ 204 w 1321"/>
              <a:gd name="T71" fmla="*/ 176 h 712"/>
              <a:gd name="T72" fmla="*/ 270 w 1321"/>
              <a:gd name="T73" fmla="*/ 125 h 712"/>
              <a:gd name="T74" fmla="*/ 341 w 1321"/>
              <a:gd name="T75" fmla="*/ 82 h 712"/>
              <a:gd name="T76" fmla="*/ 415 w 1321"/>
              <a:gd name="T77" fmla="*/ 47 h 712"/>
              <a:gd name="T78" fmla="*/ 497 w 1321"/>
              <a:gd name="T79" fmla="*/ 21 h 712"/>
              <a:gd name="T80" fmla="*/ 581 w 1321"/>
              <a:gd name="T81" fmla="*/ 6 h 712"/>
              <a:gd name="T82" fmla="*/ 667 w 1321"/>
              <a:gd name="T83" fmla="*/ 0 h 712"/>
              <a:gd name="T84" fmla="*/ 667 w 1321"/>
              <a:gd name="T85" fmla="*/ 0 h 712"/>
              <a:gd name="T86" fmla="*/ 759 w 1321"/>
              <a:gd name="T87" fmla="*/ 6 h 712"/>
              <a:gd name="T88" fmla="*/ 847 w 1321"/>
              <a:gd name="T89" fmla="*/ 23 h 712"/>
              <a:gd name="T90" fmla="*/ 932 w 1321"/>
              <a:gd name="T91" fmla="*/ 53 h 712"/>
              <a:gd name="T92" fmla="*/ 1010 w 1321"/>
              <a:gd name="T93" fmla="*/ 90 h 712"/>
              <a:gd name="T94" fmla="*/ 1082 w 1321"/>
              <a:gd name="T95" fmla="*/ 137 h 712"/>
              <a:gd name="T96" fmla="*/ 1149 w 1321"/>
              <a:gd name="T97" fmla="*/ 194 h 712"/>
              <a:gd name="T98" fmla="*/ 1208 w 1321"/>
              <a:gd name="T99" fmla="*/ 256 h 712"/>
              <a:gd name="T100" fmla="*/ 1258 w 1321"/>
              <a:gd name="T101" fmla="*/ 325 h 712"/>
              <a:gd name="T102" fmla="*/ 1301 w 1321"/>
              <a:gd name="T103" fmla="*/ 401 h 712"/>
              <a:gd name="T104" fmla="*/ 1301 w 1321"/>
              <a:gd name="T105" fmla="*/ 401 h 7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1321" h="712">
                <a:moveTo>
                  <a:pt x="1301" y="401"/>
                </a:moveTo>
                <a:lnTo>
                  <a:pt x="1317" y="442"/>
                </a:lnTo>
                <a:lnTo>
                  <a:pt x="1321" y="481"/>
                </a:lnTo>
                <a:lnTo>
                  <a:pt x="1315" y="516"/>
                </a:lnTo>
                <a:lnTo>
                  <a:pt x="1298" y="550"/>
                </a:lnTo>
                <a:lnTo>
                  <a:pt x="1272" y="579"/>
                </a:lnTo>
                <a:lnTo>
                  <a:pt x="1239" y="604"/>
                </a:lnTo>
                <a:lnTo>
                  <a:pt x="1196" y="628"/>
                </a:lnTo>
                <a:lnTo>
                  <a:pt x="1147" y="649"/>
                </a:lnTo>
                <a:lnTo>
                  <a:pt x="1092" y="667"/>
                </a:lnTo>
                <a:lnTo>
                  <a:pt x="1031" y="683"/>
                </a:lnTo>
                <a:lnTo>
                  <a:pt x="967" y="694"/>
                </a:lnTo>
                <a:lnTo>
                  <a:pt x="896" y="704"/>
                </a:lnTo>
                <a:lnTo>
                  <a:pt x="824" y="710"/>
                </a:lnTo>
                <a:lnTo>
                  <a:pt x="795" y="712"/>
                </a:lnTo>
                <a:lnTo>
                  <a:pt x="476" y="712"/>
                </a:lnTo>
                <a:lnTo>
                  <a:pt x="472" y="712"/>
                </a:lnTo>
                <a:lnTo>
                  <a:pt x="409" y="708"/>
                </a:lnTo>
                <a:lnTo>
                  <a:pt x="348" y="704"/>
                </a:lnTo>
                <a:lnTo>
                  <a:pt x="290" y="696"/>
                </a:lnTo>
                <a:lnTo>
                  <a:pt x="235" y="689"/>
                </a:lnTo>
                <a:lnTo>
                  <a:pt x="186" y="677"/>
                </a:lnTo>
                <a:lnTo>
                  <a:pt x="141" y="663"/>
                </a:lnTo>
                <a:lnTo>
                  <a:pt x="102" y="648"/>
                </a:lnTo>
                <a:lnTo>
                  <a:pt x="67" y="630"/>
                </a:lnTo>
                <a:lnTo>
                  <a:pt x="39" y="608"/>
                </a:lnTo>
                <a:lnTo>
                  <a:pt x="18" y="583"/>
                </a:lnTo>
                <a:lnTo>
                  <a:pt x="6" y="554"/>
                </a:lnTo>
                <a:lnTo>
                  <a:pt x="0" y="524"/>
                </a:lnTo>
                <a:lnTo>
                  <a:pt x="0" y="520"/>
                </a:lnTo>
                <a:lnTo>
                  <a:pt x="4" y="487"/>
                </a:lnTo>
                <a:lnTo>
                  <a:pt x="16" y="446"/>
                </a:lnTo>
                <a:lnTo>
                  <a:pt x="51" y="370"/>
                </a:lnTo>
                <a:lnTo>
                  <a:pt x="94" y="299"/>
                </a:lnTo>
                <a:lnTo>
                  <a:pt x="147" y="235"/>
                </a:lnTo>
                <a:lnTo>
                  <a:pt x="204" y="176"/>
                </a:lnTo>
                <a:lnTo>
                  <a:pt x="270" y="125"/>
                </a:lnTo>
                <a:lnTo>
                  <a:pt x="341" y="82"/>
                </a:lnTo>
                <a:lnTo>
                  <a:pt x="415" y="47"/>
                </a:lnTo>
                <a:lnTo>
                  <a:pt x="497" y="21"/>
                </a:lnTo>
                <a:lnTo>
                  <a:pt x="581" y="6"/>
                </a:lnTo>
                <a:lnTo>
                  <a:pt x="667" y="0"/>
                </a:lnTo>
                <a:lnTo>
                  <a:pt x="667" y="0"/>
                </a:lnTo>
                <a:lnTo>
                  <a:pt x="759" y="6"/>
                </a:lnTo>
                <a:lnTo>
                  <a:pt x="847" y="23"/>
                </a:lnTo>
                <a:lnTo>
                  <a:pt x="932" y="53"/>
                </a:lnTo>
                <a:lnTo>
                  <a:pt x="1010" y="90"/>
                </a:lnTo>
                <a:lnTo>
                  <a:pt x="1082" y="137"/>
                </a:lnTo>
                <a:lnTo>
                  <a:pt x="1149" y="194"/>
                </a:lnTo>
                <a:lnTo>
                  <a:pt x="1208" y="256"/>
                </a:lnTo>
                <a:lnTo>
                  <a:pt x="1258" y="325"/>
                </a:lnTo>
                <a:lnTo>
                  <a:pt x="1301" y="401"/>
                </a:lnTo>
                <a:lnTo>
                  <a:pt x="1301" y="401"/>
                </a:lnTo>
                <a:close/>
              </a:path>
            </a:pathLst>
          </a:custGeom>
          <a:gradFill rotWithShape="1">
            <a:gsLst>
              <a:gs pos="0">
                <a:srgbClr val="9999FF">
                  <a:gamma/>
                  <a:tint val="0"/>
                  <a:invGamma/>
                </a:srgbClr>
              </a:gs>
              <a:gs pos="100000">
                <a:srgbClr val="9999FF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gray">
          <a:xfrm>
            <a:off x="8071812" y="52253"/>
            <a:ext cx="1014184" cy="1018486"/>
          </a:xfrm>
          <a:prstGeom prst="ellipse">
            <a:avLst/>
          </a:prstGeom>
          <a:gradFill rotWithShape="1">
            <a:gsLst>
              <a:gs pos="0">
                <a:srgbClr val="9999FF"/>
              </a:gs>
              <a:gs pos="100000">
                <a:srgbClr val="9999FF">
                  <a:gamma/>
                  <a:shade val="51373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sy="50000" kx="-2453608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1" name="Picture 3" descr="G:\Н М К\ПТАХІВНИЦТВО НАВЧ.МЕТОД. КОМПЛЕКС\Презентації Техн. в-ва прод.птах\ФОТО ДЛЯ ПРЕЗЕНТАЦІЙ\без ГМО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1812" y="116632"/>
            <a:ext cx="1014184" cy="87187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:\Н М К\ПТАХІВНИЦТВО НАВЧ.МЕТОД. КОМПЛЕКС\Презентації Техн. в-ва прод.птах\ФОТО ДЛЯ ПРЕЗЕНТАЦІЙ\курча-бройлер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40" y="116633"/>
            <a:ext cx="1073175" cy="1296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96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6632"/>
            <a:ext cx="84249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inks"/>
                <a:ea typeface="Times New Roman"/>
              </a:rPr>
              <a:t>ДСТУ 3143-95     “М’ясо птиці (</a:t>
            </a:r>
            <a:r>
              <a:rPr lang="uk-UA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inks"/>
                <a:ea typeface="Times New Roman"/>
              </a:rPr>
              <a:t>тушки </a:t>
            </a:r>
            <a:r>
              <a:rPr lang="uk-UA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Joinks"/>
                <a:ea typeface="Times New Roman"/>
              </a:rPr>
              <a:t>курей, качок, гусей, індиків, цесарок).”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Joinks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157192"/>
            <a:ext cx="347942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71500" algn="ctr">
              <a:spcAft>
                <a:spcPts val="0"/>
              </a:spcAft>
            </a:pPr>
            <a:r>
              <a:rPr lang="uk-UA" b="1" dirty="0">
                <a:solidFill>
                  <a:srgbClr val="FFFF00"/>
                </a:solidFill>
                <a:latin typeface="Joinks"/>
                <a:ea typeface="Times New Roman"/>
              </a:rPr>
              <a:t>Тушки птиці поділяються </a:t>
            </a:r>
            <a:r>
              <a:rPr lang="uk-UA" b="1" dirty="0" smtClean="0">
                <a:solidFill>
                  <a:srgbClr val="FFFF00"/>
                </a:solidFill>
                <a:latin typeface="Joinks"/>
                <a:ea typeface="Times New Roman"/>
              </a:rPr>
              <a:t>на  :</a:t>
            </a:r>
            <a:endParaRPr lang="ru-RU" b="1" dirty="0">
              <a:solidFill>
                <a:srgbClr val="FFFF00"/>
              </a:solidFill>
              <a:latin typeface="Joinks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uk-UA" sz="1600" b="1" dirty="0" err="1">
                <a:latin typeface="Joinks"/>
                <a:ea typeface="Times New Roman"/>
              </a:rPr>
              <a:t>напівпатрані</a:t>
            </a:r>
            <a:r>
              <a:rPr lang="uk-UA" sz="1600" b="1" dirty="0">
                <a:latin typeface="Joinks"/>
                <a:ea typeface="Times New Roman"/>
              </a:rPr>
              <a:t>,</a:t>
            </a:r>
            <a:endParaRPr lang="ru-RU" sz="1600" b="1" dirty="0">
              <a:latin typeface="Joinks"/>
              <a:ea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uk-UA" sz="1600" b="1" dirty="0">
                <a:latin typeface="Joinks"/>
                <a:ea typeface="Times New Roman"/>
              </a:rPr>
              <a:t>патрані,</a:t>
            </a:r>
            <a:endParaRPr lang="ru-RU" sz="1600" b="1" dirty="0">
              <a:latin typeface="Joinks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Blip>
                <a:blip r:embed="rId2"/>
              </a:buBlip>
            </a:pPr>
            <a:r>
              <a:rPr lang="uk-UA" sz="1600" b="1" dirty="0">
                <a:latin typeface="Joinks"/>
                <a:ea typeface="Times New Roman"/>
              </a:rPr>
              <a:t>патрані </a:t>
            </a:r>
            <a:r>
              <a:rPr lang="uk-UA" sz="1600" b="1" dirty="0" smtClean="0">
                <a:latin typeface="Joinks"/>
                <a:ea typeface="Times New Roman"/>
              </a:rPr>
              <a:t>з комплектом </a:t>
            </a:r>
            <a:r>
              <a:rPr lang="uk-UA" sz="1600" b="1" dirty="0">
                <a:latin typeface="Joinks"/>
                <a:ea typeface="Times New Roman"/>
              </a:rPr>
              <a:t>потруху та шиєю.</a:t>
            </a:r>
            <a:endParaRPr lang="ru-RU" sz="1600" b="1" dirty="0">
              <a:effectLst/>
              <a:latin typeface="Joinks"/>
              <a:ea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196752"/>
            <a:ext cx="82089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b="1" dirty="0">
                <a:latin typeface="Joinks"/>
                <a:ea typeface="Times New Roman"/>
              </a:rPr>
              <a:t>За вгодованістю та якістю розбирання тушки птиці всіх </a:t>
            </a:r>
            <a:r>
              <a:rPr lang="uk-UA" sz="1600" b="1" dirty="0" smtClean="0">
                <a:latin typeface="Joinks"/>
                <a:ea typeface="Times New Roman"/>
              </a:rPr>
              <a:t>видів поділяються на</a:t>
            </a:r>
          </a:p>
          <a:p>
            <a:pPr algn="ctr"/>
            <a:r>
              <a:rPr lang="uk-UA" sz="1600" b="1" dirty="0" smtClean="0">
                <a:latin typeface="Joinks"/>
                <a:ea typeface="Times New Roman"/>
              </a:rPr>
              <a:t> </a:t>
            </a:r>
            <a:r>
              <a:rPr lang="uk-UA" sz="1600" b="1" dirty="0">
                <a:latin typeface="Joinks"/>
                <a:ea typeface="Times New Roman"/>
              </a:rPr>
              <a:t>першу і другу категорії . </a:t>
            </a:r>
            <a:endParaRPr lang="ru-RU" sz="1600" b="1" dirty="0">
              <a:latin typeface="Joinks"/>
            </a:endParaRPr>
          </a:p>
        </p:txBody>
      </p:sp>
      <p:pic>
        <p:nvPicPr>
          <p:cNvPr id="6" name="Рисунок 5" descr="кури"/>
          <p:cNvPicPr/>
          <p:nvPr/>
        </p:nvPicPr>
        <p:blipFill>
          <a:blip r:embed="rId3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2178899"/>
            <a:ext cx="1656183" cy="2762269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D99594">
                <a:alpha val="50000"/>
              </a:srgbClr>
            </a:outerShdw>
          </a:effectLst>
        </p:spPr>
      </p:pic>
      <p:pic>
        <p:nvPicPr>
          <p:cNvPr id="7" name="Рисунок 6" descr="333"/>
          <p:cNvPicPr/>
          <p:nvPr/>
        </p:nvPicPr>
        <p:blipFill>
          <a:blip r:embed="rId4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8" r="5455" b="7864"/>
          <a:stretch>
            <a:fillRect/>
          </a:stretch>
        </p:blipFill>
        <p:spPr bwMode="auto">
          <a:xfrm>
            <a:off x="2501376" y="1980182"/>
            <a:ext cx="1998615" cy="296098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943634">
                <a:alpha val="50000"/>
              </a:srgbClr>
            </a:outerShdw>
          </a:effectLst>
        </p:spPr>
      </p:pic>
      <p:pic>
        <p:nvPicPr>
          <p:cNvPr id="8" name="Рисунок 7" descr="гуси"/>
          <p:cNvPicPr/>
          <p:nvPr/>
        </p:nvPicPr>
        <p:blipFill>
          <a:blip r:embed="rId5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552" y="1980182"/>
            <a:ext cx="1927860" cy="2981406"/>
          </a:xfrm>
          <a:prstGeom prst="rect">
            <a:avLst/>
          </a:prstGeom>
          <a:noFill/>
          <a:ln>
            <a:noFill/>
          </a:ln>
          <a:effectLst>
            <a:outerShdw dist="107763" dir="8100000" algn="ctr" rotWithShape="0">
              <a:srgbClr val="943634">
                <a:alpha val="50000"/>
              </a:srgbClr>
            </a:outerShdw>
          </a:effectLst>
        </p:spPr>
      </p:pic>
      <p:pic>
        <p:nvPicPr>
          <p:cNvPr id="9" name="Рисунок 8" descr="222"/>
          <p:cNvPicPr/>
          <p:nvPr/>
        </p:nvPicPr>
        <p:blipFill>
          <a:blip r:embed="rId6" cstate="print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51" y="1980182"/>
            <a:ext cx="1980728" cy="2981406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D99594">
                <a:alpha val="50000"/>
              </a:srgbClr>
            </a:outerShdw>
          </a:effectLst>
        </p:spPr>
      </p:pic>
      <p:pic>
        <p:nvPicPr>
          <p:cNvPr id="10" name="Рисунок 9" descr="Четверть замороженная куриная (мон),  пгт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297" y="5312644"/>
            <a:ext cx="1872208" cy="1425644"/>
          </a:xfrm>
          <a:prstGeom prst="rect">
            <a:avLst/>
          </a:prstGeom>
          <a:noFill/>
          <a:ln>
            <a:noFill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1" name="Рисунок 10" descr="Мясо и мясопродукты индейки от товаропроизводителя (оптом и в розницу),  с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750" y="5301208"/>
            <a:ext cx="1904251" cy="1425644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808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69"/>
          <a:stretch/>
        </p:blipFill>
        <p:spPr bwMode="auto">
          <a:xfrm>
            <a:off x="4572000" y="3999613"/>
            <a:ext cx="4572001" cy="26224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5" y="296652"/>
            <a:ext cx="7520940" cy="1052736"/>
          </a:xfrm>
        </p:spPr>
        <p:txBody>
          <a:bodyPr>
            <a:normAutofit/>
          </a:bodyPr>
          <a:lstStyle/>
          <a:p>
            <a:pPr algn="ctr"/>
            <a:r>
              <a:rPr lang="uk-UA" b="1" kern="1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</a:rPr>
              <a:t>Послідовність технологічних процесів забою птиці</a:t>
            </a:r>
            <a:endParaRPr lang="ru-R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731574" y="1646802"/>
            <a:ext cx="7520940" cy="4482498"/>
          </a:xfrm>
        </p:spPr>
        <p:txBody>
          <a:bodyPr>
            <a:normAutofit fontScale="55000" lnSpcReduction="20000"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uk-UA" sz="4600" b="1" kern="1800" dirty="0">
                <a:latin typeface="Georgia" pitchFamily="18" charset="0"/>
                <a:ea typeface="Times New Roman"/>
                <a:cs typeface="Times New Roman"/>
              </a:rPr>
              <a:t>Приймання птиці на птахопереробне підприємство</a:t>
            </a:r>
            <a:endParaRPr lang="ru-RU" sz="4600" dirty="0">
              <a:latin typeface="Georgia" pitchFamily="18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uk-UA" sz="4600" b="1" kern="1800" dirty="0">
                <a:latin typeface="Georgia" pitchFamily="18" charset="0"/>
                <a:ea typeface="Times New Roman"/>
                <a:cs typeface="Times New Roman"/>
              </a:rPr>
              <a:t>Забій та </a:t>
            </a:r>
            <a:r>
              <a:rPr lang="uk-UA" sz="4600" b="1" kern="1800" dirty="0" err="1">
                <a:latin typeface="Georgia" pitchFamily="18" charset="0"/>
                <a:ea typeface="Times New Roman"/>
                <a:cs typeface="Times New Roman"/>
              </a:rPr>
              <a:t>ощипування</a:t>
            </a:r>
            <a:r>
              <a:rPr lang="uk-UA" sz="4600" b="1" kern="1800" dirty="0">
                <a:latin typeface="Georgia" pitchFamily="18" charset="0"/>
                <a:ea typeface="Times New Roman"/>
                <a:cs typeface="Times New Roman"/>
              </a:rPr>
              <a:t> птиці</a:t>
            </a:r>
            <a:endParaRPr lang="ru-RU" sz="4600" dirty="0">
              <a:latin typeface="Georgia" pitchFamily="18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uk-UA" sz="4600" b="1" kern="1800" dirty="0">
                <a:latin typeface="Georgia" pitchFamily="18" charset="0"/>
                <a:ea typeface="Times New Roman"/>
                <a:cs typeface="Times New Roman"/>
              </a:rPr>
              <a:t>Потрошіння тушок птиці</a:t>
            </a:r>
            <a:endParaRPr lang="ru-RU" sz="4600" dirty="0">
              <a:latin typeface="Georgia" pitchFamily="18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uk-UA" sz="4600" b="1" kern="1800" dirty="0">
                <a:latin typeface="Georgia" pitchFamily="18" charset="0"/>
                <a:ea typeface="Times New Roman"/>
                <a:cs typeface="Times New Roman"/>
              </a:rPr>
              <a:t>Охолодження тушок птиці</a:t>
            </a:r>
            <a:endParaRPr lang="ru-RU" sz="4600" dirty="0">
              <a:latin typeface="Georgia" pitchFamily="18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uk-UA" sz="4600" b="1" kern="1800" dirty="0">
                <a:latin typeface="Georgia" pitchFamily="18" charset="0"/>
                <a:ea typeface="Times New Roman"/>
                <a:cs typeface="Times New Roman"/>
              </a:rPr>
              <a:t>Сортування тушок птиці</a:t>
            </a:r>
            <a:endParaRPr lang="ru-RU" sz="4600" dirty="0">
              <a:latin typeface="Georgia" pitchFamily="18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uk-UA" sz="4600" b="1" kern="1800" dirty="0">
                <a:latin typeface="Georgia" pitchFamily="18" charset="0"/>
                <a:ea typeface="Times New Roman"/>
                <a:cs typeface="Times New Roman"/>
              </a:rPr>
              <a:t>Розробка тушок птиці</a:t>
            </a:r>
            <a:endParaRPr lang="ru-RU" sz="4600" dirty="0">
              <a:latin typeface="Georgia" pitchFamily="18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Blip>
                <a:blip r:embed="rId3"/>
              </a:buBlip>
            </a:pPr>
            <a:r>
              <a:rPr lang="uk-UA" sz="4600" b="1" kern="1800" dirty="0" err="1">
                <a:latin typeface="Georgia" pitchFamily="18" charset="0"/>
                <a:ea typeface="Times New Roman"/>
                <a:cs typeface="Times New Roman"/>
              </a:rPr>
              <a:t>Обвалка</a:t>
            </a:r>
            <a:r>
              <a:rPr lang="uk-UA" sz="4600" b="1" kern="1800" dirty="0">
                <a:latin typeface="Georgia" pitchFamily="18" charset="0"/>
                <a:ea typeface="Times New Roman"/>
                <a:cs typeface="Times New Roman"/>
              </a:rPr>
              <a:t> м</a:t>
            </a:r>
            <a:r>
              <a:rPr lang="en-US" sz="4600" b="1" kern="1800" dirty="0">
                <a:latin typeface="Georgia" pitchFamily="18" charset="0"/>
                <a:ea typeface="Times New Roman"/>
                <a:cs typeface="Times New Roman"/>
              </a:rPr>
              <a:t>’</a:t>
            </a:r>
            <a:r>
              <a:rPr lang="uk-UA" sz="4600" b="1" kern="1800" dirty="0">
                <a:latin typeface="Georgia" pitchFamily="18" charset="0"/>
                <a:ea typeface="Times New Roman"/>
                <a:cs typeface="Times New Roman"/>
              </a:rPr>
              <a:t>яса тушок птиці</a:t>
            </a:r>
            <a:endParaRPr lang="ru-RU" sz="4600" dirty="0">
              <a:latin typeface="Georgia" pitchFamily="18" charset="0"/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/>
              <a:buBlip>
                <a:blip r:embed="rId3"/>
              </a:buBlip>
            </a:pPr>
            <a:r>
              <a:rPr lang="uk-UA" sz="4600" b="1" kern="1800" dirty="0">
                <a:latin typeface="Georgia" pitchFamily="18" charset="0"/>
                <a:ea typeface="Times New Roman"/>
                <a:cs typeface="Times New Roman"/>
              </a:rPr>
              <a:t>Упакування в тару</a:t>
            </a:r>
            <a:endParaRPr lang="ru-RU" sz="4600" dirty="0">
              <a:latin typeface="Georgia" pitchFamily="18" charset="0"/>
              <a:ea typeface="Calibri"/>
              <a:cs typeface="Times New Roman"/>
            </a:endParaRPr>
          </a:p>
          <a:p>
            <a:endParaRPr lang="ru-RU" dirty="0"/>
          </a:p>
        </p:txBody>
      </p:sp>
      <p:sp>
        <p:nvSpPr>
          <p:cNvPr id="6" name="Блок-схема: альтернативный процесс 5"/>
          <p:cNvSpPr/>
          <p:nvPr/>
        </p:nvSpPr>
        <p:spPr>
          <a:xfrm>
            <a:off x="5958408" y="6009378"/>
            <a:ext cx="3185592" cy="612648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atin typeface="Georgia" pitchFamily="18" charset="0"/>
              </a:rPr>
              <a:t>Міні-цех забою птиці</a:t>
            </a:r>
            <a:endParaRPr lang="ru-RU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0114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60648"/>
            <a:ext cx="7520940" cy="630070"/>
          </a:xfrm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b="1" kern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/>
            </a:r>
            <a:br>
              <a:rPr lang="uk-UA" b="1" kern="1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</a:br>
            <a:r>
              <a:rPr lang="uk-UA" b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Цех </a:t>
            </a:r>
            <a:r>
              <a:rPr lang="uk-UA" b="1" kern="1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приймання </a:t>
            </a:r>
            <a:r>
              <a:rPr lang="uk-UA" b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Times New Roman"/>
                <a:cs typeface="Times New Roman"/>
              </a:rPr>
              <a:t> птиці ДЛЯ ЗАБОЮ</a:t>
            </a:r>
            <a:r>
              <a:rPr lang="ru-RU" sz="1200" dirty="0">
                <a:latin typeface="Calibri"/>
                <a:ea typeface="Calibri"/>
                <a:cs typeface="Times New Roman"/>
              </a:rPr>
              <a:t/>
            </a:r>
            <a:br>
              <a:rPr lang="ru-RU" sz="1200" dirty="0">
                <a:latin typeface="Calibri"/>
                <a:ea typeface="Calibri"/>
                <a:cs typeface="Times New Roman"/>
              </a:rPr>
            </a:br>
            <a:endParaRPr lang="ru-RU" dirty="0"/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1152971"/>
            <a:ext cx="7520940" cy="3579849"/>
          </a:xfrm>
        </p:spPr>
        <p:txBody>
          <a:bodyPr>
            <a:normAutofit fontScale="92500" lnSpcReduction="20000"/>
          </a:bodyPr>
          <a:lstStyle/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3200" kern="1800" dirty="0">
                <a:latin typeface="Georgia" pitchFamily="18" charset="0"/>
                <a:ea typeface="Times New Roman"/>
                <a:cs typeface="Times New Roman"/>
              </a:rPr>
              <a:t>Розгрузка контейнерів</a:t>
            </a:r>
            <a:endParaRPr lang="ru-RU" sz="3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3200" kern="1800" dirty="0">
                <a:latin typeface="Georgia" pitchFamily="18" charset="0"/>
                <a:ea typeface="Times New Roman"/>
                <a:cs typeface="Times New Roman"/>
              </a:rPr>
              <a:t>Транспортування контейнерів</a:t>
            </a:r>
            <a:endParaRPr lang="ru-RU" sz="3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3200" kern="1800" dirty="0">
                <a:latin typeface="Georgia" pitchFamily="18" charset="0"/>
                <a:ea typeface="Times New Roman"/>
                <a:cs typeface="Times New Roman"/>
              </a:rPr>
              <a:t>Зважування пустих контейнерів</a:t>
            </a:r>
            <a:endParaRPr lang="ru-RU" sz="3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3200" kern="1800" dirty="0">
                <a:latin typeface="Georgia" pitchFamily="18" charset="0"/>
                <a:ea typeface="Times New Roman"/>
                <a:cs typeface="Times New Roman"/>
              </a:rPr>
              <a:t>Навішування птиці</a:t>
            </a:r>
            <a:endParaRPr lang="ru-RU" sz="3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buBlip>
                <a:blip r:embed="rId2"/>
              </a:buBlip>
            </a:pPr>
            <a:r>
              <a:rPr lang="uk-UA" sz="3200" kern="1800" dirty="0">
                <a:latin typeface="Georgia" pitchFamily="18" charset="0"/>
                <a:ea typeface="Times New Roman"/>
                <a:cs typeface="Times New Roman"/>
              </a:rPr>
              <a:t>Миття контейнерів</a:t>
            </a:r>
            <a:endParaRPr lang="ru-RU" sz="3200" dirty="0">
              <a:latin typeface="Georgia" pitchFamily="18" charset="0"/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Blip>
                <a:blip r:embed="rId2"/>
              </a:buBlip>
            </a:pPr>
            <a:r>
              <a:rPr lang="uk-UA" sz="3200" kern="1800" dirty="0">
                <a:latin typeface="Georgia" pitchFamily="18" charset="0"/>
                <a:ea typeface="Times New Roman"/>
                <a:cs typeface="Times New Roman"/>
              </a:rPr>
              <a:t>Загрузка контейнерів</a:t>
            </a:r>
            <a:endParaRPr lang="ru-RU" sz="3200" dirty="0">
              <a:latin typeface="Georgia" pitchFamily="18" charset="0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4" name="Рисунок 3" descr="http://go1.imgsmail.ru/imgpreview?key=http%3A//www.belaya-ptica.ru/2013/images/stories/pro/uboynik/tech2/dsc_6501.jpg&amp;mb=imgdb_preview_82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65104"/>
            <a:ext cx="3360373" cy="249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318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heel spokes="1"/>
      </p:transition>
    </mc:Choice>
    <mc:Fallback xmlns="">
      <p:transition spd="slow">
        <p:wheel spokes="1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762</TotalTime>
  <Words>967</Words>
  <Application>Microsoft Office PowerPoint</Application>
  <PresentationFormat>Экран (4:3)</PresentationFormat>
  <Paragraphs>207</Paragraphs>
  <Slides>42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Углы</vt:lpstr>
      <vt:lpstr>Презентация PowerPoint</vt:lpstr>
      <vt:lpstr>Презентация PowerPoint</vt:lpstr>
      <vt:lpstr>Презентация PowerPoint</vt:lpstr>
      <vt:lpstr>Презентация PowerPoint</vt:lpstr>
      <vt:lpstr>Жива маса птиці, яка допускається до забою</vt:lpstr>
      <vt:lpstr>Презентация PowerPoint</vt:lpstr>
      <vt:lpstr>Презентация PowerPoint</vt:lpstr>
      <vt:lpstr>Послідовність технологічних процесів забою птиці</vt:lpstr>
      <vt:lpstr> Цех приймання  птиці ДЛЯ ЗАБОЮ </vt:lpstr>
      <vt:lpstr>Цех забою та ощипування тушок птиці</vt:lpstr>
      <vt:lpstr>Цех потрошіння ТУШОК птиці</vt:lpstr>
      <vt:lpstr> Цех охолодження тушок птиці </vt:lpstr>
      <vt:lpstr>Цех сортування тушок птиці</vt:lpstr>
      <vt:lpstr>Цех розробки тушок птиці</vt:lpstr>
      <vt:lpstr>Цех обвалки м’яса </vt:lpstr>
      <vt:lpstr> Цех пакування </vt:lpstr>
      <vt:lpstr> Пташники по виробництву м’яса гусей та печінки (фуагра) </vt:lpstr>
      <vt:lpstr>Забій та пакування тушок індиків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ТЕХНОЛОГІЧНІ ПРОЦЕСИ ЗАБОЮ ПТИЦІ МЕХАНІЧНИМ СПОСОБОМ</vt:lpstr>
      <vt:lpstr>Презентация PowerPoint</vt:lpstr>
      <vt:lpstr>  ТЕХНОЛОГІЧНІ ПРОЦЕСИ ЗАБОЮ ПТИЦІ РУЧНИМ СПОСОБОМ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Технологія забою та переробки  птиці</dc:title>
  <dc:creator>Петращук Віра Михайлівна</dc:creator>
  <cp:lastModifiedBy>Тик</cp:lastModifiedBy>
  <cp:revision>89</cp:revision>
  <dcterms:created xsi:type="dcterms:W3CDTF">2013-12-18T17:16:06Z</dcterms:created>
  <dcterms:modified xsi:type="dcterms:W3CDTF">2015-01-09T07:06:29Z</dcterms:modified>
</cp:coreProperties>
</file>