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60" r:id="rId4"/>
    <p:sldId id="261" r:id="rId5"/>
    <p:sldId id="265" r:id="rId6"/>
    <p:sldId id="269" r:id="rId7"/>
    <p:sldId id="271" r:id="rId8"/>
    <p:sldId id="270" r:id="rId9"/>
    <p:sldId id="272" r:id="rId10"/>
    <p:sldId id="268" r:id="rId11"/>
    <p:sldId id="274" r:id="rId12"/>
    <p:sldId id="266" r:id="rId13"/>
    <p:sldId id="267" r:id="rId14"/>
    <p:sldId id="275" r:id="rId15"/>
    <p:sldId id="263" r:id="rId16"/>
    <p:sldId id="276" r:id="rId17"/>
    <p:sldId id="277" r:id="rId18"/>
    <p:sldId id="27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F200-4E66-4F32-8179-92EB2112B07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A5B63-2B09-42E4-A533-FD3E98147D5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B860D-4F5C-4B06-823C-1CB722984B5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8683-C84D-44C8-ADD5-4BD197462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80102-9223-4961-9465-91844E404A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0BC0-D9B3-4476-B0B2-88B15318BD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0D6C-76DF-44AB-BC56-E053AE91B6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9DC5-D2E5-44E9-B257-9A1744652D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BFC3-145F-4E88-80BA-13F78DA7AD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B3400-90C0-471F-8D80-BB2AAE4BB9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3D8D-57F6-4BE1-9ECE-733700CDC4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78609-DCC7-4E9C-9215-6DA72526AA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13DC-3F95-4EA4-9E99-CEC1C8FF59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6697-8780-48D2-A031-55B051F4AA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1F4D-A469-4CFA-8624-79D9991BFE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A098-6095-4E18-81F6-1159E58ABD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3D88-7853-4205-AC18-1E1F353917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7AFB-05C7-45A7-BDCB-9EE15D9F2D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D595-4E91-4597-97D2-5E093AEED6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8C69D-E3D2-44C7-BC85-FCCED3713CE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B586-5555-46CF-8A46-9E04F9AEF2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25AE-D868-4744-A45B-0A882C0CF6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7E02-2B29-4174-9EFD-9873A86024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1C26-EF92-4D6C-90F9-68C3C076A0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349A-A0C5-42FA-A6AF-CF92464C4A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85BF-B33A-4A9C-9572-51C013D1D5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817E6-B233-4773-AAB7-5F40CCDA511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05F8-E8BA-4D1E-B5BB-896D2D9051B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BDB0C-9080-485B-8D71-685FD69F83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0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0BFF-47E6-4C20-B80D-CC195C92AA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3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6D79-7BAE-4B34-8695-34BCFC30327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6629-F768-49E2-91C6-EF343376F64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A0B26-630A-42A5-9CC5-633E5719B42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1B423-A54D-4C24-BBDC-DC9E1CE5DB2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92D4B-A648-43FE-9C7F-70AAE59CD4B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A835-E17A-431F-94A3-89D7BE4B71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5F735-D5A1-4B02-BBF6-9034E37B2D1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42CE-C950-4ACC-B10F-6F3D810E77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2FF9C-80D1-431A-9E4A-85E96FCF0A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3F401-1D86-437B-B686-94FC21753FB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24E49-B420-47C5-9B0D-3D41FD9689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15649-113E-4A4F-A680-65ADBA3EA2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2347E-B778-4023-A44F-23D935F62F1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45318-DF1A-40F0-BE72-80D98F24A0B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340E55-31DE-462C-8C48-32114C388B3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4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4492E0-D668-4035-B4BA-CB4866EA5D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E9842A-B4C5-461A-8170-49CDB394D8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1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EBAA7-3330-4930-A3CF-CCEF3287477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microsoft.com/office/2007/relationships/hdphoto" Target="../media/hdphoto2.wdp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3014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</a:rPr>
              <a:t>Тема лекції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278" y="188640"/>
            <a:ext cx="763284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inks"/>
              </a:rPr>
              <a:t>Міністерство аграрної політики та продовольства України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inks"/>
              </a:rPr>
              <a:t>Рогатинський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inks"/>
              </a:rPr>
              <a:t> державний аграрний коледж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7107" y="6093296"/>
            <a:ext cx="3438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Викладачі 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  </a:t>
            </a:r>
            <a:r>
              <a:rPr kumimoji="0" lang="uk-UA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Петращук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 В.М.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inks"/>
                <a:cs typeface="Times New Roman"/>
              </a:rPr>
              <a:t>                     </a:t>
            </a:r>
            <a:r>
              <a:rPr kumimoji="0" lang="uk-UA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inks"/>
                <a:cs typeface="Times New Roman"/>
              </a:rPr>
              <a:t>Тринів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inks"/>
                <a:cs typeface="Times New Roman"/>
              </a:rPr>
              <a:t> І.В.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85955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uk-UA" sz="1600" b="1" kern="0" dirty="0">
                <a:solidFill>
                  <a:schemeClr val="bg1"/>
                </a:solidFill>
                <a:latin typeface="Joinks"/>
              </a:rPr>
              <a:t>Мультимедійний </a:t>
            </a:r>
            <a:r>
              <a:rPr lang="uk-UA" sz="1600" b="1" kern="0" dirty="0" smtClean="0">
                <a:solidFill>
                  <a:schemeClr val="bg1"/>
                </a:solidFill>
                <a:latin typeface="Joinks"/>
              </a:rPr>
              <a:t>супровід</a:t>
            </a:r>
            <a:r>
              <a:rPr lang="en-US" sz="1600" b="1" kern="0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uk-UA" sz="1600" b="1" kern="0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uk-UA" sz="1600" b="1" kern="0" dirty="0">
                <a:solidFill>
                  <a:schemeClr val="bg1"/>
                </a:solidFill>
                <a:latin typeface="Joinks"/>
              </a:rPr>
              <a:t>лекції  з дисципліни  «Технологія виробництва продукції птахівництва»</a:t>
            </a:r>
            <a:endParaRPr lang="ru-RU" sz="1600" kern="0" dirty="0">
              <a:solidFill>
                <a:schemeClr val="bg1"/>
              </a:solidFill>
              <a:latin typeface="Franklin Gothic Book"/>
            </a:endParaRPr>
          </a:p>
        </p:txBody>
      </p:sp>
      <p:sp>
        <p:nvSpPr>
          <p:cNvPr id="6" name="Подзаголовок 6"/>
          <p:cNvSpPr txBox="1">
            <a:spLocks/>
          </p:cNvSpPr>
          <p:nvPr/>
        </p:nvSpPr>
        <p:spPr>
          <a:xfrm rot="2452645">
            <a:off x="-20532" y="3126503"/>
            <a:ext cx="4667481" cy="112807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Tunga" pitchFamily="2"/>
              </a:rPr>
              <a:t>7</a:t>
            </a:r>
            <a:r>
              <a:rPr kumimoji="0" lang="uk-UA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Tunga" pitchFamily="2"/>
              </a:rPr>
              <a:t>.3.Технологія виробництва</a:t>
            </a:r>
            <a:r>
              <a:rPr kumimoji="0" lang="uk-UA" sz="32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Tunga" pitchFamily="2"/>
              </a:rPr>
              <a:t> м</a:t>
            </a:r>
            <a:r>
              <a:rPr kumimoji="0" lang="en-US" sz="32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Tunga" pitchFamily="2"/>
              </a:rPr>
              <a:t>’</a:t>
            </a:r>
            <a:r>
              <a:rPr kumimoji="0" lang="uk-UA" sz="3200" b="1" i="0" u="none" strike="noStrike" kern="1200" cap="all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Tunga" pitchFamily="2"/>
              </a:rPr>
              <a:t>яса інших видів птиці</a:t>
            </a:r>
            <a:endParaRPr kumimoji="0" lang="ru-RU" sz="1400" b="0" i="0" u="none" strike="noStrike" kern="1200" cap="all" spc="4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j-ea"/>
              <a:cs typeface="Tung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305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dmitrovtv.ru/upload/news/15_02_08/Still0215_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9" y="1231305"/>
            <a:ext cx="2741834" cy="242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692696"/>
            <a:ext cx="28083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М'ясних голубів утримують у вольєрах або у клітках. Приміщен­ня для утримання голубів мають бути просторими, світлими, сухими, чистими.</a:t>
            </a:r>
            <a:endParaRPr lang="ru-RU" sz="1600" b="1" dirty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Приміщення перегороджують на відсіки завдовжки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3,5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м. В од­ному такому відсіку (площа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14–15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</a:t>
            </a:r>
            <a:r>
              <a:rPr lang="uk-UA" b="1" baseline="30000" dirty="0"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) утримують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35–40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пар м'ясних голубів. Можна робити відсіки для утримання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12–14-ти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пар голубів.</a:t>
            </a:r>
            <a:endParaRPr lang="ru-RU" sz="1600" b="1" dirty="0">
              <a:effectLst/>
              <a:latin typeface="Georgia" pitchFamily="18" charset="0"/>
              <a:ea typeface="Times New Roman"/>
              <a:cs typeface="Times New Roman"/>
            </a:endParaRPr>
          </a:p>
        </p:txBody>
      </p:sp>
      <p:pic>
        <p:nvPicPr>
          <p:cNvPr id="29708" name="Picture 12" descr="http://i045.radikal.ru/1103/a0/f17a78c617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" y="4293097"/>
            <a:ext cx="3190312" cy="25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http://img-fotki.yandex.ru/get/3411/ksv35.17/0_2540a_b66b5a26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7303"/>
            <a:ext cx="3156806" cy="23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http://s019.radikal.ru/i636/1304/b9/f3f2edc213f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9" y="328498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G:\Н М К\фото інтернет-для слайдів\утримання голубів в клітк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67633"/>
            <a:ext cx="6324600" cy="4676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797877"/>
            <a:ext cx="22322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Пара голубів м'ясних порід дає за рік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/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14–16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голубенят, кожний із яких у місячному віці має живу масу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600–700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г, отже, можна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отримати </a:t>
            </a:r>
          </a:p>
          <a:p>
            <a:pPr algn="ctr"/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8–9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кг високоякісного м'яса.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/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Забійна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маса 40-денних голубів м'ясних порід досягає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70–72 % 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28795" y="1812945"/>
            <a:ext cx="5294312" cy="4310063"/>
            <a:chOff x="1177" y="1296"/>
            <a:chExt cx="3335" cy="2715"/>
          </a:xfrm>
        </p:grpSpPr>
        <p:sp>
          <p:nvSpPr>
            <p:cNvPr id="3" name="Freeform 19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447EC4">
                    <a:gamma/>
                    <a:tint val="0"/>
                    <a:invGamma/>
                  </a:srgbClr>
                </a:gs>
                <a:gs pos="100000">
                  <a:srgbClr val="447EC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2A684C">
                    <a:gamma/>
                    <a:tint val="0"/>
                    <a:invGamma/>
                  </a:srgbClr>
                </a:gs>
                <a:gs pos="100000">
                  <a:srgbClr val="2A68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21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969696">
                    <a:gamma/>
                    <a:tint val="0"/>
                    <a:invGamma/>
                  </a:srgbClr>
                </a:gs>
                <a:gs pos="100000">
                  <a:srgbClr val="96969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8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Oval 27"/>
            <p:cNvSpPr>
              <a:spLocks noChangeArrowheads="1"/>
            </p:cNvSpPr>
            <p:nvPr/>
          </p:nvSpPr>
          <p:spPr bwMode="gray">
            <a:xfrm>
              <a:off x="2415" y="1804"/>
              <a:ext cx="1052" cy="99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2D2D8A"/>
              </a:solidFill>
              <a:prstDash val="solid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39938" name="Picture 2" descr="G:\Н М К\ПТАХІВНИЦТВО НАВЧ.МЕТОД. КОМПЛЕКС\ФОТО ДЛЯ ПРЕЗЕНТАЦІЙ\кавк.фаз.молодня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96" y="4016735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G:\Н М К\ПТАХІВНИЦТВО НАВЧ.МЕТОД. КОМПЛЕКС\ФОТО ДЛЯ ПРЕЗЕНТАЦІЙ\кавк.фаз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8" y="127795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G:\Н М К\ПТАХІВНИЦТВО НАВЧ.МЕТОД. КОМПЛЕКС\ФОТО ДЛЯ ПРЕЗЕНТАЦІЙ\кавказський фаз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73" y="4725144"/>
            <a:ext cx="1924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69373" y="254743"/>
            <a:ext cx="5998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Особливості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розведення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фазанів</a:t>
            </a: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53389" y="3108584"/>
            <a:ext cx="1641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Мета розведення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64647" y="2336707"/>
            <a:ext cx="3363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перша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–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пташенят вирощують для наступної їх передачі у мисливські госпо­дарства для полювання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5660" y="2988830"/>
            <a:ext cx="2211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Times New Roman"/>
              </a:rPr>
              <a:t>друга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–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фазанів вирощують для одержання м'яса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39941" name="Picture 5" descr="G:\Н М К\ПТАХІВНИЦТВО НАВЧ.МЕТОД. КОМПЛЕКС\ФОТО ДЛЯ ПРЕЗЕНТАЦІЙ\фаза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77" y="75648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1187624" y="1454340"/>
            <a:ext cx="6688658" cy="4710964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81252"/>
            <a:ext cx="3690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5"/>
              </a:spcBef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Для розведення у присадибних та фермерських господарствах з метою виробництва делікатесного м'яса "під дичину" використовують птицю роду фазан звичайний, а також мисливських фазанів, які створе­ні при схрещуванні закавказького та китайського підвидів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ffectLst/>
              <a:latin typeface="Century Schoolbook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6808" y="3999902"/>
            <a:ext cx="3275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Для поповнення мисливських угідь вибирають той підвид фаза­нів, який придатний до розповсюдження у природних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умовах 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даної місцевості.</a:t>
            </a:r>
            <a:endParaRPr lang="ru-RU" sz="1600" b="1" dirty="0">
              <a:effectLst/>
              <a:latin typeface="Georgia" pitchFamily="18" charset="0"/>
              <a:ea typeface="Times New Roman"/>
              <a:cs typeface="Times New Roman"/>
            </a:endParaRPr>
          </a:p>
        </p:txBody>
      </p:sp>
      <p:pic>
        <p:nvPicPr>
          <p:cNvPr id="1033" name="Picture 9" descr="G:\Н М К\ПТАХІВНИЦТВО НАВЧ.МЕТОД. КОМПЛЕКС\ФОТО ДЛЯ ПРЕЗЕНТАЦІЙ\королівський фаза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08" y="1620618"/>
            <a:ext cx="2682552" cy="236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Н М К\ПТАХІВНИЦТВО НАВЧ.МЕТОД. КОМПЛЕКС\ФОТО ДЛЯ ПРЕЗЕНТАЦІЙ\непальський фазан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41" y="4197572"/>
            <a:ext cx="28083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:\Н М К\ПТАХІВНИЦТВО НАВЧ.МЕТОД. КОМПЛЕКС\ФОТО ДЛЯ ПРЕЗЕНТАЦІЙ\сердитий фаз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39" y="116632"/>
            <a:ext cx="1566428" cy="13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42288"/>
            <a:ext cx="709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</a:rPr>
              <a:t>Особливості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</a:rPr>
              <a:t> 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</a:rPr>
              <a:t>розведення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</a:rPr>
              <a:t>  </a:t>
            </a:r>
            <a:r>
              <a:rPr lang="ru-RU" sz="32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страусів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1986" name="Picture 2" descr="G:\Н М К\ПТАХІВНИЦТВО НАВЧ.МЕТОД. КОМПЛЕКС\ФОТО ДЛЯ ПРЕЗЕНТАЦІЙ\ст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065412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G:\Н М К\ПТАХІВНИЦТВО НАВЧ.МЕТОД. КОМПЛЕКС\ФОТО ДЛЯ ПРЕЗЕНТАЦІЙ\ст.ем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9506"/>
            <a:ext cx="1750690" cy="24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G:\Н М К\ПТАХІВНИЦТВО НАВЧ.МЕТОД. КОМПЛЕКС\ФОТО ДЛЯ ПРЕЗЕНТАЦІЙ\страус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8329" y="3717031"/>
            <a:ext cx="1508373" cy="276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G:\Н М К\ПТАХІВНИЦТВО НАВЧ.МЕТОД. КОМПЛЕКС\ФОТО ДЛЯ ПРЕЗЕНТАЦІЙ\страус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02" y="4221088"/>
            <a:ext cx="281972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G:\Н М К\ПТАХІВНИЦТВО НАВЧ.МЕТОД. КОМПЛЕКС\ФОТО ДЛЯ ПРЕЗЕНТАЦІЙ\утрим. страусі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" y="4317546"/>
            <a:ext cx="2211288" cy="216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588666"/>
            <a:ext cx="24832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 умовах інтенсивного виробництва на страусових фермах у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/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во­льєрах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для розведення утримують одного самця і до чотирьох самок.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727063"/>
            <a:ext cx="3006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Для утримання страусів обладнують загони. Для утримання од­ної птиці рекомендується виділяти 0,5 га землі і до 1 га для посіву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люцерни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або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2–3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га на природних пасовищах. Біля дверей вольєра розташовують годівниці </a:t>
            </a:r>
          </a:p>
          <a:p>
            <a:pPr algn="ctr"/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і напувалки.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0206" y="5008029"/>
            <a:ext cx="2421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Висота приміщення для утримання страусів має бути не нижчою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3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8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G:\Н М К\ПТАХІВНИЦТВО НАВЧ.МЕТОД. КОМПЛЕКС\ФОТО ДЛЯ ПРЕЗЕНТАЦІЙ\страсеня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34563"/>
            <a:ext cx="323393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G:\Н М К\ПТАХІВНИЦТВО НАВЧ.МЕТОД. КОМПЛЕКС\ФОТО ДЛЯ ПРЕЗЕНТАЦІЙ\страусе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6" y="491549"/>
            <a:ext cx="1304925" cy="2016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860" y="46597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Для того, щоб молодняк добре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розвивався,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йому необхідний про­стір для руху.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Залежно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від віку виділяють таку площу загону на одну голову: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0–2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міс.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– 1–5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</a:t>
            </a:r>
            <a:r>
              <a:rPr lang="uk-UA" b="1" baseline="30000" dirty="0"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, 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3–6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місяців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– 10–30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, 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7–14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місяців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–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50, 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старше 14 місяців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–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250 м</a:t>
            </a:r>
            <a:r>
              <a:rPr lang="uk-UA" b="1" baseline="30000" dirty="0"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. </a:t>
            </a:r>
            <a:endParaRPr lang="ru-RU" sz="1600" b="1" dirty="0">
              <a:effectLst/>
              <a:latin typeface="Georgia" pitchFamily="18" charset="0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08589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Від­годівлю страусів починають з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6-тижневого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віку. 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Вона поділяється на 2 періоди: 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протягом першого періоду (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6–15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тижнів) молодняк годують комбікормом і травою; 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у другий період (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15–40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тижнів) страусів утри­мують однорідними групами по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20–25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голів і годують мішанками з зер­на, комбікорму, кукурудзи, сіна і силосу.</a:t>
            </a:r>
            <a:endParaRPr lang="ru-RU" sz="1600" b="1" dirty="0">
              <a:effectLst/>
              <a:latin typeface="Georgia" pitchFamily="18" charset="0"/>
              <a:ea typeface="Times New Roman"/>
            </a:endParaRPr>
          </a:p>
        </p:txBody>
      </p:sp>
      <p:pic>
        <p:nvPicPr>
          <p:cNvPr id="40965" name="Picture 5" descr="G:\ФОТО ДЛЯ ПРЕЗЕНТАЦІЙ\ему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794050"/>
            <a:ext cx="1647825" cy="167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1359403" y="2636912"/>
            <a:ext cx="5530850" cy="3935852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476672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4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Питання </a:t>
            </a:r>
            <a:r>
              <a:rPr lang="uk-UA" sz="4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самоконтролю</a:t>
            </a:r>
            <a:endParaRPr lang="ru-RU" kern="0" dirty="0">
              <a:solidFill>
                <a:sysClr val="windowText" lastClr="000000"/>
              </a:solidFill>
              <a:latin typeface="Franklin Gothic Book"/>
            </a:endParaRPr>
          </a:p>
        </p:txBody>
      </p:sp>
      <p:pic>
        <p:nvPicPr>
          <p:cNvPr id="3" name="Picture 12" descr="http://go2.imgsmail.ru/imgpreview?key=6e60bf1a7a182077&amp;mb=imgdb_preview_9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75" y="1938390"/>
            <a:ext cx="1619250" cy="2238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9663" y="1270122"/>
            <a:ext cx="6534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</a:rPr>
              <a:t>1.Які особливості вирощування перепелів?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</a:rPr>
              <a:t>2.Які існують способи вирощування перепеленят на </a:t>
            </a:r>
            <a:r>
              <a:rPr lang="uk-UA" b="1" dirty="0" err="1">
                <a:latin typeface="Georgia" pitchFamily="18" charset="0"/>
                <a:ea typeface="Times New Roman"/>
              </a:rPr>
              <a:t>м’</a:t>
            </a:r>
            <a:r>
              <a:rPr lang="ru-RU" b="1" dirty="0" err="1">
                <a:latin typeface="Georgia" pitchFamily="18" charset="0"/>
                <a:ea typeface="Times New Roman"/>
              </a:rPr>
              <a:t>ясо</a:t>
            </a:r>
            <a:r>
              <a:rPr lang="ru-RU" b="1" dirty="0">
                <a:latin typeface="Georgia" pitchFamily="18" charset="0"/>
                <a:ea typeface="Times New Roman"/>
              </a:rPr>
              <a:t>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Georgia" pitchFamily="18" charset="0"/>
                <a:ea typeface="Times New Roman"/>
              </a:rPr>
              <a:t>3.У </a:t>
            </a:r>
            <a:r>
              <a:rPr lang="ru-RU" b="1" dirty="0" err="1">
                <a:latin typeface="Georgia" pitchFamily="18" charset="0"/>
                <a:ea typeface="Times New Roman"/>
              </a:rPr>
              <a:t>якому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віці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здають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перепелів</a:t>
            </a:r>
            <a:r>
              <a:rPr lang="ru-RU" b="1" dirty="0">
                <a:latin typeface="Georgia" pitchFamily="18" charset="0"/>
                <a:ea typeface="Times New Roman"/>
              </a:rPr>
              <a:t> на </a:t>
            </a:r>
            <a:r>
              <a:rPr lang="ru-RU" b="1" dirty="0" err="1">
                <a:latin typeface="Georgia" pitchFamily="18" charset="0"/>
                <a:ea typeface="Times New Roman"/>
              </a:rPr>
              <a:t>забій</a:t>
            </a:r>
            <a:r>
              <a:rPr lang="ru-RU" b="1" dirty="0">
                <a:latin typeface="Georgia" pitchFamily="18" charset="0"/>
                <a:ea typeface="Times New Roman"/>
              </a:rPr>
              <a:t>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Georgia" pitchFamily="18" charset="0"/>
                <a:ea typeface="Times New Roman"/>
              </a:rPr>
              <a:t>4.Які </a:t>
            </a:r>
            <a:r>
              <a:rPr lang="ru-RU" b="1" dirty="0" err="1">
                <a:latin typeface="Georgia" pitchFamily="18" charset="0"/>
                <a:ea typeface="Times New Roman"/>
              </a:rPr>
              <a:t>особливості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утримання</a:t>
            </a:r>
            <a:r>
              <a:rPr lang="ru-RU" b="1" dirty="0">
                <a:latin typeface="Georgia" pitchFamily="18" charset="0"/>
                <a:ea typeface="Times New Roman"/>
              </a:rPr>
              <a:t> цесарок?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Georgia" pitchFamily="18" charset="0"/>
                <a:ea typeface="Times New Roman"/>
              </a:rPr>
              <a:t>5.Які </a:t>
            </a:r>
            <a:r>
              <a:rPr lang="ru-RU" b="1" dirty="0" err="1">
                <a:latin typeface="Georgia" pitchFamily="18" charset="0"/>
                <a:ea typeface="Times New Roman"/>
              </a:rPr>
              <a:t>особливочті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вирощування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цесарят</a:t>
            </a:r>
            <a:r>
              <a:rPr lang="ru-RU" b="1" dirty="0">
                <a:latin typeface="Georgia" pitchFamily="18" charset="0"/>
                <a:ea typeface="Times New Roman"/>
              </a:rPr>
              <a:t> на </a:t>
            </a:r>
            <a:r>
              <a:rPr lang="ru-RU" b="1" dirty="0" err="1">
                <a:latin typeface="Georgia" pitchFamily="18" charset="0"/>
                <a:ea typeface="Times New Roman"/>
              </a:rPr>
              <a:t>м'ясо</a:t>
            </a:r>
            <a:r>
              <a:rPr lang="ru-RU" b="1" dirty="0">
                <a:latin typeface="Georgia" pitchFamily="18" charset="0"/>
                <a:ea typeface="Times New Roman"/>
              </a:rPr>
              <a:t>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Georgia" pitchFamily="18" charset="0"/>
                <a:ea typeface="Times New Roman"/>
              </a:rPr>
              <a:t>6.З </a:t>
            </a:r>
            <a:r>
              <a:rPr lang="ru-RU" b="1" dirty="0" err="1">
                <a:latin typeface="Georgia" pitchFamily="18" charset="0"/>
                <a:ea typeface="Times New Roman"/>
              </a:rPr>
              <a:t>якою</a:t>
            </a:r>
            <a:r>
              <a:rPr lang="ru-RU" b="1" dirty="0">
                <a:latin typeface="Georgia" pitchFamily="18" charset="0"/>
                <a:ea typeface="Times New Roman"/>
              </a:rPr>
              <a:t> метою </a:t>
            </a:r>
            <a:r>
              <a:rPr lang="ru-RU" b="1" dirty="0" err="1">
                <a:latin typeface="Georgia" pitchFamily="18" charset="0"/>
                <a:ea typeface="Times New Roman"/>
              </a:rPr>
              <a:t>розводять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фазанів</a:t>
            </a:r>
            <a:r>
              <a:rPr lang="ru-RU" b="1" dirty="0">
                <a:latin typeface="Georgia" pitchFamily="18" charset="0"/>
                <a:ea typeface="Times New Roman"/>
              </a:rPr>
              <a:t>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Georgia" pitchFamily="18" charset="0"/>
                <a:ea typeface="Times New Roman"/>
              </a:rPr>
              <a:t>7.Як </a:t>
            </a:r>
            <a:r>
              <a:rPr lang="ru-RU" b="1" dirty="0" err="1">
                <a:latin typeface="Georgia" pitchFamily="18" charset="0"/>
                <a:ea typeface="Times New Roman"/>
              </a:rPr>
              <a:t>утримують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фазанів</a:t>
            </a:r>
            <a:r>
              <a:rPr lang="ru-RU" b="1" dirty="0">
                <a:latin typeface="Georgia" pitchFamily="18" charset="0"/>
                <a:ea typeface="Times New Roman"/>
              </a:rPr>
              <a:t> у </a:t>
            </a:r>
            <a:r>
              <a:rPr lang="ru-RU" b="1" dirty="0" err="1">
                <a:latin typeface="Georgia" pitchFamily="18" charset="0"/>
                <a:ea typeface="Times New Roman"/>
              </a:rPr>
              <a:t>племінний</a:t>
            </a:r>
            <a:r>
              <a:rPr lang="ru-RU" b="1" dirty="0">
                <a:latin typeface="Georgia" pitchFamily="18" charset="0"/>
                <a:ea typeface="Times New Roman"/>
              </a:rPr>
              <a:t> і </a:t>
            </a:r>
            <a:r>
              <a:rPr lang="ru-RU" b="1" dirty="0" err="1">
                <a:latin typeface="Georgia" pitchFamily="18" charset="0"/>
                <a:ea typeface="Times New Roman"/>
              </a:rPr>
              <a:t>неплемінний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періоди</a:t>
            </a:r>
            <a:r>
              <a:rPr lang="ru-RU" b="1" dirty="0">
                <a:latin typeface="Georgia" pitchFamily="18" charset="0"/>
                <a:ea typeface="Times New Roman"/>
              </a:rPr>
              <a:t>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Georgia" pitchFamily="18" charset="0"/>
                <a:ea typeface="Times New Roman"/>
              </a:rPr>
              <a:t>8.Як </a:t>
            </a:r>
            <a:r>
              <a:rPr lang="ru-RU" b="1" dirty="0" err="1">
                <a:latin typeface="Georgia" pitchFamily="18" charset="0"/>
                <a:ea typeface="Times New Roman"/>
              </a:rPr>
              <a:t>облаштовують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приміщення</a:t>
            </a:r>
            <a:r>
              <a:rPr lang="ru-RU" b="1" dirty="0">
                <a:latin typeface="Georgia" pitchFamily="18" charset="0"/>
                <a:ea typeface="Times New Roman"/>
              </a:rPr>
              <a:t> для </a:t>
            </a:r>
            <a:r>
              <a:rPr lang="ru-RU" b="1" dirty="0" err="1">
                <a:latin typeface="Georgia" pitchFamily="18" charset="0"/>
                <a:ea typeface="Times New Roman"/>
              </a:rPr>
              <a:t>утримання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голубів</a:t>
            </a:r>
            <a:r>
              <a:rPr lang="ru-RU" b="1" dirty="0">
                <a:latin typeface="Georgia" pitchFamily="18" charset="0"/>
                <a:ea typeface="Times New Roman"/>
              </a:rPr>
              <a:t>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Georgia" pitchFamily="18" charset="0"/>
                <a:ea typeface="Times New Roman"/>
              </a:rPr>
              <a:t>9.У </a:t>
            </a:r>
            <a:r>
              <a:rPr lang="ru-RU" b="1" dirty="0" err="1">
                <a:latin typeface="Georgia" pitchFamily="18" charset="0"/>
                <a:ea typeface="Times New Roman"/>
              </a:rPr>
              <a:t>якому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віці</a:t>
            </a:r>
            <a:r>
              <a:rPr lang="ru-RU" b="1" dirty="0">
                <a:latin typeface="Georgia" pitchFamily="18" charset="0"/>
                <a:ea typeface="Times New Roman"/>
              </a:rPr>
              <a:t> і </a:t>
            </a:r>
            <a:r>
              <a:rPr lang="ru-RU" b="1" dirty="0" err="1">
                <a:latin typeface="Georgia" pitchFamily="18" charset="0"/>
                <a:ea typeface="Times New Roman"/>
              </a:rPr>
              <a:t>якою</a:t>
            </a:r>
            <a:r>
              <a:rPr lang="ru-RU" b="1" dirty="0">
                <a:latin typeface="Georgia" pitchFamily="18" charset="0"/>
                <a:ea typeface="Times New Roman"/>
              </a:rPr>
              <a:t> живою </a:t>
            </a:r>
            <a:r>
              <a:rPr lang="ru-RU" b="1" dirty="0" err="1">
                <a:latin typeface="Georgia" pitchFamily="18" charset="0"/>
                <a:ea typeface="Times New Roman"/>
              </a:rPr>
              <a:t>масою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голубів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здають</a:t>
            </a:r>
            <a:r>
              <a:rPr lang="ru-RU" b="1" dirty="0">
                <a:latin typeface="Georgia" pitchFamily="18" charset="0"/>
                <a:ea typeface="Times New Roman"/>
              </a:rPr>
              <a:t> на </a:t>
            </a:r>
            <a:r>
              <a:rPr lang="ru-RU" b="1" dirty="0" err="1">
                <a:latin typeface="Georgia" pitchFamily="18" charset="0"/>
                <a:ea typeface="Times New Roman"/>
              </a:rPr>
              <a:t>забій</a:t>
            </a:r>
            <a:r>
              <a:rPr lang="ru-RU" b="1" dirty="0">
                <a:latin typeface="Georgia" pitchFamily="18" charset="0"/>
                <a:ea typeface="Times New Roman"/>
              </a:rPr>
              <a:t>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Georgia" pitchFamily="18" charset="0"/>
                <a:ea typeface="Times New Roman"/>
              </a:rPr>
              <a:t>10.З </a:t>
            </a:r>
            <a:r>
              <a:rPr lang="ru-RU" b="1" dirty="0" err="1">
                <a:latin typeface="Georgia" pitchFamily="18" charset="0"/>
                <a:ea typeface="Times New Roman"/>
              </a:rPr>
              <a:t>якою</a:t>
            </a:r>
            <a:r>
              <a:rPr lang="ru-RU" b="1" dirty="0">
                <a:latin typeface="Georgia" pitchFamily="18" charset="0"/>
                <a:ea typeface="Times New Roman"/>
              </a:rPr>
              <a:t> метою </a:t>
            </a:r>
            <a:r>
              <a:rPr lang="ru-RU" b="1" dirty="0" err="1">
                <a:latin typeface="Georgia" pitchFamily="18" charset="0"/>
                <a:ea typeface="Times New Roman"/>
              </a:rPr>
              <a:t>вирощують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страусів</a:t>
            </a:r>
            <a:r>
              <a:rPr lang="ru-RU" b="1" dirty="0">
                <a:latin typeface="Georgia" pitchFamily="18" charset="0"/>
                <a:ea typeface="Times New Roman"/>
              </a:rPr>
              <a:t>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Georgia" pitchFamily="18" charset="0"/>
                <a:ea typeface="Times New Roman"/>
              </a:rPr>
              <a:t>11.Які </a:t>
            </a:r>
            <a:r>
              <a:rPr lang="ru-RU" b="1" dirty="0" err="1">
                <a:latin typeface="Georgia" pitchFamily="18" charset="0"/>
                <a:ea typeface="Times New Roman"/>
              </a:rPr>
              <a:t>особливості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формування</a:t>
            </a:r>
            <a:r>
              <a:rPr lang="ru-RU" b="1" dirty="0">
                <a:latin typeface="Georgia" pitchFamily="18" charset="0"/>
                <a:ea typeface="Times New Roman"/>
              </a:rPr>
              <a:t> пар </a:t>
            </a:r>
            <a:r>
              <a:rPr lang="ru-RU" b="1" dirty="0" err="1">
                <a:latin typeface="Georgia" pitchFamily="18" charset="0"/>
                <a:ea typeface="Times New Roman"/>
              </a:rPr>
              <a:t>африканських</a:t>
            </a:r>
            <a:r>
              <a:rPr lang="ru-RU" b="1" dirty="0">
                <a:latin typeface="Georgia" pitchFamily="18" charset="0"/>
                <a:ea typeface="Times New Roman"/>
              </a:rPr>
              <a:t>  </a:t>
            </a:r>
            <a:r>
              <a:rPr lang="ru-RU" b="1" dirty="0" err="1">
                <a:latin typeface="Georgia" pitchFamily="18" charset="0"/>
                <a:ea typeface="Times New Roman"/>
              </a:rPr>
              <a:t>страусів</a:t>
            </a:r>
            <a:r>
              <a:rPr lang="ru-RU" b="1" dirty="0">
                <a:latin typeface="Georgia" pitchFamily="18" charset="0"/>
                <a:ea typeface="Times New Roman"/>
              </a:rPr>
              <a:t>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Georgia" pitchFamily="18" charset="0"/>
                <a:ea typeface="Times New Roman"/>
              </a:rPr>
              <a:t>12.У </a:t>
            </a:r>
            <a:r>
              <a:rPr lang="ru-RU" b="1" dirty="0" err="1">
                <a:latin typeface="Georgia" pitchFamily="18" charset="0"/>
                <a:ea typeface="Times New Roman"/>
              </a:rPr>
              <a:t>якому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віці</a:t>
            </a:r>
            <a:r>
              <a:rPr lang="ru-RU" b="1" dirty="0">
                <a:latin typeface="Georgia" pitchFamily="18" charset="0"/>
                <a:ea typeface="Times New Roman"/>
              </a:rPr>
              <a:t> і з </a:t>
            </a:r>
            <a:r>
              <a:rPr lang="ru-RU" b="1" dirty="0" err="1">
                <a:latin typeface="Georgia" pitchFamily="18" charset="0"/>
                <a:ea typeface="Times New Roman"/>
              </a:rPr>
              <a:t>якою</a:t>
            </a:r>
            <a:r>
              <a:rPr lang="ru-RU" b="1" dirty="0">
                <a:latin typeface="Georgia" pitchFamily="18" charset="0"/>
                <a:ea typeface="Times New Roman"/>
              </a:rPr>
              <a:t> живою </a:t>
            </a:r>
            <a:r>
              <a:rPr lang="ru-RU" b="1" dirty="0" err="1" smtClean="0">
                <a:latin typeface="Georgia" pitchFamily="18" charset="0"/>
                <a:ea typeface="Times New Roman"/>
              </a:rPr>
              <a:t>масою</a:t>
            </a:r>
            <a:r>
              <a:rPr lang="ru-RU" b="1" dirty="0" smtClean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страусів</a:t>
            </a:r>
            <a:r>
              <a:rPr lang="ru-RU" b="1" dirty="0">
                <a:latin typeface="Georgia" pitchFamily="18" charset="0"/>
                <a:ea typeface="Times New Roman"/>
              </a:rPr>
              <a:t> </a:t>
            </a:r>
            <a:r>
              <a:rPr lang="ru-RU" b="1" dirty="0" err="1">
                <a:latin typeface="Georgia" pitchFamily="18" charset="0"/>
                <a:ea typeface="Times New Roman"/>
              </a:rPr>
              <a:t>здають</a:t>
            </a:r>
            <a:r>
              <a:rPr lang="ru-RU" b="1" dirty="0">
                <a:latin typeface="Georgia" pitchFamily="18" charset="0"/>
                <a:ea typeface="Times New Roman"/>
              </a:rPr>
              <a:t> на </a:t>
            </a:r>
            <a:r>
              <a:rPr lang="ru-RU" b="1" dirty="0" err="1">
                <a:latin typeface="Georgia" pitchFamily="18" charset="0"/>
                <a:ea typeface="Times New Roman"/>
              </a:rPr>
              <a:t>забій</a:t>
            </a:r>
            <a:r>
              <a:rPr lang="ru-RU" b="1" dirty="0">
                <a:latin typeface="Georgia" pitchFamily="18" charset="0"/>
                <a:ea typeface="Times New Roman"/>
              </a:rPr>
              <a:t>?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</a:rPr>
              <a:t> </a:t>
            </a:r>
            <a:endParaRPr lang="ru-RU" sz="1600" b="1" dirty="0">
              <a:effectLst/>
              <a:latin typeface="Georgia" pitchFamily="18" charset="0"/>
              <a:ea typeface="Times New Roman"/>
            </a:endParaRPr>
          </a:p>
        </p:txBody>
      </p:sp>
      <p:pic>
        <p:nvPicPr>
          <p:cNvPr id="34817" name="Picture 1" descr="G:\Н М К\ПТАХІВНИЦТВО НАВЧ.МЕТОД. КОМПЛЕКС\ФОТО ДЛЯ ПРЕЗЕНТАЦІЙ\очарова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77" y="5190226"/>
            <a:ext cx="1714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erunica.ru/uploads/posts/2012-01/1325447061_99408f06206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354" y="476672"/>
            <a:ext cx="1963316" cy="196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go2.imgsmail.ru/imgpreview?key=5a9048bec7015c8e&amp;mb=imgdb_preview_9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/>
          <a:stretch/>
        </p:blipFill>
        <p:spPr bwMode="auto">
          <a:xfrm flipH="1">
            <a:off x="3315755" y="1443492"/>
            <a:ext cx="1847978" cy="199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guest-marketing.com/wp-content/uploads/2013/04/guinea_fowl_bu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950146" y="66574"/>
            <a:ext cx="2193854" cy="162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zooeco.com/0-dom/Im/cesarka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3305"/>
            <a:ext cx="3343275" cy="327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ebftour.ru/images/load/Image/faz_6_58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r="9077"/>
          <a:stretch/>
        </p:blipFill>
        <p:spPr bwMode="auto">
          <a:xfrm>
            <a:off x="5508105" y="3513305"/>
            <a:ext cx="3635896" cy="3444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438460">
            <a:off x="3386736" y="3253444"/>
            <a:ext cx="4728298" cy="1041018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 algn="ctr"/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ДЯКУЮ ЗА УВАГУ!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374" name="Picture 14" descr="G:\ФОТО ДЛЯ ПРЕЗЕНТАЦІЙ\страус...допитливий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8"/>
            <a:ext cx="3522787" cy="31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764704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План</a:t>
            </a:r>
            <a:endParaRPr lang="ru-RU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5402" y="1572993"/>
            <a:ext cx="6120680" cy="445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Georgia" pitchFamily="18" charset="0"/>
                <a:ea typeface="Times New Roman"/>
              </a:rPr>
              <a:t>1.Розведення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перепелів</a:t>
            </a:r>
            <a:r>
              <a:rPr lang="ru-RU" sz="2400" b="1" dirty="0">
                <a:latin typeface="Georgia" pitchFamily="18" charset="0"/>
                <a:ea typeface="Times New Roman"/>
              </a:rPr>
              <a:t>, цесарок,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м'ясних</a:t>
            </a:r>
            <a:r>
              <a:rPr lang="ru-RU" sz="2400" b="1" dirty="0">
                <a:latin typeface="Georgia" pitchFamily="18" charset="0"/>
                <a:ea typeface="Times New Roman"/>
              </a:rPr>
              <a:t>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голубів</a:t>
            </a:r>
            <a:r>
              <a:rPr lang="ru-RU" sz="2400" b="1" dirty="0">
                <a:latin typeface="Georgia" pitchFamily="18" charset="0"/>
                <a:ea typeface="Times New Roman"/>
              </a:rPr>
              <a:t>,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фазанів</a:t>
            </a:r>
            <a:r>
              <a:rPr lang="ru-RU" sz="2400" b="1" dirty="0">
                <a:latin typeface="Georgia" pitchFamily="18" charset="0"/>
                <a:ea typeface="Times New Roman"/>
              </a:rPr>
              <a:t> та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страусів</a:t>
            </a:r>
            <a:r>
              <a:rPr lang="ru-RU" sz="2400" b="1" dirty="0">
                <a:latin typeface="Georgia" pitchFamily="18" charset="0"/>
                <a:ea typeface="Times New Roman"/>
              </a:rPr>
              <a:t> для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виробництва</a:t>
            </a:r>
            <a:r>
              <a:rPr lang="ru-RU" sz="2400" b="1" dirty="0">
                <a:latin typeface="Georgia" pitchFamily="18" charset="0"/>
                <a:ea typeface="Times New Roman"/>
              </a:rPr>
              <a:t>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м'яса</a:t>
            </a:r>
            <a:r>
              <a:rPr lang="ru-RU" sz="2400" b="1" dirty="0">
                <a:latin typeface="Georgia" pitchFamily="18" charset="0"/>
                <a:ea typeface="Times New Roman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Georgia" pitchFamily="18" charset="0"/>
                <a:ea typeface="Times New Roman"/>
              </a:rPr>
              <a:t>2.Специфіка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планування</a:t>
            </a:r>
            <a:r>
              <a:rPr lang="ru-RU" sz="2400" b="1" dirty="0">
                <a:latin typeface="Georgia" pitchFamily="18" charset="0"/>
                <a:ea typeface="Times New Roman"/>
              </a:rPr>
              <a:t> і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обладнання</a:t>
            </a:r>
            <a:r>
              <a:rPr lang="ru-RU" sz="2400" b="1" dirty="0">
                <a:latin typeface="Georgia" pitchFamily="18" charset="0"/>
                <a:ea typeface="Times New Roman"/>
              </a:rPr>
              <a:t>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приміщень</a:t>
            </a:r>
            <a:r>
              <a:rPr lang="ru-RU" sz="2400" b="1" dirty="0">
                <a:latin typeface="Georgia" pitchFamily="18" charset="0"/>
                <a:ea typeface="Times New Roman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Georgia" pitchFamily="18" charset="0"/>
                <a:ea typeface="Times New Roman"/>
              </a:rPr>
              <a:t>3.Технологія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годівлі</a:t>
            </a:r>
            <a:r>
              <a:rPr lang="ru-RU" sz="2400" b="1" dirty="0">
                <a:latin typeface="Georgia" pitchFamily="18" charset="0"/>
                <a:ea typeface="Times New Roman"/>
              </a:rPr>
              <a:t>, догляду та </a:t>
            </a:r>
            <a:r>
              <a:rPr lang="ru-RU" sz="2400" b="1" dirty="0" err="1">
                <a:latin typeface="Georgia" pitchFamily="18" charset="0"/>
                <a:ea typeface="Times New Roman"/>
              </a:rPr>
              <a:t>утримання</a:t>
            </a:r>
            <a:r>
              <a:rPr lang="ru-RU" sz="2400" b="1" dirty="0">
                <a:latin typeface="Georgia" pitchFamily="18" charset="0"/>
                <a:ea typeface="Times New Roman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Georgia" pitchFamily="18" charset="0"/>
                <a:ea typeface="Times New Roman"/>
              </a:rPr>
              <a:t> </a:t>
            </a:r>
            <a:endParaRPr lang="ru-RU" sz="2400" b="1" dirty="0">
              <a:effectLst/>
              <a:latin typeface="Georgia" pitchFamily="18" charset="0"/>
              <a:ea typeface="Times New Roman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29867"/>
            <a:ext cx="19018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2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3222357" cy="741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Література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0954" y="2008004"/>
            <a:ext cx="4995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Бородай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В.П., </a:t>
            </a:r>
            <a:r>
              <a:rPr lang="uk-UA" b="1" dirty="0" err="1">
                <a:latin typeface="Georgia" pitchFamily="18" charset="0"/>
                <a:ea typeface="Times New Roman"/>
                <a:cs typeface="Times New Roman"/>
              </a:rPr>
              <a:t>Вертійчук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 А.І.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«Технологія виробництва продукції птахівництва» Вінниця «Нова Книга» 2006 с.305-236</a:t>
            </a:r>
            <a:endParaRPr lang="ru-RU" sz="1600" b="1" dirty="0">
              <a:effectLst/>
              <a:latin typeface="Georgia" pitchFamily="18" charset="0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162" y="1484784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Основна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9912" y="3429000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Додаткова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9526" y="4149080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uk-UA" b="1" dirty="0" err="1">
                <a:latin typeface="Georgia" pitchFamily="18" charset="0"/>
                <a:ea typeface="Times New Roman"/>
                <a:cs typeface="Times New Roman"/>
              </a:rPr>
              <a:t>Бесулін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 В.І., </a:t>
            </a:r>
            <a:r>
              <a:rPr lang="uk-UA" b="1" dirty="0" err="1">
                <a:latin typeface="Georgia" pitchFamily="18" charset="0"/>
                <a:ea typeface="Times New Roman"/>
                <a:cs typeface="Times New Roman"/>
              </a:rPr>
              <a:t>Гужва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 В.І.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«Птахівництво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і технологія виробництва яєць та м’яса птиці» Біла церква 2003 с.384-430</a:t>
            </a:r>
            <a:endParaRPr lang="ru-RU" sz="1600" b="1" dirty="0">
              <a:effectLst/>
              <a:latin typeface="Georgia" pitchFamily="18" charset="0"/>
              <a:ea typeface="Times New Roman"/>
            </a:endParaRPr>
          </a:p>
        </p:txBody>
      </p:sp>
      <p:pic>
        <p:nvPicPr>
          <p:cNvPr id="10" name="Picture 2" descr="F:\Н М К\ПТАХІВНИЦТВО НАВЧ.МЕТОД. КОМПЛЕКС\Презентації Техн. в-ва прод.птах\ФОТО ДЛЯ ПРЕЗЕНТАЦІЙ\фон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24" y="4869159"/>
            <a:ext cx="2517576" cy="19650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21"/>
          <p:cNvSpPr>
            <a:spLocks noChangeArrowheads="1"/>
          </p:cNvSpPr>
          <p:nvPr/>
        </p:nvSpPr>
        <p:spPr bwMode="gray">
          <a:xfrm>
            <a:off x="5435987" y="3506787"/>
            <a:ext cx="1524000" cy="1520825"/>
          </a:xfrm>
          <a:prstGeom prst="ellipse">
            <a:avLst/>
          </a:prstGeom>
          <a:gradFill rotWithShape="1">
            <a:gsLst>
              <a:gs pos="0">
                <a:srgbClr val="5BCD81"/>
              </a:gs>
              <a:gs pos="100000">
                <a:srgbClr val="5BCD81">
                  <a:gamma/>
                  <a:shade val="51373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76672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Особливості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р</a:t>
            </a:r>
            <a:r>
              <a:rPr lang="ru-RU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озведення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перепелів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9907" y="1061447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Перепел – </a:t>
            </a:r>
            <a:r>
              <a:rPr lang="ru-RU" sz="20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наймініатюрніший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представник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загону </a:t>
            </a:r>
            <a:r>
              <a:rPr lang="ru-RU" sz="20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куроподібних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сімейства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фазанових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024" y="22048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Для </a:t>
            </a:r>
            <a:r>
              <a:rPr lang="ru-RU" sz="20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виробництва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м</a:t>
            </a:r>
            <a:r>
              <a:rPr lang="en-US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’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яса, в основному, </a:t>
            </a:r>
            <a:r>
              <a:rPr lang="ru-RU" sz="20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розводять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породу </a:t>
            </a:r>
            <a:r>
              <a:rPr lang="ru-RU" sz="2000" b="1" dirty="0" err="1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перепелів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5" name="Рисунок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3" y="3717032"/>
            <a:ext cx="2232248" cy="2226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Рисунок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84956"/>
            <a:ext cx="1496018" cy="1558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7"/>
          <p:cNvSpPr>
            <a:spLocks/>
          </p:cNvSpPr>
          <p:nvPr/>
        </p:nvSpPr>
        <p:spPr bwMode="gray">
          <a:xfrm>
            <a:off x="2275046" y="3000242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tint val="63529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Рисунок 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472498"/>
            <a:ext cx="1801401" cy="1689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492896"/>
            <a:ext cx="1663631" cy="1473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36296" y="2070984"/>
            <a:ext cx="1255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err="1">
                <a:solidFill>
                  <a:srgbClr val="D092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ru-RU" sz="2000" b="1" dirty="0" err="1">
                <a:solidFill>
                  <a:srgbClr val="FEFA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sz="2000" b="1" dirty="0" err="1">
                <a:solidFill>
                  <a:srgbClr val="9C85C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</a:t>
            </a:r>
            <a:r>
              <a:rPr lang="ru-RU" sz="2000" b="1" dirty="0" err="1">
                <a:solidFill>
                  <a:srgbClr val="809EC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</a:t>
            </a:r>
            <a:r>
              <a:rPr lang="ru-RU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2000" b="1" dirty="0" err="1">
                <a:solidFill>
                  <a:srgbClr val="9C85C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</a:t>
            </a:r>
            <a:endParaRPr lang="ru-RU" sz="2000" b="1" dirty="0">
              <a:solidFill>
                <a:srgbClr val="9C85C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23284" y="3966372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err="1">
                <a:solidFill>
                  <a:srgbClr val="9C85C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н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г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9EC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л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і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й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EFA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с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5B59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ь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BC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к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092A7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и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9EC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й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3906" y="2776706"/>
            <a:ext cx="168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Ф</a:t>
            </a:r>
            <a:r>
              <a:rPr lang="ru-RU" sz="2400" b="1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EFA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а</a:t>
            </a:r>
            <a:r>
              <a:rPr lang="ru-RU" sz="2400" b="1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</a:t>
            </a:r>
            <a:r>
              <a:rPr lang="ru-RU" sz="2400" b="1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а</a:t>
            </a:r>
            <a:r>
              <a:rPr lang="ru-RU" sz="2400" b="1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444D2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</a:t>
            </a:r>
            <a:r>
              <a:rPr lang="ru-RU" sz="2400" b="1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8223" y="6161533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</a:rPr>
              <a:t>яп</a:t>
            </a:r>
            <a:r>
              <a:rPr kumimoji="0" lang="ru-RU" sz="2000" b="1" i="0" u="none" strike="noStrike" kern="0" cap="none" spc="50" normalizeH="0" baseline="0" noProof="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</a:rPr>
              <a:t>о</a:t>
            </a:r>
            <a:r>
              <a:rPr kumimoji="0" lang="ru-RU" sz="2000" b="1" i="0" u="none" strike="noStrike" kern="0" cap="none" spc="50" normalizeH="0" baseline="0" noProof="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</a:rPr>
              <a:t>н</a:t>
            </a:r>
            <a:r>
              <a:rPr kumimoji="0" lang="ru-RU" sz="2000" b="1" i="0" u="none" strike="noStrike" kern="0" cap="none" spc="5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</a:rPr>
              <a:t>с</a:t>
            </a:r>
            <a:r>
              <a:rPr kumimoji="0" lang="ru-RU" sz="2000" b="1" i="0" u="none" strike="noStrike" kern="0" cap="none" spc="50" normalizeH="0" baseline="0" noProof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</a:rPr>
              <a:t>ь</a:t>
            </a:r>
            <a:r>
              <a:rPr kumimoji="0" lang="ru-RU" sz="2000" b="1" i="0" u="none" strike="noStrike" kern="0" cap="none" spc="50" normalizeH="0" baseline="0" noProof="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</a:rPr>
              <a:t>к</a:t>
            </a:r>
            <a:r>
              <a:rPr kumimoji="0" lang="ru-RU" sz="2000" b="1" i="0" u="none" strike="noStrike" kern="0" cap="none" spc="50" normalizeH="0" baseline="0" noProof="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</a:rPr>
              <a:t>и</a:t>
            </a:r>
            <a:r>
              <a:rPr kumimoji="0" lang="ru-RU" sz="2000" b="1" i="0" u="none" strike="noStrike" kern="0" cap="none" spc="50" normalizeH="0" baseline="0" noProof="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</a:rPr>
              <a:t>й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5" name="Freeform 24"/>
          <p:cNvSpPr>
            <a:spLocks/>
          </p:cNvSpPr>
          <p:nvPr/>
        </p:nvSpPr>
        <p:spPr bwMode="gray">
          <a:xfrm rot="9623621">
            <a:off x="5204556" y="1574617"/>
            <a:ext cx="1838325" cy="2722563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gray">
          <a:xfrm>
            <a:off x="5922324" y="3774304"/>
            <a:ext cx="5918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5400" b="1" dirty="0" smtClean="0">
                <a:solidFill>
                  <a:srgbClr val="000000"/>
                </a:solidFill>
                <a:effectLst/>
                <a:latin typeface="Georgia" pitchFamily="18" charset="0"/>
              </a:rPr>
              <a:t>x</a:t>
            </a:r>
            <a:endParaRPr lang="en-US" sz="5400" b="1" dirty="0"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9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Georgia" pitchFamily="18" charset="0"/>
                <a:ea typeface="Times New Roman"/>
                <a:cs typeface="Times New Roman"/>
              </a:rPr>
              <a:t>Для утримання дорослих перепілок </a:t>
            </a:r>
            <a:r>
              <a:rPr lang="uk-UA" sz="2000" b="1" dirty="0" smtClean="0">
                <a:latin typeface="Georgia" pitchFamily="18" charset="0"/>
                <a:ea typeface="Times New Roman"/>
                <a:cs typeface="Times New Roman"/>
              </a:rPr>
              <a:t>використовують </a:t>
            </a:r>
            <a:r>
              <a:rPr lang="uk-UA" sz="2000" b="1" dirty="0">
                <a:latin typeface="Georgia" pitchFamily="18" charset="0"/>
                <a:ea typeface="Times New Roman"/>
                <a:cs typeface="Times New Roman"/>
              </a:rPr>
              <a:t>кліткові ба­тареї різних конструкц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ій. 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3" name="Picture 10" descr="http://fermer.ru/files/imagecache/AttachmentPost/forum/2009/02/19106/111788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3296"/>
            <a:ext cx="4176464" cy="269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019.radikal.ru/i621/1207/41/5612fc3c7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1" y="216886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010.radikal.ru/0710/cf/ac6c3f858d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38407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6073" y="5208345"/>
            <a:ext cx="34078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4630" algn="ctr">
              <a:spcBef>
                <a:spcPts val="60"/>
              </a:spcBef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Щільність посадки перепілок при груповому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утриманні – 70–100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голів на </a:t>
            </a:r>
            <a:r>
              <a:rPr lang="uk-UA" sz="2400" b="1" spc="100" dirty="0" smtClean="0">
                <a:latin typeface="Georgia" pitchFamily="18" charset="0"/>
                <a:ea typeface="Times New Roman"/>
                <a:cs typeface="Times New Roman"/>
              </a:rPr>
              <a:t>1</a:t>
            </a:r>
            <a:r>
              <a:rPr lang="uk-UA" b="1" spc="100" dirty="0" smtClean="0">
                <a:latin typeface="Georgia" pitchFamily="18" charset="0"/>
                <a:ea typeface="Times New Roman"/>
                <a:cs typeface="Times New Roman"/>
              </a:rPr>
              <a:t>м</a:t>
            </a:r>
            <a:r>
              <a:rPr lang="uk-UA" b="1" spc="100" baseline="30000" dirty="0" smtClean="0"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площі клітки</a:t>
            </a:r>
            <a:r>
              <a:rPr lang="uk-UA" dirty="0">
                <a:latin typeface="Georgia" pitchFamily="18" charset="0"/>
                <a:ea typeface="Times New Roman"/>
                <a:cs typeface="Times New Roman"/>
              </a:rPr>
              <a:t>.</a:t>
            </a:r>
            <a:endParaRPr lang="ru-RU" sz="2800" dirty="0">
              <a:effectLst/>
              <a:latin typeface="Georg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39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1625453" y="1416070"/>
            <a:ext cx="5294312" cy="4310063"/>
            <a:chOff x="1177" y="1296"/>
            <a:chExt cx="3335" cy="2715"/>
          </a:xfrm>
        </p:grpSpPr>
        <p:sp>
          <p:nvSpPr>
            <p:cNvPr id="10" name="Freeform 19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447EC4">
                    <a:gamma/>
                    <a:tint val="0"/>
                    <a:invGamma/>
                  </a:srgbClr>
                </a:gs>
                <a:gs pos="100000">
                  <a:srgbClr val="447EC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2A684C">
                    <a:gamma/>
                    <a:tint val="0"/>
                    <a:invGamma/>
                  </a:srgbClr>
                </a:gs>
                <a:gs pos="100000">
                  <a:srgbClr val="2A68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969696">
                    <a:gamma/>
                    <a:tint val="0"/>
                    <a:invGamma/>
                  </a:srgbClr>
                </a:gs>
                <a:gs pos="100000">
                  <a:srgbClr val="96969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21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Oval 27"/>
            <p:cNvSpPr>
              <a:spLocks noChangeArrowheads="1"/>
            </p:cNvSpPr>
            <p:nvPr/>
          </p:nvSpPr>
          <p:spPr bwMode="gray">
            <a:xfrm>
              <a:off x="2543" y="1899"/>
              <a:ext cx="844" cy="843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7738" y="1560056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Для відгодівлі відбирають моло­дих самців, яких не використовують на плем'я, дорослих перепелів після періоду їх племінного використання і молодняк, спеціально при­значений для вирощування на м'ясо.</a:t>
            </a:r>
            <a:endParaRPr lang="ru-RU" sz="1600" b="1" dirty="0">
              <a:latin typeface="Georgia" pitchFamily="18" charset="0"/>
              <a:ea typeface="Times New Roman"/>
            </a:endParaRPr>
          </a:p>
          <a:p>
            <a:pPr algn="ctr"/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Період відгодівлі триває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3–4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тижн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і.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84785" y="332656"/>
            <a:ext cx="3131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Самців і самок при відгодівлі утримують окремо у </a:t>
            </a:r>
            <a:r>
              <a:rPr lang="uk-UA" b="1" dirty="0" err="1">
                <a:latin typeface="Georgia" pitchFamily="18" charset="0"/>
                <a:ea typeface="Times New Roman"/>
                <a:cs typeface="Times New Roman"/>
              </a:rPr>
              <a:t>безвіконних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 пташниках. Інтенсивність освітлен­ня не повинна перевищувати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10–12 лк </a:t>
            </a:r>
          </a:p>
          <a:p>
            <a:pPr algn="ctr"/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з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тривалістю світлового дня 10 годин на добу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748975"/>
            <a:ext cx="31405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У добре відгодованих перепелів на грудях помітний шар підшкір­ного жиру, середня жива маса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8-тижневих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яєчних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перепелів – </a:t>
            </a:r>
          </a:p>
          <a:p>
            <a:pPr algn="ctr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110–120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г,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м'ясних – 150–200 </a:t>
            </a:r>
            <a:r>
              <a:rPr lang="uk-UA" b="1" spc="-100" dirty="0">
                <a:latin typeface="Georgia" pitchFamily="18" charset="0"/>
                <a:ea typeface="Times New Roman"/>
                <a:cs typeface="Times New Roman"/>
              </a:rPr>
              <a:t>г.</a:t>
            </a:r>
            <a:endParaRPr lang="ru-RU" sz="1600" b="1" dirty="0">
              <a:effectLst/>
              <a:latin typeface="Georgia" pitchFamily="18" charset="0"/>
              <a:ea typeface="Times New Roman"/>
            </a:endParaRPr>
          </a:p>
        </p:txBody>
      </p:sp>
      <p:pic>
        <p:nvPicPr>
          <p:cNvPr id="24" name="Рисунок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3978" y="2409944"/>
            <a:ext cx="1323111" cy="131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5" name="Picture 1" descr="G:\Н М К\фото інтернет-для слайдів\kormlenie-perepel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29" y="4949084"/>
            <a:ext cx="1586212" cy="138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G:\Н М К\фото інтернет-для слайдів\kormlenie-perepely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08"/>
            <a:ext cx="1661346" cy="145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469899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Особливості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розведення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цесарок</a:t>
            </a: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Documents and Settings\Admin\Мои документы\Мои рисунки\ФОТО ДЛЯ ПРЕЗЕНТАЦІЙ\клас!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5" y="1054674"/>
            <a:ext cx="1522413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Родинне стадо формують із материнського батьківського стада однієї тієї ж породи (отримують м'ясних чистопорідних цесарят),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/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а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якщо ці форми належать до різних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порід,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тоді можна отримувати </a:t>
            </a:r>
            <a:endParaRPr lang="uk-UA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/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гіб­ридних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м'ясних цесарок. 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7" name="Picture 4" descr="http://womanadvice.ru/sites/default/files/imagecache/width_200/vyrashchivanie_cesarok_v_domashnih_usloviy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1376"/>
            <a:ext cx="2534816" cy="266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ermer02.ru/uploads/posts/2009-12/1262186893_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" b="3438"/>
          <a:stretch/>
        </p:blipFill>
        <p:spPr bwMode="auto">
          <a:xfrm>
            <a:off x="6560720" y="2193110"/>
            <a:ext cx="2572916" cy="412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ladyspecial.ru/upload/image/9_(49).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0" b="6825"/>
          <a:stretch/>
        </p:blipFill>
        <p:spPr bwMode="auto">
          <a:xfrm>
            <a:off x="227728" y="3591376"/>
            <a:ext cx="3215935" cy="266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s41.radikal.ru/i091/1111/5f/3d777bb7ed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3663"/>
            <a:ext cx="3257660" cy="24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6086" y="4149080"/>
            <a:ext cx="3494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9710" algn="ctr">
              <a:spcAft>
                <a:spcPts val="0"/>
              </a:spcAft>
            </a:pP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У господарствах України м'ясних цесарят забивають у віці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10–12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тижнів, з живою масою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900–100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г. Витрати кормів на кг живої маси становлять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3,2–3,6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кг корму.</a:t>
            </a:r>
            <a:endParaRPr lang="ru-RU" sz="2800" b="1" dirty="0">
              <a:effectLst/>
              <a:latin typeface="Georgia" pitchFamily="18" charset="0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6621"/>
            <a:ext cx="38164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Вирощують молодняк на глибокій підстилці, щільність </a:t>
            </a:r>
            <a:r>
              <a:rPr lang="uk-UA" b="1" dirty="0" smtClean="0">
                <a:latin typeface="Georgia" pitchFamily="18" charset="0"/>
                <a:ea typeface="Times New Roman"/>
                <a:cs typeface="Times New Roman"/>
              </a:rPr>
              <a:t>– 13–14 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гол. на м</a:t>
            </a:r>
            <a:r>
              <a:rPr lang="uk-UA" b="1" baseline="30000" dirty="0"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uk-UA" b="1" dirty="0">
                <a:latin typeface="Georgia" pitchFamily="18" charset="0"/>
                <a:ea typeface="Times New Roman"/>
                <a:cs typeface="Times New Roman"/>
              </a:rPr>
              <a:t> підлоги. В одній секції пташника розміщують не більше 1500 гол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10" name="Picture 8" descr="http://fermer.ru/files/lormu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64066"/>
            <a:ext cx="2860459" cy="22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fermer.ru/files/sale/2012/02/134299/img_05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 descr="G:\Н М К\фото інтернет-для слайдів\kormlenie_cesar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16" y="683731"/>
            <a:ext cx="2441476" cy="195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G:\Н М К\ПТАХІВНИЦТВО НАВЧ.МЕТОД. КОМПЛЕКС\ФОТО ДЛЯ ПРЕЗЕНТАЦІЙ\цесарята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35" y="337986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</a:rPr>
              <a:t>Особливості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</a:rPr>
              <a:t>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</a:rPr>
              <a:t>розведення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</a:rPr>
              <a:t>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Times New Roman"/>
              </a:rPr>
              <a:t>голубів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625453" y="1416070"/>
            <a:ext cx="5294312" cy="4310063"/>
            <a:chOff x="1177" y="1296"/>
            <a:chExt cx="3335" cy="2715"/>
          </a:xfrm>
        </p:grpSpPr>
        <p:sp>
          <p:nvSpPr>
            <p:cNvPr id="4" name="Freeform 19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447EC4">
                    <a:gamma/>
                    <a:tint val="0"/>
                    <a:invGamma/>
                  </a:srgbClr>
                </a:gs>
                <a:gs pos="100000">
                  <a:srgbClr val="447EC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2A684C">
                    <a:gamma/>
                    <a:tint val="0"/>
                    <a:invGamma/>
                  </a:srgbClr>
                </a:gs>
                <a:gs pos="100000">
                  <a:srgbClr val="2A68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969696">
                    <a:gamma/>
                    <a:tint val="0"/>
                    <a:invGamma/>
                  </a:srgbClr>
                </a:gs>
                <a:gs pos="100000">
                  <a:srgbClr val="96969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9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Oval 27"/>
            <p:cNvSpPr>
              <a:spLocks noChangeArrowheads="1"/>
            </p:cNvSpPr>
            <p:nvPr/>
          </p:nvSpPr>
          <p:spPr bwMode="gray">
            <a:xfrm>
              <a:off x="2543" y="1899"/>
              <a:ext cx="844" cy="843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842478" y="2688521"/>
            <a:ext cx="1303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ea typeface="Times New Roman"/>
                <a:cs typeface="Times New Roman"/>
              </a:rPr>
              <a:t>м'ясні породи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3794" name="Picture 2" descr="кинг сизый, голубь, фото, фотограф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4"/>
          <a:stretch/>
        </p:blipFill>
        <p:spPr bwMode="auto">
          <a:xfrm>
            <a:off x="520002" y="1358097"/>
            <a:ext cx="2190750" cy="204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G:\Н М К\фото інтернет-для слайдів\голуба венська порода голубі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97831"/>
            <a:ext cx="259228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18490" y="3629055"/>
            <a:ext cx="750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solidFill>
                  <a:srgbClr val="2D2D8A">
                    <a:lumMod val="75000"/>
                  </a:srgbClr>
                </a:solidFill>
                <a:latin typeface="Georgia" pitchFamily="18" charset="0"/>
                <a:cs typeface="Times New Roman"/>
              </a:rPr>
              <a:t>кінг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75952" y="4725144"/>
            <a:ext cx="1276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solidFill>
                  <a:srgbClr val="2D2D8A">
                    <a:lumMod val="75000"/>
                  </a:srgbClr>
                </a:solidFill>
                <a:latin typeface="Georgia" pitchFamily="18" charset="0"/>
                <a:cs typeface="Times New Roman"/>
              </a:rPr>
              <a:t>венська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6172459"/>
            <a:ext cx="151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2D2D8A">
                    <a:lumMod val="75000"/>
                  </a:srgbClr>
                </a:solidFill>
                <a:latin typeface="Georgia" pitchFamily="18" charset="0"/>
                <a:ea typeface="Times New Roman"/>
                <a:cs typeface="Times New Roman"/>
              </a:rPr>
              <a:t>польська </a:t>
            </a:r>
            <a:endParaRPr lang="ru-RU" dirty="0"/>
          </a:p>
        </p:txBody>
      </p:sp>
      <p:pic>
        <p:nvPicPr>
          <p:cNvPr id="33800" name="Picture 8" descr="G:\Н М К\фото інтернет-для слайдів\polskie-golu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83831"/>
            <a:ext cx="2510664" cy="20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6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453</TotalTime>
  <Words>801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Diseño predeterminado</vt:lpstr>
      <vt:lpstr>Тема Office</vt:lpstr>
      <vt:lpstr>1_Diseño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Пользователь</cp:lastModifiedBy>
  <cp:revision>51</cp:revision>
  <dcterms:created xsi:type="dcterms:W3CDTF">2013-04-20T15:13:23Z</dcterms:created>
  <dcterms:modified xsi:type="dcterms:W3CDTF">2015-01-15T09:14:52Z</dcterms:modified>
</cp:coreProperties>
</file>