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9" r:id="rId7"/>
    <p:sldId id="258" r:id="rId8"/>
    <p:sldId id="266" r:id="rId9"/>
    <p:sldId id="262" r:id="rId10"/>
    <p:sldId id="263" r:id="rId11"/>
    <p:sldId id="267" r:id="rId12"/>
    <p:sldId id="271" r:id="rId13"/>
    <p:sldId id="269" r:id="rId14"/>
    <p:sldId id="270" r:id="rId15"/>
    <p:sldId id="272" r:id="rId16"/>
    <p:sldId id="273" r:id="rId17"/>
    <p:sldId id="274" r:id="rId18"/>
    <p:sldId id="265" r:id="rId19"/>
    <p:sldId id="277" r:id="rId20"/>
    <p:sldId id="276" r:id="rId21"/>
    <p:sldId id="261" r:id="rId22"/>
    <p:sldId id="275" r:id="rId23"/>
    <p:sldId id="260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6071D-5793-4041-A876-ADEC4D1BBE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CEFC9-DC5C-4631-86E0-222B538286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4CC92-8640-4F00-9065-13911816B3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800AC-B8DF-4289-AD23-4E71B2D332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F1D2-8709-4600-9C1F-DA78C6ED1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90525-7FDE-4A1D-96BD-D291C0190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ECC7E-B931-43C7-A46C-F046E3344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EAF1-D7D1-464A-9971-809A2E1185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87D9E-FDE2-485B-AE56-C130A35BC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653C-DCBB-4E6C-A423-04B1E1BED3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FF227-2C6C-4D4C-9B84-29D13C18C4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ABB79-1EA9-4525-AB61-1A3427C9B1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B448A-BEC6-4BFD-9E4B-65D9FABC6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10007-79EA-447E-BC0C-DAC469D3B2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37B6-422A-4D72-9BB4-05D8D1A321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985A-105C-4B0E-94D0-183B06BF79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C2E83-110E-4FE7-814C-CBDCE75031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0866E-D8CD-4282-B9BA-5110AA8FF8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0DE6-56B2-48A4-B543-9F30CB90F3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8D260-E822-4A61-ABBC-099FB5AA7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5C88F-7E2F-4E6D-A734-89C19A62F3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FEB59-A9E9-4A05-94D0-36A2B62056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EC58-1A5C-4304-8E85-9A6A75852D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DC208-0867-4F19-BC59-5AE22BCE75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78D0D-049F-41D6-8248-4F7822BEE9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D152B-003D-4DEC-8C90-232058BF3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F68A9-217E-4ECB-A41E-BB4275C2B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1A16E-CC5B-4492-AADE-DDA5E0F8E2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CA6F5-478D-4122-87AE-2F775751B2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A9EA-CD0D-4F00-9BE1-73FEF1E0A4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82DC6-E826-4E31-86E6-71F2D1CB1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3BF6C-DEA0-40EB-8035-BEA3FFA893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CE60D-39BA-43A3-B2D3-63020D146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C163-F96A-4AC3-B10E-989DDB6C7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6E287-F1BF-41B2-BA1A-BEDEC11564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63589-7EF7-4738-8F2C-5D0BEA6C0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D326-9AF7-49ED-90F0-5E3DF64DBB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C22BB-C3C7-485B-9714-D27B2D251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23AA2-713F-40A1-A714-888CE52672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4A243-0782-402F-83B8-11AF5C5BF6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2B812-5387-4A0E-A48F-722172B36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800BA-1D93-4E94-80C4-591546370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80772-F0EC-4B24-A5F3-2D0B3D9A6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84062-98E9-4249-85BE-CCA7FCCF74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D91A3-E61E-427E-B7BA-08EF68CCCB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D59B4-3572-43BF-A869-54C5E4621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93794-2F81-4FDC-A6A8-A279D150A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63F5-8109-44DF-A145-304D783DEB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B451-BCE8-4296-9D3B-D6083D91F9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1ADD9-ED65-46E3-AE46-FE36EDEF45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EF5BE-E355-4EEA-B604-3917889B79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23B13-B9C6-4B03-838B-9B3A3A0C0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78CD1-8EE5-4F93-A5C2-1F3EA5B47B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1F08E-C8BE-4B29-BC44-DEE3154649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E2DB6-483B-492C-AC9A-0FAAC6C5C0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D31E4E-FECA-44E6-A9CC-97788313937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A9871A-9508-43B1-80F1-DA50BBD5A1B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5A0E8-369B-41BD-BE90-E25EA0D0F7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8D823-298E-4E84-B4BE-A9C90D93D6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656CF2-4703-43AD-9864-575884E13A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1.jpeg"/><Relationship Id="rId5" Type="http://schemas.openxmlformats.org/officeDocument/2006/relationships/image" Target="../media/image32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6.wdp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68" y="5718275"/>
            <a:ext cx="3888432" cy="1018094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Georgia" pitchFamily="18" charset="0"/>
              </a:rPr>
              <a:t>Мультимедійний супровід лекції  з дисципліни  «Технологія виробництва продукції птахівництва»</a:t>
            </a:r>
            <a:endParaRPr lang="ru-RU" sz="1600" dirty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0930"/>
            <a:ext cx="82245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Міністерство аграрної політики та продовольства України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Рогатинський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 державний аграрний коледж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7384" y="1502798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Тема лекції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6540" y="59041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          Викладачі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        </a:t>
            </a:r>
            <a:r>
              <a:rPr kumimoji="0" lang="uk-U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Петращук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В.М.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cs typeface="Times New Roman"/>
              </a:rPr>
              <a:t>                                        </a:t>
            </a:r>
            <a:r>
              <a:rPr kumimoji="0" lang="uk-U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cs typeface="Times New Roman"/>
              </a:rPr>
              <a:t>Тринів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cs typeface="Times New Roman"/>
              </a:rPr>
              <a:t> 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cs typeface="Times New Roman"/>
              </a:rPr>
              <a:t>І.В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Joinks"/>
                <a:cs typeface="Times New Roman"/>
              </a:rPr>
              <a:t>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 descr="G:\ФОТО ДЛЯ ПРЕЗЕНТАЦІЙ\індик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177"/>
            <a:ext cx="1619672" cy="2121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ДЛЯ ПРЕЗЕНТАЦІЙ\китайські гус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90371"/>
            <a:ext cx="1724067" cy="1932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882" y="2463031"/>
            <a:ext cx="7772400" cy="1470025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.2. Технологія виробництва м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яса індиків, качок, гусей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9" name="Picture 5" descr="G:\ФОТО ДЛЯ ПРЕЗЕНТАЦІЙ\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28" y="4077072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ФОТО ДЛЯ ПРЕЗЕНТАЦІЙ\пливе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6286" y="3573016"/>
            <a:ext cx="2143125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42180"/>
              </p:ext>
            </p:extLst>
          </p:nvPr>
        </p:nvGraphicFramePr>
        <p:xfrm>
          <a:off x="539552" y="1484787"/>
          <a:ext cx="8064896" cy="4680513"/>
        </p:xfrm>
        <a:graphic>
          <a:graphicData uri="http://schemas.openxmlformats.org/drawingml/2006/table">
            <a:tbl>
              <a:tblPr/>
              <a:tblGrid>
                <a:gridCol w="4005950"/>
                <a:gridCol w="4058946"/>
              </a:tblGrid>
              <a:tr h="520057">
                <a:tc>
                  <a:txBody>
                    <a:bodyPr/>
                    <a:lstStyle/>
                    <a:p>
                      <a:pPr marL="528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Поживні речовини</a:t>
                      </a:r>
                      <a:endParaRPr lang="ru-RU" sz="20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Кількість у </a:t>
                      </a:r>
                      <a:r>
                        <a:rPr lang="ru-RU" sz="20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100 г </a:t>
                      </a:r>
                      <a:r>
                        <a:rPr lang="uk-UA" sz="20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корму</a:t>
                      </a:r>
                      <a:endParaRPr lang="ru-RU" sz="20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84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Обмінна енергія, кДж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1110-1130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84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Сирий протеїн, г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16-17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82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Сира клітковина, г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797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Кальцій, г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797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Фосфор, г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797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Натрій, г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765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Лізин, г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0,7-0,8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marL="3778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Метіонін + </a:t>
                      </a:r>
                      <a:r>
                        <a:rPr lang="uk-UA" sz="1600" b="1" dirty="0" err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цистин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, г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0,5-0,55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0466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Норми поживності раціонів для дорослих качок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 descr="G:\ФОТО ДЛЯ ПРЕЗЕНТАЦІЙ\вигули на вод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905000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1879448" y="1186930"/>
            <a:ext cx="5294312" cy="4310063"/>
            <a:chOff x="1177" y="1296"/>
            <a:chExt cx="3335" cy="2715"/>
          </a:xfrm>
        </p:grpSpPr>
        <p:sp>
          <p:nvSpPr>
            <p:cNvPr id="10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47EC4">
                    <a:gamma/>
                    <a:tint val="0"/>
                    <a:invGamma/>
                  </a:srgbClr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2A684C">
                    <a:gamma/>
                    <a:tint val="0"/>
                    <a:invGamma/>
                  </a:srgbClr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69696">
                    <a:gamma/>
                    <a:tint val="0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17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403648" y="18957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Особливості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виробництва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м'яса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гусей</a:t>
            </a:r>
            <a:endParaRPr lang="ru-RU" sz="32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 descr="G:\Н М К\ПТАХІВНИЦТВО НАВЧ.МЕТОД. КОМПЛЕКС\Презентації Техн. в-ва прод.птах\ФОТО ДЛЯ ПРЕЗЕНТАЦІЙ\симпатя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078" y="188640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55914" y="607095"/>
            <a:ext cx="3677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Одним із джерел збільшення виробництва м'яса птиці є розведення гусей, м'ясо яких характеризується високими смаковими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якостями</a:t>
            </a:r>
            <a:r>
              <a:rPr lang="uk-UA" dirty="0" smtClean="0">
                <a:latin typeface="Times New Roman"/>
                <a:ea typeface="Calibri"/>
                <a:cs typeface="Century Schoolbook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182579"/>
            <a:ext cx="2880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Від гусей одержують велику печінку (до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0,5–1,5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кг), із якої виготовляють делікатесні страви, а пух і пір'я використовують у легкій промисловості.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1533" y="4221088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4630"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 виробництві гусячого м'яса поки ще спостерігається сезонність, що пояснюється надходженням інкубаційних яєць тільки протягом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4–5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місяців на рік.</a:t>
            </a:r>
            <a:endParaRPr lang="ru-RU" sz="2800" b="1" dirty="0">
              <a:effectLst/>
              <a:latin typeface="Georgia" pitchFamily="18" charset="0"/>
              <a:ea typeface="Times New Roman"/>
            </a:endParaRPr>
          </a:p>
        </p:txBody>
      </p:sp>
      <p:pic>
        <p:nvPicPr>
          <p:cNvPr id="8194" name="Picture 2" descr="G:\ФОТО ДЛЯ ПРЕЗЕНТАЦІЙ\пух гус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41" y="4522374"/>
            <a:ext cx="1428750" cy="15709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ФОТО ДЛЯ ПРЕЗЕНТАЦІЙ\гуска-гусенят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9" t="14655"/>
          <a:stretch/>
        </p:blipFill>
        <p:spPr bwMode="auto">
          <a:xfrm>
            <a:off x="4089228" y="2053624"/>
            <a:ext cx="1994703" cy="2167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060848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к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літкове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на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підлозі з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глибокою підстилкою</a:t>
            </a:r>
            <a:endParaRPr lang="uk-UA" b="1" dirty="0">
              <a:latin typeface="Georgia" pitchFamily="18" charset="0"/>
              <a:ea typeface="Times New Roman"/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з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 err="1" smtClean="0">
                <a:latin typeface="Georgia" pitchFamily="18" charset="0"/>
                <a:ea typeface="Times New Roman"/>
                <a:cs typeface="Times New Roman"/>
              </a:rPr>
              <a:t>сітчатою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підлогою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з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використанням соляріїв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з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купальними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канавами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на природних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вигулах поблизу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водойм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 теплу пору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року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endParaRPr lang="ru-RU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59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Технологія виробництва передбачає різні способи утримання гусей: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1" y="5158000"/>
            <a:ext cx="2116137" cy="142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63" y="4941167"/>
            <a:ext cx="2334590" cy="164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3" y="908720"/>
            <a:ext cx="1908175" cy="143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5" descr="C:\Documents and Settings\ADMIN\Рабочий стол\твариництво\gorkivs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52" y="1179598"/>
            <a:ext cx="2211760" cy="164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Documents and Settings\Admin\Рабочий стол\ФУА_ГРА\гуси_вигу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353444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ФУА_ГРА\гус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9" y="3490731"/>
            <a:ext cx="1649760" cy="145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Н М К\ПТАХІВНИЦТВО НАВЧ.МЕТОД. КОМПЛЕКС\Презентації Техн. в-ва прод.птах\ФОТО ДЛЯ ПРЕЗЕНТАЦІЙ\симпатяш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2907" y="1392323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Утримують гусей зі щільністю посадки 6 голів на метр квадратний. Найкращим варіантом є утримання в клітках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76672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Основним обладнанням цеху для відгодівлі є машини  для примусової відгодівлі, кормозапарник і місткість для зберігання кормів. У початковий період відгодівлі до кукурудзи добавляють соняшниковий шрот і </a:t>
            </a:r>
            <a:r>
              <a:rPr lang="uk-UA" b="1" dirty="0" err="1">
                <a:latin typeface="Georgia" pitchFamily="18" charset="0"/>
                <a:ea typeface="Times New Roman"/>
                <a:cs typeface="Times New Roman"/>
              </a:rPr>
              <a:t>м’</a:t>
            </a:r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ясо-кісткове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борошно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3230" y="5157192"/>
            <a:ext cx="3209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Готових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 до забою гусей </a:t>
            </a:r>
            <a:r>
              <a:rPr lang="ru-RU" b="1" dirty="0" err="1" smtClean="0">
                <a:latin typeface="Georgia" pitchFamily="18" charset="0"/>
                <a:ea typeface="Times New Roman"/>
                <a:cs typeface="Times New Roman"/>
              </a:rPr>
              <a:t>визначають</a:t>
            </a:r>
            <a:r>
              <a:rPr lang="ru-RU" b="1" dirty="0" smtClean="0">
                <a:latin typeface="Georgia" pitchFamily="18" charset="0"/>
                <a:ea typeface="Times New Roman"/>
                <a:cs typeface="Times New Roman"/>
              </a:rPr>
              <a:t> за </a:t>
            </a:r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зовнішніми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ознаками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вони </a:t>
            </a:r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важко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дихають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 і мало </a:t>
            </a:r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рухаються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10242" name="Picture 2" descr="C:\Documents and Settings\Admin\Рабочий стол\утримання гусей в кліт..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9429"/>
            <a:ext cx="4207615" cy="3587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:\Н М К\ПТАХІВНИЦТВО НАВЧ.МЕТОД. КОМПЛЕКС\ФОТО ДЛЯ ПРЕЗЕНТАЦІЙ\фуагра -гусина печінка -годів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54" y="3400819"/>
            <a:ext cx="136969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Н М К\ПТАХІВНИЦТВО НАВЧ.МЕТОД. КОМПЛЕКС\Презентації Техн. в-ва прод.птах\ФОТО ДЛЯ ПРЕЗЕНТАЦІЙ\симпатяш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6" y="692696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 М К\ПТАХІВНИЦТВО НАВЧ.МЕТОД. КОМПЛЕКС\Презентації Техн. в-ва прод.птах\ФОТО ДЛЯ ПРЕЗЕНТАЦІЙ\симпатя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182241" cy="1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  <a:cs typeface="Times New Roman"/>
              </a:rPr>
              <a:t>Примусова</a:t>
            </a:r>
            <a:r>
              <a:rPr kumimoji="0" lang="uk-UA" sz="2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  <a:cs typeface="Times New Roman"/>
              </a:rPr>
              <a:t>відгодівля</a:t>
            </a:r>
            <a:r>
              <a:rPr kumimoji="0" lang="uk-UA" sz="2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  <a:cs typeface="Times New Roman"/>
              </a:rPr>
              <a:t> гусей для одержання </a:t>
            </a:r>
            <a:r>
              <a:rPr kumimoji="0" lang="uk-UA" sz="28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  <a:cs typeface="Times New Roman"/>
              </a:rPr>
              <a:t>ФУА-ГРА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>
            <a:off x="546893" y="1517855"/>
            <a:ext cx="59912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rgbClr val="5BCD81">
                  <a:gamma/>
                  <a:tint val="0"/>
                  <a:invGamma/>
                </a:srgbClr>
              </a:gs>
              <a:gs pos="100000">
                <a:srgbClr val="5BCD8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7620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uk-UA" sz="1600" b="1" kern="0" dirty="0" smtClean="0">
                <a:solidFill>
                  <a:srgbClr val="FFFFFF"/>
                </a:solidFill>
                <a:latin typeface="Georgia" pitchFamily="18" charset="0"/>
              </a:rPr>
              <a:t>1 – 4  тиждень молодняк 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 smtClean="0">
                <a:solidFill>
                  <a:srgbClr val="FFFFFF"/>
                </a:solidFill>
                <a:latin typeface="Georgia" pitchFamily="18" charset="0"/>
              </a:rPr>
              <a:t>годують звичайним способом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 smtClean="0">
                <a:solidFill>
                  <a:srgbClr val="FFFFFF"/>
                </a:solidFill>
                <a:latin typeface="Georgia" pitchFamily="18" charset="0"/>
              </a:rPr>
              <a:t>4 – 8 – обмежують у русі,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FFFFFF"/>
                </a:solidFill>
                <a:latin typeface="Georgia" pitchFamily="18" charset="0"/>
              </a:rPr>
              <a:t>з</a:t>
            </a:r>
            <a:r>
              <a:rPr kumimoji="0" lang="uk-UA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rPr>
              <a:t>акриваючи</a:t>
            </a: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rPr>
              <a:t> в клітки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7620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 smtClean="0">
                <a:solidFill>
                  <a:srgbClr val="FFFFFF"/>
                </a:solidFill>
                <a:latin typeface="Georgia" pitchFamily="18" charset="0"/>
              </a:rPr>
              <a:t>9 – 10  тиждень – період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FFFFFF"/>
                </a:solidFill>
                <a:latin typeface="Georgia" pitchFamily="18" charset="0"/>
              </a:rPr>
              <a:t>п</a:t>
            </a:r>
            <a:r>
              <a:rPr lang="uk-UA" sz="1600" b="1" kern="0" dirty="0" smtClean="0">
                <a:solidFill>
                  <a:srgbClr val="FFFFFF"/>
                </a:solidFill>
                <a:latin typeface="Georgia" pitchFamily="18" charset="0"/>
              </a:rPr>
              <a:t>римусової відгодівлі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ГАВАЖ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4070784" y="3340938"/>
            <a:ext cx="2514600" cy="648072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Етапи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відгодівл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gray">
          <a:xfrm>
            <a:off x="381000" y="2362200"/>
            <a:ext cx="685800" cy="685800"/>
          </a:xfrm>
          <a:prstGeom prst="diamond">
            <a:avLst/>
          </a:prstGeom>
          <a:solidFill>
            <a:srgbClr val="3399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gray">
          <a:xfrm>
            <a:off x="546893" y="24765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gray">
          <a:xfrm>
            <a:off x="467006" y="3537155"/>
            <a:ext cx="685800" cy="685800"/>
          </a:xfrm>
          <a:prstGeom prst="diamond">
            <a:avLst/>
          </a:prstGeom>
          <a:solidFill>
            <a:srgbClr val="5BCD81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gray">
          <a:xfrm>
            <a:off x="650577" y="366497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gray">
          <a:xfrm>
            <a:off x="546893" y="4648200"/>
            <a:ext cx="685800" cy="685800"/>
          </a:xfrm>
          <a:prstGeom prst="diamond">
            <a:avLst/>
          </a:prstGeom>
          <a:solidFill>
            <a:srgbClr val="6666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gray">
          <a:xfrm>
            <a:off x="737855" y="47625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pic>
        <p:nvPicPr>
          <p:cNvPr id="5122" name="Picture 2" descr="C:\Documents and Settings\Admin\Рабочий стол\ФУА_ГРА\гуси_вигу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36" y="1507943"/>
            <a:ext cx="2163583" cy="142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ФУА_ГРА\гуси в клітка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6973"/>
            <a:ext cx="1724794" cy="139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ФУА_ГРА\примусова годівля гусей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/>
          <a:stretch/>
        </p:blipFill>
        <p:spPr bwMode="auto">
          <a:xfrm>
            <a:off x="5305368" y="4704222"/>
            <a:ext cx="1066677" cy="156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ФУА_ГРА\фуа-гра упа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6" y="953725"/>
            <a:ext cx="1397862" cy="1108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\Рабочий стол\ФУА_ГРА\фуа-гра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24" y="4991100"/>
            <a:ext cx="185768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60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Технічні параметри процесу відгодівлі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8147"/>
              </p:ext>
            </p:extLst>
          </p:nvPr>
        </p:nvGraphicFramePr>
        <p:xfrm>
          <a:off x="994465" y="1052736"/>
          <a:ext cx="7128792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240"/>
                <a:gridCol w="1416414"/>
                <a:gridCol w="1702034"/>
                <a:gridCol w="1875104"/>
              </a:tblGrid>
              <a:tr h="2053955">
                <a:tc>
                  <a:txBody>
                    <a:bodyPr/>
                    <a:lstStyle/>
                    <a:p>
                      <a:pPr marL="191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</a:endParaRPr>
                    </a:p>
                    <a:p>
                      <a:pPr marL="191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</a:endParaRPr>
                    </a:p>
                    <a:p>
                      <a:pPr marL="191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</a:rPr>
                        <a:t>Доба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відгодівлі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</a:rPr>
                        <a:t>Кратність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годівлі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</a:rPr>
                        <a:t>Години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годівлі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</a:rPr>
                        <a:t>Кількість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корму, введеного у стравохід гусей, </a:t>
                      </a: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г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707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1-2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8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і </a:t>
                      </a: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16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300-350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7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3-7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6, 12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і </a:t>
                      </a: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18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350-450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7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3 8-ї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і до кінця годівлі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6, 10, 14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і </a:t>
                      </a: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18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450-800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7" descr="C:\Documents and Settings\Admin\Рабочий стол\ФУА_ГРА\апарати для відгодівлі гус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01208"/>
            <a:ext cx="2676945" cy="147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3509" y="116632"/>
            <a:ext cx="6834884" cy="642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0190" algn="just">
              <a:lnSpc>
                <a:spcPts val="1350"/>
              </a:lnSpc>
              <a:spcBef>
                <a:spcPts val="1105"/>
              </a:spcBef>
              <a:spcAft>
                <a:spcPts val="0"/>
              </a:spcAft>
            </a:pP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/>
              <a:cs typeface="Century Schoolbook"/>
            </a:endParaRPr>
          </a:p>
          <a:p>
            <a:pPr indent="250190" algn="just">
              <a:lnSpc>
                <a:spcPts val="1350"/>
              </a:lnSpc>
              <a:spcBef>
                <a:spcPts val="1105"/>
              </a:spcBef>
              <a:spcAft>
                <a:spcPts val="0"/>
              </a:spcAft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Century Schoolbook"/>
              </a:rPr>
              <a:t>Вирощування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Century Schoolbook"/>
              </a:rPr>
              <a:t>індиченят на м'ясо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8232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Добових індиченят розділяють за статтю і відправляють у цех вирощування молодняку.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7878" y="221543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575"/>
              </a:spcBef>
              <a:spcAft>
                <a:spcPts val="0"/>
              </a:spcAft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Системи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утримання: </a:t>
            </a:r>
            <a:endPara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/>
              <a:cs typeface="Times New Roman"/>
            </a:endParaRPr>
          </a:p>
          <a:p>
            <a:pPr marL="342900" indent="-342900" algn="ctr">
              <a:spcBef>
                <a:spcPts val="575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i="1" dirty="0" smtClean="0">
                <a:latin typeface="Georgia" pitchFamily="18" charset="0"/>
                <a:ea typeface="Times New Roman"/>
                <a:cs typeface="Times New Roman"/>
              </a:rPr>
              <a:t>підлогова </a:t>
            </a:r>
            <a:endParaRPr lang="uk-UA" i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575"/>
              </a:spcBef>
              <a:spcAft>
                <a:spcPts val="0"/>
              </a:spcAft>
            </a:pPr>
            <a:endParaRPr lang="uk-UA" i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marL="342900" indent="-342900" algn="ctr">
              <a:spcBef>
                <a:spcPts val="575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i="1" dirty="0" smtClean="0">
                <a:latin typeface="Georgia" pitchFamily="18" charset="0"/>
                <a:ea typeface="Times New Roman"/>
                <a:cs typeface="Times New Roman"/>
              </a:rPr>
              <a:t>кліткова </a:t>
            </a:r>
            <a:endParaRPr lang="uk-UA" i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575"/>
              </a:spcBef>
              <a:spcAft>
                <a:spcPts val="0"/>
              </a:spcAft>
            </a:pPr>
            <a:endParaRPr lang="uk-UA" i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marL="342900" indent="-342900" algn="ctr">
              <a:spcBef>
                <a:spcPts val="575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i="1" dirty="0" smtClean="0">
                <a:latin typeface="Georgia" pitchFamily="18" charset="0"/>
                <a:ea typeface="Times New Roman"/>
                <a:cs typeface="Times New Roman"/>
              </a:rPr>
              <a:t>комбінована </a:t>
            </a:r>
            <a:endParaRPr lang="uk-UA" i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575"/>
              </a:spcBef>
              <a:spcAft>
                <a:spcPts val="0"/>
              </a:spcAft>
            </a:pPr>
            <a:endParaRPr lang="uk-UA" i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marL="342900" indent="-342900" algn="ctr">
              <a:spcBef>
                <a:spcPts val="575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i="1" dirty="0" smtClean="0">
                <a:latin typeface="Georgia" pitchFamily="18" charset="0"/>
                <a:ea typeface="Times New Roman"/>
                <a:cs typeface="Times New Roman"/>
              </a:rPr>
              <a:t>вигульна </a:t>
            </a:r>
          </a:p>
          <a:p>
            <a:pPr algn="ctr">
              <a:spcBef>
                <a:spcPts val="575"/>
              </a:spcBef>
              <a:spcAft>
                <a:spcPts val="0"/>
              </a:spcAft>
            </a:pPr>
            <a:endParaRPr lang="ru-RU" sz="14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  <p:pic>
        <p:nvPicPr>
          <p:cNvPr id="7" name="Picture 5" descr="G:\Н М К\ПТАХІВНИЦТВО НАВЧ.МЕТОД. КОМПЛЕКС\Презентації Техн. в-ва прод.птах\ФОТО ДЛЯ ПРЕЗЕНТАЦІЙ\індичата добо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58" y="949078"/>
            <a:ext cx="193833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ermerplus.com/uploads/posts/2012-03/1332318853_tacchini-riproduttori-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2" y="3091574"/>
            <a:ext cx="2075071" cy="155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Н М К\фото інтернет-для слайдів\kormlenie-inde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30" y="4551106"/>
            <a:ext cx="2016224" cy="16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:\Н М К\ПТАХІВНИЦТВО НАВЧ.МЕТОД. КОМПЛЕКС\Презентації Техн. в-ва прод.птах\ФОТО ДЛЯ ПРЕЗЕНТАЦІЙ\індичатка.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8935" r="5847" b="7598"/>
          <a:stretch/>
        </p:blipFill>
        <p:spPr bwMode="auto">
          <a:xfrm>
            <a:off x="294968" y="980727"/>
            <a:ext cx="1681316" cy="132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Н М К\ПТАХІВНИЦТВО НАВЧ.МЕТОД. КОМПЛЕКС\Презентації Техн. в-ва прод.птах\Холдинг АВАНГАРД\індиченят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48648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18775" y="5483456"/>
            <a:ext cx="37045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У 17-тижневому віці </a:t>
            </a:r>
            <a:r>
              <a:rPr lang="uk-UA" sz="1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за досягнення </a:t>
            </a:r>
            <a:r>
              <a:rPr lang="uk-UA" sz="1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живої ваги </a:t>
            </a:r>
            <a:r>
              <a:rPr lang="uk-UA" sz="14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самками </a:t>
            </a:r>
            <a:r>
              <a:rPr lang="uk-UA" sz="1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4–5 </a:t>
            </a:r>
            <a:r>
              <a:rPr lang="uk-UA" sz="1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кг,</a:t>
            </a:r>
            <a:endParaRPr lang="ru-RU" sz="1400" dirty="0">
              <a:solidFill>
                <a:srgbClr val="C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4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сам­цями </a:t>
            </a:r>
            <a:r>
              <a:rPr lang="uk-UA" sz="1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– </a:t>
            </a:r>
            <a:r>
              <a:rPr lang="uk-UA" sz="14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6 </a:t>
            </a:r>
            <a:r>
              <a:rPr lang="uk-UA" sz="1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– </a:t>
            </a:r>
            <a:r>
              <a:rPr lang="uk-UA" sz="14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7 </a:t>
            </a:r>
            <a:r>
              <a:rPr lang="uk-UA" sz="1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кг, </a:t>
            </a:r>
            <a:r>
              <a:rPr lang="uk-UA" sz="14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птицю забивають на м'ясо</a:t>
            </a:r>
            <a:r>
              <a:rPr lang="uk-UA" sz="1400" b="1" dirty="0">
                <a:solidFill>
                  <a:srgbClr val="C00000"/>
                </a:solidFill>
                <a:latin typeface="Times New Roman"/>
                <a:ea typeface="Times New Roman"/>
                <a:cs typeface="Century Schoolbook"/>
              </a:rPr>
              <a:t>.</a:t>
            </a:r>
            <a:endParaRPr lang="ru-RU" sz="1400" dirty="0">
              <a:solidFill>
                <a:srgbClr val="C00000"/>
              </a:solidFill>
              <a:latin typeface="Century Schoolbook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Century Schoolbook"/>
              </a:rPr>
              <a:t> </a:t>
            </a:r>
            <a:endParaRPr lang="ru-RU" sz="14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  <p:pic>
        <p:nvPicPr>
          <p:cNvPr id="13" name="Picture 2" descr="G:\Н М К\ПТАХІВНИЦТВО НАВЧ.МЕТОД. КОМПЛЕКС\Презентації Техн. в-ва прод.птах\ФОТО ДЛЯ ПРЕЗЕНТАЦІЙ\симпатяшка інди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4" y="5357596"/>
            <a:ext cx="1552757" cy="148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78"/>
            <a:ext cx="6163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Вирощування каченят на м'ясо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799" y="116393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Добових </a:t>
            </a:r>
            <a:r>
              <a:rPr lang="uk-UA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каченят </a:t>
            </a:r>
            <a:r>
              <a:rPr lang="uk-UA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розділяють за статтю і відправляють у цех вирощування молодняку. 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Picture 7" descr="G:\ФОТО ДЛЯ ПРЕЗЕНТАЦІЙ\каченя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80002"/>
            <a:ext cx="1944216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:\ФОТО ДЛЯ ПРЕЗЕНТАЦІЙ\каченятка добов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0002"/>
            <a:ext cx="180020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2179601"/>
            <a:ext cx="3515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575"/>
              </a:spcBef>
            </a:pPr>
            <a:r>
              <a:rPr lang="uk-UA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Системи утримання: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282" y="3258771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на сітчастій підлозі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3" name="Picture 2" descr="http://sadimvmeste.ru/images/stories/photo/utki-viraschiv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9" y="3569973"/>
            <a:ext cx="2309614" cy="17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51348" y="2630372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на глибокій підстилці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5" name="Picture 2" descr="G:\ФОТО ДЛЯ ПРЕЗЕНТАЦІЙ\годівля качок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12" y="2981025"/>
            <a:ext cx="2261755" cy="16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4128" y="3273208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у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кліткових батареях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7" name="Picture 2" descr="G:\Н М К\фото інтернет-для слайдів\otkorm_utyat_na_myas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40" y="5030064"/>
            <a:ext cx="1983752" cy="14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58405" y="4655145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у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літніх табо­рах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8" name="Picture 4" descr="http://ye.ua/images/news/Viroschuvannya_kachenyat_na_m_yaso_13445067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95" y="3789039"/>
            <a:ext cx="2481354" cy="18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1872" y="5359442"/>
            <a:ext cx="30233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У </a:t>
            </a: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віці </a:t>
            </a: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50–55 днів,за досягнення </a:t>
            </a: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живої ваги </a:t>
            </a:r>
          </a:p>
          <a:p>
            <a:pPr lvl="0" algn="ctr"/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2–2,5 </a:t>
            </a: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кг, птицю забивають </a:t>
            </a:r>
            <a:r>
              <a:rPr lang="uk-UA" sz="16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на м'ясо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  <a:cs typeface="Century Schoolbook"/>
              </a:rPr>
              <a:t>.</a:t>
            </a:r>
            <a:endParaRPr lang="ru-RU" sz="1400" dirty="0">
              <a:solidFill>
                <a:srgbClr val="000000"/>
              </a:solidFill>
              <a:latin typeface="Century Schoolbook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3"/>
          <p:cNvSpPr>
            <a:spLocks noChangeArrowheads="1"/>
          </p:cNvSpPr>
          <p:nvPr/>
        </p:nvSpPr>
        <p:spPr bwMode="gray">
          <a:xfrm>
            <a:off x="2481766" y="1456140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3" name="Picture 3" descr="G:\Н М К\фото інтернет-для слайдів\добові гусеня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59" y="1087289"/>
            <a:ext cx="21602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Н М К\фото інтернет-для слайдів\утримання гусей в клітках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/>
          <a:stretch/>
        </p:blipFill>
        <p:spPr bwMode="auto">
          <a:xfrm>
            <a:off x="6293500" y="3676494"/>
            <a:ext cx="2351931" cy="20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Н М К\ПТАХІВНИЦТВО НАВЧ.МЕТОД. КОМПЛЕКС\ФОТО ДЛЯ ПРЕЗЕНТАЦІЙ\вивід гусеня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7289"/>
            <a:ext cx="214312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Н М К\ПТАХІВНИЦТВО НАВЧ.МЕТОД. КОМПЛЕКС\ФОТО ДЛЯ ПРЕЗЕНТАЦІЙ\гуси.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72" y="5085184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ptitcevod.ru/wp-content/uploads/2010/07/gee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85183"/>
            <a:ext cx="1939014" cy="14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9114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Вирощування </a:t>
            </a:r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гусенят </a:t>
            </a:r>
            <a:r>
              <a:rPr lang="uk-U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на м'ясо</a:t>
            </a: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0798" y="16258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Добових каченят розділяють за статтю і відправляють у цех вирощування молодняку. 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9291" y="2655998"/>
            <a:ext cx="3515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575"/>
              </a:spcBef>
            </a:pPr>
            <a:r>
              <a:rPr lang="uk-UA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Системи утримання: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6988" y="3143137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solidFill>
                  <a:srgbClr val="000000"/>
                </a:solidFill>
                <a:latin typeface="Georgia" pitchFamily="18" charset="0"/>
                <a:ea typeface="Calibri"/>
                <a:cs typeface="Century Schoolbook"/>
              </a:rPr>
              <a:t>в кліткових батареях </a:t>
            </a:r>
            <a:endParaRPr lang="ru-RU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036" y="4630747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solidFill>
                  <a:srgbClr val="000000"/>
                </a:solidFill>
                <a:latin typeface="Georgia" pitchFamily="18" charset="0"/>
                <a:ea typeface="Calibri"/>
                <a:cs typeface="Century Schoolbook"/>
              </a:rPr>
              <a:t>в літніх табо­рах</a:t>
            </a:r>
            <a:endParaRPr lang="ru-RU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703" y="3189304"/>
            <a:ext cx="299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на глибокій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підстилці,</a:t>
            </a:r>
          </a:p>
          <a:p>
            <a:pPr algn="ctr"/>
            <a:r>
              <a:rPr lang="uk-UA" b="1" dirty="0">
                <a:latin typeface="Georgia" pitchFamily="18" charset="0"/>
              </a:rPr>
              <a:t>с</a:t>
            </a:r>
            <a:r>
              <a:rPr lang="uk-UA" b="1" dirty="0" smtClean="0">
                <a:latin typeface="Georgia" pitchFamily="18" charset="0"/>
              </a:rPr>
              <a:t>ітчастій підлозі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4405" y="3059668"/>
            <a:ext cx="271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м'ясо їх забивають у віці </a:t>
            </a:r>
            <a:endParaRPr lang="uk-UA" sz="2000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9 </a:t>
            </a:r>
            <a:r>
              <a:rPr lang="uk-UA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тижнів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 досягнення </a:t>
            </a:r>
            <a:r>
              <a:rPr lang="uk-UA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живої маси 3,8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uk-UA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4,2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кг</a:t>
            </a:r>
            <a:r>
              <a:rPr lang="uk-UA" i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0249" name="Picture 9" descr="C:\Documents and Settings\Admin\Рабочий стол\ФУА_ГРА\гусина ферма_відгодівл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6" y="3914596"/>
            <a:ext cx="23336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-10842"/>
            <a:ext cx="2418656" cy="2215706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</a:rPr>
              <a:t>Питання самоконтролю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988840"/>
            <a:ext cx="7128792" cy="470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effectLst/>
                <a:latin typeface="Georgia" pitchFamily="18" charset="0"/>
                <a:ea typeface="Calibri"/>
                <a:cs typeface="Times New Roman"/>
              </a:rPr>
              <a:t>1.Які особливості виробництва </a:t>
            </a:r>
            <a:r>
              <a:rPr lang="uk-UA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м’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яса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індиків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?</a:t>
            </a:r>
            <a:endParaRPr lang="ru-RU" sz="1200" b="1" dirty="0" smtClean="0">
              <a:effectLst/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2.Які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особливості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виробництва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м'яса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качок?</a:t>
            </a:r>
            <a:endParaRPr lang="ru-RU" sz="1200" b="1" dirty="0" smtClean="0">
              <a:effectLst/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3.Які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особливості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виробництва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м'яса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гусей?</a:t>
            </a:r>
            <a:endParaRPr lang="ru-RU" sz="1200" b="1" dirty="0" smtClean="0">
              <a:effectLst/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4.Як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обладнують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приміщення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для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утримання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птиці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при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виробництві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м'яса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індиків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, качок, гусей?</a:t>
            </a:r>
            <a:endParaRPr lang="ru-RU" sz="1200" b="1" dirty="0" smtClean="0">
              <a:effectLst/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5.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Які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основні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принципи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комплектування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батьківського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стада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птиці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6. Вкажіть етапи відгодівлі гусей для одержання жирної печінки.</a:t>
            </a:r>
            <a:endParaRPr lang="ru-RU" b="1" dirty="0" smtClean="0">
              <a:effectLst/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Georgia" pitchFamily="18" charset="0"/>
                <a:ea typeface="Calibri"/>
                <a:cs typeface="Times New Roman"/>
              </a:rPr>
              <a:t>7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.Які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особливості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вирощування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індиченят</a:t>
            </a:r>
            <a:r>
              <a:rPr lang="ru-RU" b="1" smtClean="0">
                <a:effectLst/>
                <a:latin typeface="Georgia" pitchFamily="18" charset="0"/>
                <a:ea typeface="Calibri"/>
                <a:cs typeface="Times New Roman"/>
              </a:rPr>
              <a:t>, каченят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та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гусенят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  на </a:t>
            </a:r>
            <a:r>
              <a:rPr lang="ru-RU" b="1" dirty="0" err="1" smtClean="0">
                <a:effectLst/>
                <a:latin typeface="Georgia" pitchFamily="18" charset="0"/>
                <a:ea typeface="Calibri"/>
                <a:cs typeface="Times New Roman"/>
              </a:rPr>
              <a:t>м'ясо</a:t>
            </a:r>
            <a:r>
              <a:rPr lang="ru-RU" b="1" dirty="0" smtClean="0">
                <a:effectLst/>
                <a:latin typeface="Georgia" pitchFamily="18" charset="0"/>
                <a:ea typeface="Calibri"/>
                <a:cs typeface="Times New Roman"/>
              </a:rPr>
              <a:t>?</a:t>
            </a:r>
            <a:endParaRPr lang="ru-RU" sz="1200" b="1" dirty="0" smtClean="0">
              <a:effectLst/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effectLst/>
              <a:latin typeface="Joink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5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76672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План</a:t>
            </a:r>
            <a:endParaRPr lang="ru-RU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92884"/>
            <a:ext cx="5598368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1.Особливості технології виробництва </a:t>
            </a:r>
            <a:r>
              <a:rPr lang="uk-UA" sz="2000" b="1" dirty="0" err="1" smtClean="0">
                <a:effectLst/>
                <a:latin typeface="Joinks"/>
                <a:ea typeface="Calibri"/>
                <a:cs typeface="Times New Roman"/>
              </a:rPr>
              <a:t>м’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яса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індиків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2.Особливості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технології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виробництва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м'яса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качок.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3.Особливості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технології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виробництва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м'яса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гусей.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4.Особливості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годівлі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і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вирощування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індиченят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,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каченят</a:t>
            </a:r>
            <a:r>
              <a:rPr lang="ru-RU" sz="2000" b="1" dirty="0" smtClean="0">
                <a:effectLst/>
                <a:latin typeface="Joinks"/>
                <a:ea typeface="Calibri"/>
                <a:cs typeface="Times New Roman"/>
              </a:rPr>
              <a:t> та </a:t>
            </a:r>
            <a:r>
              <a:rPr lang="ru-RU" sz="2000" b="1" dirty="0" err="1" smtClean="0">
                <a:effectLst/>
                <a:latin typeface="Joinks"/>
                <a:ea typeface="Calibri"/>
                <a:cs typeface="Times New Roman"/>
              </a:rPr>
              <a:t>гусенят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   на м’ясо</a:t>
            </a: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3" name="Picture 3" descr="G:\Н М К\ПТАХІВНИЦТВО НАВЧ.МЕТОД. КОМПЛЕКС\Презентації Техн. в-ва прод.птах\ФОТО ДЛЯ ПРЕЗЕНТАЦІЙ\і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241033" cy="2060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Н М К\ПТАХІВНИЦТВО НАВЧ.МЕТОД. КОМПЛЕКС\Презентації Техн. в-ва прод.птах\ФОТО ДЛЯ ПРЕЗЕНТАЦІЙ\клас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2" y="92101"/>
            <a:ext cx="1257300" cy="16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 М К\ПТАХІВНИЦТВО НАВЧ.МЕТОД. КОМПЛЕКС\Презентації Техн. в-ва прод.птах\ФОТО ДЛЯ ПРЕЗЕНТАЦІЙ\сердитий індик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925763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agro-ukraine.com/imgs/board/8/167438-1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6" b="14902"/>
          <a:stretch/>
        </p:blipFill>
        <p:spPr bwMode="auto">
          <a:xfrm>
            <a:off x="155574" y="4941168"/>
            <a:ext cx="18241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0"/>
          <p:cNvSpPr>
            <a:spLocks noChangeArrowheads="1"/>
          </p:cNvSpPr>
          <p:nvPr/>
        </p:nvSpPr>
        <p:spPr bwMode="gray">
          <a:xfrm>
            <a:off x="1549896" y="2708920"/>
            <a:ext cx="4174232" cy="2232248"/>
          </a:xfrm>
          <a:prstGeom prst="wedgeRectCallout">
            <a:avLst>
              <a:gd name="adj1" fmla="val -5833"/>
              <a:gd name="adj2" fmla="val 12350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kern="0" dirty="0" smtClean="0">
                <a:solidFill>
                  <a:srgbClr val="FFFFFF"/>
                </a:solidFill>
                <a:latin typeface="Georgia" pitchFamily="18" charset="0"/>
              </a:rPr>
              <a:t>ДЯКУЄМО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kern="0" dirty="0" smtClean="0">
                <a:solidFill>
                  <a:srgbClr val="FFFFFF"/>
                </a:solidFill>
                <a:latin typeface="Georgia" pitchFamily="18" charset="0"/>
              </a:rPr>
              <a:t> ЗА УВАГУ !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5" name="Picture 4" descr="G:\Н М К\ПТАХІВНИЦТВО НАВЧ.МЕТОД. КОМПЛЕКС\Презентації Техн. в-ва прод.птах\ФОТО ДЛЯ ПРЕЗЕНТАЦІЙ\клас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96" y="236117"/>
            <a:ext cx="1780778" cy="24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7" y="211194"/>
            <a:ext cx="3241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25"/>
              </a:spcBef>
            </a:pPr>
            <a:r>
              <a:rPr lang="uk-UA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Century Schoolbook"/>
              </a:rPr>
              <a:t>Література</a:t>
            </a:r>
            <a:endParaRPr lang="ru-RU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8561" y="1351148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Основна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163" y="2886616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Додаткова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9405" y="1814846"/>
            <a:ext cx="6741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sz="2000" b="1" dirty="0" smtClean="0">
                <a:effectLst/>
                <a:latin typeface="Joinks"/>
                <a:ea typeface="Times New Roman"/>
                <a:cs typeface="Century Schoolbook"/>
              </a:rPr>
              <a:t>Бородай В.П., </a:t>
            </a:r>
            <a:r>
              <a:rPr lang="uk-UA" sz="2000" b="1" dirty="0" err="1" smtClean="0">
                <a:effectLst/>
                <a:latin typeface="Joinks"/>
                <a:ea typeface="Times New Roman"/>
                <a:cs typeface="Century Schoolbook"/>
              </a:rPr>
              <a:t>Вертійчук</a:t>
            </a:r>
            <a:r>
              <a:rPr lang="uk-UA" sz="2000" b="1" dirty="0" smtClean="0">
                <a:effectLst/>
                <a:latin typeface="Joinks"/>
                <a:ea typeface="Times New Roman"/>
                <a:cs typeface="Century Schoolbook"/>
              </a:rPr>
              <a:t> А.І. підручник «Технологія виробництва продукції птахівництва» Вінниця «Нова Книга» 2006 с.289-327</a:t>
            </a:r>
            <a:endParaRPr lang="ru-RU" sz="2000" dirty="0">
              <a:effectLst/>
              <a:latin typeface="Joinks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1162" y="3645024"/>
            <a:ext cx="7173285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  <a:cs typeface="Century Schoolbook"/>
              </a:rPr>
              <a:t>1</a:t>
            </a:r>
            <a:r>
              <a:rPr lang="uk-UA" b="1" dirty="0" smtClean="0">
                <a:effectLst/>
                <a:latin typeface="Joinks"/>
                <a:ea typeface="Times New Roman"/>
                <a:cs typeface="Century Schoolbook"/>
              </a:rPr>
              <a:t>.Бесулін В.І., </a:t>
            </a:r>
            <a:r>
              <a:rPr lang="uk-UA" b="1" dirty="0" err="1" smtClean="0">
                <a:effectLst/>
                <a:latin typeface="Joinks"/>
                <a:ea typeface="Times New Roman"/>
                <a:cs typeface="Century Schoolbook"/>
              </a:rPr>
              <a:t>Гужва</a:t>
            </a:r>
            <a:r>
              <a:rPr lang="uk-UA" b="1" dirty="0" smtClean="0">
                <a:effectLst/>
                <a:latin typeface="Joinks"/>
                <a:ea typeface="Times New Roman"/>
                <a:cs typeface="Century Schoolbook"/>
              </a:rPr>
              <a:t> В.І. підручник «Птахівництво і технологія виробництва яєць та м’яса птиці» Біла церква 2003 с.321-323,341-347,362-370</a:t>
            </a:r>
            <a:endParaRPr lang="ru-RU" b="1" dirty="0" smtClean="0">
              <a:effectLst/>
              <a:latin typeface="Joinks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uk-UA" b="1" dirty="0">
                <a:latin typeface="Joinks"/>
                <a:ea typeface="Times New Roman"/>
                <a:cs typeface="Times New Roman"/>
              </a:rPr>
              <a:t>2</a:t>
            </a:r>
            <a:r>
              <a:rPr lang="uk-UA" b="1" dirty="0" smtClean="0">
                <a:effectLst/>
                <a:latin typeface="Joinks"/>
                <a:ea typeface="Times New Roman"/>
                <a:cs typeface="Times New Roman"/>
              </a:rPr>
              <a:t>.Бусенко О.Т. підручник «Технологія виробництва продукції тваринництва» Київ «Аграрна освіта» 2001 с.369-388</a:t>
            </a:r>
            <a:endParaRPr lang="ru-RU" b="1" dirty="0" smtClean="0">
              <a:effectLst/>
              <a:latin typeface="Joinks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uk-UA" b="1" dirty="0">
                <a:latin typeface="Joinks"/>
                <a:ea typeface="Times New Roman"/>
                <a:cs typeface="Times New Roman"/>
              </a:rPr>
              <a:t>3</a:t>
            </a:r>
            <a:r>
              <a:rPr lang="uk-UA" b="1" dirty="0" smtClean="0">
                <a:effectLst/>
                <a:latin typeface="Joinks"/>
                <a:ea typeface="Times New Roman"/>
                <a:cs typeface="Times New Roman"/>
              </a:rPr>
              <a:t>.Бусенко О.Т. підручник «Технологія виробництва продукції тваринництва» Київ «Вища освіта» 2005 с.367-384</a:t>
            </a:r>
            <a:endParaRPr lang="ru-RU" b="1" dirty="0">
              <a:effectLst/>
              <a:latin typeface="Joinks"/>
              <a:ea typeface="Times New Roman"/>
              <a:cs typeface="Times New Roman"/>
            </a:endParaRPr>
          </a:p>
        </p:txBody>
      </p:sp>
      <p:pic>
        <p:nvPicPr>
          <p:cNvPr id="7170" name="Picture 2" descr="G:\Н М К\ПТАХІВНИЦТВО НАВЧ.МЕТОД. КОМПЛЕКС\Презентації Техн. в-ва прод.птах\ФОТО ДЛЯ ПРЕЗЕНТАЦІЙ\симпатяшка інд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47" y="138179"/>
            <a:ext cx="1896058" cy="1742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50" y="84850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Серед багатьох видів сільськогосподарської птиці індики найбільші за розмірами. Жива маса статевозрілих самок досягає 8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–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10, самців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15–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18 кг. Від однієї самки за рік можна виростити 90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–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100 індиченят і одержати 400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–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500 кг м'яса у живій масі</a:t>
            </a:r>
            <a:r>
              <a:rPr lang="uk-UA" dirty="0">
                <a:latin typeface="Times New Roman"/>
                <a:ea typeface="Calibri"/>
                <a:cs typeface="Century Schoolbook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5689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Особливості  </a:t>
            </a:r>
            <a:r>
              <a:rPr lang="uk-U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виробництва </a:t>
            </a:r>
            <a:r>
              <a:rPr lang="uk-UA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м’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яса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індиків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4" name="Picture 3" descr="G:\Н М К\ПТАХІВНИЦТВО НАВЧ.МЕТОД. КОМПЛЕКС\Презентації Техн. в-ва прод.птах\Холдинг АВАНГАРД\індик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0392" y="4613606"/>
            <a:ext cx="1840080" cy="18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Н М К\фото інтернет-для слайдів\тушка інди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04" y="3433403"/>
            <a:ext cx="2286000" cy="1640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G:\Н М К\ПТАХІВНИЦТВО НАВЧ.МЕТОД. КОМПЛЕКС\Презентації Техн. в-ва прод.птах\ФОТО ДЛЯ ПРЕЗЕНТАЦІЙ\індичка домашня-туш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18" y="4941168"/>
            <a:ext cx="1728192" cy="1563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Н М К\ПТАХІВНИЦТВО НАВЧ.МЕТОД. КОМПЛЕКС\Презентації Техн. в-ва прод.птах\Холдинг АВАНГАРД\індик..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37" y="4379728"/>
            <a:ext cx="2059632" cy="201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:\Н М К\ПТАХІВНИЦТВО НАВЧ.МЕТОД. КОМПЛЕКС\Презентації Техн. в-ва прод.птах\ФОТО ДЛЯ ПРЕЗЕНТАЦІЙ\індик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77123"/>
            <a:ext cx="2628900" cy="160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Н М К\ПТАХІВНИЦТВО НАВЧ.МЕТОД. КОМПЛЕКС\Презентації Техн. в-ва прод.птах\ФОТО ДЛЯ ПРЕЗЕНТАЦІЙ\інди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63" y="792153"/>
            <a:ext cx="2327206" cy="198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 М К\фото інтернет-для слайдів\зважування індик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3403"/>
            <a:ext cx="1590982" cy="2515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Н М К\ПТАХІВНИЦТВО НАВЧ.МЕТОД. КОМПЛЕКС\Презентації Техн. в-ва прод.птах\ФОТО ДЛЯ ПРЕЗЕНТАЦІЙ\індичка +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r="24695"/>
          <a:stretch/>
        </p:blipFill>
        <p:spPr bwMode="auto">
          <a:xfrm flipH="1">
            <a:off x="6980392" y="902060"/>
            <a:ext cx="1681316" cy="166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488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0190"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 господарствах промислового типу батьківське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стадо 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утримують на глибокій підстилці або в кліткових батареях у пташниках без вікон із регульованим мікрокліматом.</a:t>
            </a:r>
            <a:endParaRPr lang="ru-RU" sz="2800" b="1" dirty="0">
              <a:effectLst/>
              <a:latin typeface="Georgia" pitchFamily="18" charset="0"/>
              <a:ea typeface="Times New Roman"/>
            </a:endParaRP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879448" y="1186930"/>
            <a:ext cx="5294312" cy="4310063"/>
            <a:chOff x="1177" y="1296"/>
            <a:chExt cx="3335" cy="2715"/>
          </a:xfrm>
        </p:grpSpPr>
        <p:sp>
          <p:nvSpPr>
            <p:cNvPr id="18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47EC4">
                    <a:gamma/>
                    <a:tint val="0"/>
                    <a:invGamma/>
                  </a:srgbClr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2A684C">
                    <a:gamma/>
                    <a:tint val="0"/>
                    <a:invGamma/>
                  </a:srgbClr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69696">
                    <a:gamma/>
                    <a:tint val="0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29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27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84" y="2334693"/>
            <a:ext cx="1326811" cy="1147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09319" y="1989298"/>
            <a:ext cx="267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Для утримання батьківського стада індиків застосовують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переоб­ладнані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кліткові батареї КБН-1, КБН-Ф-1, КБР-2, БВР-Ф-2 та спеці­альні кліткові батареї для батьківського стада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ПС-2.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908" y="410509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730"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Примі­щення розділяють на секції (по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250–500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голів) з розрахунку 2 голо­ви на 1 м</a:t>
            </a:r>
            <a:r>
              <a:rPr lang="uk-UA" b="1" baseline="30000" dirty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підлоги індичок материнських ліній, 1,5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батьківських і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indent="252730" algn="ctr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 – самців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всіх ліній.</a:t>
            </a:r>
            <a:endParaRPr lang="ru-RU" sz="2800" b="1" dirty="0">
              <a:effectLst/>
              <a:latin typeface="Georg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8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044074" y="1107544"/>
            <a:ext cx="7817671" cy="4498574"/>
            <a:chOff x="57" y="873"/>
            <a:chExt cx="5511" cy="3073"/>
          </a:xfrm>
        </p:grpSpPr>
        <p:sp>
          <p:nvSpPr>
            <p:cNvPr id="7" name="Oval 53"/>
            <p:cNvSpPr>
              <a:spLocks noChangeArrowheads="1"/>
            </p:cNvSpPr>
            <p:nvPr/>
          </p:nvSpPr>
          <p:spPr bwMode="auto">
            <a:xfrm>
              <a:off x="1610" y="132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rgbClr val="77B7E7"/>
                </a:gs>
                <a:gs pos="100000">
                  <a:srgbClr val="77B7E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17347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53" name="Oval 5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Text Box 57"/>
            <p:cNvSpPr txBox="1">
              <a:spLocks noChangeArrowheads="1"/>
            </p:cNvSpPr>
            <p:nvPr/>
          </p:nvSpPr>
          <p:spPr bwMode="gray">
            <a:xfrm>
              <a:off x="2222" y="2496"/>
              <a:ext cx="1417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400" b="1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мікроклімат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2633" y="1104"/>
              <a:ext cx="468" cy="415"/>
              <a:chOff x="2633" y="1088"/>
              <a:chExt cx="468" cy="415"/>
            </a:xfrm>
          </p:grpSpPr>
          <p:grpSp>
            <p:nvGrpSpPr>
              <p:cNvPr id="49" name="Group 59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1" name="Oval 6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5AB7D"/>
                    </a:gs>
                    <a:gs pos="100000">
                      <a:srgbClr val="45AB7D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6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45AB7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gray">
              <a:xfrm>
                <a:off x="2633" y="1152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6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16-18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47" name="Oval 64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Oval 65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1798" y="3357"/>
              <a:ext cx="536" cy="432"/>
              <a:chOff x="1798" y="3357"/>
              <a:chExt cx="536" cy="432"/>
            </a:xfrm>
          </p:grpSpPr>
          <p:grpSp>
            <p:nvGrpSpPr>
              <p:cNvPr id="43" name="Group 67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5" name="Oval 6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6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" name="Text Box 70"/>
              <p:cNvSpPr txBox="1">
                <a:spLocks noChangeArrowheads="1"/>
              </p:cNvSpPr>
              <p:nvPr/>
            </p:nvSpPr>
            <p:spPr bwMode="gray">
              <a:xfrm>
                <a:off x="1798" y="3435"/>
                <a:ext cx="53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70%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1" name="Oval 7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99FF"/>
                    </a:gs>
                    <a:gs pos="100000">
                      <a:srgbClr val="9999FF">
                        <a:gamma/>
                        <a:shade val="62353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7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99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0" name="Text Box 75"/>
              <p:cNvSpPr txBox="1">
                <a:spLocks noChangeArrowheads="1"/>
              </p:cNvSpPr>
              <p:nvPr/>
            </p:nvSpPr>
            <p:spPr bwMode="gray">
              <a:xfrm>
                <a:off x="3971" y="2028"/>
                <a:ext cx="356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0,2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76"/>
            <p:cNvGrpSpPr>
              <a:grpSpLocks/>
            </p:cNvGrpSpPr>
            <p:nvPr/>
          </p:nvGrpSpPr>
          <p:grpSpPr bwMode="auto">
            <a:xfrm>
              <a:off x="3552" y="3360"/>
              <a:ext cx="414" cy="392"/>
              <a:chOff x="3552" y="3339"/>
              <a:chExt cx="414" cy="392"/>
            </a:xfrm>
          </p:grpSpPr>
          <p:grpSp>
            <p:nvGrpSpPr>
              <p:cNvPr id="35" name="Group 77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7" name="Oval 7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7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" name="Text Box 80"/>
              <p:cNvSpPr txBox="1">
                <a:spLocks noChangeArrowheads="1"/>
              </p:cNvSpPr>
              <p:nvPr/>
            </p:nvSpPr>
            <p:spPr bwMode="gray">
              <a:xfrm>
                <a:off x="3574" y="3421"/>
                <a:ext cx="392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0,6</a:t>
                </a:r>
                <a:r>
                  <a:rPr lang="uk-UA" sz="16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81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31" name="Group 82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3" name="Oval 8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B7E7"/>
                    </a:gs>
                    <a:gs pos="100000">
                      <a:srgbClr val="77B7E7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8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7B7E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2" name="Text Box 85"/>
              <p:cNvSpPr txBox="1">
                <a:spLocks noChangeArrowheads="1"/>
              </p:cNvSpPr>
              <p:nvPr/>
            </p:nvSpPr>
            <p:spPr bwMode="gray">
              <a:xfrm>
                <a:off x="1558" y="2016"/>
                <a:ext cx="311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Oval 86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87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88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29" name="Oval 89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77B7E7"/>
                  </a:gs>
                  <a:gs pos="100000">
                    <a:srgbClr val="77B7E7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Oval 90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77B7E7"/>
                  </a:gs>
                  <a:gs pos="100000">
                    <a:srgbClr val="77B7E7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91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27" name="Oval 92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45AB7D"/>
                  </a:gs>
                  <a:gs pos="100000">
                    <a:srgbClr val="45AB7D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Oval 93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45AB7D"/>
                  </a:gs>
                  <a:gs pos="100000">
                    <a:srgbClr val="45AB7D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Oval 94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9999FF">
                    <a:gamma/>
                    <a:shade val="4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95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9999FF">
                    <a:gamma/>
                    <a:shade val="4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Box 96"/>
            <p:cNvSpPr txBox="1">
              <a:spLocks noChangeArrowheads="1"/>
            </p:cNvSpPr>
            <p:nvPr/>
          </p:nvSpPr>
          <p:spPr bwMode="auto">
            <a:xfrm>
              <a:off x="57" y="2064"/>
              <a:ext cx="143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 smtClean="0">
                  <a:solidFill>
                    <a:sysClr val="windowText" lastClr="000000"/>
                  </a:solidFill>
                  <a:latin typeface="Georgia" pitchFamily="18" charset="0"/>
                </a:rPr>
                <a:t>Інтенсивність освітлення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2256" y="873"/>
              <a:ext cx="13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>
                  <a:solidFill>
                    <a:sysClr val="windowText" lastClr="000000"/>
                  </a:solidFill>
                  <a:latin typeface="Georgia" pitchFamily="18" charset="0"/>
                </a:rPr>
                <a:t>Т</a:t>
              </a:r>
              <a:r>
                <a:rPr lang="uk-UA" b="1" kern="0" dirty="0" smtClean="0">
                  <a:solidFill>
                    <a:sysClr val="windowText" lastClr="000000"/>
                  </a:solidFill>
                  <a:latin typeface="Georgia" pitchFamily="18" charset="0"/>
                </a:rPr>
                <a:t>емпература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4" name="Text Box 98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 smtClean="0">
                  <a:solidFill>
                    <a:sysClr val="windowText" lastClr="000000"/>
                  </a:solidFill>
                  <a:latin typeface="Georgia" pitchFamily="18" charset="0"/>
                </a:rPr>
                <a:t>Швидкість руху повітря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5" name="Text Box 99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noProof="0" dirty="0" smtClean="0">
                  <a:solidFill>
                    <a:sysClr val="windowText" lastClr="000000"/>
                  </a:solidFill>
                  <a:latin typeface="Georgia" pitchFamily="18" charset="0"/>
                </a:rPr>
                <a:t>Відносна вологість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auto">
            <a:xfrm>
              <a:off x="3984" y="3504"/>
              <a:ext cx="14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>
                  <a:solidFill>
                    <a:sysClr val="windowText" lastClr="000000"/>
                  </a:solidFill>
                  <a:latin typeface="Georgia" pitchFamily="18" charset="0"/>
                </a:rPr>
                <a:t>П</a:t>
              </a:r>
              <a:r>
                <a:rPr lang="uk-UA" b="1" kern="0" noProof="0" dirty="0" err="1" smtClean="0">
                  <a:solidFill>
                    <a:sysClr val="windowText" lastClr="000000"/>
                  </a:solidFill>
                  <a:latin typeface="Georgia" pitchFamily="18" charset="0"/>
                </a:rPr>
                <a:t>овітрообмін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50489" y="260648"/>
            <a:ext cx="7739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/>
              </a:rPr>
              <a:t>Основні параметри мікроклімату приміщень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5" name="Picture 2" descr="G:\Н М К\ПТАХІВНИЦТВО НАВЧ.МЕТОД. КОМПЛЕКС\Презентації Техн. в-ва прод.птах\Холдинг АВАНГАРД\індиченята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30" y="854136"/>
            <a:ext cx="2227684" cy="189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7" descr="G:\Н М К\ПТАХІВНИЦТВО НАВЧ.МЕТОД. КОМПЛЕКС\Презентації Техн. в-ва прод.птах\ФОТО ДЛЯ ПРЕЗЕНТАЦІЙ\інд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58" y="854136"/>
            <a:ext cx="2342160" cy="1867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ФОТО ДЛЯ ПРЕЗЕНТАЦІЙ\інд.біг кліткове утр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75" y="896126"/>
            <a:ext cx="2133600" cy="197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5547" y="311350"/>
            <a:ext cx="7573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noProof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Особливості</a:t>
            </a:r>
            <a:r>
              <a:rPr lang="ru-RU" sz="3200" kern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kumimoji="0" lang="ru-RU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Calibri"/>
                <a:cs typeface="Times New Roman"/>
              </a:rPr>
              <a:t>виробництва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kumimoji="0" lang="ru-RU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Calibri"/>
                <a:cs typeface="Times New Roman"/>
              </a:rPr>
              <a:t>м'яса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Calibri"/>
                <a:cs typeface="Times New Roman"/>
              </a:rPr>
              <a:t> качок</a:t>
            </a: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0965" y="942573"/>
            <a:ext cx="2587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Зазвичай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утримують 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для виробництва м</a:t>
            </a:r>
            <a:r>
              <a:rPr lang="en-US" b="1" dirty="0" smtClean="0">
                <a:latin typeface="Georgia" pitchFamily="18" charset="0"/>
                <a:ea typeface="Times New Roman"/>
                <a:cs typeface="Times New Roman"/>
              </a:rPr>
              <a:t>’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яса пекінську породу качок, проте</a:t>
            </a:r>
            <a:r>
              <a:rPr lang="en-US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у породи качок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індійські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бігуни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м’ясо має особливі смакові якості.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525" y="4743767"/>
            <a:ext cx="2984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Статеве співвідношення в батьківському стаді повинне дорівнюва­ти 1 :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4,5-5,5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96759" y="4092693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У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кожну секцію пташника розміщують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125–250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голів при щільності посадки 3 голови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на </a:t>
            </a: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</a:t>
            </a:r>
            <a:r>
              <a:rPr lang="uk-UA" b="1" baseline="30000" dirty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площі підлоги пташника.</a:t>
            </a:r>
            <a:endParaRPr lang="ru-RU" b="1" dirty="0">
              <a:latin typeface="Georgia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407590" y="1793993"/>
            <a:ext cx="3952875" cy="3694113"/>
            <a:chOff x="1655" y="1647"/>
            <a:chExt cx="2490" cy="2327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rgbClr val="77B7E7"/>
                </a:gs>
                <a:gs pos="100000">
                  <a:srgbClr val="77B7E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rgbClr val="77B7E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77B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77B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6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3399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3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101" name="Picture 5" descr="G:\ФОТО ДЛЯ ПРЕЗЕНТАЦІЙ\плаваєм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36" y="2761363"/>
            <a:ext cx="1757067" cy="19824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38148" y="994780"/>
            <a:ext cx="2793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Пташник розділяють металевими перегородками заввишки 20 см на секції. Перегородки повинні бути знімними, що полегшує очищення приміщення.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810000" y="375602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 rot="3419336">
            <a:off x="2895600" y="4115085"/>
            <a:ext cx="923925" cy="1003300"/>
          </a:xfrm>
          <a:prstGeom prst="rect">
            <a:avLst/>
          </a:prstGeom>
          <a:gradFill rotWithShape="1">
            <a:gsLst>
              <a:gs pos="0">
                <a:srgbClr val="45AB7D"/>
              </a:gs>
              <a:gs pos="100000">
                <a:srgbClr val="45AB7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209800" y="322262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 rot="3419336">
            <a:off x="1411287" y="2268538"/>
            <a:ext cx="923925" cy="1003300"/>
          </a:xfrm>
          <a:prstGeom prst="rect">
            <a:avLst/>
          </a:prstGeom>
          <a:gradFill rotWithShape="1">
            <a:gsLst>
              <a:gs pos="0">
                <a:srgbClr val="77B7E7"/>
              </a:gs>
              <a:gs pos="100000">
                <a:srgbClr val="77B7E7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24548" y="375414"/>
            <a:ext cx="411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 параметри мікроклімату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47186" y="2870703"/>
            <a:ext cx="16531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kern="0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</a:t>
            </a:r>
            <a:r>
              <a:rPr lang="uk-UA" sz="2400" kern="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видкість руху повітря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724400" y="4429125"/>
            <a:ext cx="2223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uk-UA" sz="24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міст вуглекислого газу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70782" y="5277421"/>
            <a:ext cx="17735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kern="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uk-UA" sz="2400" kern="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ідносна вологість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2365" y="3756025"/>
            <a:ext cx="1992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температура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gray">
          <a:xfrm>
            <a:off x="7387740" y="1647837"/>
            <a:ext cx="856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sz="16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Georgia" pitchFamily="18" charset="0"/>
                <a:ea typeface="Times New Roman"/>
                <a:cs typeface="Times New Roman"/>
              </a:rPr>
              <a:t>0,5 м/</a:t>
            </a:r>
            <a:r>
              <a:rPr lang="uk-UA" sz="1600" b="1" dirty="0" err="1" smtClean="0">
                <a:solidFill>
                  <a:schemeClr val="tx2">
                    <a:lumMod val="10000"/>
                    <a:lumOff val="90000"/>
                  </a:schemeClr>
                </a:solidFill>
                <a:latin typeface="Georgia" pitchFamily="18" charset="0"/>
                <a:ea typeface="Times New Roman"/>
                <a:cs typeface="Times New Roman"/>
              </a:rPr>
              <a:t>сек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gray">
          <a:xfrm>
            <a:off x="4936880" y="3379788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noProof="0" dirty="0" smtClean="0">
                <a:solidFill>
                  <a:srgbClr val="FFFFFF"/>
                </a:solidFill>
              </a:rPr>
              <a:t>0,15%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gray">
          <a:xfrm>
            <a:off x="3034396" y="4448432"/>
            <a:ext cx="646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smtClean="0">
                <a:solidFill>
                  <a:srgbClr val="FFFFFF"/>
                </a:solidFill>
              </a:rPr>
              <a:t>70%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gray">
          <a:xfrm>
            <a:off x="1286608" y="2627313"/>
            <a:ext cx="112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 eaLnBrk="0" hangingPunct="0"/>
            <a:r>
              <a:rPr lang="uk-UA" sz="2000" b="1" kern="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18-20</a:t>
            </a:r>
            <a:r>
              <a:rPr lang="uk-UA" sz="20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/>
                <a:ea typeface="Times New Roman"/>
                <a:cs typeface="Times New Roman"/>
              </a:rPr>
              <a:t>°С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 descr="G:\Н М К\ПТАХІВНИЦТВО НАВЧ.МЕТОД. КОМПЛЕКС\Презентації Техн. в-ва прод.птах\ФОТО ДЛЯ ПРЕЗЕНТАЦІЙ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1719488"/>
            <a:ext cx="1214438" cy="17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340768"/>
            <a:ext cx="33843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5740" algn="ctr">
              <a:spcBef>
                <a:spcPts val="10"/>
              </a:spcBef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 промислових качиних господарствах застосовують сухий спосіб годівлі з використанням повнораціонних комбікормів у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розсипчастому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вигляді. На невеликих фермах можна застосовувати комбінований спосіб годівлі з широким використанням місцевих кормів і побутових відходів (відвійки, боєнські відходи, зернові відходи, картоплю, мор­кву, силос тощо).</a:t>
            </a:r>
            <a:endParaRPr lang="ru-RU" sz="2800" b="1" dirty="0">
              <a:effectLst/>
              <a:latin typeface="Georgia" pitchFamily="18" charset="0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51356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 Годівля качок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Н М К\ПТАХІВНИЦТВО НАВЧ.МЕТОД. КОМПЛЕКС\Презентації Техн. в-ва прод.птах\ФОТО ДЛЯ ПРЕЗЕНТАЦІЙ\вигули на вод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01" y="3879924"/>
            <a:ext cx="2922326" cy="228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biz-gid.com/img/products/200/20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3" y="912854"/>
            <a:ext cx="166687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pkua.com/imgs/board/3/48213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19938" r="23347" b="8542"/>
          <a:stretch/>
        </p:blipFill>
        <p:spPr bwMode="auto">
          <a:xfrm>
            <a:off x="6588224" y="251357"/>
            <a:ext cx="1565123" cy="1613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ermerplus.com/uploads/posts/2012-03/1332328723_photos0-800x6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40055"/>
            <a:ext cx="2333417" cy="1776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015">
  <a:themeElements>
    <a:clrScheme name="plain horizontal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968</Words>
  <Application>Microsoft Office PowerPoint</Application>
  <PresentationFormat>Экран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015</vt:lpstr>
      <vt:lpstr>5_colormaster</vt:lpstr>
      <vt:lpstr>9_colormaster</vt:lpstr>
      <vt:lpstr>7_colormaster</vt:lpstr>
      <vt:lpstr>4_colormaster</vt:lpstr>
      <vt:lpstr>7.2. Технологія виробництва м’яса індиків, качок, гусей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7.2. Технологія виробництва м’яса індиків, качок, гусей</dc:title>
  <dc:creator>Admin</dc:creator>
  <cp:lastModifiedBy>Тик</cp:lastModifiedBy>
  <cp:revision>63</cp:revision>
  <dcterms:created xsi:type="dcterms:W3CDTF">2014-05-27T17:50:49Z</dcterms:created>
  <dcterms:modified xsi:type="dcterms:W3CDTF">2015-01-08T13:42:54Z</dcterms:modified>
</cp:coreProperties>
</file>