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notesMasterIdLst>
    <p:notesMasterId r:id="rId23"/>
  </p:notesMasterIdLst>
  <p:sldIdLst>
    <p:sldId id="266" r:id="rId3"/>
    <p:sldId id="262" r:id="rId4"/>
    <p:sldId id="263" r:id="rId5"/>
    <p:sldId id="271" r:id="rId6"/>
    <p:sldId id="272" r:id="rId7"/>
    <p:sldId id="273" r:id="rId8"/>
    <p:sldId id="268" r:id="rId9"/>
    <p:sldId id="276" r:id="rId10"/>
    <p:sldId id="270" r:id="rId11"/>
    <p:sldId id="279" r:id="rId12"/>
    <p:sldId id="280" r:id="rId13"/>
    <p:sldId id="269" r:id="rId14"/>
    <p:sldId id="281" r:id="rId15"/>
    <p:sldId id="282" r:id="rId16"/>
    <p:sldId id="277" r:id="rId17"/>
    <p:sldId id="278" r:id="rId18"/>
    <p:sldId id="274" r:id="rId19"/>
    <p:sldId id="275" r:id="rId20"/>
    <p:sldId id="264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72" y="17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74FDE-1BED-4CFA-AFF9-718D98D9E162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EB2AF-D3DD-4F75-8965-C6340A0D6A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678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2"/>
          <p:cNvSpPr>
            <a:spLocks noChangeShapeType="1"/>
          </p:cNvSpPr>
          <p:nvPr/>
        </p:nvSpPr>
        <p:spPr bwMode="auto">
          <a:xfrm>
            <a:off x="2895600" y="4303713"/>
            <a:ext cx="3276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752600"/>
          </a:xfrm>
        </p:spPr>
        <p:txBody>
          <a:bodyPr anchor="t"/>
          <a:lstStyle>
            <a:lvl1pPr algn="ctr">
              <a:lnSpc>
                <a:spcPct val="90000"/>
              </a:lnSpc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95800"/>
            <a:ext cx="6400800" cy="1524000"/>
          </a:xfrm>
        </p:spPr>
        <p:txBody>
          <a:bodyPr anchor="ctr"/>
          <a:lstStyle>
            <a:lvl1pPr marL="0" indent="0" algn="ctr">
              <a:lnSpc>
                <a:spcPct val="80000"/>
              </a:lnSpc>
              <a:buFont typeface="Wingdings" pitchFamily="2" charset="2"/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1066800"/>
            <a:ext cx="8686800" cy="5334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30726" name="Group 6"/>
          <p:cNvGrpSpPr>
            <a:grpSpLocks/>
          </p:cNvGrpSpPr>
          <p:nvPr/>
        </p:nvGrpSpPr>
        <p:grpSpPr bwMode="auto">
          <a:xfrm>
            <a:off x="533400" y="0"/>
            <a:ext cx="3276600" cy="2133600"/>
            <a:chOff x="336" y="0"/>
            <a:chExt cx="2064" cy="1344"/>
          </a:xfrm>
        </p:grpSpPr>
        <p:sp>
          <p:nvSpPr>
            <p:cNvPr id="30727" name="Rectangle 7"/>
            <p:cNvSpPr>
              <a:spLocks noChangeArrowheads="1"/>
            </p:cNvSpPr>
            <p:nvPr/>
          </p:nvSpPr>
          <p:spPr bwMode="auto">
            <a:xfrm>
              <a:off x="1008" y="672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0728" name="Rectangle 8"/>
            <p:cNvSpPr>
              <a:spLocks noChangeArrowheads="1"/>
            </p:cNvSpPr>
            <p:nvPr/>
          </p:nvSpPr>
          <p:spPr bwMode="auto">
            <a:xfrm>
              <a:off x="1344" y="1008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>
              <a:off x="1728" y="336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>
              <a:off x="2064" y="672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>
              <a:off x="672" y="336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>
              <a:off x="336" y="0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30733" name="Group 13"/>
          <p:cNvGrpSpPr>
            <a:grpSpLocks/>
          </p:cNvGrpSpPr>
          <p:nvPr/>
        </p:nvGrpSpPr>
        <p:grpSpPr bwMode="auto">
          <a:xfrm>
            <a:off x="533400" y="0"/>
            <a:ext cx="3276600" cy="2133600"/>
            <a:chOff x="2736" y="96"/>
            <a:chExt cx="2064" cy="1344"/>
          </a:xfrm>
        </p:grpSpPr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3408" y="768"/>
              <a:ext cx="336" cy="336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0735" name="Rectangle 15"/>
            <p:cNvSpPr>
              <a:spLocks noChangeArrowheads="1"/>
            </p:cNvSpPr>
            <p:nvPr/>
          </p:nvSpPr>
          <p:spPr bwMode="auto">
            <a:xfrm>
              <a:off x="3744" y="1104"/>
              <a:ext cx="336" cy="336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0736" name="Rectangle 16"/>
            <p:cNvSpPr>
              <a:spLocks noChangeArrowheads="1"/>
            </p:cNvSpPr>
            <p:nvPr/>
          </p:nvSpPr>
          <p:spPr bwMode="auto">
            <a:xfrm>
              <a:off x="4128" y="432"/>
              <a:ext cx="336" cy="336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0737" name="Rectangle 17"/>
            <p:cNvSpPr>
              <a:spLocks noChangeArrowheads="1"/>
            </p:cNvSpPr>
            <p:nvPr/>
          </p:nvSpPr>
          <p:spPr bwMode="auto">
            <a:xfrm>
              <a:off x="4464" y="768"/>
              <a:ext cx="336" cy="336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0738" name="Rectangle 18"/>
            <p:cNvSpPr>
              <a:spLocks noChangeArrowheads="1"/>
            </p:cNvSpPr>
            <p:nvPr/>
          </p:nvSpPr>
          <p:spPr bwMode="auto">
            <a:xfrm>
              <a:off x="3072" y="432"/>
              <a:ext cx="336" cy="336"/>
            </a:xfrm>
            <a:prstGeom prst="rect">
              <a:avLst/>
            </a:prstGeom>
            <a:solidFill>
              <a:schemeClr val="tx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0739" name="Rectangle 19"/>
            <p:cNvSpPr>
              <a:spLocks noChangeArrowheads="1"/>
            </p:cNvSpPr>
            <p:nvPr/>
          </p:nvSpPr>
          <p:spPr bwMode="auto">
            <a:xfrm>
              <a:off x="2736" y="96"/>
              <a:ext cx="336" cy="336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4114800" y="4191000"/>
            <a:ext cx="211138" cy="21113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4419600" y="4191000"/>
            <a:ext cx="211138" cy="211138"/>
          </a:xfrm>
          <a:prstGeom prst="rect">
            <a:avLst/>
          </a:prstGeom>
          <a:solidFill>
            <a:schemeClr val="bg2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4724400" y="4191000"/>
            <a:ext cx="211138" cy="21113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743" name="Rectangle 2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B2B2B2"/>
              </a:solidFill>
            </a:endParaRPr>
          </a:p>
        </p:txBody>
      </p:sp>
      <p:sp>
        <p:nvSpPr>
          <p:cNvPr id="30744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B2B2B2"/>
              </a:solidFill>
            </a:endParaRPr>
          </a:p>
        </p:txBody>
      </p:sp>
      <p:sp>
        <p:nvSpPr>
          <p:cNvPr id="3074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3200"/>
            </a:lvl1pPr>
          </a:lstStyle>
          <a:p>
            <a:fld id="{E14F6875-901C-4374-A994-182CEA53BB44}" type="slidenum">
              <a:rPr lang="ru-RU">
                <a:solidFill>
                  <a:srgbClr val="000066"/>
                </a:solidFill>
              </a:rPr>
              <a:pPr/>
              <a:t>‹#›</a:t>
            </a:fld>
            <a:endParaRPr 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23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B2B2B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B2B2B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1738E-06AA-4087-BB28-24A7EE826E59}" type="slidenum">
              <a:rPr lang="ru-RU">
                <a:solidFill>
                  <a:srgbClr val="000066"/>
                </a:solidFill>
              </a:rPr>
              <a:pPr/>
              <a:t>‹#›</a:t>
            </a:fld>
            <a:endParaRPr 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56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1219200"/>
            <a:ext cx="17716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6255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B2B2B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B2B2B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98870-8865-4B5A-B125-E0EC5D0000AD}" type="slidenum">
              <a:rPr lang="ru-RU">
                <a:solidFill>
                  <a:srgbClr val="000066"/>
                </a:solidFill>
              </a:rPr>
              <a:pPr/>
              <a:t>‹#›</a:t>
            </a:fld>
            <a:endParaRPr 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26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2ED2-EDDA-4ABE-9804-EECE0171213A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F9E2-2DFE-436B-8460-A36A0CC5EC4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2ED2-EDDA-4ABE-9804-EECE0171213A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F9E2-2DFE-436B-8460-A36A0CC5EC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2ED2-EDDA-4ABE-9804-EECE0171213A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F9E2-2DFE-436B-8460-A36A0CC5EC4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2ED2-EDDA-4ABE-9804-EECE0171213A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F9E2-2DFE-436B-8460-A36A0CC5EC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2ED2-EDDA-4ABE-9804-EECE0171213A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F9E2-2DFE-436B-8460-A36A0CC5EC4F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2ED2-EDDA-4ABE-9804-EECE0171213A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F9E2-2DFE-436B-8460-A36A0CC5EC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2ED2-EDDA-4ABE-9804-EECE0171213A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F9E2-2DFE-436B-8460-A36A0CC5EC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2ED2-EDDA-4ABE-9804-EECE0171213A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F9E2-2DFE-436B-8460-A36A0CC5EC4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B2B2B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B2B2B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E844C-3BAF-461E-9000-BAE8ACC850DC}" type="slidenum">
              <a:rPr lang="ru-RU">
                <a:solidFill>
                  <a:srgbClr val="000066"/>
                </a:solidFill>
              </a:rPr>
              <a:pPr/>
              <a:t>‹#›</a:t>
            </a:fld>
            <a:endParaRPr 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1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2ED2-EDDA-4ABE-9804-EECE0171213A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F9E2-2DFE-436B-8460-A36A0CC5EC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2ED2-EDDA-4ABE-9804-EECE0171213A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F9E2-2DFE-436B-8460-A36A0CC5EC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2ED2-EDDA-4ABE-9804-EECE0171213A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F9E2-2DFE-436B-8460-A36A0CC5EC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B2B2B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B2B2B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3239F-04AA-4F6B-A4DE-B9D8433930E4}" type="slidenum">
              <a:rPr lang="ru-RU">
                <a:solidFill>
                  <a:srgbClr val="000066"/>
                </a:solidFill>
              </a:rPr>
              <a:pPr/>
              <a:t>‹#›</a:t>
            </a:fld>
            <a:endParaRPr 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11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2819400"/>
            <a:ext cx="34671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2819400"/>
            <a:ext cx="34671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B2B2B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B2B2B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17042-A086-4ADD-B2C8-1A3182AF5431}" type="slidenum">
              <a:rPr lang="ru-RU">
                <a:solidFill>
                  <a:srgbClr val="000066"/>
                </a:solidFill>
              </a:rPr>
              <a:pPr/>
              <a:t>‹#›</a:t>
            </a:fld>
            <a:endParaRPr 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93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B2B2B2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B2B2B2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32F59-1D96-415A-975D-C608CBEA32CE}" type="slidenum">
              <a:rPr lang="ru-RU">
                <a:solidFill>
                  <a:srgbClr val="000066"/>
                </a:solidFill>
              </a:rPr>
              <a:pPr/>
              <a:t>‹#›</a:t>
            </a:fld>
            <a:endParaRPr 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72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B2B2B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B2B2B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D962F-812A-4CD7-9632-1060D72F31CB}" type="slidenum">
              <a:rPr lang="ru-RU">
                <a:solidFill>
                  <a:srgbClr val="000066"/>
                </a:solidFill>
              </a:rPr>
              <a:pPr/>
              <a:t>‹#›</a:t>
            </a:fld>
            <a:endParaRPr 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B2B2B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B2B2B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CBEE9-33AA-452B-AF03-32E839FE9B13}" type="slidenum">
              <a:rPr lang="ru-RU">
                <a:solidFill>
                  <a:srgbClr val="000066"/>
                </a:solidFill>
              </a:rPr>
              <a:pPr/>
              <a:t>‹#›</a:t>
            </a:fld>
            <a:endParaRPr 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88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B2B2B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B2B2B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E8C1A-7134-442B-9795-F8115AA49FA8}" type="slidenum">
              <a:rPr lang="ru-RU">
                <a:solidFill>
                  <a:srgbClr val="000066"/>
                </a:solidFill>
              </a:rPr>
              <a:pPr/>
              <a:t>‹#›</a:t>
            </a:fld>
            <a:endParaRPr 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01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B2B2B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B2B2B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DE03D-1D6C-41D9-B2CD-7C9F85A90313}" type="slidenum">
              <a:rPr lang="ru-RU">
                <a:solidFill>
                  <a:srgbClr val="000066"/>
                </a:solidFill>
              </a:rPr>
              <a:pPr/>
              <a:t>‹#›</a:t>
            </a:fld>
            <a:endParaRPr 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4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2819400"/>
            <a:ext cx="7086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2286000"/>
            <a:ext cx="533400" cy="5334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533400" y="2819400"/>
            <a:ext cx="533400" cy="5334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981200" y="5334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762000" y="10668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143000" y="6858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2362200" y="1524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755650"/>
            <a:ext cx="5867400" cy="762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5715000" y="609600"/>
            <a:ext cx="304800" cy="30480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5562600" y="457200"/>
            <a:ext cx="304800" cy="3048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8458200" y="3962400"/>
            <a:ext cx="381000" cy="38100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8686800" y="3657600"/>
            <a:ext cx="381000" cy="381000"/>
          </a:xfrm>
          <a:prstGeom prst="rect">
            <a:avLst/>
          </a:prstGeom>
          <a:solidFill>
            <a:schemeClr val="bg2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29710" name="Group 14"/>
          <p:cNvGrpSpPr>
            <a:grpSpLocks/>
          </p:cNvGrpSpPr>
          <p:nvPr/>
        </p:nvGrpSpPr>
        <p:grpSpPr bwMode="auto">
          <a:xfrm>
            <a:off x="0" y="2286000"/>
            <a:ext cx="1066800" cy="1066800"/>
            <a:chOff x="0" y="2496"/>
            <a:chExt cx="672" cy="672"/>
          </a:xfrm>
        </p:grpSpPr>
        <p:sp>
          <p:nvSpPr>
            <p:cNvPr id="29711" name="Rectangle 15"/>
            <p:cNvSpPr>
              <a:spLocks noChangeArrowheads="1"/>
            </p:cNvSpPr>
            <p:nvPr/>
          </p:nvSpPr>
          <p:spPr bwMode="auto">
            <a:xfrm>
              <a:off x="0" y="2496"/>
              <a:ext cx="336" cy="336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9712" name="Rectangle 16"/>
            <p:cNvSpPr>
              <a:spLocks noChangeArrowheads="1"/>
            </p:cNvSpPr>
            <p:nvPr/>
          </p:nvSpPr>
          <p:spPr bwMode="auto">
            <a:xfrm>
              <a:off x="336" y="2832"/>
              <a:ext cx="336" cy="336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9713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1219200"/>
            <a:ext cx="7086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714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507163"/>
            <a:ext cx="1828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200">
                <a:solidFill>
                  <a:schemeClr val="folHlink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B2B2B2"/>
              </a:solidFill>
            </a:endParaRPr>
          </a:p>
        </p:txBody>
      </p:sp>
      <p:sp>
        <p:nvSpPr>
          <p:cNvPr id="29715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95400" y="6507163"/>
            <a:ext cx="2895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200">
                <a:solidFill>
                  <a:schemeClr val="folHlink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B2B2B2"/>
              </a:solidFill>
            </a:endParaRPr>
          </a:p>
        </p:txBody>
      </p:sp>
      <p:sp>
        <p:nvSpPr>
          <p:cNvPr id="29716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91200" y="6172200"/>
            <a:ext cx="762000" cy="6096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B6DB3F-5A85-4034-A4AF-0B0737D8B409}" type="slidenum">
              <a:rPr lang="ru-RU" smtClean="0">
                <a:solidFill>
                  <a:srgbClr val="00006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66"/>
              </a:solidFill>
            </a:endParaRPr>
          </a:p>
        </p:txBody>
      </p:sp>
      <p:grpSp>
        <p:nvGrpSpPr>
          <p:cNvPr id="29717" name="Group 21"/>
          <p:cNvGrpSpPr>
            <a:grpSpLocks/>
          </p:cNvGrpSpPr>
          <p:nvPr/>
        </p:nvGrpSpPr>
        <p:grpSpPr bwMode="auto">
          <a:xfrm>
            <a:off x="762000" y="152400"/>
            <a:ext cx="1981200" cy="1295400"/>
            <a:chOff x="3888" y="96"/>
            <a:chExt cx="1248" cy="816"/>
          </a:xfrm>
        </p:grpSpPr>
        <p:sp>
          <p:nvSpPr>
            <p:cNvPr id="29718" name="Rectangle 22"/>
            <p:cNvSpPr>
              <a:spLocks noChangeArrowheads="1"/>
            </p:cNvSpPr>
            <p:nvPr/>
          </p:nvSpPr>
          <p:spPr bwMode="auto">
            <a:xfrm>
              <a:off x="4656" y="336"/>
              <a:ext cx="240" cy="240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9719" name="Rectangle 23"/>
            <p:cNvSpPr>
              <a:spLocks noChangeArrowheads="1"/>
            </p:cNvSpPr>
            <p:nvPr/>
          </p:nvSpPr>
          <p:spPr bwMode="auto">
            <a:xfrm>
              <a:off x="3888" y="672"/>
              <a:ext cx="240" cy="240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9720" name="Rectangle 24"/>
            <p:cNvSpPr>
              <a:spLocks noChangeArrowheads="1"/>
            </p:cNvSpPr>
            <p:nvPr/>
          </p:nvSpPr>
          <p:spPr bwMode="auto">
            <a:xfrm>
              <a:off x="4128" y="432"/>
              <a:ext cx="240" cy="240"/>
            </a:xfrm>
            <a:prstGeom prst="rect">
              <a:avLst/>
            </a:prstGeom>
            <a:solidFill>
              <a:schemeClr val="tx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9721" name="Rectangle 25"/>
            <p:cNvSpPr>
              <a:spLocks noChangeArrowheads="1"/>
            </p:cNvSpPr>
            <p:nvPr/>
          </p:nvSpPr>
          <p:spPr bwMode="auto">
            <a:xfrm>
              <a:off x="4896" y="96"/>
              <a:ext cx="240" cy="240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36857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B2B2B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B2B2B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B6DB3F-5A85-4034-A4AF-0B0737D8B409}" type="slidenum">
              <a:rPr lang="ru-RU" smtClean="0">
                <a:solidFill>
                  <a:srgbClr val="00006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Н М К\ПТАХІВНИЦТВО НАВЧ.МЕТОД. КОМПЛЕКС\Презентації Техн. в-ва прод.птах\ФОТО ДЛЯ ПРЕЗЕНТАЦІЙ\бройле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2841" y="2420888"/>
            <a:ext cx="2016224" cy="20162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9714" y="2204864"/>
            <a:ext cx="5845602" cy="1752600"/>
          </a:xfrm>
          <a:scene3d>
            <a:camera prst="isometricOffAxis1Right"/>
            <a:lightRig rig="threePt" dir="t"/>
          </a:scene3d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7.1. Технологія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виробнитцва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м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’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яса курчат-бройлерів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2128" y="5334000"/>
            <a:ext cx="3672408" cy="1407368"/>
          </a:xfrm>
        </p:spPr>
        <p:txBody>
          <a:bodyPr/>
          <a:lstStyle/>
          <a:p>
            <a:r>
              <a:rPr lang="uk-UA" sz="1600" b="1" dirty="0">
                <a:solidFill>
                  <a:prstClr val="white"/>
                </a:solidFill>
                <a:latin typeface="Joinks"/>
              </a:rPr>
              <a:t>Мультимедійний супровід </a:t>
            </a:r>
            <a:r>
              <a:rPr lang="en-US" sz="1600" b="1" dirty="0">
                <a:solidFill>
                  <a:prstClr val="white"/>
                </a:solidFill>
                <a:latin typeface="Joinks"/>
              </a:rPr>
              <a:t> </a:t>
            </a:r>
            <a:r>
              <a:rPr lang="uk-UA" sz="1600" b="1" dirty="0">
                <a:solidFill>
                  <a:prstClr val="white"/>
                </a:solidFill>
                <a:latin typeface="Joinks"/>
              </a:rPr>
              <a:t>лекції  з дисципліни  «Технологія виробництва продукції </a:t>
            </a:r>
            <a:r>
              <a:rPr lang="uk-UA" sz="1600" b="1" dirty="0" smtClean="0">
                <a:solidFill>
                  <a:prstClr val="white"/>
                </a:solidFill>
                <a:latin typeface="Joinks"/>
              </a:rPr>
              <a:t>птахівництва»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2507" y="2021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Aft>
                <a:spcPct val="0"/>
              </a:spcAft>
              <a:defRPr/>
            </a:pPr>
            <a:r>
              <a:rPr lang="uk-UA" b="1" kern="0" dirty="0">
                <a:solidFill>
                  <a:prstClr val="white"/>
                </a:solidFill>
                <a:latin typeface="Joinks"/>
              </a:rPr>
              <a:t>Міністерство аграрної політики та продовольства України</a:t>
            </a:r>
          </a:p>
          <a:p>
            <a:pPr lvl="0" algn="ctr" fontAlgn="base">
              <a:spcAft>
                <a:spcPct val="0"/>
              </a:spcAft>
              <a:defRPr/>
            </a:pPr>
            <a:r>
              <a:rPr lang="uk-UA" b="1" kern="0" dirty="0" err="1">
                <a:solidFill>
                  <a:prstClr val="white"/>
                </a:solidFill>
                <a:latin typeface="Joinks"/>
              </a:rPr>
              <a:t>Рогатинський</a:t>
            </a:r>
            <a:r>
              <a:rPr lang="uk-UA" b="1" kern="0" dirty="0">
                <a:solidFill>
                  <a:prstClr val="white"/>
                </a:solidFill>
                <a:latin typeface="Joinks"/>
              </a:rPr>
              <a:t> державний аграрний коледж</a:t>
            </a:r>
            <a:endParaRPr lang="ru-RU" kern="0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0938" y="1556792"/>
            <a:ext cx="30147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alibri"/>
              </a:rPr>
              <a:t>Тема лекції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67751" y="5733256"/>
            <a:ext cx="3485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b="1" kern="0" dirty="0">
                <a:solidFill>
                  <a:prstClr val="white"/>
                </a:solidFill>
                <a:latin typeface="Joinks"/>
                <a:ea typeface="Calibri"/>
                <a:cs typeface="Times New Roman"/>
              </a:rPr>
              <a:t>Викладачі   </a:t>
            </a:r>
            <a:r>
              <a:rPr lang="uk-UA" b="1" kern="0" dirty="0" err="1">
                <a:solidFill>
                  <a:prstClr val="white"/>
                </a:solidFill>
                <a:latin typeface="Joinks"/>
                <a:ea typeface="Calibri"/>
                <a:cs typeface="Times New Roman"/>
              </a:rPr>
              <a:t>Петращук</a:t>
            </a:r>
            <a:r>
              <a:rPr lang="uk-UA" b="1" kern="0" dirty="0">
                <a:solidFill>
                  <a:prstClr val="white"/>
                </a:solidFill>
                <a:latin typeface="Joinks"/>
                <a:ea typeface="Calibri"/>
                <a:cs typeface="Times New Roman"/>
              </a:rPr>
              <a:t> В.М.</a:t>
            </a:r>
          </a:p>
          <a:p>
            <a:pPr lvl="0">
              <a:defRPr/>
            </a:pPr>
            <a:r>
              <a:rPr lang="uk-UA" b="1" kern="0" dirty="0">
                <a:solidFill>
                  <a:prstClr val="white"/>
                </a:solidFill>
                <a:latin typeface="Joinks"/>
                <a:cs typeface="Times New Roman"/>
              </a:rPr>
              <a:t>                     </a:t>
            </a:r>
            <a:r>
              <a:rPr lang="uk-UA" b="1" kern="0" dirty="0" err="1">
                <a:solidFill>
                  <a:prstClr val="white"/>
                </a:solidFill>
                <a:latin typeface="Joinks"/>
                <a:cs typeface="Times New Roman"/>
              </a:rPr>
              <a:t>Тринів</a:t>
            </a:r>
            <a:r>
              <a:rPr lang="uk-UA" b="1" kern="0" dirty="0">
                <a:solidFill>
                  <a:prstClr val="white"/>
                </a:solidFill>
                <a:latin typeface="Joinks"/>
                <a:cs typeface="Times New Roman"/>
              </a:rPr>
              <a:t> І.В.</a:t>
            </a:r>
            <a:endParaRPr lang="ru-RU" kern="0" dirty="0">
              <a:solidFill>
                <a:prstClr val="white"/>
              </a:solidFill>
              <a:latin typeface="Verdana"/>
            </a:endParaRPr>
          </a:p>
        </p:txBody>
      </p:sp>
      <p:pic>
        <p:nvPicPr>
          <p:cNvPr id="9" name="Picture 4" descr="C:\Documents and Settings\Admin\Рабочий стол\РІЗНЕ\тушка бройлер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50813"/>
            <a:ext cx="1714500" cy="1714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7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G:\ФОТО ДЛЯ ПРЕЗЕНТАЦІЙ\кліткове вирощ. курча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09" y="2151949"/>
            <a:ext cx="1902363" cy="151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20"/>
          <p:cNvGrpSpPr>
            <a:grpSpLocks/>
          </p:cNvGrpSpPr>
          <p:nvPr/>
        </p:nvGrpSpPr>
        <p:grpSpPr bwMode="auto">
          <a:xfrm rot="20578864">
            <a:off x="3077133" y="1850639"/>
            <a:ext cx="2232248" cy="2088232"/>
            <a:chOff x="1968" y="1488"/>
            <a:chExt cx="1776" cy="1766"/>
          </a:xfrm>
        </p:grpSpPr>
        <p:sp>
          <p:nvSpPr>
            <p:cNvPr id="7" name="AutoShape 21"/>
            <p:cNvSpPr>
              <a:spLocks noChangeArrowheads="1"/>
            </p:cNvSpPr>
            <p:nvPr/>
          </p:nvSpPr>
          <p:spPr bwMode="gray">
            <a:xfrm rot="6774404">
              <a:off x="2004" y="1578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rgbClr val="53B630">
                    <a:gamma/>
                    <a:shade val="0"/>
                    <a:invGamma/>
                  </a:srgbClr>
                </a:gs>
                <a:gs pos="100000">
                  <a:srgbClr val="53B630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rgbClr val="53B630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AutoShape 22"/>
            <p:cNvSpPr>
              <a:spLocks noChangeArrowheads="1"/>
            </p:cNvSpPr>
            <p:nvPr/>
          </p:nvSpPr>
          <p:spPr bwMode="gray">
            <a:xfrm rot="12174404">
              <a:off x="1968" y="1567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rgbClr val="5A87BE">
                    <a:gamma/>
                    <a:shade val="0"/>
                    <a:invGamma/>
                  </a:srgbClr>
                </a:gs>
                <a:gs pos="100000">
                  <a:srgbClr val="5A87BE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rgbClr val="5A87BE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AutoShape 23"/>
            <p:cNvSpPr>
              <a:spLocks noChangeArrowheads="1"/>
            </p:cNvSpPr>
            <p:nvPr/>
          </p:nvSpPr>
          <p:spPr bwMode="gray">
            <a:xfrm rot="17574404">
              <a:off x="2029" y="1500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rgbClr val="D45F48">
                    <a:gamma/>
                    <a:shade val="6275"/>
                    <a:invGamma/>
                  </a:srgbClr>
                </a:gs>
                <a:gs pos="100000">
                  <a:srgbClr val="D45F48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rgbClr val="D45F48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AutoShape 24"/>
            <p:cNvSpPr>
              <a:spLocks noChangeArrowheads="1"/>
            </p:cNvSpPr>
            <p:nvPr/>
          </p:nvSpPr>
          <p:spPr bwMode="gray">
            <a:xfrm rot="22974404">
              <a:off x="2056" y="1536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rgbClr val="DC5270">
                    <a:gamma/>
                    <a:shade val="0"/>
                    <a:invGamma/>
                  </a:srgbClr>
                </a:gs>
                <a:gs pos="100000">
                  <a:srgbClr val="DC5270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rgbClr val="DC5270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" name="AutoShape 11"/>
          <p:cNvSpPr>
            <a:spLocks noChangeArrowheads="1"/>
          </p:cNvSpPr>
          <p:nvPr/>
        </p:nvSpPr>
        <p:spPr bwMode="gray">
          <a:xfrm rot="1887595">
            <a:off x="2881441" y="1554613"/>
            <a:ext cx="936339" cy="381000"/>
          </a:xfrm>
          <a:prstGeom prst="rightArrow">
            <a:avLst>
              <a:gd name="adj1" fmla="val 50000"/>
              <a:gd name="adj2" fmla="val 52778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7180" y="332656"/>
            <a:ext cx="66351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</a:rPr>
              <a:t>Кліткове</a:t>
            </a:r>
            <a:r>
              <a:rPr 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</a:rPr>
              <a:t> </a:t>
            </a:r>
            <a:r>
              <a:rPr lang="ru-RU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</a:rPr>
              <a:t>вирощування</a:t>
            </a:r>
            <a:r>
              <a:rPr 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</a:rPr>
              <a:t> </a:t>
            </a:r>
            <a:r>
              <a:rPr lang="ru-RU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</a:rPr>
              <a:t>бройлерів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4477" y="965564"/>
            <a:ext cx="30483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000000"/>
                </a:solidFill>
                <a:latin typeface="Georgia" pitchFamily="18" charset="0"/>
                <a:ea typeface="Times New Roman"/>
              </a:rPr>
              <a:t>Вирощують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Georgia" pitchFamily="18" charset="0"/>
                <a:ea typeface="Times New Roman"/>
              </a:rPr>
              <a:t>бройлерів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</a:rPr>
              <a:t> у </a:t>
            </a:r>
            <a:r>
              <a:rPr lang="ru-RU" b="1" dirty="0" err="1">
                <a:solidFill>
                  <a:srgbClr val="000000"/>
                </a:solidFill>
                <a:latin typeface="Georgia" pitchFamily="18" charset="0"/>
                <a:ea typeface="Times New Roman"/>
              </a:rPr>
              <a:t>спеціалізованих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Georgia" pitchFamily="18" charset="0"/>
                <a:ea typeface="Times New Roman"/>
              </a:rPr>
              <a:t>кліткових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</a:rPr>
              <a:t> батареях БКМ-3Б, 2Б-2, а </a:t>
            </a:r>
            <a:r>
              <a:rPr lang="ru-RU" b="1" dirty="0" err="1">
                <a:solidFill>
                  <a:srgbClr val="000000"/>
                </a:solidFill>
                <a:latin typeface="Georgia" pitchFamily="18" charset="0"/>
                <a:ea typeface="Times New Roman"/>
              </a:rPr>
              <a:t>також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</a:rPr>
              <a:t> КБУ-3, БГО-140 і </a:t>
            </a:r>
            <a:endParaRPr lang="ru-RU" b="1" dirty="0" smtClean="0">
              <a:solidFill>
                <a:srgbClr val="000000"/>
              </a:solidFill>
              <a:latin typeface="Georgia" pitchFamily="18" charset="0"/>
              <a:ea typeface="Times New Roman"/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ea typeface="Times New Roman"/>
              </a:rPr>
              <a:t>Р-15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51973" y="965564"/>
            <a:ext cx="3859979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75" marR="47625" algn="ctr">
              <a:lnSpc>
                <a:spcPct val="115000"/>
              </a:lnSpc>
              <a:spcBef>
                <a:spcPts val="600"/>
              </a:spcBef>
              <a:spcAft>
                <a:spcPts val="450"/>
              </a:spcAft>
            </a:pPr>
            <a:r>
              <a:rPr lang="ru-RU" b="1" dirty="0" err="1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Щільність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посадки на </a:t>
            </a: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1м</a:t>
            </a:r>
            <a:r>
              <a:rPr lang="ru-RU" b="1" baseline="30000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2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 </a:t>
            </a:r>
            <a:r>
              <a:rPr lang="ru-RU" b="1" dirty="0" err="1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підлоги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клітки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голів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: </a:t>
            </a:r>
            <a:r>
              <a:rPr lang="ru-RU" b="1" dirty="0" err="1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курочок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37,6, </a:t>
            </a:r>
            <a:r>
              <a:rPr lang="ru-RU" b="1" dirty="0" err="1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півників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31,3, а при </a:t>
            </a:r>
            <a:r>
              <a:rPr lang="ru-RU" b="1" dirty="0" err="1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спільному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вирощуванні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— </a:t>
            </a: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34,5. На        1 м</a:t>
            </a:r>
            <a:r>
              <a:rPr lang="ru-RU" b="1" baseline="30000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2 </a:t>
            </a:r>
            <a:r>
              <a:rPr lang="ru-RU" b="1" dirty="0" err="1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підлоги</a:t>
            </a: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пташника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розміщують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бройлерів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по 40 </a:t>
            </a:r>
            <a:r>
              <a:rPr lang="ru-RU" b="1" dirty="0" err="1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голів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і </a:t>
            </a:r>
            <a:r>
              <a:rPr lang="ru-RU" b="1" dirty="0" err="1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більше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.</a:t>
            </a:r>
            <a:endParaRPr lang="ru-RU" b="1" dirty="0">
              <a:effectLst/>
              <a:latin typeface="Georgia" pitchFamily="18" charset="0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3573016"/>
            <a:ext cx="35215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</a:rPr>
              <a:t>Фронт </a:t>
            </a:r>
            <a:r>
              <a:rPr lang="ru-RU" b="1" dirty="0" err="1">
                <a:solidFill>
                  <a:srgbClr val="000000"/>
                </a:solidFill>
                <a:latin typeface="Georgia" pitchFamily="18" charset="0"/>
                <a:ea typeface="Times New Roman"/>
              </a:rPr>
              <a:t>годівлі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ea typeface="Times New Roman"/>
              </a:rPr>
              <a:t>– не </a:t>
            </a:r>
            <a:r>
              <a:rPr lang="ru-RU" b="1" dirty="0" err="1">
                <a:solidFill>
                  <a:srgbClr val="000000"/>
                </a:solidFill>
                <a:latin typeface="Georgia" pitchFamily="18" charset="0"/>
                <a:ea typeface="Times New Roman"/>
              </a:rPr>
              <a:t>менше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</a:rPr>
              <a:t> 3 см при </a:t>
            </a:r>
            <a:r>
              <a:rPr lang="ru-RU" b="1" dirty="0" err="1">
                <a:solidFill>
                  <a:srgbClr val="000000"/>
                </a:solidFill>
                <a:latin typeface="Georgia" pitchFamily="18" charset="0"/>
                <a:ea typeface="Times New Roman"/>
              </a:rPr>
              <a:t>використанні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Georgia" pitchFamily="18" charset="0"/>
                <a:ea typeface="Times New Roman"/>
              </a:rPr>
              <a:t>лінійних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Georgia" pitchFamily="18" charset="0"/>
                <a:ea typeface="Times New Roman"/>
              </a:rPr>
              <a:t>годівниць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</a:rPr>
              <a:t> і не </a:t>
            </a:r>
            <a:r>
              <a:rPr lang="ru-RU" b="1" dirty="0" err="1">
                <a:solidFill>
                  <a:srgbClr val="000000"/>
                </a:solidFill>
                <a:latin typeface="Georgia" pitchFamily="18" charset="0"/>
                <a:ea typeface="Times New Roman"/>
              </a:rPr>
              <a:t>менше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</a:rPr>
              <a:t> 2 см на голову </a:t>
            </a: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ea typeface="Times New Roman"/>
              </a:rPr>
              <a:t>– </a:t>
            </a:r>
            <a:r>
              <a:rPr lang="ru-RU" b="1" dirty="0" err="1" smtClean="0">
                <a:solidFill>
                  <a:srgbClr val="000000"/>
                </a:solidFill>
                <a:latin typeface="Georgia" pitchFamily="18" charset="0"/>
                <a:ea typeface="Times New Roman"/>
              </a:rPr>
              <a:t>ци-ліндричних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</a:rPr>
              <a:t>, </a:t>
            </a:r>
            <a:r>
              <a:rPr lang="ru-RU" b="1" dirty="0" err="1" smtClean="0">
                <a:solidFill>
                  <a:srgbClr val="000000"/>
                </a:solidFill>
                <a:latin typeface="Georgia" pitchFamily="18" charset="0"/>
                <a:ea typeface="Times New Roman"/>
              </a:rPr>
              <a:t>напування</a:t>
            </a: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ea typeface="Times New Roman"/>
              </a:rPr>
              <a:t> –  не </a:t>
            </a:r>
            <a:r>
              <a:rPr lang="ru-RU" b="1" dirty="0" err="1" smtClean="0">
                <a:solidFill>
                  <a:srgbClr val="000000"/>
                </a:solidFill>
                <a:latin typeface="Georgia" pitchFamily="18" charset="0"/>
                <a:ea typeface="Times New Roman"/>
              </a:rPr>
              <a:t>менше</a:t>
            </a: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ea typeface="Times New Roman"/>
              </a:rPr>
              <a:t> 1 см 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</a:rPr>
              <a:t>на голову, одна </a:t>
            </a:r>
            <a:r>
              <a:rPr lang="ru-RU" b="1" dirty="0" err="1">
                <a:solidFill>
                  <a:srgbClr val="000000"/>
                </a:solidFill>
                <a:latin typeface="Georgia" pitchFamily="18" charset="0"/>
                <a:ea typeface="Times New Roman"/>
              </a:rPr>
              <a:t>мікрочашкова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Georgia" pitchFamily="18" charset="0"/>
                <a:ea typeface="Times New Roman"/>
              </a:rPr>
              <a:t>напувалка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</a:rPr>
              <a:t> не </a:t>
            </a:r>
            <a:r>
              <a:rPr lang="ru-RU" b="1" dirty="0" err="1">
                <a:solidFill>
                  <a:srgbClr val="000000"/>
                </a:solidFill>
                <a:latin typeface="Georgia" pitchFamily="18" charset="0"/>
                <a:ea typeface="Times New Roman"/>
              </a:rPr>
              <a:t>більш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</a:rPr>
              <a:t> як на 10 курчат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68920" y="3789039"/>
            <a:ext cx="4320481" cy="2872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75" marR="47625">
              <a:spcBef>
                <a:spcPts val="600"/>
              </a:spcBef>
              <a:spcAft>
                <a:spcPts val="450"/>
              </a:spcAft>
            </a:pPr>
            <a:r>
              <a:rPr lang="ru-RU" b="1" dirty="0" err="1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Температурний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режим для </a:t>
            </a:r>
            <a:r>
              <a:rPr lang="ru-RU" b="1" dirty="0" err="1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бройлерів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різного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віку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, °С:</a:t>
            </a:r>
            <a:r>
              <a:rPr lang="en-US" b="1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 </a:t>
            </a:r>
            <a:endParaRPr lang="uk-UA" b="1" dirty="0" smtClean="0">
              <a:solidFill>
                <a:srgbClr val="000000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marL="428625" marR="47625" indent="-285750">
              <a:spcBef>
                <a:spcPts val="600"/>
              </a:spcBef>
              <a:spcAft>
                <a:spcPts val="450"/>
              </a:spcAft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перший </a:t>
            </a:r>
            <a:r>
              <a:rPr lang="ru-RU" b="1" dirty="0" err="1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тиждень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– 35– 33,</a:t>
            </a:r>
          </a:p>
          <a:p>
            <a:pPr marL="428625" marR="47625" indent="-285750">
              <a:spcBef>
                <a:spcPts val="600"/>
              </a:spcBef>
              <a:spcAft>
                <a:spcPts val="450"/>
              </a:spcAft>
              <a:buFont typeface="Wingdings" pitchFamily="2" charset="2"/>
              <a:buChar char="§"/>
            </a:pPr>
            <a:r>
              <a:rPr lang="ru-RU" b="1" dirty="0" err="1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другий-третій</a:t>
            </a: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– 29–26,</a:t>
            </a:r>
          </a:p>
          <a:p>
            <a:pPr marL="428625" marR="47625" indent="-285750">
              <a:spcBef>
                <a:spcPts val="600"/>
              </a:spcBef>
              <a:spcAft>
                <a:spcPts val="450"/>
              </a:spcAft>
              <a:buFont typeface="Wingdings" pitchFamily="2" charset="2"/>
              <a:buChar char="§"/>
            </a:pPr>
            <a:r>
              <a:rPr lang="ru-RU" b="1" dirty="0" err="1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четвертий-шостий</a:t>
            </a: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– 20</a:t>
            </a:r>
          </a:p>
          <a:p>
            <a:pPr marL="428625" marR="47625" indent="-285750">
              <a:spcBef>
                <a:spcPts val="600"/>
              </a:spcBef>
              <a:spcAft>
                <a:spcPts val="450"/>
              </a:spcAft>
              <a:buFont typeface="Wingdings" pitchFamily="2" charset="2"/>
              <a:buChar char="§"/>
            </a:pPr>
            <a:r>
              <a:rPr lang="ru-RU" b="1" dirty="0" err="1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сьомий-восьмий</a:t>
            </a: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– 16–18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. </a:t>
            </a:r>
            <a:r>
              <a:rPr lang="ru-RU" b="1" dirty="0" err="1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Відносна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вологість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повітря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65–70 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%.</a:t>
            </a:r>
            <a:endParaRPr lang="ru-RU" b="1" dirty="0">
              <a:effectLst/>
              <a:latin typeface="Georgia" pitchFamily="18" charset="0"/>
              <a:ea typeface="Calibri"/>
              <a:cs typeface="Times New Roman"/>
            </a:endParaRP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gray">
          <a:xfrm rot="20127051">
            <a:off x="2172178" y="3212273"/>
            <a:ext cx="1090825" cy="381000"/>
          </a:xfrm>
          <a:prstGeom prst="rightArrow">
            <a:avLst>
              <a:gd name="adj1" fmla="val 50000"/>
              <a:gd name="adj2" fmla="val 52778"/>
            </a:avLst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gray">
          <a:xfrm rot="12536014">
            <a:off x="4904831" y="3474463"/>
            <a:ext cx="970241" cy="381000"/>
          </a:xfrm>
          <a:prstGeom prst="rightArrow">
            <a:avLst>
              <a:gd name="adj1" fmla="val 50000"/>
              <a:gd name="adj2" fmla="val 52778"/>
            </a:avLst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gray">
          <a:xfrm rot="8412880">
            <a:off x="4895567" y="1660433"/>
            <a:ext cx="859896" cy="381000"/>
          </a:xfrm>
          <a:prstGeom prst="rightArrow">
            <a:avLst>
              <a:gd name="adj1" fmla="val 50000"/>
              <a:gd name="adj2" fmla="val 52778"/>
            </a:avLst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1768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8"/>
            <a:ext cx="7272808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75" marR="47625" algn="ctr">
              <a:lnSpc>
                <a:spcPct val="115000"/>
              </a:lnSpc>
              <a:spcBef>
                <a:spcPts val="600"/>
              </a:spcBef>
              <a:spcAft>
                <a:spcPts val="450"/>
              </a:spcAft>
            </a:pPr>
            <a:r>
              <a:rPr 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  <a:cs typeface="Times New Roman"/>
              </a:rPr>
              <a:t>Режим </a:t>
            </a:r>
            <a:r>
              <a:rPr lang="ru-RU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  <a:cs typeface="Times New Roman"/>
              </a:rPr>
              <a:t>освітлення</a:t>
            </a:r>
            <a:r>
              <a:rPr 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  <a:cs typeface="Times New Roman"/>
              </a:rPr>
              <a:t>пташника</a:t>
            </a:r>
            <a:r>
              <a:rPr 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  <a:cs typeface="Times New Roman"/>
              </a:rPr>
              <a:t> з бройлерами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12488"/>
              </p:ext>
            </p:extLst>
          </p:nvPr>
        </p:nvGraphicFramePr>
        <p:xfrm>
          <a:off x="467544" y="1485600"/>
          <a:ext cx="8208914" cy="4349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3974"/>
                <a:gridCol w="1316306"/>
                <a:gridCol w="1091642"/>
                <a:gridCol w="985070"/>
                <a:gridCol w="1203974"/>
                <a:gridCol w="1203974"/>
                <a:gridCol w="1203974"/>
              </a:tblGrid>
              <a:tr h="63878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25"/>
                        </a:spcBef>
                        <a:spcAft>
                          <a:spcPts val="225"/>
                        </a:spcAft>
                      </a:pPr>
                      <a:r>
                        <a:rPr lang="ru-RU" sz="1400" b="1" dirty="0" err="1">
                          <a:effectLst/>
                          <a:latin typeface="Georgia" pitchFamily="18" charset="0"/>
                        </a:rPr>
                        <a:t>Вік</a:t>
                      </a:r>
                      <a:r>
                        <a:rPr lang="ru-RU" sz="1400" b="1" dirty="0">
                          <a:effectLst/>
                          <a:latin typeface="Georgia" pitchFamily="18" charset="0"/>
                        </a:rPr>
                        <a:t>, </a:t>
                      </a:r>
                      <a:r>
                        <a:rPr lang="ru-RU" sz="1400" b="1" dirty="0" err="1">
                          <a:effectLst/>
                          <a:latin typeface="Georgia" pitchFamily="18" charset="0"/>
                        </a:rPr>
                        <a:t>тижнів</a:t>
                      </a:r>
                      <a:endParaRPr lang="ru-RU" sz="1400" b="1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25"/>
                        </a:spcBef>
                        <a:spcAft>
                          <a:spcPts val="225"/>
                        </a:spcAft>
                      </a:pPr>
                      <a:r>
                        <a:rPr lang="ru-RU" sz="1400" b="1" dirty="0" err="1">
                          <a:effectLst/>
                          <a:latin typeface="Georgia" pitchFamily="18" charset="0"/>
                        </a:rPr>
                        <a:t>Освітленість</a:t>
                      </a:r>
                      <a:r>
                        <a:rPr lang="ru-RU" sz="1400" b="1" dirty="0">
                          <a:effectLst/>
                          <a:latin typeface="Georgia" pitchFamily="18" charset="0"/>
                        </a:rPr>
                        <a:t>, </a:t>
                      </a:r>
                      <a:r>
                        <a:rPr lang="ru-RU" sz="1400" b="1" dirty="0" err="1">
                          <a:effectLst/>
                          <a:latin typeface="Georgia" pitchFamily="18" charset="0"/>
                        </a:rPr>
                        <a:t>лк</a:t>
                      </a:r>
                      <a:endParaRPr lang="ru-RU" sz="1400" b="1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25"/>
                        </a:spcBef>
                        <a:spcAft>
                          <a:spcPts val="225"/>
                        </a:spcAft>
                      </a:pPr>
                      <a:r>
                        <a:rPr lang="ru-RU" sz="1800" b="1" dirty="0" err="1">
                          <a:effectLst/>
                          <a:latin typeface="Georgia" pitchFamily="18" charset="0"/>
                        </a:rPr>
                        <a:t>Тривалість</a:t>
                      </a:r>
                      <a:r>
                        <a:rPr lang="ru-RU" sz="1800" b="1" dirty="0">
                          <a:effectLst/>
                          <a:latin typeface="Georgia" pitchFamily="18" charset="0"/>
                        </a:rPr>
                        <a:t> </a:t>
                      </a:r>
                      <a:r>
                        <a:rPr lang="ru-RU" sz="1800" b="1" dirty="0" err="1">
                          <a:effectLst/>
                          <a:latin typeface="Georgia" pitchFamily="18" charset="0"/>
                        </a:rPr>
                        <a:t>періоду</a:t>
                      </a:r>
                      <a:r>
                        <a:rPr lang="ru-RU" sz="1800" b="1" dirty="0">
                          <a:effectLst/>
                          <a:latin typeface="Georgia" pitchFamily="18" charset="0"/>
                        </a:rPr>
                        <a:t>, </a:t>
                      </a:r>
                      <a:r>
                        <a:rPr lang="ru-RU" sz="1800" b="0" dirty="0">
                          <a:effectLst/>
                          <a:latin typeface="Georgia" pitchFamily="18" charset="0"/>
                        </a:rPr>
                        <a:t>год</a:t>
                      </a:r>
                      <a:endParaRPr lang="ru-RU" sz="1800" b="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25"/>
                        </a:spcBef>
                        <a:spcAft>
                          <a:spcPts val="225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</a:rPr>
                        <a:t>Тривалість циклу, год</a:t>
                      </a:r>
                      <a:endParaRPr lang="ru-RU" sz="1400" b="1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25"/>
                        </a:spcBef>
                        <a:spcAft>
                          <a:spcPts val="225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</a:rPr>
                        <a:t>Циклів за добу, год</a:t>
                      </a:r>
                      <a:endParaRPr lang="ru-RU" sz="1400" b="1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25"/>
                        </a:spcBef>
                        <a:spcAft>
                          <a:spcPts val="225"/>
                        </a:spcAft>
                      </a:pPr>
                      <a:r>
                        <a:rPr lang="ru-RU" sz="1400" b="1" dirty="0" err="1">
                          <a:effectLst/>
                          <a:latin typeface="Georgia" pitchFamily="18" charset="0"/>
                        </a:rPr>
                        <a:t>Тривалість</a:t>
                      </a:r>
                      <a:r>
                        <a:rPr lang="ru-RU" sz="1400" b="1" dirty="0">
                          <a:effectLst/>
                          <a:latin typeface="Georgia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Georgia" pitchFamily="18" charset="0"/>
                        </a:rPr>
                        <a:t>освітлення</a:t>
                      </a:r>
                      <a:r>
                        <a:rPr lang="ru-RU" sz="1400" b="1" dirty="0">
                          <a:effectLst/>
                          <a:latin typeface="Georgia" pitchFamily="18" charset="0"/>
                        </a:rPr>
                        <a:t> </a:t>
                      </a:r>
                      <a:r>
                        <a:rPr lang="ru-RU" sz="14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</a:rPr>
                        <a:t>пташника</a:t>
                      </a:r>
                      <a:r>
                        <a:rPr lang="ru-RU" sz="1400" b="1" dirty="0">
                          <a:effectLst/>
                          <a:latin typeface="Georgia" pitchFamily="18" charset="0"/>
                        </a:rPr>
                        <a:t> </a:t>
                      </a:r>
                      <a:endParaRPr lang="ru-RU" sz="1400" b="1" dirty="0" smtClean="0">
                        <a:effectLst/>
                        <a:latin typeface="Georg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25"/>
                        </a:spcBef>
                        <a:spcAft>
                          <a:spcPts val="225"/>
                        </a:spcAft>
                      </a:pPr>
                      <a:r>
                        <a:rPr lang="ru-RU" sz="1400" b="1" dirty="0" smtClean="0">
                          <a:effectLst/>
                          <a:latin typeface="Georgia" pitchFamily="18" charset="0"/>
                        </a:rPr>
                        <a:t>за </a:t>
                      </a:r>
                      <a:r>
                        <a:rPr lang="ru-RU" sz="1400" b="1" dirty="0" err="1">
                          <a:effectLst/>
                          <a:latin typeface="Georgia" pitchFamily="18" charset="0"/>
                        </a:rPr>
                        <a:t>добу</a:t>
                      </a:r>
                      <a:r>
                        <a:rPr lang="ru-RU" sz="1400" b="1" dirty="0">
                          <a:effectLst/>
                          <a:latin typeface="Georgia" pitchFamily="18" charset="0"/>
                        </a:rPr>
                        <a:t>, год</a:t>
                      </a:r>
                      <a:endParaRPr lang="ru-RU" sz="1400" b="1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11070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25"/>
                        </a:spcBef>
                        <a:spcAft>
                          <a:spcPts val="225"/>
                        </a:spcAft>
                      </a:pPr>
                      <a:r>
                        <a:rPr lang="ru-RU" sz="1400" b="1" dirty="0" err="1">
                          <a:effectLst/>
                          <a:latin typeface="Georgia" pitchFamily="18" charset="0"/>
                        </a:rPr>
                        <a:t>світло</a:t>
                      </a:r>
                      <a:endParaRPr lang="ru-RU" sz="1400" b="1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25"/>
                        </a:spcBef>
                        <a:spcAft>
                          <a:spcPts val="225"/>
                        </a:spcAft>
                      </a:pPr>
                      <a:r>
                        <a:rPr lang="ru-RU" sz="1400" b="1" dirty="0">
                          <a:effectLst/>
                          <a:latin typeface="Georgia" pitchFamily="18" charset="0"/>
                        </a:rPr>
                        <a:t>темнота</a:t>
                      </a:r>
                      <a:endParaRPr lang="ru-RU" sz="1400" b="1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2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Georgia" pitchFamily="18" charset="0"/>
                        </a:rPr>
                        <a:t>1—2</a:t>
                      </a:r>
                      <a:endParaRPr lang="ru-RU" sz="1400" b="1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</a:rPr>
                        <a:t>25</a:t>
                      </a:r>
                      <a:endParaRPr lang="ru-RU" sz="1400" b="1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</a:rPr>
                        <a:t>24</a:t>
                      </a:r>
                      <a:endParaRPr lang="ru-RU" sz="1400" b="1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</a:rPr>
                        <a:t>—</a:t>
                      </a:r>
                      <a:endParaRPr lang="ru-RU" sz="1400" b="1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</a:rPr>
                        <a:t>24</a:t>
                      </a:r>
                      <a:endParaRPr lang="ru-RU" sz="1400" b="1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Georgia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Georgia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1192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</a:rPr>
                        <a:t>З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</a:rPr>
                        <a:t>Поступове зниження до 5</a:t>
                      </a:r>
                      <a:endParaRPr lang="ru-RU" sz="1400" b="1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</a:rPr>
                        <a:t>1</a:t>
                      </a:r>
                      <a:endParaRPr lang="ru-RU" sz="1400" b="1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</a:rPr>
                        <a:t>2</a:t>
                      </a:r>
                      <a:endParaRPr lang="ru-RU" sz="1400" b="1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</a:rPr>
                        <a:t>З</a:t>
                      </a:r>
                      <a:endParaRPr lang="ru-RU" sz="1400" b="1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</a:rPr>
                        <a:t>8</a:t>
                      </a:r>
                      <a:endParaRPr lang="ru-RU" sz="1400" b="1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Georgia" pitchFamily="18" charset="0"/>
                        </a:rPr>
                        <a:t>8</a:t>
                      </a:r>
                      <a:endParaRPr lang="ru-RU" sz="1400" b="1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6387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</a:rPr>
                        <a:t>4—8</a:t>
                      </a:r>
                      <a:endParaRPr lang="ru-RU" sz="1400" b="1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</a:rPr>
                        <a:t>5</a:t>
                      </a:r>
                      <a:endParaRPr lang="ru-RU" sz="1400" b="1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</a:rPr>
                        <a:t>1</a:t>
                      </a:r>
                      <a:endParaRPr lang="ru-RU" sz="1400" b="1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</a:rPr>
                        <a:t>2</a:t>
                      </a:r>
                      <a:endParaRPr lang="ru-RU" sz="1400" b="1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</a:rPr>
                        <a:t>З</a:t>
                      </a:r>
                      <a:endParaRPr lang="ru-RU" sz="1400" b="1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</a:rPr>
                        <a:t>8</a:t>
                      </a:r>
                      <a:endParaRPr lang="ru-RU" sz="1400" b="1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Georgia" pitchFamily="18" charset="0"/>
                        </a:rPr>
                        <a:t>8</a:t>
                      </a:r>
                      <a:endParaRPr lang="ru-RU" sz="1400" b="1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454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980728"/>
            <a:ext cx="35283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ru-RU" b="1" dirty="0" smtClean="0">
                <a:latin typeface="Georgia" pitchFamily="18" charset="0"/>
                <a:ea typeface="Century Gothic"/>
                <a:cs typeface="Times New Roman"/>
              </a:rPr>
              <a:t>За </a:t>
            </a:r>
            <a:r>
              <a:rPr lang="ru-RU" b="1" dirty="0" err="1" smtClean="0">
                <a:latin typeface="Georgia" pitchFamily="18" charset="0"/>
                <a:ea typeface="Century Gothic"/>
                <a:cs typeface="Times New Roman"/>
              </a:rPr>
              <a:t>підлогового</a:t>
            </a:r>
            <a:r>
              <a:rPr lang="ru-RU" b="1" dirty="0" smtClean="0">
                <a:latin typeface="Georgia" pitchFamily="18" charset="0"/>
                <a:ea typeface="Century Gothic"/>
                <a:cs typeface="Times New Roman"/>
              </a:rPr>
              <a:t> </a:t>
            </a:r>
            <a:r>
              <a:rPr lang="ru-RU" b="1" dirty="0" err="1" smtClean="0">
                <a:latin typeface="Georgia" pitchFamily="18" charset="0"/>
                <a:ea typeface="Century Gothic"/>
                <a:cs typeface="Times New Roman"/>
              </a:rPr>
              <a:t>вирощування</a:t>
            </a:r>
            <a:r>
              <a:rPr lang="ru-RU" b="1" dirty="0" smtClean="0">
                <a:latin typeface="Georgia" pitchFamily="18" charset="0"/>
                <a:ea typeface="Century Gothic"/>
                <a:cs typeface="Times New Roman"/>
              </a:rPr>
              <a:t> </a:t>
            </a:r>
            <a:r>
              <a:rPr lang="ru-RU" b="1" dirty="0" err="1">
                <a:latin typeface="Georgia" pitchFamily="18" charset="0"/>
                <a:ea typeface="Century Gothic"/>
                <a:cs typeface="Times New Roman"/>
              </a:rPr>
              <a:t>бройлерів</a:t>
            </a:r>
            <a:r>
              <a:rPr lang="ru-RU" b="1" dirty="0">
                <a:latin typeface="Georgia" pitchFamily="18" charset="0"/>
                <a:ea typeface="Century Gothic"/>
                <a:cs typeface="Times New Roman"/>
              </a:rPr>
              <a:t> </a:t>
            </a:r>
            <a:r>
              <a:rPr lang="ru-RU" b="1" dirty="0" err="1">
                <a:latin typeface="Georgia" pitchFamily="18" charset="0"/>
                <a:ea typeface="Century Gothic"/>
                <a:cs typeface="Times New Roman"/>
              </a:rPr>
              <a:t>звичайно</a:t>
            </a:r>
            <a:r>
              <a:rPr lang="ru-RU" b="1" dirty="0">
                <a:latin typeface="Georgia" pitchFamily="18" charset="0"/>
                <a:ea typeface="Century Gothic"/>
                <a:cs typeface="Times New Roman"/>
              </a:rPr>
              <a:t> </a:t>
            </a:r>
            <a:r>
              <a:rPr lang="ru-RU" b="1" dirty="0" err="1">
                <a:latin typeface="Georgia" pitchFamily="18" charset="0"/>
                <a:ea typeface="Century Gothic"/>
                <a:cs typeface="Times New Roman"/>
              </a:rPr>
              <a:t>використовують</a:t>
            </a:r>
            <a:r>
              <a:rPr lang="ru-RU" b="1" dirty="0">
                <a:latin typeface="Georgia" pitchFamily="18" charset="0"/>
                <a:ea typeface="Century Gothic"/>
                <a:cs typeface="Times New Roman"/>
              </a:rPr>
              <a:t> </a:t>
            </a:r>
            <a:r>
              <a:rPr lang="ru-RU" b="1" dirty="0" err="1">
                <a:latin typeface="Georgia" pitchFamily="18" charset="0"/>
                <a:ea typeface="Century Gothic"/>
                <a:cs typeface="Times New Roman"/>
              </a:rPr>
              <a:t>типові</a:t>
            </a:r>
            <a:r>
              <a:rPr lang="ru-RU" b="1" dirty="0">
                <a:latin typeface="Georgia" pitchFamily="18" charset="0"/>
                <a:ea typeface="Century Gothic"/>
                <a:cs typeface="Times New Roman"/>
              </a:rPr>
              <a:t> </a:t>
            </a:r>
            <a:r>
              <a:rPr lang="ru-RU" b="1" dirty="0" err="1">
                <a:latin typeface="Georgia" pitchFamily="18" charset="0"/>
                <a:ea typeface="Century Gothic"/>
                <a:cs typeface="Times New Roman"/>
              </a:rPr>
              <a:t>пташники</a:t>
            </a:r>
            <a:r>
              <a:rPr lang="ru-RU" b="1" dirty="0">
                <a:latin typeface="Georgia" pitchFamily="18" charset="0"/>
                <a:ea typeface="Century Gothic"/>
                <a:cs typeface="Times New Roman"/>
              </a:rPr>
              <a:t> </a:t>
            </a:r>
            <a:r>
              <a:rPr lang="ru-RU" b="1" dirty="0" err="1">
                <a:latin typeface="Georgia" pitchFamily="18" charset="0"/>
                <a:ea typeface="Century Gothic"/>
                <a:cs typeface="Times New Roman"/>
              </a:rPr>
              <a:t>із</a:t>
            </a:r>
            <a:r>
              <a:rPr lang="ru-RU" b="1" dirty="0">
                <a:latin typeface="Georgia" pitchFamily="18" charset="0"/>
                <a:ea typeface="Century Gothic"/>
                <a:cs typeface="Times New Roman"/>
              </a:rPr>
              <a:t> </a:t>
            </a:r>
            <a:r>
              <a:rPr lang="ru-RU" b="1" dirty="0" err="1">
                <a:latin typeface="Georgia" pitchFamily="18" charset="0"/>
                <a:ea typeface="Century Gothic"/>
                <a:cs typeface="Times New Roman"/>
              </a:rPr>
              <a:t>стандартними</a:t>
            </a:r>
            <a:r>
              <a:rPr lang="ru-RU" b="1" dirty="0">
                <a:latin typeface="Georgia" pitchFamily="18" charset="0"/>
                <a:ea typeface="Century Gothic"/>
                <a:cs typeface="Times New Roman"/>
              </a:rPr>
              <a:t> </a:t>
            </a:r>
            <a:r>
              <a:rPr lang="ru-RU" b="1" dirty="0" err="1">
                <a:latin typeface="Georgia" pitchFamily="18" charset="0"/>
                <a:ea typeface="Century Gothic"/>
                <a:cs typeface="Times New Roman"/>
              </a:rPr>
              <a:t>розмірами</a:t>
            </a:r>
            <a:r>
              <a:rPr lang="ru-RU" sz="2000" b="1" dirty="0">
                <a:latin typeface="Georgia" pitchFamily="18" charset="0"/>
                <a:ea typeface="Century Gothic"/>
                <a:cs typeface="Times New Roman"/>
              </a:rPr>
              <a:t> </a:t>
            </a:r>
            <a:r>
              <a:rPr lang="ru-RU" b="1" dirty="0">
                <a:latin typeface="Georgia" pitchFamily="18" charset="0"/>
                <a:ea typeface="Century Gothic"/>
                <a:cs typeface="Times New Roman"/>
              </a:rPr>
              <a:t>12х84, </a:t>
            </a:r>
            <a:r>
              <a:rPr lang="ru-RU" b="1" dirty="0" smtClean="0">
                <a:latin typeface="Georgia" pitchFamily="18" charset="0"/>
                <a:ea typeface="Century Gothic"/>
                <a:cs typeface="Times New Roman"/>
              </a:rPr>
              <a:t>12х102 </a:t>
            </a:r>
            <a:r>
              <a:rPr lang="ru-RU" b="1" dirty="0" err="1">
                <a:latin typeface="Georgia" pitchFamily="18" charset="0"/>
                <a:ea typeface="Century Gothic"/>
                <a:cs typeface="Times New Roman"/>
              </a:rPr>
              <a:t>або</a:t>
            </a:r>
            <a:r>
              <a:rPr lang="ru-RU" b="1" dirty="0">
                <a:latin typeface="Georgia" pitchFamily="18" charset="0"/>
                <a:ea typeface="Century Gothic"/>
                <a:cs typeface="Times New Roman"/>
              </a:rPr>
              <a:t> 18х96</a:t>
            </a:r>
            <a:r>
              <a:rPr lang="uk-UA" b="1" dirty="0">
                <a:latin typeface="Georgia" pitchFamily="18" charset="0"/>
                <a:ea typeface="Century Gothic"/>
                <a:cs typeface="Times New Roman"/>
              </a:rPr>
              <a:t>м.</a:t>
            </a:r>
            <a:endParaRPr lang="ru-RU" sz="1400" b="1" dirty="0">
              <a:effectLst/>
              <a:latin typeface="Georgia" pitchFamily="18" charset="0"/>
              <a:ea typeface="Century Gothic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299419"/>
            <a:ext cx="6069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entury Gothic"/>
                <a:cs typeface="Times New Roman"/>
              </a:rPr>
              <a:t>Підлогове</a:t>
            </a:r>
            <a: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entury Gothic"/>
                <a:cs typeface="Times New Roman"/>
              </a:rPr>
              <a:t> </a:t>
            </a:r>
            <a:r>
              <a:rPr lang="ru-RU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entury Gothic"/>
                <a:cs typeface="Times New Roman"/>
              </a:rPr>
              <a:t>вирощування</a:t>
            </a:r>
            <a: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entury Gothic"/>
                <a:cs typeface="Times New Roman"/>
              </a:rPr>
              <a:t> </a:t>
            </a:r>
            <a:r>
              <a:rPr lang="ru-RU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entury Gothic"/>
                <a:cs typeface="Times New Roman"/>
              </a:rPr>
              <a:t>бройлерів</a:t>
            </a:r>
            <a:r>
              <a:rPr lang="ru-RU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entury Gothic"/>
                <a:cs typeface="Times New Roman"/>
              </a:rPr>
              <a:t>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G:\Н М К\ПТАХІВНИЦТВО НАВЧ.МЕТОД. КОМПЛЕКС\Презентації Техн. в-ва прод.птах\ФОТО ДЛЯ ПРЕЗЕНТАЦІЙ\доб.пташеня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69777"/>
            <a:ext cx="2952328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54994" y="995875"/>
            <a:ext cx="32880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Georgia" pitchFamily="18" charset="0"/>
                <a:ea typeface="Calibri"/>
                <a:cs typeface="Century Schoolbook"/>
              </a:rPr>
              <a:t>      На </a:t>
            </a:r>
            <a:r>
              <a:rPr lang="uk-UA" b="1" dirty="0">
                <a:latin typeface="Georgia" pitchFamily="18" charset="0"/>
                <a:ea typeface="Calibri"/>
                <a:cs typeface="Century Schoolbook"/>
              </a:rPr>
              <a:t>вирощування приймають курчат не раніше </a:t>
            </a:r>
            <a:r>
              <a:rPr lang="uk-UA" b="1" dirty="0" smtClean="0">
                <a:latin typeface="Georgia" pitchFamily="18" charset="0"/>
                <a:ea typeface="Calibri"/>
                <a:cs typeface="Century Schoolbook"/>
              </a:rPr>
              <a:t>6–8 </a:t>
            </a:r>
            <a:r>
              <a:rPr lang="uk-UA" b="1" dirty="0">
                <a:latin typeface="Georgia" pitchFamily="18" charset="0"/>
                <a:ea typeface="Calibri"/>
                <a:cs typeface="Century Schoolbook"/>
              </a:rPr>
              <a:t>і не пізніше 24 годин після вибирання їх з інкубаторів. Середня маса одного курчати має бути не менше 33 </a:t>
            </a:r>
            <a:r>
              <a:rPr lang="uk-UA" b="1" dirty="0" smtClean="0">
                <a:latin typeface="Georgia" pitchFamily="18" charset="0"/>
                <a:ea typeface="Calibri"/>
                <a:cs typeface="Century Schoolbook"/>
              </a:rPr>
              <a:t>г.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8195" name="Picture 3" descr="G:\Н М К\ПТАХІВНИЦТВО НАВЧ.МЕТОД. КОМПЛЕКС\Презентації Техн. в-ва прод.птах\ФОТО ДЛЯ ПРЕЗЕНТАЦІЙ\утр.підлог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39" y="3905016"/>
            <a:ext cx="2685856" cy="2069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Н М К\фото інтернет-для слайдів\підлогове утримання куре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904" y="3099603"/>
            <a:ext cx="2787081" cy="2092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90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G:\ФОТО ДЛЯ ПРЕЗЕНТАЦІЙ\кооб 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574" y="2492896"/>
            <a:ext cx="1905000" cy="186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0225" y="306392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</a:rPr>
              <a:t>Технологія</a:t>
            </a: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</a:rPr>
              <a:t>вирощування</a:t>
            </a: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</a:rPr>
              <a:t>бройлерів</a:t>
            </a: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</a:rPr>
              <a:t> на </a:t>
            </a:r>
            <a:r>
              <a:rPr lang="ru-RU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</a:rPr>
              <a:t>глибокій</a:t>
            </a: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</a:rPr>
              <a:t>підстилці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935086" y="2204864"/>
            <a:ext cx="2733164" cy="2555387"/>
            <a:chOff x="1968" y="1488"/>
            <a:chExt cx="1776" cy="1766"/>
          </a:xfrm>
        </p:grpSpPr>
        <p:sp>
          <p:nvSpPr>
            <p:cNvPr id="4" name="AutoShape 21"/>
            <p:cNvSpPr>
              <a:spLocks noChangeArrowheads="1"/>
            </p:cNvSpPr>
            <p:nvPr/>
          </p:nvSpPr>
          <p:spPr bwMode="gray">
            <a:xfrm rot="6774404">
              <a:off x="2004" y="1578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rgbClr val="53B630">
                    <a:gamma/>
                    <a:shade val="0"/>
                    <a:invGamma/>
                  </a:srgbClr>
                </a:gs>
                <a:gs pos="100000">
                  <a:srgbClr val="53B630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rgbClr val="53B630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AutoShape 22"/>
            <p:cNvSpPr>
              <a:spLocks noChangeArrowheads="1"/>
            </p:cNvSpPr>
            <p:nvPr/>
          </p:nvSpPr>
          <p:spPr bwMode="gray">
            <a:xfrm rot="12174404">
              <a:off x="1968" y="1567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rgbClr val="5A87BE">
                    <a:gamma/>
                    <a:shade val="0"/>
                    <a:invGamma/>
                  </a:srgbClr>
                </a:gs>
                <a:gs pos="100000">
                  <a:srgbClr val="5A87BE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rgbClr val="5A87BE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AutoShape 23"/>
            <p:cNvSpPr>
              <a:spLocks noChangeArrowheads="1"/>
            </p:cNvSpPr>
            <p:nvPr/>
          </p:nvSpPr>
          <p:spPr bwMode="gray">
            <a:xfrm rot="17574404">
              <a:off x="2029" y="1500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rgbClr val="D45F48">
                    <a:gamma/>
                    <a:shade val="6275"/>
                    <a:invGamma/>
                  </a:srgbClr>
                </a:gs>
                <a:gs pos="100000">
                  <a:srgbClr val="D45F48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rgbClr val="D45F48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AutoShape 24"/>
            <p:cNvSpPr>
              <a:spLocks noChangeArrowheads="1"/>
            </p:cNvSpPr>
            <p:nvPr/>
          </p:nvSpPr>
          <p:spPr bwMode="gray">
            <a:xfrm rot="22974404">
              <a:off x="2056" y="1536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rgbClr val="DC5270">
                    <a:gamma/>
                    <a:shade val="0"/>
                    <a:invGamma/>
                  </a:srgbClr>
                </a:gs>
                <a:gs pos="100000">
                  <a:srgbClr val="DC5270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rgbClr val="DC5270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840399" y="1244558"/>
            <a:ext cx="2543175" cy="1600200"/>
          </a:xfrm>
          <a:prstGeom prst="roundRect">
            <a:avLst>
              <a:gd name="adj" fmla="val 12699"/>
            </a:avLst>
          </a:prstGeom>
          <a:solidFill>
            <a:srgbClr val="D45F4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fol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gray">
          <a:xfrm>
            <a:off x="5384957" y="1378314"/>
            <a:ext cx="2724290" cy="1600200"/>
          </a:xfrm>
          <a:prstGeom prst="roundRect">
            <a:avLst>
              <a:gd name="adj" fmla="val 12699"/>
            </a:avLst>
          </a:prstGeom>
          <a:solidFill>
            <a:srgbClr val="DC527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/>
            <a:r>
              <a:rPr lang="uk-UA" noProof="0" dirty="0" smtClean="0">
                <a:solidFill>
                  <a:srgbClr val="000000"/>
                </a:solidFill>
                <a:latin typeface="Arial"/>
              </a:rPr>
              <a:t>  </a:t>
            </a:r>
            <a:r>
              <a:rPr lang="uk-UA" sz="2000" b="1" noProof="0" dirty="0" smtClean="0">
                <a:solidFill>
                  <a:srgbClr val="000000"/>
                </a:solidFill>
                <a:latin typeface="Georgia" pitchFamily="18" charset="0"/>
              </a:rPr>
              <a:t>2,5 см на одну </a:t>
            </a:r>
          </a:p>
          <a:p>
            <a:pPr lvl="0"/>
            <a:r>
              <a:rPr lang="uk-UA" sz="2000" b="1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uk-UA" sz="2000" b="1" dirty="0" smtClean="0">
                <a:solidFill>
                  <a:srgbClr val="000000"/>
                </a:solidFill>
                <a:latin typeface="Georgia" pitchFamily="18" charset="0"/>
              </a:rPr>
              <a:t>          </a:t>
            </a:r>
            <a:r>
              <a:rPr lang="uk-UA" sz="2000" b="1" noProof="0" dirty="0" smtClean="0">
                <a:solidFill>
                  <a:srgbClr val="000000"/>
                </a:solidFill>
                <a:latin typeface="Georgia" pitchFamily="18" charset="0"/>
              </a:rPr>
              <a:t>голову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gray">
          <a:xfrm>
            <a:off x="766659" y="4149086"/>
            <a:ext cx="2543175" cy="1401763"/>
          </a:xfrm>
          <a:prstGeom prst="roundRect">
            <a:avLst>
              <a:gd name="adj" fmla="val 12699"/>
            </a:avLst>
          </a:prstGeom>
          <a:solidFill>
            <a:srgbClr val="5A87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/>
            <a:endParaRPr lang="ru-RU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lvl="0"/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ea typeface="Times New Roman"/>
              </a:rPr>
              <a:t>   5–7 см на одну </a:t>
            </a:r>
          </a:p>
          <a:p>
            <a:pPr lvl="0"/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ea typeface="Times New Roman"/>
              </a:rPr>
              <a:t>        голову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gray">
          <a:xfrm>
            <a:off x="5061109" y="4149087"/>
            <a:ext cx="2736302" cy="1401763"/>
          </a:xfrm>
          <a:prstGeom prst="roundRect">
            <a:avLst>
              <a:gd name="adj" fmla="val 12699"/>
            </a:avLst>
          </a:prstGeom>
          <a:solidFill>
            <a:srgbClr val="53B63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/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</a:p>
          <a:p>
            <a:pPr lvl="0"/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Arial"/>
                <a:ea typeface="Times New Roman"/>
              </a:rPr>
              <a:t>       </a:t>
            </a: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ea typeface="Times New Roman"/>
              </a:rPr>
              <a:t>1 см на одну  </a:t>
            </a:r>
          </a:p>
          <a:p>
            <a:pPr lvl="0"/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ea typeface="Times New Roman"/>
              </a:rPr>
              <a:t>              голову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920566" y="1883848"/>
            <a:ext cx="23161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uk-UA" b="1" dirty="0" smtClean="0">
                <a:solidFill>
                  <a:srgbClr val="000000"/>
                </a:solidFill>
                <a:latin typeface="Georgia" pitchFamily="18" charset="0"/>
                <a:cs typeface="Arial" charset="0"/>
              </a:rPr>
              <a:t>18-20 голів на 1 метр квадратний підлоги</a:t>
            </a:r>
            <a:endParaRPr lang="en-US" b="1" dirty="0">
              <a:solidFill>
                <a:srgbClr val="000000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white">
          <a:xfrm>
            <a:off x="1010046" y="1343622"/>
            <a:ext cx="22266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uk-UA" b="1" dirty="0" smtClean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Щільність посадки</a:t>
            </a:r>
            <a:endParaRPr lang="en-US" b="1" dirty="0">
              <a:solidFill>
                <a:srgbClr val="FFFFFF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white">
          <a:xfrm>
            <a:off x="5475515" y="1514516"/>
            <a:ext cx="25431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uk-UA" b="1" dirty="0" smtClean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Фронт годівлі </a:t>
            </a:r>
            <a:endParaRPr lang="en-US" b="1" dirty="0">
              <a:solidFill>
                <a:srgbClr val="FFFFFF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white">
          <a:xfrm>
            <a:off x="1079335" y="4142081"/>
            <a:ext cx="165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uk-UA" sz="2000" b="1" dirty="0" smtClean="0">
                <a:solidFill>
                  <a:srgbClr val="FFFFFF"/>
                </a:solidFill>
                <a:cs typeface="Arial" charset="0"/>
              </a:rPr>
              <a:t>Шар підстилки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white">
          <a:xfrm>
            <a:off x="5493156" y="4149087"/>
            <a:ext cx="18722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uk-UA" sz="2000" b="1" dirty="0" smtClean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Фронт напування</a:t>
            </a:r>
            <a:endParaRPr lang="en-US" sz="2000" b="1" dirty="0">
              <a:solidFill>
                <a:srgbClr val="FFFFFF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0399" y="5608431"/>
            <a:ext cx="7467858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75" marR="47625" algn="ctr">
              <a:lnSpc>
                <a:spcPct val="115000"/>
              </a:lnSpc>
              <a:spcBef>
                <a:spcPts val="600"/>
              </a:spcBef>
              <a:spcAft>
                <a:spcPts val="450"/>
              </a:spcAft>
            </a:pPr>
            <a:r>
              <a:rPr lang="ru-RU" b="1" dirty="0" err="1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Освітлення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пташника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– </a:t>
            </a:r>
            <a:r>
              <a:rPr lang="ru-RU" b="1" dirty="0" err="1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цілодобове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з </a:t>
            </a:r>
            <a:r>
              <a:rPr lang="ru-RU" b="1" dirty="0" err="1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диференціацією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й </a:t>
            </a:r>
            <a:r>
              <a:rPr lang="ru-RU" b="1" dirty="0" err="1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урахуванням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віку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бройлерів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і часу </a:t>
            </a:r>
            <a:r>
              <a:rPr lang="ru-RU" b="1" dirty="0" err="1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доби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інтенсивності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освітлення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на </a:t>
            </a:r>
            <a:r>
              <a:rPr lang="ru-RU" b="1" dirty="0" err="1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рівні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годівниць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і </a:t>
            </a:r>
            <a:r>
              <a:rPr lang="ru-RU" b="1" dirty="0" err="1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напувалок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801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1794" y="260648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</a:rPr>
              <a:t>Технологія</a:t>
            </a: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</a:rPr>
              <a:t>вирощування</a:t>
            </a: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</a:rPr>
              <a:t>бройлерів</a:t>
            </a: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</a:rPr>
              <a:t> на </a:t>
            </a:r>
            <a:r>
              <a:rPr lang="ru-RU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</a:rPr>
              <a:t>сітчастій</a:t>
            </a: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</a:rPr>
              <a:t>підлозі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gray">
          <a:xfrm>
            <a:off x="2555776" y="1628800"/>
            <a:ext cx="3743325" cy="3888432"/>
          </a:xfrm>
          <a:prstGeom prst="ellipse">
            <a:avLst/>
          </a:prstGeom>
          <a:gradFill rotWithShape="1">
            <a:gsLst>
              <a:gs pos="0">
                <a:srgbClr val="E6E6E6"/>
              </a:gs>
              <a:gs pos="14999">
                <a:srgbClr val="7D8496"/>
              </a:gs>
              <a:gs pos="53000">
                <a:srgbClr val="E6E6E6"/>
              </a:gs>
              <a:gs pos="67999">
                <a:srgbClr val="7D8496"/>
              </a:gs>
              <a:gs pos="92999">
                <a:srgbClr val="E6E6E6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gray">
          <a:xfrm>
            <a:off x="3052663" y="2127274"/>
            <a:ext cx="2749550" cy="2746375"/>
          </a:xfrm>
          <a:prstGeom prst="ellipse">
            <a:avLst/>
          </a:prstGeom>
          <a:gradFill rotWithShape="1">
            <a:gsLst>
              <a:gs pos="0">
                <a:srgbClr val="FFFFFF">
                  <a:gamma/>
                  <a:shade val="63137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63137"/>
                  <a:invGamma/>
                </a:srgbClr>
              </a:gs>
            </a:gsLst>
            <a:lin ang="2700000" scaled="1"/>
          </a:gradFill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3641002" y="1119089"/>
            <a:ext cx="1466850" cy="1447800"/>
            <a:chOff x="708" y="2203"/>
            <a:chExt cx="751" cy="741"/>
          </a:xfrm>
        </p:grpSpPr>
        <p:sp>
          <p:nvSpPr>
            <p:cNvPr id="7" name="Oval 10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rgbClr val="5A87BE"/>
                </a:gs>
                <a:gs pos="100000">
                  <a:srgbClr val="5A87BE">
                    <a:gamma/>
                    <a:shade val="31765"/>
                    <a:invGamma/>
                  </a:srgb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8" name="Picture 11" descr="cir_lighteffect0"/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2093882" y="3618962"/>
            <a:ext cx="1466850" cy="1447800"/>
            <a:chOff x="708" y="2203"/>
            <a:chExt cx="751" cy="741"/>
          </a:xfrm>
        </p:grpSpPr>
        <p:sp>
          <p:nvSpPr>
            <p:cNvPr id="10" name="Oval 14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rgbClr val="DC5270"/>
                </a:gs>
                <a:gs pos="100000">
                  <a:srgbClr val="DC5270">
                    <a:gamma/>
                    <a:shade val="31765"/>
                    <a:invGamma/>
                  </a:srgb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1" name="Picture 15" descr="cir_lighteffect0"/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7"/>
          <p:cNvGrpSpPr>
            <a:grpSpLocks/>
          </p:cNvGrpSpPr>
          <p:nvPr/>
        </p:nvGrpSpPr>
        <p:grpSpPr bwMode="auto">
          <a:xfrm>
            <a:off x="5211072" y="3659598"/>
            <a:ext cx="1466850" cy="1447800"/>
            <a:chOff x="708" y="2203"/>
            <a:chExt cx="751" cy="741"/>
          </a:xfrm>
        </p:grpSpPr>
        <p:sp>
          <p:nvSpPr>
            <p:cNvPr id="13" name="Oval 18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4" name="Picture 19" descr="cir_lighteffect0"/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Rectangle 16"/>
          <p:cNvSpPr>
            <a:spLocks noChangeArrowheads="1"/>
          </p:cNvSpPr>
          <p:nvPr/>
        </p:nvSpPr>
        <p:spPr bwMode="gray">
          <a:xfrm>
            <a:off x="3627579" y="1397389"/>
            <a:ext cx="14509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F8F8F8"/>
                </a:solidFill>
                <a:cs typeface="Arial" charset="0"/>
              </a:rPr>
              <a:t> </a:t>
            </a:r>
            <a:r>
              <a:rPr lang="uk-UA" sz="2000" b="1" dirty="0" smtClean="0">
                <a:solidFill>
                  <a:srgbClr val="F8F8F8"/>
                </a:solidFill>
                <a:cs typeface="Arial" charset="0"/>
              </a:rPr>
              <a:t>щільність посадки</a:t>
            </a:r>
            <a:endParaRPr lang="en-US" sz="2000" b="1" dirty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gray">
          <a:xfrm>
            <a:off x="2041395" y="3906038"/>
            <a:ext cx="14509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F8F8F8"/>
                </a:solidFill>
                <a:cs typeface="Arial" charset="0"/>
              </a:rPr>
              <a:t> </a:t>
            </a:r>
            <a:r>
              <a:rPr lang="uk-UA" sz="2000" b="1" dirty="0" smtClean="0">
                <a:solidFill>
                  <a:srgbClr val="F8F8F8"/>
                </a:solidFill>
                <a:cs typeface="Arial" charset="0"/>
              </a:rPr>
              <a:t>площа підлоги</a:t>
            </a:r>
            <a:endParaRPr lang="en-US" sz="2000" b="1" dirty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gray">
          <a:xfrm>
            <a:off x="5057643" y="4099208"/>
            <a:ext cx="19067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8F8F8"/>
                </a:solidFill>
                <a:cs typeface="Arial" charset="0"/>
              </a:rPr>
              <a:t> </a:t>
            </a:r>
            <a:r>
              <a:rPr lang="uk-UA" sz="2000" b="1" dirty="0" smtClean="0">
                <a:solidFill>
                  <a:srgbClr val="F8F8F8"/>
                </a:solidFill>
                <a:cs typeface="Arial" charset="0"/>
              </a:rPr>
              <a:t>температура повітря</a:t>
            </a:r>
            <a:endParaRPr lang="en-US" sz="2000" b="1" dirty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08104" y="1119089"/>
            <a:ext cx="3240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ea typeface="Times New Roman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Georgia" pitchFamily="18" charset="0"/>
                <a:ea typeface="Times New Roman"/>
              </a:rPr>
              <a:t>бройлерів</a:t>
            </a: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ea typeface="Times New Roman"/>
              </a:rPr>
              <a:t>, не </a:t>
            </a:r>
            <a:r>
              <a:rPr lang="ru-RU" b="1" dirty="0" err="1">
                <a:solidFill>
                  <a:srgbClr val="000000"/>
                </a:solidFill>
                <a:latin typeface="Georgia" pitchFamily="18" charset="0"/>
                <a:ea typeface="Times New Roman"/>
              </a:rPr>
              <a:t>розділених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</a:rPr>
              <a:t> за </a:t>
            </a:r>
            <a:r>
              <a:rPr lang="ru-RU" b="1" dirty="0" err="1">
                <a:solidFill>
                  <a:srgbClr val="000000"/>
                </a:solidFill>
                <a:latin typeface="Georgia" pitchFamily="18" charset="0"/>
                <a:ea typeface="Times New Roman"/>
              </a:rPr>
              <a:t>статтю</a:t>
            </a: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ea typeface="Times New Roman"/>
              </a:rPr>
              <a:t>, –  35 гол/м</a:t>
            </a:r>
            <a:r>
              <a:rPr lang="ru-RU" sz="1400" b="1" baseline="30000" dirty="0" smtClean="0">
                <a:solidFill>
                  <a:srgbClr val="000000"/>
                </a:solidFill>
                <a:latin typeface="Georgia" pitchFamily="18" charset="0"/>
                <a:ea typeface="Times New Roman"/>
              </a:rPr>
              <a:t>2</a:t>
            </a: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ea typeface="Times New Roman"/>
              </a:rPr>
              <a:t>, а </a:t>
            </a:r>
            <a:r>
              <a:rPr lang="ru-RU" b="1" dirty="0" err="1" smtClean="0">
                <a:solidFill>
                  <a:srgbClr val="000000"/>
                </a:solidFill>
                <a:latin typeface="Georgia" pitchFamily="18" charset="0"/>
                <a:ea typeface="Times New Roman"/>
              </a:rPr>
              <a:t>розділених</a:t>
            </a: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ea typeface="Times New Roman"/>
              </a:rPr>
              <a:t> – </a:t>
            </a:r>
            <a:r>
              <a:rPr lang="ru-RU" b="1" dirty="0" err="1">
                <a:solidFill>
                  <a:srgbClr val="000000"/>
                </a:solidFill>
                <a:latin typeface="Georgia" pitchFamily="18" charset="0"/>
                <a:ea typeface="Times New Roman"/>
              </a:rPr>
              <a:t>півників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ea typeface="Times New Roman"/>
              </a:rPr>
              <a:t>25–30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</a:rPr>
              <a:t>, а </a:t>
            </a:r>
            <a:r>
              <a:rPr lang="ru-RU" b="1" dirty="0" err="1">
                <a:solidFill>
                  <a:srgbClr val="000000"/>
                </a:solidFill>
                <a:latin typeface="Georgia" pitchFamily="18" charset="0"/>
                <a:ea typeface="Times New Roman"/>
              </a:rPr>
              <a:t>курочок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ea typeface="Times New Roman"/>
              </a:rPr>
              <a:t>35–40 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</a:rPr>
              <a:t>гол/м</a:t>
            </a:r>
            <a:r>
              <a:rPr lang="ru-RU" sz="1400" b="1" baseline="30000" dirty="0">
                <a:solidFill>
                  <a:srgbClr val="000000"/>
                </a:solidFill>
                <a:latin typeface="Georgia" pitchFamily="18" charset="0"/>
                <a:ea typeface="Times New Roman"/>
              </a:rPr>
              <a:t>2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.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995853" y="4383498"/>
            <a:ext cx="2918301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75" marR="47625" algn="ctr">
              <a:lnSpc>
                <a:spcPct val="115000"/>
              </a:lnSpc>
              <a:spcBef>
                <a:spcPts val="600"/>
              </a:spcBef>
              <a:spcAft>
                <a:spcPts val="450"/>
              </a:spcAft>
            </a:pP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в </a:t>
            </a:r>
            <a:r>
              <a:rPr lang="ru-RU" b="1" dirty="0" err="1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приміщенні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підтримують</a:t>
            </a: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температуру 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на </a:t>
            </a:r>
            <a:r>
              <a:rPr lang="ru-RU" b="1" dirty="0" err="1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рівні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30–28 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°С.</a:t>
            </a:r>
            <a:endParaRPr lang="ru-RU" b="1" dirty="0">
              <a:effectLst/>
              <a:latin typeface="Georgia" pitchFamily="18" charset="0"/>
              <a:ea typeface="Calibri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5177" y="4873649"/>
            <a:ext cx="28731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0000"/>
                </a:solidFill>
                <a:latin typeface="Georgia" pitchFamily="18" charset="0"/>
                <a:ea typeface="Times New Roman"/>
              </a:rPr>
              <a:t>площа</a:t>
            </a: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Georgia" pitchFamily="18" charset="0"/>
                <a:ea typeface="Times New Roman"/>
              </a:rPr>
              <a:t>підлоги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</a:rPr>
              <a:t> на одну голову повинна </a:t>
            </a:r>
            <a:r>
              <a:rPr lang="ru-RU" b="1" dirty="0" err="1">
                <a:solidFill>
                  <a:srgbClr val="000000"/>
                </a:solidFill>
                <a:latin typeface="Georgia" pitchFamily="18" charset="0"/>
                <a:ea typeface="Times New Roman"/>
              </a:rPr>
              <a:t>становити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Georgia" pitchFamily="18" charset="0"/>
                <a:ea typeface="Times New Roman"/>
              </a:rPr>
              <a:t>відповідно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ea typeface="Times New Roman"/>
              </a:rPr>
              <a:t>290–320 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/>
              </a:rPr>
              <a:t>і 266 см</a:t>
            </a:r>
            <a:r>
              <a:rPr lang="ru-RU" sz="1400" baseline="30000" dirty="0">
                <a:solidFill>
                  <a:srgbClr val="000000"/>
                </a:solidFill>
                <a:latin typeface="Arial"/>
                <a:ea typeface="Times New Roman"/>
              </a:rPr>
              <a:t>2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30841" y="973112"/>
            <a:ext cx="28974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b="1" dirty="0">
                <a:solidFill>
                  <a:srgbClr val="C00000"/>
                </a:solidFill>
                <a:latin typeface="Georgia" pitchFamily="18" charset="0"/>
                <a:ea typeface="Times New Roman"/>
                <a:cs typeface="Century Schoolbook"/>
              </a:rPr>
              <a:t>Курчат-бройлерів вирощують до </a:t>
            </a:r>
            <a:r>
              <a:rPr lang="uk-UA" b="1" dirty="0" smtClean="0">
                <a:solidFill>
                  <a:srgbClr val="C00000"/>
                </a:solidFill>
                <a:latin typeface="Georgia" pitchFamily="18" charset="0"/>
                <a:ea typeface="Times New Roman"/>
                <a:cs typeface="Century Schoolbook"/>
              </a:rPr>
              <a:t>6–7 </a:t>
            </a:r>
            <a:r>
              <a:rPr lang="uk-UA" b="1" dirty="0">
                <a:solidFill>
                  <a:srgbClr val="C00000"/>
                </a:solidFill>
                <a:latin typeface="Georgia" pitchFamily="18" charset="0"/>
                <a:ea typeface="Times New Roman"/>
                <a:cs typeface="Century Schoolbook"/>
              </a:rPr>
              <a:t>тижнів, у цьому віці вони ма­ють живу масу </a:t>
            </a:r>
            <a:r>
              <a:rPr lang="uk-UA" b="1" dirty="0" smtClean="0">
                <a:solidFill>
                  <a:srgbClr val="C00000"/>
                </a:solidFill>
                <a:latin typeface="Georgia" pitchFamily="18" charset="0"/>
                <a:ea typeface="Times New Roman"/>
                <a:cs typeface="Century Schoolbook"/>
              </a:rPr>
              <a:t>2,1–2,6 </a:t>
            </a:r>
            <a:r>
              <a:rPr lang="uk-UA" b="1" dirty="0">
                <a:solidFill>
                  <a:srgbClr val="C00000"/>
                </a:solidFill>
                <a:latin typeface="Georgia" pitchFamily="18" charset="0"/>
                <a:ea typeface="Times New Roman"/>
                <a:cs typeface="Century Schoolbook"/>
              </a:rPr>
              <a:t>кг. Витрати корму на </a:t>
            </a:r>
            <a:r>
              <a:rPr lang="uk-UA" b="1" dirty="0" smtClean="0">
                <a:solidFill>
                  <a:srgbClr val="C00000"/>
                </a:solidFill>
                <a:latin typeface="Georgia" pitchFamily="18" charset="0"/>
                <a:ea typeface="Times New Roman"/>
                <a:cs typeface="Century Schoolbook"/>
              </a:rPr>
              <a:t> 1кг </a:t>
            </a:r>
            <a:r>
              <a:rPr lang="uk-UA" b="1" dirty="0">
                <a:solidFill>
                  <a:srgbClr val="C00000"/>
                </a:solidFill>
                <a:latin typeface="Georgia" pitchFamily="18" charset="0"/>
                <a:ea typeface="Times New Roman"/>
                <a:cs typeface="Century Schoolbook"/>
              </a:rPr>
              <a:t>приросту становлять </a:t>
            </a:r>
            <a:r>
              <a:rPr lang="uk-UA" b="1" dirty="0" smtClean="0">
                <a:solidFill>
                  <a:srgbClr val="C00000"/>
                </a:solidFill>
                <a:latin typeface="Georgia" pitchFamily="18" charset="0"/>
                <a:ea typeface="Times New Roman"/>
                <a:cs typeface="Century Schoolbook"/>
              </a:rPr>
              <a:t>1,6–1,9 </a:t>
            </a:r>
            <a:r>
              <a:rPr lang="uk-UA" b="1" dirty="0">
                <a:solidFill>
                  <a:srgbClr val="C00000"/>
                </a:solidFill>
                <a:latin typeface="Georgia" pitchFamily="18" charset="0"/>
                <a:ea typeface="Times New Roman"/>
                <a:cs typeface="Century Schoolbook"/>
              </a:rPr>
              <a:t>кг</a:t>
            </a:r>
            <a:r>
              <a:rPr lang="uk-UA" dirty="0">
                <a:ea typeface="Times New Roman"/>
                <a:cs typeface="Century Schoolbook"/>
              </a:rPr>
              <a:t>. </a:t>
            </a:r>
            <a:endParaRPr lang="ru-RU" sz="1400" dirty="0">
              <a:effectLst/>
              <a:latin typeface="Century Schoolbook"/>
              <a:ea typeface="Times New Roman"/>
              <a:cs typeface="Times New Roman"/>
            </a:endParaRPr>
          </a:p>
        </p:txBody>
      </p:sp>
      <p:pic>
        <p:nvPicPr>
          <p:cNvPr id="11267" name="Picture 3" descr="G:\ФОТО ДЛЯ ПРЕЗЕНТАЦІЙ\курчата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251" y="2373719"/>
            <a:ext cx="2670373" cy="22402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40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Н М К\фото інтернет-для слайдів\лампа бруде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8026"/>
            <a:ext cx="3424322" cy="346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Н М К\фото інтернет-для слайдів\схема розміщення брудерів у пташник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90462"/>
            <a:ext cx="333315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Н М К\фото інтернет-для слайдів\брудери для курча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90" y="3789040"/>
            <a:ext cx="295232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Н М К\фото інтернет-для слайдів\брудери газові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273" y="3501008"/>
            <a:ext cx="3168352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93644" y="276977"/>
            <a:ext cx="66800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Брудери  та схема їх розміщення</a:t>
            </a:r>
            <a:r>
              <a:rPr lang="uk-UA" sz="3200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70625" y="980728"/>
            <a:ext cx="2473375" cy="4904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75" marR="47625" algn="ctr">
              <a:lnSpc>
                <a:spcPct val="115000"/>
              </a:lnSpc>
              <a:spcBef>
                <a:spcPts val="600"/>
              </a:spcBef>
              <a:spcAft>
                <a:spcPts val="45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За </a:t>
            </a:r>
            <a:r>
              <a:rPr lang="ru-RU" sz="1600" b="1" dirty="0" err="1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вирощування</a:t>
            </a:r>
            <a:r>
              <a:rPr lang="ru-RU" sz="1600" b="1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бройлерів</a:t>
            </a:r>
            <a:r>
              <a:rPr lang="ru-RU" sz="1600" b="1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на </a:t>
            </a:r>
            <a:r>
              <a:rPr lang="ru-RU" sz="1600" b="1" dirty="0" err="1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сітчастій</a:t>
            </a:r>
            <a:r>
              <a:rPr lang="ru-RU" sz="1600" b="1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підлозі</a:t>
            </a:r>
            <a:r>
              <a:rPr lang="ru-RU" sz="1600" b="1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без локального </a:t>
            </a:r>
            <a:r>
              <a:rPr lang="ru-RU" sz="1600" b="1" dirty="0" err="1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обігрівання</a:t>
            </a:r>
            <a:r>
              <a:rPr lang="ru-RU" sz="1600" b="1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під</a:t>
            </a:r>
            <a:r>
              <a:rPr lang="ru-RU" sz="1600" b="1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брудерами </a:t>
            </a:r>
            <a:r>
              <a:rPr lang="ru-RU" sz="1600" b="1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в </a:t>
            </a:r>
            <a:r>
              <a:rPr lang="ru-RU" sz="1600" b="1" dirty="0" err="1" smtClean="0">
                <a:latin typeface="Georgia" pitchFamily="18" charset="0"/>
                <a:ea typeface="Times New Roman"/>
                <a:cs typeface="Times New Roman"/>
              </a:rPr>
              <a:t>пташнику</a:t>
            </a:r>
            <a:r>
              <a:rPr lang="ru-RU" sz="1600" b="1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підтримують</a:t>
            </a:r>
            <a:r>
              <a:rPr lang="ru-RU" sz="1600" b="1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вищу</a:t>
            </a:r>
            <a:r>
              <a:rPr lang="ru-RU" sz="1600" b="1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Georgia" pitchFamily="18" charset="0"/>
                <a:ea typeface="Times New Roman"/>
                <a:cs typeface="Times New Roman"/>
              </a:rPr>
              <a:t>температуру </a:t>
            </a:r>
            <a:r>
              <a:rPr lang="ru-RU" sz="1600" b="1" dirty="0" err="1">
                <a:solidFill>
                  <a:srgbClr val="C00000"/>
                </a:solidFill>
                <a:latin typeface="Georgia" pitchFamily="18" charset="0"/>
                <a:ea typeface="Times New Roman"/>
                <a:cs typeface="Times New Roman"/>
              </a:rPr>
              <a:t>повітря</a:t>
            </a:r>
            <a:r>
              <a:rPr lang="ru-RU" sz="1600" b="1" dirty="0">
                <a:solidFill>
                  <a:srgbClr val="C00000"/>
                </a:solidFill>
                <a:latin typeface="Georgia" pitchFamily="18" charset="0"/>
                <a:ea typeface="Times New Roman"/>
                <a:cs typeface="Times New Roman"/>
              </a:rPr>
              <a:t>, °С: </a:t>
            </a:r>
            <a:endParaRPr lang="ru-RU" sz="1600" b="1" dirty="0" smtClean="0">
              <a:solidFill>
                <a:srgbClr val="C00000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marL="142875" marR="47625" algn="ctr">
              <a:lnSpc>
                <a:spcPct val="115000"/>
              </a:lnSpc>
              <a:spcBef>
                <a:spcPts val="600"/>
              </a:spcBef>
              <a:spcAft>
                <a:spcPts val="45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в перший </a:t>
            </a:r>
            <a:r>
              <a:rPr lang="ru-RU" sz="1600" b="1" dirty="0" err="1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тиждень</a:t>
            </a:r>
            <a:r>
              <a:rPr lang="ru-RU" sz="1600" b="1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вирощув</a:t>
            </a:r>
            <a:r>
              <a:rPr lang="ru-RU" sz="1600" b="1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. – </a:t>
            </a: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  <a:ea typeface="Times New Roman"/>
                <a:cs typeface="Times New Roman"/>
              </a:rPr>
              <a:t>34–32,</a:t>
            </a:r>
          </a:p>
          <a:p>
            <a:pPr marL="142875" marR="47625" algn="ctr">
              <a:lnSpc>
                <a:spcPct val="115000"/>
              </a:lnSpc>
              <a:spcBef>
                <a:spcPts val="600"/>
              </a:spcBef>
              <a:spcAft>
                <a:spcPts val="45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другий</a:t>
            </a:r>
            <a:r>
              <a:rPr lang="ru-RU" sz="1600" b="1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– </a:t>
            </a: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  <a:ea typeface="Times New Roman"/>
                <a:cs typeface="Times New Roman"/>
              </a:rPr>
              <a:t>31–30</a:t>
            </a:r>
            <a:r>
              <a:rPr lang="ru-RU" sz="1600" b="1" dirty="0">
                <a:solidFill>
                  <a:srgbClr val="C00000"/>
                </a:solidFill>
                <a:latin typeface="Georgia" pitchFamily="18" charset="0"/>
                <a:ea typeface="Times New Roman"/>
                <a:cs typeface="Times New Roman"/>
              </a:rPr>
              <a:t>,</a:t>
            </a:r>
            <a:r>
              <a:rPr lang="ru-RU" sz="1600" b="1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третій</a:t>
            </a:r>
            <a:r>
              <a:rPr lang="ru-RU" sz="1600" b="1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– </a:t>
            </a: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  <a:ea typeface="Times New Roman"/>
                <a:cs typeface="Times New Roman"/>
              </a:rPr>
              <a:t>29–25</a:t>
            </a:r>
            <a:r>
              <a:rPr lang="ru-RU" sz="1600" b="1" dirty="0">
                <a:solidFill>
                  <a:srgbClr val="C00000"/>
                </a:solidFill>
                <a:latin typeface="Georgia" pitchFamily="18" charset="0"/>
                <a:ea typeface="Times New Roman"/>
                <a:cs typeface="Times New Roman"/>
              </a:rPr>
              <a:t>, </a:t>
            </a:r>
            <a:r>
              <a:rPr lang="ru-RU" sz="1600" b="1" dirty="0" err="1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четвертий</a:t>
            </a:r>
            <a:r>
              <a:rPr lang="ru-RU" sz="1600" b="1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– </a:t>
            </a: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  <a:ea typeface="Times New Roman"/>
                <a:cs typeface="Times New Roman"/>
              </a:rPr>
              <a:t>24–23</a:t>
            </a:r>
            <a:r>
              <a:rPr lang="ru-RU" sz="1600" b="1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і старшим – </a:t>
            </a: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  <a:ea typeface="Times New Roman"/>
                <a:cs typeface="Times New Roman"/>
              </a:rPr>
              <a:t>19–16</a:t>
            </a:r>
            <a:endParaRPr lang="ru-RU" sz="1600" b="1" dirty="0">
              <a:solidFill>
                <a:srgbClr val="C00000"/>
              </a:solidFill>
              <a:effectLst/>
              <a:latin typeface="Georgia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7477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13608"/>
              </p:ext>
            </p:extLst>
          </p:nvPr>
        </p:nvGraphicFramePr>
        <p:xfrm>
          <a:off x="683568" y="404664"/>
          <a:ext cx="7848872" cy="2234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4436"/>
                <a:gridCol w="3924436"/>
              </a:tblGrid>
              <a:tr h="0"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750" dirty="0">
                          <a:effectLst/>
                        </a:rPr>
                        <a:t>БП-1Б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Брудер</a:t>
                      </a:r>
                      <a:r>
                        <a:rPr lang="uk-UA" sz="2400" baseline="0" dirty="0" smtClean="0"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  електричний</a:t>
                      </a:r>
                      <a:endParaRPr lang="ru-RU" sz="24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 gridSpan="2">
                  <a:txBody>
                    <a:bodyPr/>
                    <a:lstStyle/>
                    <a:p>
                      <a:pPr marL="190500" marR="190500" indent="228600"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Georgia" pitchFamily="18" charset="0"/>
                        </a:rPr>
                        <a:t>Брудер БП-1Б </a:t>
                      </a:r>
                      <a:r>
                        <a:rPr lang="ru-RU" sz="1800" dirty="0" err="1" smtClean="0">
                          <a:effectLst/>
                          <a:latin typeface="Georgia" pitchFamily="18" charset="0"/>
                        </a:rPr>
                        <a:t>призначений</a:t>
                      </a:r>
                      <a:r>
                        <a:rPr lang="ru-RU" sz="1800" baseline="0" dirty="0" smtClean="0">
                          <a:effectLst/>
                          <a:latin typeface="Georgia" pitchFamily="18" charset="0"/>
                        </a:rPr>
                        <a:t> для локального </a:t>
                      </a:r>
                      <a:r>
                        <a:rPr lang="ru-RU" sz="1800" baseline="0" dirty="0" err="1" smtClean="0">
                          <a:effectLst/>
                          <a:latin typeface="Georgia" pitchFamily="18" charset="0"/>
                        </a:rPr>
                        <a:t>обігріву</a:t>
                      </a:r>
                      <a:r>
                        <a:rPr lang="ru-RU" sz="1800" baseline="0" dirty="0" smtClean="0">
                          <a:effectLst/>
                          <a:latin typeface="Georgia" pitchFamily="18" charset="0"/>
                        </a:rPr>
                        <a:t> курчат в перший </a:t>
                      </a:r>
                      <a:r>
                        <a:rPr lang="ru-RU" sz="1800" baseline="0" dirty="0" err="1" smtClean="0">
                          <a:effectLst/>
                          <a:latin typeface="Georgia" pitchFamily="18" charset="0"/>
                        </a:rPr>
                        <a:t>місяць</a:t>
                      </a:r>
                      <a:r>
                        <a:rPr lang="ru-RU" sz="1800" baseline="0" dirty="0" smtClean="0">
                          <a:effectLst/>
                          <a:latin typeface="Georgia" pitchFamily="18" charset="0"/>
                        </a:rPr>
                        <a:t> </a:t>
                      </a:r>
                      <a:r>
                        <a:rPr lang="ru-RU" sz="1800" baseline="0" dirty="0" err="1" smtClean="0">
                          <a:effectLst/>
                          <a:latin typeface="Georgia" pitchFamily="18" charset="0"/>
                        </a:rPr>
                        <a:t>вирощування</a:t>
                      </a:r>
                      <a:r>
                        <a:rPr lang="ru-RU" sz="1800" baseline="0" dirty="0" smtClean="0">
                          <a:effectLst/>
                          <a:latin typeface="Georgia" pitchFamily="18" charset="0"/>
                        </a:rPr>
                        <a:t> за </a:t>
                      </a:r>
                      <a:r>
                        <a:rPr lang="ru-RU" sz="1800" baseline="0" dirty="0" err="1" smtClean="0">
                          <a:effectLst/>
                          <a:latin typeface="Georgia" pitchFamily="18" charset="0"/>
                        </a:rPr>
                        <a:t>підлогового</a:t>
                      </a:r>
                      <a:r>
                        <a:rPr lang="ru-RU" sz="1800" baseline="0" dirty="0" smtClean="0">
                          <a:effectLst/>
                          <a:latin typeface="Georgia" pitchFamily="18" charset="0"/>
                        </a:rPr>
                        <a:t> способу </a:t>
                      </a:r>
                      <a:r>
                        <a:rPr lang="ru-RU" sz="1800" baseline="0" dirty="0" err="1" smtClean="0">
                          <a:effectLst/>
                          <a:latin typeface="Georgia" pitchFamily="18" charset="0"/>
                        </a:rPr>
                        <a:t>утримання</a:t>
                      </a:r>
                      <a:r>
                        <a:rPr lang="ru-RU" sz="1800" baseline="0" dirty="0" smtClean="0">
                          <a:effectLst/>
                          <a:latin typeface="Georgia" pitchFamily="18" charset="0"/>
                        </a:rPr>
                        <a:t> в  </a:t>
                      </a:r>
                      <a:r>
                        <a:rPr lang="ru-RU" sz="1800" baseline="0" dirty="0" err="1" smtClean="0">
                          <a:effectLst/>
                          <a:latin typeface="Georgia" pitchFamily="18" charset="0"/>
                        </a:rPr>
                        <a:t>широкогабаритних</a:t>
                      </a:r>
                      <a:r>
                        <a:rPr lang="ru-RU" sz="1800" baseline="0" dirty="0" smtClean="0">
                          <a:effectLst/>
                          <a:latin typeface="Georgia" pitchFamily="18" charset="0"/>
                        </a:rPr>
                        <a:t> </a:t>
                      </a:r>
                      <a:r>
                        <a:rPr lang="ru-RU" sz="1800" baseline="0" dirty="0" err="1" smtClean="0">
                          <a:effectLst/>
                          <a:latin typeface="Georgia" pitchFamily="18" charset="0"/>
                        </a:rPr>
                        <a:t>пташниках</a:t>
                      </a:r>
                      <a:r>
                        <a:rPr lang="ru-RU" sz="1800" baseline="0" dirty="0" smtClean="0">
                          <a:effectLst/>
                          <a:latin typeface="Georgia" pitchFamily="18" charset="0"/>
                        </a:rPr>
                        <a:t>. Терморегулятор автоматично </a:t>
                      </a:r>
                      <a:r>
                        <a:rPr lang="ru-RU" sz="1800" baseline="0" dirty="0" err="1" smtClean="0">
                          <a:effectLst/>
                          <a:latin typeface="Georgia" pitchFamily="18" charset="0"/>
                        </a:rPr>
                        <a:t>підтримує</a:t>
                      </a:r>
                      <a:r>
                        <a:rPr lang="ru-RU" sz="1800" baseline="0" dirty="0" smtClean="0">
                          <a:effectLst/>
                          <a:latin typeface="Georgia" pitchFamily="18" charset="0"/>
                        </a:rPr>
                        <a:t> </a:t>
                      </a:r>
                      <a:r>
                        <a:rPr lang="ru-RU" sz="1800" baseline="0" dirty="0" err="1" smtClean="0">
                          <a:effectLst/>
                          <a:latin typeface="Georgia" pitchFamily="18" charset="0"/>
                        </a:rPr>
                        <a:t>задану</a:t>
                      </a:r>
                      <a:r>
                        <a:rPr lang="ru-RU" sz="1800" baseline="0" dirty="0" smtClean="0">
                          <a:effectLst/>
                          <a:latin typeface="Georgia" pitchFamily="18" charset="0"/>
                        </a:rPr>
                        <a:t> температуру</a:t>
                      </a:r>
                      <a:r>
                        <a:rPr lang="ru-RU" sz="1800" baseline="0" dirty="0" smtClean="0">
                          <a:effectLst/>
                        </a:rPr>
                        <a:t>.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брудер электрический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18048"/>
            <a:ext cx="6264696" cy="3303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9093" y="6128570"/>
            <a:ext cx="882047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ea typeface="Times New Roman"/>
                <a:cs typeface="Times New Roman"/>
              </a:rPr>
              <a:t>1 – </a:t>
            </a:r>
            <a:r>
              <a:rPr lang="ru-RU" b="1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світловідбиваючий</a:t>
            </a:r>
            <a:r>
              <a:rPr lang="ru-RU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елемент</a:t>
            </a:r>
            <a:r>
              <a:rPr lang="ru-RU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; </a:t>
            </a:r>
            <a:r>
              <a:rPr lang="ru-RU" b="1" dirty="0">
                <a:solidFill>
                  <a:srgbClr val="000000"/>
                </a:solidFill>
                <a:ea typeface="Times New Roman"/>
                <a:cs typeface="Times New Roman"/>
              </a:rPr>
              <a:t>2 – </a:t>
            </a:r>
            <a:r>
              <a:rPr lang="ru-RU" b="1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нагріваючий</a:t>
            </a:r>
            <a:r>
              <a:rPr lang="ru-RU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елемент</a:t>
            </a:r>
            <a:r>
              <a:rPr lang="ru-RU" b="1" dirty="0">
                <a:solidFill>
                  <a:srgbClr val="000000"/>
                </a:solidFill>
                <a:ea typeface="Times New Roman"/>
                <a:cs typeface="Times New Roman"/>
              </a:rPr>
              <a:t>; 3 – </a:t>
            </a:r>
            <a:r>
              <a:rPr lang="ru-RU" b="1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освітлювальний</a:t>
            </a:r>
            <a:r>
              <a:rPr lang="ru-RU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0000"/>
                </a:solidFill>
                <a:ea typeface="Times New Roman"/>
                <a:cs typeface="Times New Roman"/>
              </a:rPr>
              <a:t>плафон; 4 – терморегулятор; 5 – корпус брудера; 6 – </a:t>
            </a:r>
            <a:r>
              <a:rPr lang="ru-RU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ніжки</a:t>
            </a:r>
            <a:r>
              <a:rPr lang="ru-RU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 для опори,  7 –  </a:t>
            </a:r>
            <a:r>
              <a:rPr lang="ru-RU" b="1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сітка</a:t>
            </a:r>
            <a:r>
              <a:rPr lang="ru-RU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8555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0658" y="332656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Century Schoolbook"/>
              </a:rPr>
              <a:t>Температура повітря при вирощуванні </a:t>
            </a: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Calibri"/>
              <a:cs typeface="Century Schoolbook"/>
            </a:endParaRPr>
          </a:p>
          <a:p>
            <a:pPr algn="ctr"/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Century Schoolbook"/>
              </a:rPr>
              <a:t>курчат-бройлерів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533666"/>
              </p:ext>
            </p:extLst>
          </p:nvPr>
        </p:nvGraphicFramePr>
        <p:xfrm>
          <a:off x="469298" y="1268760"/>
          <a:ext cx="7587725" cy="3850610"/>
        </p:xfrm>
        <a:graphic>
          <a:graphicData uri="http://schemas.openxmlformats.org/drawingml/2006/table">
            <a:tbl>
              <a:tblPr/>
              <a:tblGrid>
                <a:gridCol w="2403150"/>
                <a:gridCol w="2736304"/>
                <a:gridCol w="2448271"/>
              </a:tblGrid>
              <a:tr h="1219451">
                <a:tc rowSpan="2"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Georgia" pitchFamily="18" charset="0"/>
                          <a:ea typeface="Times New Roman"/>
                          <a:cs typeface="Century Schoolbook"/>
                        </a:rPr>
                        <a:t>              </a:t>
                      </a:r>
                      <a:endParaRPr lang="uk-UA" sz="1800" b="1" dirty="0" smtClean="0">
                        <a:effectLst/>
                        <a:latin typeface="Georgia" pitchFamily="18" charset="0"/>
                        <a:ea typeface="Times New Roman"/>
                        <a:cs typeface="Century Schoolbook"/>
                      </a:endParaRPr>
                    </a:p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uk-UA" sz="1800" b="1" dirty="0" smtClean="0">
                        <a:effectLst/>
                        <a:latin typeface="Georgia" pitchFamily="18" charset="0"/>
                        <a:ea typeface="Times New Roman"/>
                        <a:cs typeface="Century Schoolbook"/>
                      </a:endParaRPr>
                    </a:p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uk-UA" sz="1800" b="1" dirty="0" smtClean="0">
                        <a:effectLst/>
                        <a:latin typeface="Georgia" pitchFamily="18" charset="0"/>
                        <a:ea typeface="Times New Roman"/>
                        <a:cs typeface="Century Schoolbook"/>
                      </a:endParaRPr>
                    </a:p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Georgia" pitchFamily="18" charset="0"/>
                          <a:ea typeface="Times New Roman"/>
                          <a:cs typeface="Century Schoolbook"/>
                        </a:rPr>
                        <a:t>Вік</a:t>
                      </a:r>
                      <a:r>
                        <a:rPr lang="uk-UA" sz="1800" b="1" dirty="0">
                          <a:effectLst/>
                          <a:latin typeface="Georgia" pitchFamily="18" charset="0"/>
                          <a:ea typeface="Times New Roman"/>
                          <a:cs typeface="Century Schoolbook"/>
                        </a:rPr>
                        <a:t>, тижнів</a:t>
                      </a:r>
                      <a:endParaRPr lang="ru-RU" sz="18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uk-UA" sz="1800" b="1" dirty="0" smtClean="0">
                        <a:effectLst/>
                        <a:latin typeface="Georgia" pitchFamily="18" charset="0"/>
                        <a:ea typeface="Times New Roman"/>
                        <a:cs typeface="Century Schoolbook"/>
                      </a:endParaRPr>
                    </a:p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uk-UA" sz="1800" b="1" dirty="0" smtClean="0">
                        <a:effectLst/>
                        <a:latin typeface="Georgia" pitchFamily="18" charset="0"/>
                        <a:ea typeface="Times New Roman"/>
                        <a:cs typeface="Century Schoolbook"/>
                      </a:endParaRPr>
                    </a:p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Georgia" pitchFamily="18" charset="0"/>
                          <a:ea typeface="Times New Roman"/>
                          <a:cs typeface="Century Schoolbook"/>
                        </a:rPr>
                        <a:t>Температура </a:t>
                      </a:r>
                      <a:r>
                        <a:rPr lang="uk-UA" sz="1800" b="1" dirty="0">
                          <a:effectLst/>
                          <a:latin typeface="Georgia" pitchFamily="18" charset="0"/>
                          <a:ea typeface="Times New Roman"/>
                          <a:cs typeface="Century Schoolbook"/>
                        </a:rPr>
                        <a:t>повітря, °С</a:t>
                      </a:r>
                      <a:endParaRPr lang="ru-RU" sz="18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90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6210"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Georgia" pitchFamily="18" charset="0"/>
                          <a:ea typeface="Times New Roman"/>
                          <a:cs typeface="Century Schoolbook"/>
                        </a:rPr>
                        <a:t>     </a:t>
                      </a:r>
                      <a:endParaRPr lang="uk-UA" sz="1800" b="1" dirty="0" smtClean="0">
                        <a:effectLst/>
                        <a:latin typeface="Georgia" pitchFamily="18" charset="0"/>
                        <a:ea typeface="Times New Roman"/>
                        <a:cs typeface="Century Schoolbook"/>
                      </a:endParaRPr>
                    </a:p>
                    <a:p>
                      <a:pPr marL="156210"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Georgia" pitchFamily="18" charset="0"/>
                          <a:ea typeface="Times New Roman"/>
                          <a:cs typeface="Century Schoolbook"/>
                        </a:rPr>
                        <a:t>у    </a:t>
                      </a:r>
                      <a:r>
                        <a:rPr lang="uk-UA" sz="1800" b="1" dirty="0">
                          <a:effectLst/>
                          <a:latin typeface="Georgia" pitchFamily="18" charset="0"/>
                          <a:ea typeface="Times New Roman"/>
                          <a:cs typeface="Century Schoolbook"/>
                        </a:rPr>
                        <a:t>приміщенні</a:t>
                      </a:r>
                      <a:endParaRPr lang="ru-RU" sz="18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Georgia" pitchFamily="18" charset="0"/>
                          <a:ea typeface="Times New Roman"/>
                          <a:cs typeface="Century Schoolbook"/>
                        </a:rPr>
                        <a:t>  </a:t>
                      </a:r>
                      <a:endParaRPr lang="uk-UA" sz="1800" b="1" dirty="0" smtClean="0">
                        <a:effectLst/>
                        <a:latin typeface="Georgia" pitchFamily="18" charset="0"/>
                        <a:ea typeface="Times New Roman"/>
                        <a:cs typeface="Century Schoolbook"/>
                      </a:endParaRPr>
                    </a:p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Georgia" pitchFamily="18" charset="0"/>
                          <a:ea typeface="Times New Roman"/>
                          <a:cs typeface="Century Schoolbook"/>
                        </a:rPr>
                        <a:t>під </a:t>
                      </a:r>
                      <a:r>
                        <a:rPr lang="uk-UA" sz="1800" b="1" dirty="0">
                          <a:effectLst/>
                          <a:latin typeface="Georgia" pitchFamily="18" charset="0"/>
                          <a:ea typeface="Times New Roman"/>
                          <a:cs typeface="Century Schoolbook"/>
                        </a:rPr>
                        <a:t>брудером</a:t>
                      </a:r>
                      <a:endParaRPr lang="ru-RU" sz="18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609726">
                <a:tc>
                  <a:txBody>
                    <a:bodyPr/>
                    <a:lstStyle/>
                    <a:p>
                      <a:pPr indent="25019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Georgia" pitchFamily="18" charset="0"/>
                          <a:ea typeface="Times New Roman"/>
                          <a:cs typeface="Century Schoolbook"/>
                        </a:rPr>
                        <a:t>    </a:t>
                      </a:r>
                      <a:endParaRPr lang="uk-UA" sz="1800" b="1" dirty="0" smtClean="0">
                        <a:effectLst/>
                        <a:latin typeface="Georgia" pitchFamily="18" charset="0"/>
                        <a:ea typeface="Times New Roman"/>
                        <a:cs typeface="Century Schoolbook"/>
                      </a:endParaRPr>
                    </a:p>
                    <a:p>
                      <a:pPr indent="25019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Georgia" pitchFamily="18" charset="0"/>
                          <a:ea typeface="Times New Roman"/>
                          <a:cs typeface="Century Schoolbook"/>
                        </a:rPr>
                        <a:t>1</a:t>
                      </a:r>
                      <a:endParaRPr lang="ru-RU" sz="18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019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uk-UA" sz="1800" b="1" dirty="0" smtClean="0">
                        <a:effectLst/>
                        <a:latin typeface="Georgia" pitchFamily="18" charset="0"/>
                        <a:ea typeface="Times New Roman"/>
                        <a:cs typeface="Century Schoolbook"/>
                      </a:endParaRPr>
                    </a:p>
                    <a:p>
                      <a:pPr indent="25019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Georgia" pitchFamily="18" charset="0"/>
                          <a:ea typeface="Times New Roman"/>
                          <a:cs typeface="Century Schoolbook"/>
                        </a:rPr>
                        <a:t>28-26</a:t>
                      </a:r>
                      <a:endParaRPr lang="ru-RU" sz="18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019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uk-UA" sz="1800" b="1" dirty="0" smtClean="0">
                        <a:effectLst/>
                        <a:latin typeface="Georgia" pitchFamily="18" charset="0"/>
                        <a:ea typeface="Times New Roman"/>
                        <a:cs typeface="Century Schoolbook"/>
                      </a:endParaRPr>
                    </a:p>
                    <a:p>
                      <a:pPr indent="25019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Georgia" pitchFamily="18" charset="0"/>
                          <a:ea typeface="Times New Roman"/>
                          <a:cs typeface="Century Schoolbook"/>
                        </a:rPr>
                        <a:t>35-30</a:t>
                      </a:r>
                      <a:endParaRPr lang="ru-RU" sz="18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609726">
                <a:tc>
                  <a:txBody>
                    <a:bodyPr/>
                    <a:lstStyle/>
                    <a:p>
                      <a:pPr indent="25019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Georgia" pitchFamily="18" charset="0"/>
                          <a:ea typeface="Times New Roman"/>
                          <a:cs typeface="Century Schoolbook"/>
                        </a:rPr>
                        <a:t>    </a:t>
                      </a:r>
                      <a:endParaRPr lang="uk-UA" sz="1800" b="1" dirty="0" smtClean="0">
                        <a:effectLst/>
                        <a:latin typeface="Georgia" pitchFamily="18" charset="0"/>
                        <a:ea typeface="Times New Roman"/>
                        <a:cs typeface="Century Schoolbook"/>
                      </a:endParaRPr>
                    </a:p>
                    <a:p>
                      <a:pPr indent="25019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Georgia" pitchFamily="18" charset="0"/>
                          <a:ea typeface="Times New Roman"/>
                          <a:cs typeface="Century Schoolbook"/>
                        </a:rPr>
                        <a:t>2-4</a:t>
                      </a:r>
                      <a:endParaRPr lang="ru-RU" sz="18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019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uk-UA" sz="1800" b="1" dirty="0" smtClean="0">
                        <a:effectLst/>
                        <a:latin typeface="Georgia" pitchFamily="18" charset="0"/>
                        <a:ea typeface="Times New Roman"/>
                        <a:cs typeface="Century Schoolbook"/>
                      </a:endParaRPr>
                    </a:p>
                    <a:p>
                      <a:pPr indent="25019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Georgia" pitchFamily="18" charset="0"/>
                          <a:ea typeface="Times New Roman"/>
                          <a:cs typeface="Century Schoolbook"/>
                        </a:rPr>
                        <a:t>26-22</a:t>
                      </a:r>
                      <a:endParaRPr lang="ru-RU" sz="18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019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uk-UA" sz="1800" b="1" dirty="0" smtClean="0">
                        <a:effectLst/>
                        <a:latin typeface="Georgia" pitchFamily="18" charset="0"/>
                        <a:ea typeface="Times New Roman"/>
                        <a:cs typeface="Century Schoolbook"/>
                      </a:endParaRPr>
                    </a:p>
                    <a:p>
                      <a:pPr indent="25019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Georgia" pitchFamily="18" charset="0"/>
                          <a:ea typeface="Times New Roman"/>
                          <a:cs typeface="Century Schoolbook"/>
                        </a:rPr>
                        <a:t>29-24</a:t>
                      </a:r>
                      <a:endParaRPr lang="ru-RU" sz="18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642684">
                <a:tc>
                  <a:txBody>
                    <a:bodyPr/>
                    <a:lstStyle/>
                    <a:p>
                      <a:pPr indent="25019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Georgia" pitchFamily="18" charset="0"/>
                          <a:ea typeface="Times New Roman"/>
                          <a:cs typeface="Century Schoolbook"/>
                        </a:rPr>
                        <a:t>    </a:t>
                      </a:r>
                      <a:endParaRPr lang="uk-UA" sz="1800" b="1" dirty="0" smtClean="0">
                        <a:effectLst/>
                        <a:latin typeface="Georgia" pitchFamily="18" charset="0"/>
                        <a:ea typeface="Times New Roman"/>
                        <a:cs typeface="Century Schoolbook"/>
                      </a:endParaRPr>
                    </a:p>
                    <a:p>
                      <a:pPr indent="25019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Georgia" pitchFamily="18" charset="0"/>
                          <a:ea typeface="Times New Roman"/>
                          <a:cs typeface="Century Schoolbook"/>
                        </a:rPr>
                        <a:t>5-6</a:t>
                      </a:r>
                      <a:endParaRPr lang="ru-RU" sz="18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019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uk-UA" sz="1800" b="1" dirty="0" smtClean="0">
                        <a:effectLst/>
                        <a:latin typeface="Georgia" pitchFamily="18" charset="0"/>
                        <a:ea typeface="Times New Roman"/>
                        <a:cs typeface="Century Schoolbook"/>
                      </a:endParaRPr>
                    </a:p>
                    <a:p>
                      <a:pPr indent="25019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Georgia" pitchFamily="18" charset="0"/>
                          <a:ea typeface="Times New Roman"/>
                          <a:cs typeface="Century Schoolbook"/>
                        </a:rPr>
                        <a:t>20</a:t>
                      </a:r>
                      <a:endParaRPr lang="ru-RU" sz="18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730"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uk-UA" sz="1800" b="1" i="1" dirty="0" smtClean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  <a:p>
                      <a:pPr indent="252730"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dirty="0" smtClean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40658" y="5301208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Georgia" pitchFamily="18" charset="0"/>
                <a:ea typeface="Calibri"/>
                <a:cs typeface="Century Schoolbook"/>
              </a:rPr>
              <a:t>Температуру і вологість повітря у пташнику вимірюють і реєстру­ють не менше 2-х разів на добу у трьох точках приміщення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10242" name="Picture 2" descr="G:\Н М К\ПТАХІВНИЦТВО НАВЧ.МЕТОД. КОМПЛЕКС\Презентації Техн. в-ва прод.птах\ФОТО ДЛЯ ПРЕЗЕНТАЦІЙ\бройлери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5"/>
          <a:stretch/>
        </p:blipFill>
        <p:spPr bwMode="auto">
          <a:xfrm>
            <a:off x="6516216" y="4725144"/>
            <a:ext cx="2520280" cy="18634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5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3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Century Schoolbook"/>
              </a:rPr>
              <a:t>Основні параметри базової технології вирощування курчат-бройлерів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546386"/>
              </p:ext>
            </p:extLst>
          </p:nvPr>
        </p:nvGraphicFramePr>
        <p:xfrm>
          <a:off x="467544" y="1235657"/>
          <a:ext cx="7992888" cy="4713619"/>
        </p:xfrm>
        <a:graphic>
          <a:graphicData uri="http://schemas.openxmlformats.org/drawingml/2006/table">
            <a:tbl>
              <a:tblPr/>
              <a:tblGrid>
                <a:gridCol w="5832648"/>
                <a:gridCol w="2160240"/>
              </a:tblGrid>
              <a:tr h="362586">
                <a:tc>
                  <a:txBody>
                    <a:bodyPr/>
                    <a:lstStyle/>
                    <a:p>
                      <a:pPr marL="13138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Georgia" pitchFamily="18" charset="0"/>
                          <a:ea typeface="Times New Roman"/>
                          <a:cs typeface="Century Schoolbook"/>
                        </a:rPr>
                        <a:t>        Показник</a:t>
                      </a:r>
                      <a:endParaRPr lang="ru-RU" sz="20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Georgia" pitchFamily="18" charset="0"/>
                          <a:ea typeface="Times New Roman"/>
                          <a:cs typeface="Century Schoolbook"/>
                        </a:rPr>
                        <a:t>Значення</a:t>
                      </a:r>
                      <a:endParaRPr lang="ru-RU" sz="20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3625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Georgia" pitchFamily="18" charset="0"/>
                          <a:ea typeface="Times New Roman"/>
                          <a:cs typeface="Century Schoolbook"/>
                        </a:rPr>
                        <a:t>Фронт годівлі (см), не менше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Georgia" pitchFamily="18" charset="0"/>
                          <a:ea typeface="Times New Roman"/>
                          <a:cs typeface="Century Schoolbook"/>
                        </a:rPr>
                        <a:t>2,5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625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Georgia" pitchFamily="18" charset="0"/>
                          <a:ea typeface="Times New Roman"/>
                          <a:cs typeface="Century Schoolbook"/>
                        </a:rPr>
                        <a:t>Фронт напування (см), не менше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Georgia" pitchFamily="18" charset="0"/>
                          <a:ea typeface="Times New Roman"/>
                          <a:cs typeface="Century Schoolbook"/>
                        </a:rPr>
                        <a:t>1-1,2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7251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Georgia" pitchFamily="18" charset="0"/>
                          <a:ea typeface="Times New Roman"/>
                          <a:cs typeface="Century Schoolbook"/>
                        </a:rPr>
                        <a:t>Повітрообмін, </a:t>
                      </a:r>
                      <a:r>
                        <a:rPr lang="uk-UA" sz="1600" b="1" dirty="0" smtClean="0">
                          <a:effectLst/>
                          <a:latin typeface="Georgia" pitchFamily="18" charset="0"/>
                          <a:ea typeface="Times New Roman"/>
                          <a:cs typeface="Century Schoolbook"/>
                        </a:rPr>
                        <a:t>м</a:t>
                      </a:r>
                      <a:r>
                        <a:rPr lang="uk-UA" sz="1600" b="1" baseline="30000" dirty="0" smtClean="0">
                          <a:effectLst/>
                          <a:latin typeface="Georgia" pitchFamily="18" charset="0"/>
                          <a:ea typeface="Times New Roman"/>
                          <a:cs typeface="Century Schoolbook"/>
                        </a:rPr>
                        <a:t>3</a:t>
                      </a:r>
                      <a:r>
                        <a:rPr lang="uk-UA" sz="1600" b="1" dirty="0" smtClean="0">
                          <a:effectLst/>
                          <a:latin typeface="Georgia" pitchFamily="18" charset="0"/>
                          <a:ea typeface="Times New Roman"/>
                          <a:cs typeface="Century Schoolbook"/>
                        </a:rPr>
                        <a:t>/</a:t>
                      </a:r>
                      <a:r>
                        <a:rPr lang="uk-UA" sz="1600" b="1" dirty="0" err="1" smtClean="0">
                          <a:effectLst/>
                          <a:latin typeface="Georgia" pitchFamily="18" charset="0"/>
                          <a:ea typeface="Times New Roman"/>
                          <a:cs typeface="Century Schoolbook"/>
                        </a:rPr>
                        <a:t>год</a:t>
                      </a:r>
                      <a:r>
                        <a:rPr lang="uk-UA" sz="1600" b="1" dirty="0" smtClean="0">
                          <a:effectLst/>
                          <a:latin typeface="Georgia" pitchFamily="18" charset="0"/>
                          <a:ea typeface="Times New Roman"/>
                          <a:cs typeface="Century Schoolbook"/>
                        </a:rPr>
                        <a:t> </a:t>
                      </a:r>
                      <a:r>
                        <a:rPr lang="uk-UA" sz="1600" b="1" dirty="0">
                          <a:effectLst/>
                          <a:latin typeface="Georgia" pitchFamily="18" charset="0"/>
                          <a:ea typeface="Times New Roman"/>
                          <a:cs typeface="Century Schoolbook"/>
                        </a:rPr>
                        <a:t>повітря на 1 кг живої маси не менше: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62586">
                <a:tc>
                  <a:txBody>
                    <a:bodyPr/>
                    <a:lstStyle/>
                    <a:p>
                      <a:pPr marL="17341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Georgia" pitchFamily="18" charset="0"/>
                          <a:ea typeface="Times New Roman"/>
                          <a:cs typeface="Century Schoolbook"/>
                        </a:rPr>
                        <a:t>у холодний період року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Georgia" pitchFamily="18" charset="0"/>
                          <a:ea typeface="Times New Roman"/>
                          <a:cs typeface="Century Schoolbook"/>
                        </a:rPr>
                        <a:t>0,7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625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Georgia" pitchFamily="18" charset="0"/>
                          <a:ea typeface="Times New Roman"/>
                          <a:cs typeface="Century Schoolbook"/>
                        </a:rPr>
                        <a:t>                                       у теплий період року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Georgia" pitchFamily="18" charset="0"/>
                          <a:ea typeface="Times New Roman"/>
                          <a:cs typeface="Century Schoolbook"/>
                        </a:rPr>
                        <a:t>5,5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625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Georgia" pitchFamily="18" charset="0"/>
                          <a:ea typeface="Times New Roman"/>
                          <a:cs typeface="Century Schoolbook"/>
                        </a:rPr>
                        <a:t>Швидкість повітря, м/с: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62586">
                <a:tc>
                  <a:txBody>
                    <a:bodyPr/>
                    <a:lstStyle/>
                    <a:p>
                      <a:pPr marL="17341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Georgia" pitchFamily="18" charset="0"/>
                          <a:ea typeface="Times New Roman"/>
                          <a:cs typeface="Century Schoolbook"/>
                        </a:rPr>
                        <a:t>у холодний період року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Georgia" pitchFamily="18" charset="0"/>
                          <a:ea typeface="Times New Roman"/>
                          <a:cs typeface="Century Schoolbook"/>
                        </a:rPr>
                        <a:t>0,1-0,5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625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Georgia" pitchFamily="18" charset="0"/>
                          <a:ea typeface="Times New Roman"/>
                          <a:cs typeface="Century Schoolbook"/>
                        </a:rPr>
                        <a:t>                                       у теплий період року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Georgia" pitchFamily="18" charset="0"/>
                          <a:ea typeface="Times New Roman"/>
                          <a:cs typeface="Century Schoolbook"/>
                        </a:rPr>
                        <a:t>0,2-0,6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625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Georgia" pitchFamily="18" charset="0"/>
                          <a:ea typeface="Times New Roman"/>
                          <a:cs typeface="Century Schoolbook"/>
                        </a:rPr>
                        <a:t>Відносна вологість повітря, %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Georgia" pitchFamily="18" charset="0"/>
                          <a:ea typeface="Times New Roman"/>
                          <a:cs typeface="Century Schoolbook"/>
                        </a:rPr>
                        <a:t>65-70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625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Georgia" pitchFamily="18" charset="0"/>
                          <a:ea typeface="Times New Roman"/>
                          <a:cs typeface="Century Schoolbook"/>
                        </a:rPr>
                        <a:t>Освітленість, лк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Georgia" pitchFamily="18" charset="0"/>
                          <a:ea typeface="Times New Roman"/>
                          <a:cs typeface="Century Schoolbook"/>
                        </a:rPr>
                        <a:t>25-5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625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Georgia" pitchFamily="18" charset="0"/>
                          <a:ea typeface="Times New Roman"/>
                          <a:cs typeface="Century Schoolbook"/>
                        </a:rPr>
                        <a:t>Тривалість світлового дня, годин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Georgia" pitchFamily="18" charset="0"/>
                          <a:ea typeface="Times New Roman"/>
                          <a:cs typeface="Century Schoolbook"/>
                        </a:rPr>
                        <a:t>24-8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30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Documents and Settings\Admin\Рабочий стол\РІЗНЕ\images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2"/>
          <a:stretch/>
        </p:blipFill>
        <p:spPr bwMode="auto">
          <a:xfrm>
            <a:off x="6876256" y="206939"/>
            <a:ext cx="2143125" cy="202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poradagorod.ucoz.ua/_ph/1/1/90610600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" cy="9807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986342" y="243206"/>
            <a:ext cx="64659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sz="4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Питання самоконтролю</a:t>
            </a:r>
            <a:endParaRPr lang="ru-RU" kern="0" dirty="0">
              <a:solidFill>
                <a:sysClr val="windowText" lastClr="000000"/>
              </a:solidFill>
              <a:latin typeface="Franklin Gothic Book"/>
            </a:endParaRPr>
          </a:p>
        </p:txBody>
      </p:sp>
      <p:pic>
        <p:nvPicPr>
          <p:cNvPr id="7" name="Picture 4" descr="C:\Documents and Settings\Admin\Рабочий стол\РІЗНЕ\тушка бройлер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090" y="4783447"/>
            <a:ext cx="2326354" cy="18898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6250" y="1424455"/>
            <a:ext cx="747156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1.Що таке курча-бройлер</a:t>
            </a:r>
            <a:r>
              <a:rPr lang="uk-UA" b="1" dirty="0" smtClean="0">
                <a:ea typeface="Times New Roman"/>
                <a:cs typeface="Times New Roman"/>
              </a:rPr>
              <a:t>?</a:t>
            </a:r>
          </a:p>
          <a:p>
            <a:pPr algn="just">
              <a:spcAft>
                <a:spcPts val="0"/>
              </a:spcAft>
            </a:pP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2. Які є способи вирощування курчат-бройлерів?</a:t>
            </a:r>
            <a:endParaRPr lang="ru-RU" b="1" dirty="0">
              <a:latin typeface="Georgia" pitchFamily="18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3.Які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марки кліткових батарей використовують для вирощування  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курчат бройлерів?</a:t>
            </a:r>
            <a:endParaRPr lang="ru-RU" sz="1600" b="1" dirty="0">
              <a:latin typeface="Georgia" pitchFamily="18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4.Яка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температура повинна бути при посадці 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молодняку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на вирощування?</a:t>
            </a:r>
            <a:endParaRPr lang="ru-RU" sz="1600" b="1" dirty="0">
              <a:latin typeface="Georgia" pitchFamily="18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5.Який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світловий режим застосовують для 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вирощування курчат-бройлерів?</a:t>
            </a:r>
            <a:endParaRPr lang="ru-RU" sz="1600" b="1" dirty="0">
              <a:latin typeface="Georgia" pitchFamily="18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6.Яка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вологість та температура повинна підтримуватись у пташниках?</a:t>
            </a:r>
            <a:endParaRPr lang="ru-RU" sz="1600" b="1" dirty="0">
              <a:latin typeface="Georgia" pitchFamily="18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7.Яка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допустима концентрація шкідливих газів у пташниках?</a:t>
            </a:r>
            <a:endParaRPr lang="ru-RU" sz="1600" b="1" dirty="0">
              <a:latin typeface="Georgia" pitchFamily="18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8.Який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тип годівлі застосовують для молодняку птиці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?</a:t>
            </a:r>
          </a:p>
          <a:p>
            <a:pPr algn="just">
              <a:spcAft>
                <a:spcPts val="0"/>
              </a:spcAft>
            </a:pP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9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.Яка  мета застосування брудера?</a:t>
            </a:r>
          </a:p>
          <a:p>
            <a:pPr algn="just">
              <a:spcAft>
                <a:spcPts val="0"/>
              </a:spcAft>
            </a:pP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10.У якому віці проводять забій бройлерів?</a:t>
            </a:r>
            <a:endParaRPr lang="en-US" b="1" dirty="0" smtClean="0">
              <a:latin typeface="Georgia" pitchFamily="18" charset="0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11.Яких умов навколишнього середовища дотримуються при вирощуванні курчат-бройлерів?</a:t>
            </a:r>
          </a:p>
          <a:p>
            <a:pPr algn="just">
              <a:spcAft>
                <a:spcPts val="0"/>
              </a:spcAft>
            </a:pPr>
            <a:endParaRPr lang="ru-RU" sz="1600" b="1" dirty="0">
              <a:latin typeface="Georgia" pitchFamily="18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969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394958"/>
            <a:ext cx="8029380" cy="4144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>
                <a:latin typeface="Georgia" pitchFamily="18" charset="0"/>
                <a:ea typeface="Calibri"/>
                <a:cs typeface="Times New Roman"/>
              </a:rPr>
              <a:t>1.Технологічні принципи виробництва м’яса курчат-бройлерів.</a:t>
            </a:r>
            <a:endParaRPr lang="ru-RU" sz="2400" b="1" dirty="0">
              <a:latin typeface="Georgia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>
                <a:latin typeface="Georgia" pitchFamily="18" charset="0"/>
                <a:ea typeface="Calibri"/>
                <a:cs typeface="Times New Roman"/>
              </a:rPr>
              <a:t>2.Схема технологічного процесу .</a:t>
            </a:r>
            <a:endParaRPr lang="ru-RU" sz="2400" b="1" dirty="0">
              <a:latin typeface="Georgia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>
                <a:latin typeface="Georgia" pitchFamily="18" charset="0"/>
                <a:ea typeface="Calibri"/>
                <a:cs typeface="Times New Roman"/>
              </a:rPr>
              <a:t>3.Основні технологічні </a:t>
            </a:r>
            <a:r>
              <a:rPr lang="uk-UA" sz="2400" b="1" dirty="0" smtClean="0">
                <a:latin typeface="Georgia" pitchFamily="18" charset="0"/>
                <a:ea typeface="Calibri"/>
                <a:cs typeface="Times New Roman"/>
              </a:rPr>
              <a:t>цехи, </a:t>
            </a:r>
            <a:r>
              <a:rPr lang="uk-UA" sz="2400" b="1" dirty="0">
                <a:latin typeface="Georgia" pitchFamily="18" charset="0"/>
                <a:ea typeface="Calibri"/>
                <a:cs typeface="Times New Roman"/>
              </a:rPr>
              <a:t>їх характеристика та </a:t>
            </a:r>
            <a:r>
              <a:rPr lang="uk-UA" sz="2400" b="1" dirty="0" err="1">
                <a:latin typeface="Georgia" pitchFamily="18" charset="0"/>
                <a:ea typeface="Calibri"/>
                <a:cs typeface="Times New Roman"/>
              </a:rPr>
              <a:t>взаємозв’</a:t>
            </a:r>
            <a:r>
              <a:rPr lang="ru-RU" sz="2400" b="1" dirty="0" err="1">
                <a:latin typeface="Georgia" pitchFamily="18" charset="0"/>
                <a:ea typeface="Calibri"/>
                <a:cs typeface="Times New Roman"/>
              </a:rPr>
              <a:t>язок</a:t>
            </a:r>
            <a:r>
              <a:rPr lang="ru-RU" sz="2400" b="1" dirty="0">
                <a:latin typeface="Georgia" pitchFamily="18" charset="0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Georgia" pitchFamily="18" charset="0"/>
                <a:ea typeface="Calibri"/>
                <a:cs typeface="Times New Roman"/>
              </a:rPr>
              <a:t>4.Особливості </a:t>
            </a:r>
            <a:r>
              <a:rPr lang="ru-RU" sz="2400" b="1" dirty="0" err="1">
                <a:latin typeface="Georgia" pitchFamily="18" charset="0"/>
                <a:ea typeface="Calibri"/>
                <a:cs typeface="Times New Roman"/>
              </a:rPr>
              <a:t>годівлі</a:t>
            </a:r>
            <a:r>
              <a:rPr lang="ru-RU" sz="2400" b="1" dirty="0">
                <a:latin typeface="Georgia" pitchFamily="18" charset="0"/>
                <a:ea typeface="Calibri"/>
                <a:cs typeface="Times New Roman"/>
              </a:rPr>
              <a:t>, </a:t>
            </a:r>
            <a:r>
              <a:rPr lang="ru-RU" sz="2400" b="1" dirty="0" err="1">
                <a:latin typeface="Georgia" pitchFamily="18" charset="0"/>
                <a:ea typeface="Calibri"/>
                <a:cs typeface="Times New Roman"/>
              </a:rPr>
              <a:t>утримання</a:t>
            </a:r>
            <a:r>
              <a:rPr lang="ru-RU" sz="2400" b="1" dirty="0">
                <a:latin typeface="Georgia" pitchFamily="18" charset="0"/>
                <a:ea typeface="Calibri"/>
                <a:cs typeface="Times New Roman"/>
              </a:rPr>
              <a:t> та </a:t>
            </a:r>
            <a:r>
              <a:rPr lang="ru-RU" sz="2400" b="1" dirty="0" err="1">
                <a:latin typeface="Georgia" pitchFamily="18" charset="0"/>
                <a:ea typeface="Calibri"/>
                <a:cs typeface="Times New Roman"/>
              </a:rPr>
              <a:t>вирощування</a:t>
            </a:r>
            <a:r>
              <a:rPr lang="ru-RU" sz="2400" b="1" dirty="0">
                <a:latin typeface="Georgia" pitchFamily="18" charset="0"/>
                <a:ea typeface="Calibri"/>
                <a:cs typeface="Times New Roman"/>
              </a:rPr>
              <a:t> курчат-</a:t>
            </a:r>
            <a:r>
              <a:rPr lang="ru-RU" sz="2400" b="1" dirty="0" err="1">
                <a:latin typeface="Georgia" pitchFamily="18" charset="0"/>
                <a:ea typeface="Calibri"/>
                <a:cs typeface="Times New Roman"/>
              </a:rPr>
              <a:t>бройлерів</a:t>
            </a:r>
            <a:r>
              <a:rPr lang="ru-RU" sz="2400" b="1" dirty="0">
                <a:latin typeface="Georgia" pitchFamily="18" charset="0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Georgia" pitchFamily="18" charset="0"/>
                <a:ea typeface="Calibri"/>
                <a:cs typeface="Times New Roman"/>
              </a:rPr>
              <a:t>5.Заходи </a:t>
            </a:r>
            <a:r>
              <a:rPr lang="ru-RU" sz="2400" b="1" dirty="0" err="1">
                <a:latin typeface="Georgia" pitchFamily="18" charset="0"/>
                <a:ea typeface="Calibri"/>
                <a:cs typeface="Times New Roman"/>
              </a:rPr>
              <a:t>охорони</a:t>
            </a:r>
            <a:r>
              <a:rPr lang="ru-RU" sz="2400" b="1" dirty="0"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400" b="1" dirty="0" err="1">
                <a:latin typeface="Georgia" pitchFamily="18" charset="0"/>
                <a:ea typeface="Calibri"/>
                <a:cs typeface="Times New Roman"/>
              </a:rPr>
              <a:t>довкілля</a:t>
            </a:r>
            <a:r>
              <a:rPr lang="ru-RU" sz="3200" dirty="0">
                <a:solidFill>
                  <a:schemeClr val="bg1"/>
                </a:solidFill>
                <a:latin typeface="Georgia" pitchFamily="18" charset="0"/>
                <a:ea typeface="Calibri"/>
                <a:cs typeface="Times New Roman"/>
              </a:rPr>
              <a:t>. </a:t>
            </a:r>
            <a:endParaRPr lang="ru-RU" sz="3200" dirty="0">
              <a:solidFill>
                <a:schemeClr val="bg1"/>
              </a:solidFill>
              <a:effectLst/>
              <a:latin typeface="Georgia" pitchFamily="18" charset="0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188640"/>
            <a:ext cx="15953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</a:rPr>
              <a:t>План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26" name="Picture 2" descr="G:\Н М К\ПТАХІВНИЦТВО НАВЧ.МЕТОД. КОМПЛЕКС\Презентації Техн. в-ва прод.птах\ФОТО ДЛЯ ПРЕЗЕНТАЦІЙ\птахофабри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653136"/>
            <a:ext cx="2268740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98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Дякуємо за увагу!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9219" name="Picture 3" descr="G:\Н М К\ПТАХІВНИЦТВО НАВЧ.МЕТОД. КОМПЛЕКС\Презентації Техн. в-ва прод.птах\ФОТО ДЛЯ ПРЕЗЕНТАЦІЙ\заст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" y="260648"/>
            <a:ext cx="2952328" cy="2429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G:\Н М К\ПТАХІВНИЦТВО НАВЧ.МЕТОД. КОМПЛЕКС\Презентації Техн. в-ва прод.птах\ФОТО ДЛЯ ПРЕЗЕНТАЦІЙ\бройле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256" y="836712"/>
            <a:ext cx="4064000" cy="44577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G:\Н М К\ПТАХІВНИЦТВО НАВЧ.МЕТОД. КОМПЛЕКС\Презентації Техн. в-ва прод.птах\ФОТО ДЛЯ ПРЕЗЕНТАЦІЙ\курчатка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1988840"/>
            <a:ext cx="3379018" cy="3456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56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12640" y="125424"/>
            <a:ext cx="3222357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Times New Roman"/>
              </a:rPr>
              <a:t>Література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669898"/>
            <a:ext cx="6048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25"/>
              </a:spcBef>
              <a:spcAft>
                <a:spcPts val="0"/>
              </a:spcAft>
            </a:pPr>
            <a:r>
              <a:rPr lang="uk-UA" b="1" dirty="0">
                <a:latin typeface="Georgia" pitchFamily="18" charset="0"/>
                <a:ea typeface="Times New Roman"/>
                <a:cs typeface="Century Schoolbook"/>
              </a:rPr>
              <a:t>Бородай В.П., </a:t>
            </a:r>
            <a:r>
              <a:rPr lang="uk-UA" b="1" dirty="0" err="1">
                <a:latin typeface="Georgia" pitchFamily="18" charset="0"/>
                <a:ea typeface="Times New Roman"/>
                <a:cs typeface="Century Schoolbook"/>
              </a:rPr>
              <a:t>Вертійчук</a:t>
            </a:r>
            <a:r>
              <a:rPr lang="uk-UA" b="1" dirty="0">
                <a:latin typeface="Georgia" pitchFamily="18" charset="0"/>
                <a:ea typeface="Times New Roman"/>
                <a:cs typeface="Century Schoolbook"/>
              </a:rPr>
              <a:t> А.І. </a:t>
            </a:r>
            <a:r>
              <a:rPr lang="uk-UA" b="1" dirty="0" smtClean="0">
                <a:latin typeface="Georgia" pitchFamily="18" charset="0"/>
                <a:ea typeface="Times New Roman"/>
                <a:cs typeface="Century Schoolbook"/>
              </a:rPr>
              <a:t> </a:t>
            </a:r>
            <a:r>
              <a:rPr lang="uk-UA" b="1" dirty="0">
                <a:latin typeface="Georgia" pitchFamily="18" charset="0"/>
                <a:ea typeface="Times New Roman"/>
                <a:cs typeface="Century Schoolbook"/>
              </a:rPr>
              <a:t>«Технологія виробництва продукції птахівництва» Вінниця «Нова Книга» 2006 с.242-271</a:t>
            </a:r>
            <a:endParaRPr lang="ru-RU" sz="1400" dirty="0">
              <a:effectLst/>
              <a:latin typeface="Georgia" pitchFamily="18" charset="0"/>
              <a:ea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7415" y="3230921"/>
            <a:ext cx="727280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25"/>
              </a:spcBef>
              <a:spcAft>
                <a:spcPts val="0"/>
              </a:spcAft>
            </a:pPr>
            <a:r>
              <a:rPr lang="en-US" b="1" dirty="0" smtClean="0">
                <a:latin typeface="Georgia" pitchFamily="18" charset="0"/>
                <a:ea typeface="Times New Roman"/>
                <a:cs typeface="Century Schoolbook"/>
              </a:rPr>
              <a:t>1.</a:t>
            </a:r>
            <a:r>
              <a:rPr lang="uk-UA" b="1" dirty="0" err="1" smtClean="0">
                <a:latin typeface="Georgia" pitchFamily="18" charset="0"/>
                <a:ea typeface="Times New Roman"/>
                <a:cs typeface="Century Schoolbook"/>
              </a:rPr>
              <a:t>Бесулін</a:t>
            </a:r>
            <a:r>
              <a:rPr lang="uk-UA" b="1" dirty="0" smtClean="0">
                <a:latin typeface="Georgia" pitchFamily="18" charset="0"/>
                <a:ea typeface="Times New Roman"/>
                <a:cs typeface="Century Schoolbook"/>
              </a:rPr>
              <a:t> </a:t>
            </a:r>
            <a:r>
              <a:rPr lang="uk-UA" b="1" dirty="0">
                <a:latin typeface="Georgia" pitchFamily="18" charset="0"/>
                <a:ea typeface="Times New Roman"/>
                <a:cs typeface="Century Schoolbook"/>
              </a:rPr>
              <a:t>В.І., </a:t>
            </a:r>
            <a:r>
              <a:rPr lang="uk-UA" b="1" dirty="0" err="1">
                <a:latin typeface="Georgia" pitchFamily="18" charset="0"/>
                <a:ea typeface="Times New Roman"/>
                <a:cs typeface="Century Schoolbook"/>
              </a:rPr>
              <a:t>Гужва</a:t>
            </a:r>
            <a:r>
              <a:rPr lang="uk-UA" b="1" dirty="0">
                <a:latin typeface="Georgia" pitchFamily="18" charset="0"/>
                <a:ea typeface="Times New Roman"/>
                <a:cs typeface="Century Schoolbook"/>
              </a:rPr>
              <a:t> В.І. </a:t>
            </a:r>
            <a:r>
              <a:rPr lang="uk-UA" b="1" dirty="0" smtClean="0">
                <a:latin typeface="Georgia" pitchFamily="18" charset="0"/>
                <a:ea typeface="Times New Roman"/>
                <a:cs typeface="Century Schoolbook"/>
              </a:rPr>
              <a:t> </a:t>
            </a:r>
            <a:r>
              <a:rPr lang="uk-UA" b="1" dirty="0">
                <a:latin typeface="Georgia" pitchFamily="18" charset="0"/>
                <a:ea typeface="Times New Roman"/>
                <a:cs typeface="Century Schoolbook"/>
              </a:rPr>
              <a:t>«Птахівництво і технологія виробництва яєць та м’яса птиці» Біла церква 2003 с.269-287</a:t>
            </a:r>
            <a:endParaRPr lang="ru-RU" b="1" dirty="0">
              <a:latin typeface="Georgia" pitchFamily="18" charset="0"/>
              <a:ea typeface="Times New Roman"/>
              <a:cs typeface="Times New Roman"/>
            </a:endParaRPr>
          </a:p>
          <a:p>
            <a:pPr algn="ctr">
              <a:spcBef>
                <a:spcPts val="1465"/>
              </a:spcBef>
              <a:spcAft>
                <a:spcPts val="0"/>
              </a:spcAft>
              <a:tabLst>
                <a:tab pos="225425" algn="l"/>
              </a:tabLst>
            </a:pPr>
            <a:r>
              <a:rPr lang="en-US" b="1" dirty="0" smtClean="0">
                <a:latin typeface="Georgia" pitchFamily="18" charset="0"/>
                <a:ea typeface="Times New Roman"/>
                <a:cs typeface="Times New Roman"/>
              </a:rPr>
              <a:t>2</a:t>
            </a:r>
            <a:r>
              <a:rPr lang="uk-UA" b="1" dirty="0" err="1" smtClean="0">
                <a:latin typeface="Georgia" pitchFamily="18" charset="0"/>
                <a:ea typeface="Times New Roman"/>
                <a:cs typeface="Times New Roman"/>
              </a:rPr>
              <a:t>.Бусенко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О.Т. 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«Технологія виробництва продукції тваринництва» Київ «Аграрна освіта» 2001 </a:t>
            </a:r>
            <a:endParaRPr lang="uk-UA" b="1" dirty="0" smtClean="0">
              <a:latin typeface="Georgia" pitchFamily="18" charset="0"/>
              <a:ea typeface="Times New Roman"/>
              <a:cs typeface="Times New Roman"/>
            </a:endParaRPr>
          </a:p>
          <a:p>
            <a:pPr algn="ctr">
              <a:spcBef>
                <a:spcPts val="1465"/>
              </a:spcBef>
              <a:spcAft>
                <a:spcPts val="0"/>
              </a:spcAft>
              <a:tabLst>
                <a:tab pos="225425" algn="l"/>
              </a:tabLst>
            </a:pP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с.354-369</a:t>
            </a:r>
            <a:endParaRPr lang="ru-RU" b="1" dirty="0">
              <a:latin typeface="Georgia" pitchFamily="18" charset="0"/>
              <a:ea typeface="Times New Roman"/>
              <a:cs typeface="Times New Roman"/>
            </a:endParaRPr>
          </a:p>
          <a:p>
            <a:pPr algn="ctr">
              <a:spcBef>
                <a:spcPts val="1465"/>
              </a:spcBef>
              <a:spcAft>
                <a:spcPts val="0"/>
              </a:spcAft>
              <a:tabLst>
                <a:tab pos="225425" algn="l"/>
              </a:tabLst>
            </a:pPr>
            <a:r>
              <a:rPr lang="en-US" b="1" dirty="0" smtClean="0">
                <a:latin typeface="Georgia" pitchFamily="18" charset="0"/>
                <a:ea typeface="Times New Roman"/>
                <a:cs typeface="Times New Roman"/>
              </a:rPr>
              <a:t>3</a:t>
            </a:r>
            <a:r>
              <a:rPr lang="uk-UA" b="1" dirty="0" err="1" smtClean="0">
                <a:latin typeface="Georgia" pitchFamily="18" charset="0"/>
                <a:ea typeface="Times New Roman"/>
                <a:cs typeface="Times New Roman"/>
              </a:rPr>
              <a:t>.Бусенко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О.Т. 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«Технологія виробництва продукції тваринництва» Київ «Вища освіта» 2005 </a:t>
            </a:r>
            <a:endParaRPr lang="uk-UA" b="1" dirty="0" smtClean="0">
              <a:latin typeface="Georgia" pitchFamily="18" charset="0"/>
              <a:ea typeface="Times New Roman"/>
              <a:cs typeface="Times New Roman"/>
            </a:endParaRPr>
          </a:p>
          <a:p>
            <a:pPr algn="ctr">
              <a:spcBef>
                <a:spcPts val="1465"/>
              </a:spcBef>
              <a:spcAft>
                <a:spcPts val="0"/>
              </a:spcAft>
              <a:tabLst>
                <a:tab pos="225425" algn="l"/>
              </a:tabLst>
            </a:pP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с.352-367</a:t>
            </a:r>
            <a:endParaRPr lang="ru-RU" b="1" dirty="0">
              <a:effectLst/>
              <a:latin typeface="Georgia" pitchFamily="18" charset="0"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060867"/>
            <a:ext cx="1843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b="1" dirty="0">
                <a:solidFill>
                  <a:schemeClr val="bg1"/>
                </a:solidFill>
                <a:latin typeface="Georgia" pitchFamily="18" charset="0"/>
              </a:rPr>
              <a:t>Основна</a:t>
            </a:r>
            <a:endParaRPr lang="ru-RU" sz="28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2445" y="2707701"/>
            <a:ext cx="22220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b="1" dirty="0">
                <a:solidFill>
                  <a:schemeClr val="bg1"/>
                </a:solidFill>
                <a:latin typeface="Georgia" pitchFamily="18" charset="0"/>
              </a:rPr>
              <a:t>Додаткова</a:t>
            </a:r>
            <a:endParaRPr lang="ru-RU" sz="28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7" name="Picture 2" descr="F:\Н М К\ПТАХІВНИЦТВО НАВЧ.МЕТОД. КОМПЛЕКС\Презентації Техн. в-ва прод.птах\ФОТО ДЛЯ ПРЕЗЕНТАЦІЙ\фон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54" y="525534"/>
            <a:ext cx="1905000" cy="1428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74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oradagorod.ucoz.ua/_ph/1/1/90610600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" cy="9807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69424" cy="592088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Century Schoolbook"/>
              </a:rPr>
              <a:t>Основні технологічні  принципи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80728"/>
            <a:ext cx="7200800" cy="5206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24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Ø"/>
            </a:pPr>
            <a:r>
              <a:rPr lang="uk-UA" b="1" dirty="0">
                <a:latin typeface="Georgia" pitchFamily="18" charset="0"/>
                <a:ea typeface="Times New Roman"/>
                <a:cs typeface="Century Schoolbook"/>
              </a:rPr>
              <a:t>використання птиці сучасних високопродуктивних м’ясних кросів;</a:t>
            </a:r>
            <a:endParaRPr lang="ru-RU" b="1" dirty="0">
              <a:latin typeface="Georgia" pitchFamily="18" charset="0"/>
              <a:ea typeface="Times New Roman"/>
              <a:cs typeface="Times New Roman"/>
            </a:endParaRPr>
          </a:p>
          <a:p>
            <a:pPr marL="342900" lvl="0" indent="-342900">
              <a:spcBef>
                <a:spcPts val="24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Ø"/>
            </a:pPr>
            <a:r>
              <a:rPr lang="uk-UA" b="1" dirty="0">
                <a:latin typeface="Georgia" pitchFamily="18" charset="0"/>
                <a:ea typeface="Times New Roman"/>
                <a:cs typeface="Century Schoolbook"/>
              </a:rPr>
              <a:t>вирощування і утримання птиці у пташниках, обладнаних ресурсозберігаючими і енергозберігаючими системами створення та підтримання </a:t>
            </a:r>
            <a:r>
              <a:rPr lang="uk-UA" b="1" dirty="0" smtClean="0">
                <a:latin typeface="Georgia" pitchFamily="18" charset="0"/>
                <a:ea typeface="Times New Roman"/>
                <a:cs typeface="Century Schoolbook"/>
              </a:rPr>
              <a:t>оптимального </a:t>
            </a:r>
            <a:r>
              <a:rPr lang="uk-UA" b="1" dirty="0">
                <a:latin typeface="Georgia" pitchFamily="18" charset="0"/>
                <a:ea typeface="Times New Roman"/>
                <a:cs typeface="Century Schoolbook"/>
              </a:rPr>
              <a:t>мікроклімату, необхідних режимів освітлення;</a:t>
            </a:r>
            <a:endParaRPr lang="ru-RU" b="1" dirty="0">
              <a:latin typeface="Georgia" pitchFamily="18" charset="0"/>
              <a:ea typeface="Times New Roman"/>
              <a:cs typeface="Times New Roman"/>
            </a:endParaRPr>
          </a:p>
          <a:p>
            <a:pPr marL="342900" lvl="0" indent="-34290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uk-UA" b="1" dirty="0">
                <a:latin typeface="Georgia" pitchFamily="18" charset="0"/>
                <a:ea typeface="Times New Roman"/>
                <a:cs typeface="Century Schoolbook"/>
              </a:rPr>
              <a:t>виконання виробничих процесів </a:t>
            </a:r>
            <a:r>
              <a:rPr lang="uk-UA" b="1" dirty="0" smtClean="0">
                <a:latin typeface="Georgia" pitchFamily="18" charset="0"/>
                <a:ea typeface="Times New Roman"/>
                <a:cs typeface="Century Schoolbook"/>
              </a:rPr>
              <a:t>згідно з  технологічними картами </a:t>
            </a:r>
            <a:r>
              <a:rPr lang="uk-UA" b="1" dirty="0">
                <a:latin typeface="Georgia" pitchFamily="18" charset="0"/>
                <a:ea typeface="Times New Roman"/>
                <a:cs typeface="Century Schoolbook"/>
              </a:rPr>
              <a:t>і </a:t>
            </a:r>
            <a:r>
              <a:rPr lang="uk-UA" b="1" dirty="0" smtClean="0">
                <a:latin typeface="Georgia" pitchFamily="18" charset="0"/>
                <a:ea typeface="Times New Roman"/>
                <a:cs typeface="Century Schoolbook"/>
              </a:rPr>
              <a:t>графіками, </a:t>
            </a:r>
            <a:r>
              <a:rPr lang="uk-UA" b="1" dirty="0">
                <a:latin typeface="Georgia" pitchFamily="18" charset="0"/>
                <a:ea typeface="Times New Roman"/>
                <a:cs typeface="Century Schoolbook"/>
              </a:rPr>
              <a:t>які забезпечують ритмічне цілорічне виробництво м'яса бройлерів; комплектування виробничих площ за принципом </a:t>
            </a:r>
            <a:r>
              <a:rPr lang="uk-UA" b="1" dirty="0">
                <a:solidFill>
                  <a:srgbClr val="C00000"/>
                </a:solidFill>
                <a:latin typeface="Georgia" pitchFamily="18" charset="0"/>
                <a:ea typeface="Times New Roman"/>
                <a:cs typeface="Century Schoolbook"/>
              </a:rPr>
              <a:t>"все зайнято </a:t>
            </a:r>
            <a:r>
              <a:rPr lang="uk-UA" b="1" dirty="0" smtClean="0">
                <a:solidFill>
                  <a:srgbClr val="C00000"/>
                </a:solidFill>
                <a:latin typeface="Georgia" pitchFamily="18" charset="0"/>
                <a:ea typeface="Times New Roman"/>
                <a:cs typeface="Century Schoolbook"/>
              </a:rPr>
              <a:t>– </a:t>
            </a:r>
            <a:r>
              <a:rPr lang="uk-UA" b="1" dirty="0">
                <a:solidFill>
                  <a:srgbClr val="C00000"/>
                </a:solidFill>
                <a:latin typeface="Georgia" pitchFamily="18" charset="0"/>
                <a:ea typeface="Times New Roman"/>
                <a:cs typeface="Century Schoolbook"/>
              </a:rPr>
              <a:t>все порожньо"</a:t>
            </a:r>
            <a:r>
              <a:rPr lang="uk-UA" b="1" dirty="0">
                <a:latin typeface="Georgia" pitchFamily="18" charset="0"/>
                <a:ea typeface="Times New Roman"/>
                <a:cs typeface="Century Schoolbook"/>
              </a:rPr>
              <a:t>; </a:t>
            </a:r>
            <a:endParaRPr lang="ru-RU" b="1" dirty="0">
              <a:latin typeface="Georgia" pitchFamily="18" charset="0"/>
              <a:ea typeface="Times New Roman"/>
              <a:cs typeface="Times New Roman"/>
            </a:endParaRPr>
          </a:p>
          <a:p>
            <a:pPr marL="342900" lvl="0" indent="-34290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uk-UA" b="1" dirty="0">
                <a:latin typeface="Georgia" pitchFamily="18" charset="0"/>
                <a:ea typeface="Times New Roman"/>
                <a:cs typeface="Century Schoolbook"/>
              </a:rPr>
              <a:t>годівля повнораціонними комбікормами, які відповідають біологічним потребам організму птиці; </a:t>
            </a:r>
            <a:endParaRPr lang="ru-RU" b="1" dirty="0">
              <a:latin typeface="Georgia" pitchFamily="18" charset="0"/>
              <a:ea typeface="Times New Roman"/>
              <a:cs typeface="Times New Roman"/>
            </a:endParaRPr>
          </a:p>
          <a:p>
            <a:pPr marL="342900" lvl="0" indent="-342900">
              <a:spcBef>
                <a:spcPts val="24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Ø"/>
            </a:pPr>
            <a:r>
              <a:rPr lang="uk-UA" b="1" dirty="0">
                <a:latin typeface="Georgia" pitchFamily="18" charset="0"/>
                <a:ea typeface="Times New Roman"/>
                <a:cs typeface="Century Schoolbook"/>
              </a:rPr>
              <a:t>суворе дотриман­ня ветеринарно-санітарних вимог, складання і дотримання технологіч­них графіків ветеринарної профілактики.</a:t>
            </a:r>
            <a:endParaRPr lang="ru-RU" b="1" dirty="0">
              <a:latin typeface="Georgia" pitchFamily="18" charset="0"/>
              <a:ea typeface="Times New Roman"/>
              <a:cs typeface="Times New Roman"/>
            </a:endParaRPr>
          </a:p>
          <a:p>
            <a:pPr marL="457200">
              <a:spcBef>
                <a:spcPts val="240"/>
              </a:spcBef>
              <a:spcAft>
                <a:spcPts val="0"/>
              </a:spcAft>
            </a:pPr>
            <a:r>
              <a:rPr lang="uk-UA" dirty="0">
                <a:ea typeface="Times New Roman"/>
                <a:cs typeface="Century Schoolbook"/>
              </a:rPr>
              <a:t> </a:t>
            </a:r>
            <a:endParaRPr lang="ru-RU" sz="1400" dirty="0">
              <a:effectLst/>
              <a:latin typeface="Century Schoolbook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115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2272"/>
            <a:ext cx="853244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Times New Roman"/>
              </a:rPr>
              <a:t>Технологія виробництва бройлерів передбачає:</a:t>
            </a:r>
            <a:r>
              <a:rPr lang="uk-UA" dirty="0">
                <a:solidFill>
                  <a:srgbClr val="000000"/>
                </a:solidFill>
                <a:ea typeface="Calibri"/>
                <a:cs typeface="Times New Roman"/>
              </a:rPr>
              <a:t> 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7275" y="1412776"/>
            <a:ext cx="7272807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Clr>
                <a:schemeClr val="accent1"/>
              </a:buClr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uk-UA" sz="2000" b="1" dirty="0" smtClean="0">
                <a:solidFill>
                  <a:srgbClr val="000000"/>
                </a:solidFill>
                <a:latin typeface="Georgia" pitchFamily="18" charset="0"/>
                <a:ea typeface="Calibri"/>
                <a:cs typeface="Times New Roman"/>
              </a:rPr>
              <a:t>розміщення </a:t>
            </a:r>
            <a:r>
              <a:rPr lang="uk-UA" sz="2000" b="1" dirty="0">
                <a:solidFill>
                  <a:srgbClr val="000000"/>
                </a:solidFill>
                <a:latin typeface="Georgia" pitchFamily="18" charset="0"/>
                <a:ea typeface="Calibri"/>
                <a:cs typeface="Times New Roman"/>
              </a:rPr>
              <a:t>птиці в широкогабаритних </a:t>
            </a:r>
            <a:r>
              <a:rPr lang="uk-UA" sz="2000" b="1" dirty="0" err="1">
                <a:solidFill>
                  <a:srgbClr val="000000"/>
                </a:solidFill>
                <a:latin typeface="Georgia" pitchFamily="18" charset="0"/>
                <a:ea typeface="Calibri"/>
                <a:cs typeface="Times New Roman"/>
              </a:rPr>
              <a:t>безвіконних</a:t>
            </a:r>
            <a:r>
              <a:rPr lang="uk-UA" sz="2000" b="1" dirty="0">
                <a:solidFill>
                  <a:srgbClr val="000000"/>
                </a:solidFill>
                <a:latin typeface="Georgia" pitchFamily="18" charset="0"/>
                <a:ea typeface="Calibri"/>
                <a:cs typeface="Times New Roman"/>
              </a:rPr>
              <a:t> пташниках </a:t>
            </a:r>
            <a:r>
              <a:rPr lang="uk-UA" sz="2000" b="1" dirty="0" smtClean="0">
                <a:solidFill>
                  <a:srgbClr val="000000"/>
                </a:solidFill>
                <a:latin typeface="Georgia" pitchFamily="18" charset="0"/>
                <a:ea typeface="Calibri"/>
                <a:cs typeface="Times New Roman"/>
              </a:rPr>
              <a:t>у </a:t>
            </a:r>
            <a:r>
              <a:rPr lang="uk-UA" sz="2000" b="1" dirty="0">
                <a:solidFill>
                  <a:srgbClr val="000000"/>
                </a:solidFill>
                <a:latin typeface="Georgia" pitchFamily="18" charset="0"/>
                <a:ea typeface="Calibri"/>
                <a:cs typeface="Times New Roman"/>
              </a:rPr>
              <a:t>клітках, на глибокій підстилці або на сітчастих підлогах; </a:t>
            </a:r>
            <a:endParaRPr lang="ru-RU" sz="2000" b="1" dirty="0">
              <a:latin typeface="Georgia" pitchFamily="18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Clr>
                <a:schemeClr val="accent1"/>
              </a:buClr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uk-UA" sz="2000" b="1" dirty="0">
                <a:solidFill>
                  <a:srgbClr val="000000"/>
                </a:solidFill>
                <a:latin typeface="Georgia" pitchFamily="18" charset="0"/>
                <a:ea typeface="Calibri"/>
                <a:cs typeface="Times New Roman"/>
              </a:rPr>
              <a:t>механізацію усіх виробничих процесів; </a:t>
            </a:r>
            <a:endParaRPr lang="ru-RU" sz="2000" b="1" dirty="0">
              <a:latin typeface="Georgia" pitchFamily="18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Clr>
                <a:schemeClr val="accent1"/>
              </a:buClr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uk-UA" sz="2000" b="1" dirty="0">
                <a:solidFill>
                  <a:srgbClr val="000000"/>
                </a:solidFill>
                <a:latin typeface="Georgia" pitchFamily="18" charset="0"/>
                <a:ea typeface="Calibri"/>
                <a:cs typeface="Times New Roman"/>
              </a:rPr>
              <a:t>використання високопродуктивної гібридної птиці; </a:t>
            </a:r>
            <a:endParaRPr lang="uk-UA" sz="2000" b="1" dirty="0" smtClean="0">
              <a:solidFill>
                <a:srgbClr val="000000"/>
              </a:solidFill>
              <a:latin typeface="Georgia" pitchFamily="18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Clr>
                <a:schemeClr val="accent1"/>
              </a:buClr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endParaRPr lang="ru-RU" sz="2000" b="1" dirty="0">
              <a:latin typeface="Georgia" pitchFamily="18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Clr>
                <a:schemeClr val="accent1"/>
              </a:buClr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uk-UA" sz="2000" b="1" dirty="0">
                <a:solidFill>
                  <a:srgbClr val="000000"/>
                </a:solidFill>
                <a:latin typeface="Georgia" pitchFamily="18" charset="0"/>
                <a:ea typeface="Calibri"/>
                <a:cs typeface="Times New Roman"/>
              </a:rPr>
              <a:t>годування птиці повнораціонними сухими комбікормами; </a:t>
            </a:r>
            <a:endParaRPr lang="uk-UA" sz="2000" b="1" dirty="0" smtClean="0">
              <a:solidFill>
                <a:srgbClr val="000000"/>
              </a:solidFill>
              <a:latin typeface="Georgia" pitchFamily="18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Clr>
                <a:schemeClr val="accent1"/>
              </a:buClr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endParaRPr lang="ru-RU" sz="2000" b="1" dirty="0">
              <a:latin typeface="Georgia" pitchFamily="18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Clr>
                <a:schemeClr val="accent1"/>
              </a:buClr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uk-UA" sz="2000" b="1" dirty="0">
                <a:solidFill>
                  <a:srgbClr val="000000"/>
                </a:solidFill>
                <a:latin typeface="Georgia" pitchFamily="18" charset="0"/>
                <a:ea typeface="Calibri"/>
                <a:cs typeface="Times New Roman"/>
              </a:rPr>
              <a:t>ритмічний цілорічний вихід продукці</a:t>
            </a:r>
            <a:r>
              <a:rPr lang="uk-UA" sz="2000" b="1" dirty="0">
                <a:solidFill>
                  <a:srgbClr val="000000"/>
                </a:solidFill>
                <a:ea typeface="Calibri"/>
                <a:cs typeface="Times New Roman"/>
              </a:rPr>
              <a:t>ї</a:t>
            </a:r>
            <a:r>
              <a:rPr lang="uk-UA" b="1" dirty="0">
                <a:solidFill>
                  <a:srgbClr val="000000"/>
                </a:solidFill>
                <a:ea typeface="Calibri"/>
                <a:cs typeface="Times New Roman"/>
              </a:rPr>
              <a:t>.</a:t>
            </a:r>
            <a:r>
              <a:rPr lang="uk-UA" dirty="0">
                <a:solidFill>
                  <a:srgbClr val="000000"/>
                </a:solidFill>
                <a:ea typeface="Calibri"/>
                <a:cs typeface="Times New Roman"/>
              </a:rPr>
              <a:t> 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146" name="Picture 2" descr="G:\Н М К\ПТАХІВНИЦТВО НАВЧ.МЕТОД. КОМПЛЕКС\Презентації Техн. в-ва прод.птах\ФОТО ДЛЯ ПРЕЗЕНТАЦІЙ\біокор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581" y="4725144"/>
            <a:ext cx="1048402" cy="815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:\Н М К\ПТАХІВНИЦТВО НАВЧ.МЕТОД. КОМПЛЕКС\Презентації Техн. в-ва прод.птах\ФОТО ДЛЯ ПРЕЗЕНТАЦІЙ\клтк. батар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2132856"/>
            <a:ext cx="1444377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G:\Н М К\ПТАХІВНИЦТВО НАВЧ.МЕТОД. КОМПЛЕКС\Презентації Техн. в-ва прод.птах\ФОТО ДЛЯ ПРЕЗЕНТАЦІЙ\пташина тушон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552" y="5877272"/>
            <a:ext cx="1031776" cy="876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:\Н М К\ПТАХІВНИЦТВО НАВЧ.МЕТОД. КОМПЛЕКС\Презентації Техн. в-ва прод.птах\ФОТО ДЛЯ ПРЕЗЕНТАЦІЙ\тушка курчат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872" y="4917835"/>
            <a:ext cx="1377343" cy="930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G:\Н М К\ПТАХІВНИЦТВО НАВЧ.МЕТОД. КОМПЛЕКС\Презентації Техн. в-ва прод.птах\ФОТО ДЛЯ ПРЕЗЕНТАЦІЙ\курча-бройлер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28999"/>
            <a:ext cx="1008112" cy="1008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G:\Н М К\ПТАХІВНИЦТВО НАВЧ.МЕТОД. КОМПЛЕКС\Презентації Техн. в-ва прод.птах\ФОТО ДЛЯ ПРЕЗЕНТАЦІЙ\тушка птиці поділена на частини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2" y="5702724"/>
            <a:ext cx="1296145" cy="894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27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2736304" cy="787364"/>
          </a:xfrm>
        </p:spPr>
        <p:txBody>
          <a:bodyPr>
            <a:noAutofit/>
          </a:bodyPr>
          <a:lstStyle/>
          <a:p>
            <a: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</a:rPr>
              <a:t>Бройлер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87" y="660400"/>
            <a:ext cx="3780681" cy="4424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052736"/>
            <a:ext cx="3744416" cy="5544616"/>
          </a:xfrm>
        </p:spPr>
        <p:txBody>
          <a:bodyPr>
            <a:noAutofit/>
          </a:bodyPr>
          <a:lstStyle/>
          <a:p>
            <a:r>
              <a:rPr lang="uk-UA" sz="1800" b="1" dirty="0">
                <a:solidFill>
                  <a:srgbClr val="000000"/>
                </a:solidFill>
                <a:latin typeface="Georgia" pitchFamily="18" charset="0"/>
                <a:ea typeface="Calibri"/>
              </a:rPr>
              <a:t>М'ясне </a:t>
            </a:r>
            <a:r>
              <a:rPr lang="uk-UA" sz="1800" b="1" dirty="0" smtClean="0">
                <a:solidFill>
                  <a:srgbClr val="000000"/>
                </a:solidFill>
                <a:latin typeface="Georgia" pitchFamily="18" charset="0"/>
                <a:ea typeface="Calibri"/>
              </a:rPr>
              <a:t>курча, яке  </a:t>
            </a:r>
            <a:r>
              <a:rPr lang="uk-UA" sz="1800" b="1" dirty="0">
                <a:solidFill>
                  <a:srgbClr val="000000"/>
                </a:solidFill>
                <a:latin typeface="Georgia" pitchFamily="18" charset="0"/>
                <a:ea typeface="Calibri"/>
              </a:rPr>
              <a:t>відрізняється інтенсивним ростом, скороспілістю, низькими витратами корму, дає ніжне, соковите м'ясо. Для виробництва бройлерного м'яса використовують в основному </a:t>
            </a:r>
            <a:r>
              <a:rPr lang="uk-UA" sz="1800" b="1" dirty="0" smtClean="0">
                <a:solidFill>
                  <a:srgbClr val="000000"/>
                </a:solidFill>
                <a:latin typeface="Georgia" pitchFamily="18" charset="0"/>
                <a:ea typeface="Calibri"/>
              </a:rPr>
              <a:t>2–4-лінійний гібридний молодняк </a:t>
            </a:r>
            <a:r>
              <a:rPr lang="uk-UA" sz="1800" b="1" dirty="0">
                <a:solidFill>
                  <a:srgbClr val="000000"/>
                </a:solidFill>
                <a:latin typeface="Georgia" pitchFamily="18" charset="0"/>
                <a:ea typeface="Calibri"/>
              </a:rPr>
              <a:t>від </a:t>
            </a:r>
            <a:r>
              <a:rPr lang="uk-UA" sz="1800" b="1" dirty="0" smtClean="0">
                <a:solidFill>
                  <a:srgbClr val="000000"/>
                </a:solidFill>
                <a:latin typeface="Georgia" pitchFamily="18" charset="0"/>
                <a:ea typeface="Calibri"/>
              </a:rPr>
              <a:t>схрещування </a:t>
            </a:r>
            <a:r>
              <a:rPr lang="uk-UA" sz="1800" b="1" dirty="0" err="1" smtClean="0">
                <a:solidFill>
                  <a:srgbClr val="000000"/>
                </a:solidFill>
                <a:latin typeface="Georgia" pitchFamily="18" charset="0"/>
                <a:ea typeface="Calibri"/>
              </a:rPr>
              <a:t>спеціалізо-ваних</a:t>
            </a:r>
            <a:r>
              <a:rPr lang="uk-UA" sz="1800" b="1" dirty="0" smtClean="0">
                <a:solidFill>
                  <a:srgbClr val="000000"/>
                </a:solidFill>
                <a:latin typeface="Georgia" pitchFamily="18" charset="0"/>
                <a:ea typeface="Calibri"/>
              </a:rPr>
              <a:t> </a:t>
            </a:r>
            <a:r>
              <a:rPr lang="uk-UA" sz="1800" b="1" dirty="0">
                <a:solidFill>
                  <a:srgbClr val="000000"/>
                </a:solidFill>
                <a:latin typeface="Georgia" pitchFamily="18" charset="0"/>
                <a:ea typeface="Calibri"/>
              </a:rPr>
              <a:t>м'ясних видів курей порід </a:t>
            </a:r>
            <a:r>
              <a:rPr lang="uk-UA" sz="1800" b="1" dirty="0" err="1">
                <a:solidFill>
                  <a:srgbClr val="000000"/>
                </a:solidFill>
                <a:latin typeface="Georgia" pitchFamily="18" charset="0"/>
                <a:ea typeface="Calibri"/>
              </a:rPr>
              <a:t>корніш</a:t>
            </a:r>
            <a:r>
              <a:rPr lang="uk-UA" sz="1800" b="1" dirty="0">
                <a:solidFill>
                  <a:srgbClr val="000000"/>
                </a:solidFill>
                <a:latin typeface="Georgia" pitchFamily="18" charset="0"/>
                <a:ea typeface="Calibri"/>
              </a:rPr>
              <a:t> (батьківська форма) і білий плімутрок, що поєднуються (материнська форма)</a:t>
            </a:r>
            <a:endParaRPr lang="ru-RU" sz="1800" b="1" dirty="0">
              <a:latin typeface="Georgia" pitchFamily="18" charset="0"/>
            </a:endParaRPr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gray">
          <a:xfrm>
            <a:off x="4651093" y="3889698"/>
            <a:ext cx="2808312" cy="1368152"/>
          </a:xfrm>
          <a:prstGeom prst="downArrow">
            <a:avLst>
              <a:gd name="adj1" fmla="val 67093"/>
              <a:gd name="adj2" fmla="val 64051"/>
            </a:avLst>
          </a:prstGeom>
          <a:gradFill rotWithShape="1">
            <a:gsLst>
              <a:gs pos="0">
                <a:srgbClr val="DDDDDD">
                  <a:gamma/>
                  <a:tint val="63529"/>
                  <a:invGamma/>
                  <a:alpha val="12000"/>
                </a:srgbClr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9" name="Group 18"/>
          <p:cNvGrpSpPr>
            <a:grpSpLocks/>
          </p:cNvGrpSpPr>
          <p:nvPr/>
        </p:nvGrpSpPr>
        <p:grpSpPr bwMode="auto">
          <a:xfrm rot="1026640">
            <a:off x="3705565" y="4413659"/>
            <a:ext cx="5221775" cy="2407513"/>
            <a:chOff x="1177" y="1296"/>
            <a:chExt cx="3335" cy="1688"/>
          </a:xfrm>
        </p:grpSpPr>
        <p:sp>
          <p:nvSpPr>
            <p:cNvPr id="11" name="Freeform 20"/>
            <p:cNvSpPr>
              <a:spLocks/>
            </p:cNvSpPr>
            <p:nvPr/>
          </p:nvSpPr>
          <p:spPr bwMode="gray">
            <a:xfrm rot="5461794">
              <a:off x="1859" y="1577"/>
              <a:ext cx="725" cy="2089"/>
            </a:xfrm>
            <a:custGeom>
              <a:avLst/>
              <a:gdLst>
                <a:gd name="T0" fmla="*/ 0 w 646"/>
                <a:gd name="T1" fmla="*/ 0 h 1861"/>
                <a:gd name="T2" fmla="*/ 48 w 646"/>
                <a:gd name="T3" fmla="*/ 14 h 1861"/>
                <a:gd name="T4" fmla="*/ 98 w 646"/>
                <a:gd name="T5" fmla="*/ 32 h 1861"/>
                <a:gd name="T6" fmla="*/ 147 w 646"/>
                <a:gd name="T7" fmla="*/ 54 h 1861"/>
                <a:gd name="T8" fmla="*/ 195 w 646"/>
                <a:gd name="T9" fmla="*/ 81 h 1861"/>
                <a:gd name="T10" fmla="*/ 242 w 646"/>
                <a:gd name="T11" fmla="*/ 111 h 1861"/>
                <a:gd name="T12" fmla="*/ 288 w 646"/>
                <a:gd name="T13" fmla="*/ 147 h 1861"/>
                <a:gd name="T14" fmla="*/ 333 w 646"/>
                <a:gd name="T15" fmla="*/ 185 h 1861"/>
                <a:gd name="T16" fmla="*/ 377 w 646"/>
                <a:gd name="T17" fmla="*/ 228 h 1861"/>
                <a:gd name="T18" fmla="*/ 418 w 646"/>
                <a:gd name="T19" fmla="*/ 275 h 1861"/>
                <a:gd name="T20" fmla="*/ 457 w 646"/>
                <a:gd name="T21" fmla="*/ 325 h 1861"/>
                <a:gd name="T22" fmla="*/ 493 w 646"/>
                <a:gd name="T23" fmla="*/ 379 h 1861"/>
                <a:gd name="T24" fmla="*/ 526 w 646"/>
                <a:gd name="T25" fmla="*/ 437 h 1861"/>
                <a:gd name="T26" fmla="*/ 555 w 646"/>
                <a:gd name="T27" fmla="*/ 497 h 1861"/>
                <a:gd name="T28" fmla="*/ 582 w 646"/>
                <a:gd name="T29" fmla="*/ 562 h 1861"/>
                <a:gd name="T30" fmla="*/ 604 w 646"/>
                <a:gd name="T31" fmla="*/ 630 h 1861"/>
                <a:gd name="T32" fmla="*/ 621 w 646"/>
                <a:gd name="T33" fmla="*/ 700 h 1861"/>
                <a:gd name="T34" fmla="*/ 634 w 646"/>
                <a:gd name="T35" fmla="*/ 774 h 1861"/>
                <a:gd name="T36" fmla="*/ 642 w 646"/>
                <a:gd name="T37" fmla="*/ 851 h 1861"/>
                <a:gd name="T38" fmla="*/ 646 w 646"/>
                <a:gd name="T39" fmla="*/ 930 h 1861"/>
                <a:gd name="T40" fmla="*/ 643 w 646"/>
                <a:gd name="T41" fmla="*/ 1011 h 1861"/>
                <a:gd name="T42" fmla="*/ 636 w 646"/>
                <a:gd name="T43" fmla="*/ 1086 h 1861"/>
                <a:gd name="T44" fmla="*/ 623 w 646"/>
                <a:gd name="T45" fmla="*/ 1160 h 1861"/>
                <a:gd name="T46" fmla="*/ 607 w 646"/>
                <a:gd name="T47" fmla="*/ 1230 h 1861"/>
                <a:gd name="T48" fmla="*/ 585 w 646"/>
                <a:gd name="T49" fmla="*/ 1297 h 1861"/>
                <a:gd name="T50" fmla="*/ 561 w 646"/>
                <a:gd name="T51" fmla="*/ 1361 h 1861"/>
                <a:gd name="T52" fmla="*/ 533 w 646"/>
                <a:gd name="T53" fmla="*/ 1421 h 1861"/>
                <a:gd name="T54" fmla="*/ 500 w 646"/>
                <a:gd name="T55" fmla="*/ 1478 h 1861"/>
                <a:gd name="T56" fmla="*/ 466 w 646"/>
                <a:gd name="T57" fmla="*/ 1532 h 1861"/>
                <a:gd name="T58" fmla="*/ 428 w 646"/>
                <a:gd name="T59" fmla="*/ 1582 h 1861"/>
                <a:gd name="T60" fmla="*/ 388 w 646"/>
                <a:gd name="T61" fmla="*/ 1627 h 1861"/>
                <a:gd name="T62" fmla="*/ 345 w 646"/>
                <a:gd name="T63" fmla="*/ 1670 h 1861"/>
                <a:gd name="T64" fmla="*/ 301 w 646"/>
                <a:gd name="T65" fmla="*/ 1709 h 1861"/>
                <a:gd name="T66" fmla="*/ 254 w 646"/>
                <a:gd name="T67" fmla="*/ 1744 h 1861"/>
                <a:gd name="T68" fmla="*/ 205 w 646"/>
                <a:gd name="T69" fmla="*/ 1776 h 1861"/>
                <a:gd name="T70" fmla="*/ 156 w 646"/>
                <a:gd name="T71" fmla="*/ 1803 h 1861"/>
                <a:gd name="T72" fmla="*/ 104 w 646"/>
                <a:gd name="T73" fmla="*/ 1826 h 1861"/>
                <a:gd name="T74" fmla="*/ 53 w 646"/>
                <a:gd name="T75" fmla="*/ 1846 h 1861"/>
                <a:gd name="T76" fmla="*/ 0 w 646"/>
                <a:gd name="T77" fmla="*/ 1861 h 1861"/>
                <a:gd name="T78" fmla="*/ 0 w 646"/>
                <a:gd name="T79" fmla="*/ 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2A684C">
                    <a:gamma/>
                    <a:tint val="0"/>
                    <a:invGamma/>
                  </a:srgbClr>
                </a:gs>
                <a:gs pos="100000">
                  <a:srgbClr val="2A684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21"/>
            <p:cNvSpPr>
              <a:spLocks/>
            </p:cNvSpPr>
            <p:nvPr/>
          </p:nvSpPr>
          <p:spPr bwMode="gray">
            <a:xfrm rot="-7471624">
              <a:off x="3024" y="614"/>
              <a:ext cx="725" cy="2090"/>
            </a:xfrm>
            <a:custGeom>
              <a:avLst/>
              <a:gdLst>
                <a:gd name="T0" fmla="*/ 0 w 646"/>
                <a:gd name="T1" fmla="*/ 0 h 1861"/>
                <a:gd name="T2" fmla="*/ 48 w 646"/>
                <a:gd name="T3" fmla="*/ 14 h 1861"/>
                <a:gd name="T4" fmla="*/ 98 w 646"/>
                <a:gd name="T5" fmla="*/ 32 h 1861"/>
                <a:gd name="T6" fmla="*/ 147 w 646"/>
                <a:gd name="T7" fmla="*/ 54 h 1861"/>
                <a:gd name="T8" fmla="*/ 195 w 646"/>
                <a:gd name="T9" fmla="*/ 81 h 1861"/>
                <a:gd name="T10" fmla="*/ 242 w 646"/>
                <a:gd name="T11" fmla="*/ 111 h 1861"/>
                <a:gd name="T12" fmla="*/ 288 w 646"/>
                <a:gd name="T13" fmla="*/ 147 h 1861"/>
                <a:gd name="T14" fmla="*/ 333 w 646"/>
                <a:gd name="T15" fmla="*/ 185 h 1861"/>
                <a:gd name="T16" fmla="*/ 377 w 646"/>
                <a:gd name="T17" fmla="*/ 228 h 1861"/>
                <a:gd name="T18" fmla="*/ 418 w 646"/>
                <a:gd name="T19" fmla="*/ 275 h 1861"/>
                <a:gd name="T20" fmla="*/ 457 w 646"/>
                <a:gd name="T21" fmla="*/ 325 h 1861"/>
                <a:gd name="T22" fmla="*/ 493 w 646"/>
                <a:gd name="T23" fmla="*/ 379 h 1861"/>
                <a:gd name="T24" fmla="*/ 526 w 646"/>
                <a:gd name="T25" fmla="*/ 437 h 1861"/>
                <a:gd name="T26" fmla="*/ 555 w 646"/>
                <a:gd name="T27" fmla="*/ 497 h 1861"/>
                <a:gd name="T28" fmla="*/ 582 w 646"/>
                <a:gd name="T29" fmla="*/ 562 h 1861"/>
                <a:gd name="T30" fmla="*/ 604 w 646"/>
                <a:gd name="T31" fmla="*/ 630 h 1861"/>
                <a:gd name="T32" fmla="*/ 621 w 646"/>
                <a:gd name="T33" fmla="*/ 700 h 1861"/>
                <a:gd name="T34" fmla="*/ 634 w 646"/>
                <a:gd name="T35" fmla="*/ 774 h 1861"/>
                <a:gd name="T36" fmla="*/ 642 w 646"/>
                <a:gd name="T37" fmla="*/ 851 h 1861"/>
                <a:gd name="T38" fmla="*/ 646 w 646"/>
                <a:gd name="T39" fmla="*/ 930 h 1861"/>
                <a:gd name="T40" fmla="*/ 643 w 646"/>
                <a:gd name="T41" fmla="*/ 1011 h 1861"/>
                <a:gd name="T42" fmla="*/ 636 w 646"/>
                <a:gd name="T43" fmla="*/ 1086 h 1861"/>
                <a:gd name="T44" fmla="*/ 623 w 646"/>
                <a:gd name="T45" fmla="*/ 1160 h 1861"/>
                <a:gd name="T46" fmla="*/ 607 w 646"/>
                <a:gd name="T47" fmla="*/ 1230 h 1861"/>
                <a:gd name="T48" fmla="*/ 585 w 646"/>
                <a:gd name="T49" fmla="*/ 1297 h 1861"/>
                <a:gd name="T50" fmla="*/ 561 w 646"/>
                <a:gd name="T51" fmla="*/ 1361 h 1861"/>
                <a:gd name="T52" fmla="*/ 533 w 646"/>
                <a:gd name="T53" fmla="*/ 1421 h 1861"/>
                <a:gd name="T54" fmla="*/ 500 w 646"/>
                <a:gd name="T55" fmla="*/ 1478 h 1861"/>
                <a:gd name="T56" fmla="*/ 466 w 646"/>
                <a:gd name="T57" fmla="*/ 1532 h 1861"/>
                <a:gd name="T58" fmla="*/ 428 w 646"/>
                <a:gd name="T59" fmla="*/ 1582 h 1861"/>
                <a:gd name="T60" fmla="*/ 388 w 646"/>
                <a:gd name="T61" fmla="*/ 1627 h 1861"/>
                <a:gd name="T62" fmla="*/ 345 w 646"/>
                <a:gd name="T63" fmla="*/ 1670 h 1861"/>
                <a:gd name="T64" fmla="*/ 301 w 646"/>
                <a:gd name="T65" fmla="*/ 1709 h 1861"/>
                <a:gd name="T66" fmla="*/ 254 w 646"/>
                <a:gd name="T67" fmla="*/ 1744 h 1861"/>
                <a:gd name="T68" fmla="*/ 205 w 646"/>
                <a:gd name="T69" fmla="*/ 1776 h 1861"/>
                <a:gd name="T70" fmla="*/ 156 w 646"/>
                <a:gd name="T71" fmla="*/ 1803 h 1861"/>
                <a:gd name="T72" fmla="*/ 104 w 646"/>
                <a:gd name="T73" fmla="*/ 1826 h 1861"/>
                <a:gd name="T74" fmla="*/ 53 w 646"/>
                <a:gd name="T75" fmla="*/ 1846 h 1861"/>
                <a:gd name="T76" fmla="*/ 0 w 646"/>
                <a:gd name="T77" fmla="*/ 1861 h 1861"/>
                <a:gd name="T78" fmla="*/ 0 w 646"/>
                <a:gd name="T79" fmla="*/ 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969696">
                    <a:gamma/>
                    <a:tint val="0"/>
                    <a:invGamma/>
                  </a:srgbClr>
                </a:gs>
                <a:gs pos="100000">
                  <a:srgbClr val="96969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3" name="Group 22"/>
            <p:cNvGrpSpPr>
              <a:grpSpLocks/>
            </p:cNvGrpSpPr>
            <p:nvPr/>
          </p:nvGrpSpPr>
          <p:grpSpPr bwMode="auto">
            <a:xfrm>
              <a:off x="1177" y="1440"/>
              <a:ext cx="3335" cy="1448"/>
              <a:chOff x="768" y="1104"/>
              <a:chExt cx="3984" cy="1730"/>
            </a:xfrm>
          </p:grpSpPr>
          <p:sp>
            <p:nvSpPr>
              <p:cNvPr id="22" name="Freeform 24"/>
              <p:cNvSpPr>
                <a:spLocks/>
              </p:cNvSpPr>
              <p:nvPr/>
            </p:nvSpPr>
            <p:spPr bwMode="gray">
              <a:xfrm rot="6256290">
                <a:off x="1583" y="1153"/>
                <a:ext cx="866" cy="2496"/>
              </a:xfrm>
              <a:custGeom>
                <a:avLst/>
                <a:gdLst>
                  <a:gd name="T0" fmla="*/ 0 w 646"/>
                  <a:gd name="T1" fmla="*/ 0 h 1861"/>
                  <a:gd name="T2" fmla="*/ 48 w 646"/>
                  <a:gd name="T3" fmla="*/ 14 h 1861"/>
                  <a:gd name="T4" fmla="*/ 98 w 646"/>
                  <a:gd name="T5" fmla="*/ 32 h 1861"/>
                  <a:gd name="T6" fmla="*/ 147 w 646"/>
                  <a:gd name="T7" fmla="*/ 54 h 1861"/>
                  <a:gd name="T8" fmla="*/ 195 w 646"/>
                  <a:gd name="T9" fmla="*/ 81 h 1861"/>
                  <a:gd name="T10" fmla="*/ 242 w 646"/>
                  <a:gd name="T11" fmla="*/ 111 h 1861"/>
                  <a:gd name="T12" fmla="*/ 288 w 646"/>
                  <a:gd name="T13" fmla="*/ 147 h 1861"/>
                  <a:gd name="T14" fmla="*/ 333 w 646"/>
                  <a:gd name="T15" fmla="*/ 185 h 1861"/>
                  <a:gd name="T16" fmla="*/ 377 w 646"/>
                  <a:gd name="T17" fmla="*/ 228 h 1861"/>
                  <a:gd name="T18" fmla="*/ 418 w 646"/>
                  <a:gd name="T19" fmla="*/ 275 h 1861"/>
                  <a:gd name="T20" fmla="*/ 457 w 646"/>
                  <a:gd name="T21" fmla="*/ 325 h 1861"/>
                  <a:gd name="T22" fmla="*/ 493 w 646"/>
                  <a:gd name="T23" fmla="*/ 379 h 1861"/>
                  <a:gd name="T24" fmla="*/ 526 w 646"/>
                  <a:gd name="T25" fmla="*/ 437 h 1861"/>
                  <a:gd name="T26" fmla="*/ 555 w 646"/>
                  <a:gd name="T27" fmla="*/ 497 h 1861"/>
                  <a:gd name="T28" fmla="*/ 582 w 646"/>
                  <a:gd name="T29" fmla="*/ 562 h 1861"/>
                  <a:gd name="T30" fmla="*/ 604 w 646"/>
                  <a:gd name="T31" fmla="*/ 630 h 1861"/>
                  <a:gd name="T32" fmla="*/ 621 w 646"/>
                  <a:gd name="T33" fmla="*/ 700 h 1861"/>
                  <a:gd name="T34" fmla="*/ 634 w 646"/>
                  <a:gd name="T35" fmla="*/ 774 h 1861"/>
                  <a:gd name="T36" fmla="*/ 642 w 646"/>
                  <a:gd name="T37" fmla="*/ 851 h 1861"/>
                  <a:gd name="T38" fmla="*/ 646 w 646"/>
                  <a:gd name="T39" fmla="*/ 930 h 1861"/>
                  <a:gd name="T40" fmla="*/ 643 w 646"/>
                  <a:gd name="T41" fmla="*/ 1011 h 1861"/>
                  <a:gd name="T42" fmla="*/ 636 w 646"/>
                  <a:gd name="T43" fmla="*/ 1086 h 1861"/>
                  <a:gd name="T44" fmla="*/ 623 w 646"/>
                  <a:gd name="T45" fmla="*/ 1160 h 1861"/>
                  <a:gd name="T46" fmla="*/ 607 w 646"/>
                  <a:gd name="T47" fmla="*/ 1230 h 1861"/>
                  <a:gd name="T48" fmla="*/ 585 w 646"/>
                  <a:gd name="T49" fmla="*/ 1297 h 1861"/>
                  <a:gd name="T50" fmla="*/ 561 w 646"/>
                  <a:gd name="T51" fmla="*/ 1361 h 1861"/>
                  <a:gd name="T52" fmla="*/ 533 w 646"/>
                  <a:gd name="T53" fmla="*/ 1421 h 1861"/>
                  <a:gd name="T54" fmla="*/ 500 w 646"/>
                  <a:gd name="T55" fmla="*/ 1478 h 1861"/>
                  <a:gd name="T56" fmla="*/ 466 w 646"/>
                  <a:gd name="T57" fmla="*/ 1532 h 1861"/>
                  <a:gd name="T58" fmla="*/ 428 w 646"/>
                  <a:gd name="T59" fmla="*/ 1582 h 1861"/>
                  <a:gd name="T60" fmla="*/ 388 w 646"/>
                  <a:gd name="T61" fmla="*/ 1627 h 1861"/>
                  <a:gd name="T62" fmla="*/ 345 w 646"/>
                  <a:gd name="T63" fmla="*/ 1670 h 1861"/>
                  <a:gd name="T64" fmla="*/ 301 w 646"/>
                  <a:gd name="T65" fmla="*/ 1709 h 1861"/>
                  <a:gd name="T66" fmla="*/ 254 w 646"/>
                  <a:gd name="T67" fmla="*/ 1744 h 1861"/>
                  <a:gd name="T68" fmla="*/ 205 w 646"/>
                  <a:gd name="T69" fmla="*/ 1776 h 1861"/>
                  <a:gd name="T70" fmla="*/ 156 w 646"/>
                  <a:gd name="T71" fmla="*/ 1803 h 1861"/>
                  <a:gd name="T72" fmla="*/ 104 w 646"/>
                  <a:gd name="T73" fmla="*/ 1826 h 1861"/>
                  <a:gd name="T74" fmla="*/ 53 w 646"/>
                  <a:gd name="T75" fmla="*/ 1846 h 1861"/>
                  <a:gd name="T76" fmla="*/ 0 w 646"/>
                  <a:gd name="T77" fmla="*/ 1861 h 1861"/>
                  <a:gd name="T78" fmla="*/ 0 w 646"/>
                  <a:gd name="T79" fmla="*/ 0 h 1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FDBD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Freeform 25"/>
              <p:cNvSpPr>
                <a:spLocks/>
              </p:cNvSpPr>
              <p:nvPr/>
            </p:nvSpPr>
            <p:spPr bwMode="gray">
              <a:xfrm rot="-6677128">
                <a:off x="3071" y="289"/>
                <a:ext cx="866" cy="2496"/>
              </a:xfrm>
              <a:custGeom>
                <a:avLst/>
                <a:gdLst>
                  <a:gd name="T0" fmla="*/ 0 w 646"/>
                  <a:gd name="T1" fmla="*/ 0 h 1861"/>
                  <a:gd name="T2" fmla="*/ 48 w 646"/>
                  <a:gd name="T3" fmla="*/ 14 h 1861"/>
                  <a:gd name="T4" fmla="*/ 98 w 646"/>
                  <a:gd name="T5" fmla="*/ 32 h 1861"/>
                  <a:gd name="T6" fmla="*/ 147 w 646"/>
                  <a:gd name="T7" fmla="*/ 54 h 1861"/>
                  <a:gd name="T8" fmla="*/ 195 w 646"/>
                  <a:gd name="T9" fmla="*/ 81 h 1861"/>
                  <a:gd name="T10" fmla="*/ 242 w 646"/>
                  <a:gd name="T11" fmla="*/ 111 h 1861"/>
                  <a:gd name="T12" fmla="*/ 288 w 646"/>
                  <a:gd name="T13" fmla="*/ 147 h 1861"/>
                  <a:gd name="T14" fmla="*/ 333 w 646"/>
                  <a:gd name="T15" fmla="*/ 185 h 1861"/>
                  <a:gd name="T16" fmla="*/ 377 w 646"/>
                  <a:gd name="T17" fmla="*/ 228 h 1861"/>
                  <a:gd name="T18" fmla="*/ 418 w 646"/>
                  <a:gd name="T19" fmla="*/ 275 h 1861"/>
                  <a:gd name="T20" fmla="*/ 457 w 646"/>
                  <a:gd name="T21" fmla="*/ 325 h 1861"/>
                  <a:gd name="T22" fmla="*/ 493 w 646"/>
                  <a:gd name="T23" fmla="*/ 379 h 1861"/>
                  <a:gd name="T24" fmla="*/ 526 w 646"/>
                  <a:gd name="T25" fmla="*/ 437 h 1861"/>
                  <a:gd name="T26" fmla="*/ 555 w 646"/>
                  <a:gd name="T27" fmla="*/ 497 h 1861"/>
                  <a:gd name="T28" fmla="*/ 582 w 646"/>
                  <a:gd name="T29" fmla="*/ 562 h 1861"/>
                  <a:gd name="T30" fmla="*/ 604 w 646"/>
                  <a:gd name="T31" fmla="*/ 630 h 1861"/>
                  <a:gd name="T32" fmla="*/ 621 w 646"/>
                  <a:gd name="T33" fmla="*/ 700 h 1861"/>
                  <a:gd name="T34" fmla="*/ 634 w 646"/>
                  <a:gd name="T35" fmla="*/ 774 h 1861"/>
                  <a:gd name="T36" fmla="*/ 642 w 646"/>
                  <a:gd name="T37" fmla="*/ 851 h 1861"/>
                  <a:gd name="T38" fmla="*/ 646 w 646"/>
                  <a:gd name="T39" fmla="*/ 930 h 1861"/>
                  <a:gd name="T40" fmla="*/ 643 w 646"/>
                  <a:gd name="T41" fmla="*/ 1011 h 1861"/>
                  <a:gd name="T42" fmla="*/ 636 w 646"/>
                  <a:gd name="T43" fmla="*/ 1086 h 1861"/>
                  <a:gd name="T44" fmla="*/ 623 w 646"/>
                  <a:gd name="T45" fmla="*/ 1160 h 1861"/>
                  <a:gd name="T46" fmla="*/ 607 w 646"/>
                  <a:gd name="T47" fmla="*/ 1230 h 1861"/>
                  <a:gd name="T48" fmla="*/ 585 w 646"/>
                  <a:gd name="T49" fmla="*/ 1297 h 1861"/>
                  <a:gd name="T50" fmla="*/ 561 w 646"/>
                  <a:gd name="T51" fmla="*/ 1361 h 1861"/>
                  <a:gd name="T52" fmla="*/ 533 w 646"/>
                  <a:gd name="T53" fmla="*/ 1421 h 1861"/>
                  <a:gd name="T54" fmla="*/ 500 w 646"/>
                  <a:gd name="T55" fmla="*/ 1478 h 1861"/>
                  <a:gd name="T56" fmla="*/ 466 w 646"/>
                  <a:gd name="T57" fmla="*/ 1532 h 1861"/>
                  <a:gd name="T58" fmla="*/ 428 w 646"/>
                  <a:gd name="T59" fmla="*/ 1582 h 1861"/>
                  <a:gd name="T60" fmla="*/ 388 w 646"/>
                  <a:gd name="T61" fmla="*/ 1627 h 1861"/>
                  <a:gd name="T62" fmla="*/ 345 w 646"/>
                  <a:gd name="T63" fmla="*/ 1670 h 1861"/>
                  <a:gd name="T64" fmla="*/ 301 w 646"/>
                  <a:gd name="T65" fmla="*/ 1709 h 1861"/>
                  <a:gd name="T66" fmla="*/ 254 w 646"/>
                  <a:gd name="T67" fmla="*/ 1744 h 1861"/>
                  <a:gd name="T68" fmla="*/ 205 w 646"/>
                  <a:gd name="T69" fmla="*/ 1776 h 1861"/>
                  <a:gd name="T70" fmla="*/ 156 w 646"/>
                  <a:gd name="T71" fmla="*/ 1803 h 1861"/>
                  <a:gd name="T72" fmla="*/ 104 w 646"/>
                  <a:gd name="T73" fmla="*/ 1826 h 1861"/>
                  <a:gd name="T74" fmla="*/ 53 w 646"/>
                  <a:gd name="T75" fmla="*/ 1846 h 1861"/>
                  <a:gd name="T76" fmla="*/ 0 w 646"/>
                  <a:gd name="T77" fmla="*/ 1861 h 1861"/>
                  <a:gd name="T78" fmla="*/ 0 w 646"/>
                  <a:gd name="T79" fmla="*/ 0 h 1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FDBD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4" name="Group 26"/>
            <p:cNvGrpSpPr>
              <a:grpSpLocks/>
            </p:cNvGrpSpPr>
            <p:nvPr/>
          </p:nvGrpSpPr>
          <p:grpSpPr bwMode="auto">
            <a:xfrm>
              <a:off x="2290" y="1572"/>
              <a:ext cx="844" cy="843"/>
              <a:chOff x="1511" y="1267"/>
              <a:chExt cx="1680" cy="1680"/>
            </a:xfrm>
          </p:grpSpPr>
          <p:sp>
            <p:nvSpPr>
              <p:cNvPr id="19" name="Oval 27"/>
              <p:cNvSpPr>
                <a:spLocks noChangeArrowheads="1"/>
              </p:cNvSpPr>
              <p:nvPr/>
            </p:nvSpPr>
            <p:spPr bwMode="gray">
              <a:xfrm>
                <a:off x="1511" y="1267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14343"/>
                  </a:gs>
                  <a:gs pos="100000">
                    <a:srgbClr val="F14343">
                      <a:gamma/>
                      <a:shade val="60784"/>
                      <a:invGamma/>
                    </a:srgbClr>
                  </a:gs>
                </a:gsLst>
                <a:lin ang="5400000" scaled="1"/>
              </a:gradFill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Freeform 28"/>
              <p:cNvSpPr>
                <a:spLocks/>
              </p:cNvSpPr>
              <p:nvPr/>
            </p:nvSpPr>
            <p:spPr bwMode="gray">
              <a:xfrm rot="20573360">
                <a:off x="1547" y="1361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5" name="Text Box 29"/>
            <p:cNvSpPr txBox="1">
              <a:spLocks noChangeArrowheads="1"/>
            </p:cNvSpPr>
            <p:nvPr/>
          </p:nvSpPr>
          <p:spPr bwMode="gray">
            <a:xfrm rot="20573360">
              <a:off x="2546" y="1826"/>
              <a:ext cx="331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kern="0" noProof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Х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endParaRPr>
            </a:p>
          </p:txBody>
        </p:sp>
        <p:sp>
          <p:nvSpPr>
            <p:cNvPr id="16" name="Text Box 30"/>
            <p:cNvSpPr txBox="1">
              <a:spLocks noChangeArrowheads="1"/>
            </p:cNvSpPr>
            <p:nvPr/>
          </p:nvSpPr>
          <p:spPr bwMode="auto">
            <a:xfrm rot="20573360">
              <a:off x="1459" y="2254"/>
              <a:ext cx="961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2000" b="1" kern="0" dirty="0" smtClean="0">
                  <a:solidFill>
                    <a:srgbClr val="C00000"/>
                  </a:solidFill>
                </a:rPr>
                <a:t>плімутрок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Text Box 31"/>
            <p:cNvSpPr txBox="1">
              <a:spLocks noChangeArrowheads="1"/>
            </p:cNvSpPr>
            <p:nvPr/>
          </p:nvSpPr>
          <p:spPr bwMode="auto">
            <a:xfrm rot="20573360">
              <a:off x="3246" y="1704"/>
              <a:ext cx="808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2000" b="1" kern="0" dirty="0" err="1" smtClean="0">
                  <a:solidFill>
                    <a:srgbClr val="C00000"/>
                  </a:solidFill>
                </a:rPr>
                <a:t>корніш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5121" name="Picture 1" descr="G:\ФОТО ДЛЯ ПРЕЗЕНТАЦІЙ\білий плімутро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461" y="3872458"/>
            <a:ext cx="1730019" cy="14287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Н М К\фото інтернет-для слайдів\кури корніш_kornis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97225" y="3890109"/>
            <a:ext cx="1328353" cy="1428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3527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93390" y="1152308"/>
            <a:ext cx="1428750" cy="7982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uk-UA" sz="1400" b="1" dirty="0">
                <a:effectLst/>
                <a:latin typeface="Georgia" pitchFamily="18" charset="0"/>
                <a:ea typeface="Century Gothic"/>
                <a:cs typeface="Times New Roman"/>
              </a:rPr>
              <a:t>1.Цех родинного стада</a:t>
            </a:r>
            <a:endParaRPr lang="ru-RU" sz="1400" b="1" dirty="0">
              <a:effectLst/>
              <a:latin typeface="Georgia" pitchFamily="18" charset="0"/>
              <a:ea typeface="Century Gothic"/>
              <a:cs typeface="Times New Roman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795462" y="1947544"/>
            <a:ext cx="33338" cy="8604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4496583" y="1158748"/>
            <a:ext cx="2447925" cy="6712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uk-UA" sz="1400" b="1" dirty="0">
                <a:effectLst/>
                <a:latin typeface="Georgia" pitchFamily="18" charset="0"/>
                <a:ea typeface="Century Gothic"/>
                <a:cs typeface="Times New Roman"/>
              </a:rPr>
              <a:t>Цех підготовки кормів</a:t>
            </a:r>
            <a:endParaRPr lang="ru-RU" sz="1400" b="1" dirty="0">
              <a:effectLst/>
              <a:latin typeface="Georgia" pitchFamily="18" charset="0"/>
              <a:ea typeface="Century Gothic"/>
              <a:cs typeface="Times New Roman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68251" y="2434681"/>
            <a:ext cx="2599691" cy="13430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uk-UA" sz="1400" b="1" dirty="0">
                <a:effectLst/>
                <a:latin typeface="Georgia" pitchFamily="18" charset="0"/>
                <a:ea typeface="Century Gothic"/>
                <a:cs typeface="Times New Roman"/>
              </a:rPr>
              <a:t>3.Цех вирощування ремонтного </a:t>
            </a:r>
            <a:r>
              <a:rPr lang="uk-UA" sz="1400" b="1" dirty="0" smtClean="0">
                <a:effectLst/>
                <a:latin typeface="Georgia" pitchFamily="18" charset="0"/>
                <a:ea typeface="Century Gothic"/>
                <a:cs typeface="Times New Roman"/>
              </a:rPr>
              <a:t>молодняку</a:t>
            </a:r>
            <a:endParaRPr lang="en-US" sz="1400" b="1" dirty="0" smtClean="0">
              <a:effectLst/>
              <a:latin typeface="Georgia" pitchFamily="18" charset="0"/>
              <a:ea typeface="Century Gothic"/>
              <a:cs typeface="Times New Roman"/>
            </a:endParaRPr>
          </a:p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ru-RU" sz="1400" b="1" dirty="0" smtClean="0">
                <a:effectLst/>
                <a:latin typeface="Georgia" pitchFamily="18" charset="0"/>
                <a:ea typeface="Century Gothic"/>
                <a:cs typeface="Times New Roman"/>
              </a:rPr>
              <a:t>(</a:t>
            </a:r>
            <a:r>
              <a:rPr lang="uk-UA" sz="1400" b="1" dirty="0">
                <a:effectLst/>
                <a:latin typeface="Georgia" pitchFamily="18" charset="0"/>
                <a:ea typeface="Century Gothic"/>
                <a:cs typeface="Times New Roman"/>
              </a:rPr>
              <a:t>утримують </a:t>
            </a:r>
            <a:r>
              <a:rPr lang="uk-UA" sz="1400" b="1" dirty="0" smtClean="0">
                <a:effectLst/>
                <a:latin typeface="Georgia" pitchFamily="18" charset="0"/>
                <a:ea typeface="Century Gothic"/>
                <a:cs typeface="Times New Roman"/>
              </a:rPr>
              <a:t>до 17-20 тижнів</a:t>
            </a:r>
            <a:r>
              <a:rPr lang="ru-RU" sz="1050" b="1" dirty="0">
                <a:effectLst/>
                <a:latin typeface="Times New Roman"/>
                <a:ea typeface="Century Gothic"/>
                <a:cs typeface="Times New Roman"/>
              </a:rPr>
              <a:t>)</a:t>
            </a:r>
            <a:endParaRPr lang="ru-RU" sz="1050" b="1" dirty="0">
              <a:effectLst/>
              <a:ea typeface="Century Gothic"/>
              <a:cs typeface="Times New Roman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90113" y="2559049"/>
            <a:ext cx="2836381" cy="12186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uk-UA" sz="1400" b="1" dirty="0">
                <a:effectLst/>
                <a:latin typeface="Georgia" pitchFamily="18" charset="0"/>
                <a:ea typeface="Century Gothic"/>
                <a:cs typeface="Times New Roman"/>
              </a:rPr>
              <a:t>4.Цех вирощування </a:t>
            </a:r>
            <a:r>
              <a:rPr lang="uk-UA" sz="1400" b="1" dirty="0" smtClean="0">
                <a:effectLst/>
                <a:latin typeface="Georgia" pitchFamily="18" charset="0"/>
                <a:ea typeface="Century Gothic"/>
                <a:cs typeface="Times New Roman"/>
              </a:rPr>
              <a:t>курчат-бройлерів</a:t>
            </a:r>
            <a:endParaRPr lang="en-US" sz="1400" b="1" dirty="0" smtClean="0">
              <a:effectLst/>
              <a:latin typeface="Georgia" pitchFamily="18" charset="0"/>
              <a:ea typeface="Century Gothic"/>
              <a:cs typeface="Times New Roman"/>
            </a:endParaRPr>
          </a:p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uk-UA" sz="1400" b="1" dirty="0" smtClean="0">
                <a:effectLst/>
                <a:latin typeface="Georgia" pitchFamily="18" charset="0"/>
                <a:ea typeface="Century Gothic"/>
                <a:cs typeface="Times New Roman"/>
              </a:rPr>
              <a:t>(</a:t>
            </a:r>
            <a:r>
              <a:rPr lang="uk-UA" sz="1400" b="1" dirty="0">
                <a:effectLst/>
                <a:latin typeface="Georgia" pitchFamily="18" charset="0"/>
                <a:ea typeface="Century Gothic"/>
                <a:cs typeface="Times New Roman"/>
              </a:rPr>
              <a:t>у віці </a:t>
            </a:r>
            <a:r>
              <a:rPr lang="uk-UA" sz="1400" b="1" dirty="0" smtClean="0">
                <a:effectLst/>
                <a:latin typeface="Georgia" pitchFamily="18" charset="0"/>
                <a:ea typeface="Century Gothic"/>
                <a:cs typeface="Times New Roman"/>
              </a:rPr>
              <a:t>6-7 </a:t>
            </a:r>
            <a:r>
              <a:rPr lang="uk-UA" sz="1400" b="1" dirty="0">
                <a:effectLst/>
                <a:latin typeface="Georgia" pitchFamily="18" charset="0"/>
                <a:ea typeface="Century Gothic"/>
                <a:cs typeface="Times New Roman"/>
              </a:rPr>
              <a:t>тижнів, жива маса становить 2,1-2,4кг</a:t>
            </a:r>
            <a:r>
              <a:rPr lang="uk-UA" sz="1400" dirty="0">
                <a:effectLst/>
                <a:latin typeface="Georgia" pitchFamily="18" charset="0"/>
                <a:ea typeface="Century Gothic"/>
                <a:cs typeface="Times New Roman"/>
              </a:rPr>
              <a:t>)</a:t>
            </a:r>
            <a:endParaRPr lang="ru-RU" sz="1400" dirty="0">
              <a:effectLst/>
              <a:latin typeface="Georgia" pitchFamily="18" charset="0"/>
              <a:ea typeface="Century Gothic"/>
              <a:cs typeface="Times New Roman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85515" y="5274945"/>
            <a:ext cx="1495425" cy="6381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uk-UA" sz="1400" b="1" dirty="0">
                <a:effectLst/>
                <a:latin typeface="Georgia" pitchFamily="18" charset="0"/>
                <a:ea typeface="Century Gothic"/>
                <a:cs typeface="Times New Roman"/>
              </a:rPr>
              <a:t>7.Цех утилізації</a:t>
            </a:r>
            <a:endParaRPr lang="ru-RU" sz="1400" b="1" dirty="0">
              <a:effectLst/>
              <a:latin typeface="Georgia" pitchFamily="18" charset="0"/>
              <a:ea typeface="Century Gothic"/>
              <a:cs typeface="Times New Roman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90825" y="4331970"/>
            <a:ext cx="2428875" cy="5810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uk-UA" sz="1400" b="1" dirty="0">
                <a:effectLst/>
                <a:latin typeface="Georgia" pitchFamily="18" charset="0"/>
                <a:ea typeface="Century Gothic"/>
                <a:cs typeface="Times New Roman"/>
              </a:rPr>
              <a:t>5.Цех забою і переробки</a:t>
            </a:r>
            <a:endParaRPr lang="ru-RU" sz="1400" b="1" dirty="0">
              <a:effectLst/>
              <a:latin typeface="Georgia" pitchFamily="18" charset="0"/>
              <a:ea typeface="Century Gothic"/>
              <a:cs typeface="Times New Roman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85837" y="2807970"/>
            <a:ext cx="1428750" cy="8620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uk-UA" sz="1400" b="1" dirty="0">
                <a:effectLst/>
                <a:latin typeface="Georgia" pitchFamily="18" charset="0"/>
                <a:ea typeface="Century Gothic"/>
                <a:cs typeface="Times New Roman"/>
              </a:rPr>
              <a:t>2.Цех інкубації</a:t>
            </a:r>
            <a:endParaRPr lang="ru-RU" sz="1400" b="1" dirty="0">
              <a:effectLst/>
              <a:latin typeface="Georgia" pitchFamily="18" charset="0"/>
              <a:ea typeface="Century Gothic"/>
              <a:cs typeface="Times New Roman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600330" y="1551455"/>
            <a:ext cx="186626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732240" y="1887102"/>
            <a:ext cx="0" cy="6867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635896" y="1830042"/>
            <a:ext cx="860687" cy="5921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2414587" y="1950603"/>
            <a:ext cx="442914" cy="4716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394178" y="3174182"/>
            <a:ext cx="49593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838325" y="3669982"/>
            <a:ext cx="0" cy="3000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828800" y="3968751"/>
            <a:ext cx="5479503" cy="327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414587" y="3106193"/>
            <a:ext cx="40527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733925" y="3777706"/>
            <a:ext cx="0" cy="5542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314700" y="3777706"/>
            <a:ext cx="0" cy="5529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7308303" y="3746428"/>
            <a:ext cx="1" cy="2550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800100" y="1551455"/>
            <a:ext cx="37147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800100" y="1551455"/>
            <a:ext cx="0" cy="30561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800100" y="4608195"/>
            <a:ext cx="19907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4162425" y="4912995"/>
            <a:ext cx="0" cy="3619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219700" y="4608195"/>
            <a:ext cx="5143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5734050" y="4255770"/>
            <a:ext cx="1574254" cy="7048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uk-UA" sz="1400" b="1" dirty="0">
                <a:effectLst/>
                <a:latin typeface="Georgia" pitchFamily="18" charset="0"/>
                <a:ea typeface="Century Gothic"/>
                <a:cs typeface="Times New Roman"/>
              </a:rPr>
              <a:t>6.Цех реалізації</a:t>
            </a:r>
            <a:endParaRPr lang="ru-RU" sz="1400" b="1" dirty="0">
              <a:effectLst/>
              <a:latin typeface="Georgia" pitchFamily="18" charset="0"/>
              <a:ea typeface="Century Gothic"/>
              <a:cs typeface="Times New Roman"/>
            </a:endParaRPr>
          </a:p>
        </p:txBody>
      </p:sp>
      <p:sp>
        <p:nvSpPr>
          <p:cNvPr id="3" name="Rectangle 36"/>
          <p:cNvSpPr>
            <a:spLocks noChangeArrowheads="1"/>
          </p:cNvSpPr>
          <p:nvPr/>
        </p:nvSpPr>
        <p:spPr bwMode="auto">
          <a:xfrm>
            <a:off x="152400" y="6096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Rectangle 38"/>
          <p:cNvSpPr>
            <a:spLocks noChangeArrowheads="1"/>
          </p:cNvSpPr>
          <p:nvPr/>
        </p:nvSpPr>
        <p:spPr bwMode="auto">
          <a:xfrm>
            <a:off x="152400" y="22955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070726" y="198201"/>
            <a:ext cx="68517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entury Gothic"/>
              </a:rPr>
              <a:t>Технологічна  схема виробництва м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entury Gothic"/>
              </a:rPr>
              <a:t>’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entury Gothic"/>
              </a:rPr>
              <a:t>яса курчат-бройлерів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entury Gothic"/>
                <a:cs typeface="Times New Roman"/>
              </a:rPr>
              <a:t>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65" name="Picture 3" descr="C:\Documents and Settings\Admin\Рабочий стол\РІЗНЕ\тушки домашніх курей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3" b="13119"/>
          <a:stretch/>
        </p:blipFill>
        <p:spPr bwMode="auto">
          <a:xfrm>
            <a:off x="876305" y="4887444"/>
            <a:ext cx="1714500" cy="126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C:\Documents and Settings\Admin\Рабочий стол\РІЗНЕ\тушка бройлер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190" y="4978438"/>
            <a:ext cx="1714500" cy="16668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0" descr="1"/>
          <p:cNvPicPr>
            <a:picLocks noChangeAspect="1" noChangeArrowheads="1"/>
          </p:cNvPicPr>
          <p:nvPr/>
        </p:nvPicPr>
        <p:blipFill>
          <a:blip r:embed="rId5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674645" y="1485356"/>
            <a:ext cx="792162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0" descr="1"/>
          <p:cNvPicPr>
            <a:picLocks noChangeAspect="1" noChangeArrowheads="1"/>
          </p:cNvPicPr>
          <p:nvPr/>
        </p:nvPicPr>
        <p:blipFill>
          <a:blip r:embed="rId5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4021439" y="1472882"/>
            <a:ext cx="792162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30" descr="1"/>
          <p:cNvPicPr>
            <a:picLocks noChangeAspect="1" noChangeArrowheads="1"/>
          </p:cNvPicPr>
          <p:nvPr/>
        </p:nvPicPr>
        <p:blipFill>
          <a:blip r:embed="rId5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589756" y="3168377"/>
            <a:ext cx="792162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30" descr="1"/>
          <p:cNvPicPr>
            <a:picLocks noChangeAspect="1" noChangeArrowheads="1"/>
          </p:cNvPicPr>
          <p:nvPr/>
        </p:nvPicPr>
        <p:blipFill>
          <a:blip r:embed="rId5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2372170" y="3238976"/>
            <a:ext cx="792162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30" descr="1"/>
          <p:cNvPicPr>
            <a:picLocks noChangeAspect="1" noChangeArrowheads="1"/>
          </p:cNvPicPr>
          <p:nvPr/>
        </p:nvPicPr>
        <p:blipFill>
          <a:blip r:embed="rId5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5367942" y="3035811"/>
            <a:ext cx="792162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93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50190" algn="ctr">
              <a:spcBef>
                <a:spcPts val="25"/>
              </a:spcBef>
              <a:spcAft>
                <a:spcPts val="0"/>
              </a:spcAft>
            </a:pPr>
            <a:r>
              <a:rPr lang="en-US" b="1" dirty="0">
                <a:latin typeface="Georgia" pitchFamily="18" charset="0"/>
                <a:ea typeface="Times New Roman"/>
                <a:cs typeface="Century Schoolbook"/>
              </a:rPr>
              <a:t> </a:t>
            </a:r>
            <a:r>
              <a:rPr lang="en-US" b="1" dirty="0" smtClean="0">
                <a:latin typeface="Georgia" pitchFamily="18" charset="0"/>
                <a:ea typeface="Times New Roman"/>
                <a:cs typeface="Century Schoolbook"/>
              </a:rPr>
              <a:t>   </a:t>
            </a:r>
            <a:r>
              <a:rPr lang="uk-UA" b="1" dirty="0" smtClean="0">
                <a:latin typeface="Georgia" pitchFamily="18" charset="0"/>
                <a:ea typeface="Times New Roman"/>
                <a:cs typeface="Century Schoolbook"/>
              </a:rPr>
              <a:t>Цех </a:t>
            </a:r>
            <a:r>
              <a:rPr lang="uk-UA" b="1" dirty="0">
                <a:latin typeface="Georgia" pitchFamily="18" charset="0"/>
                <a:ea typeface="Times New Roman"/>
                <a:cs typeface="Century Schoolbook"/>
              </a:rPr>
              <a:t>вирощування </a:t>
            </a:r>
            <a:r>
              <a:rPr lang="uk-UA" b="1" dirty="0" smtClean="0">
                <a:latin typeface="Georgia" pitchFamily="18" charset="0"/>
                <a:ea typeface="Times New Roman"/>
                <a:cs typeface="Century Schoolbook"/>
              </a:rPr>
              <a:t>бройлерів</a:t>
            </a:r>
            <a:endParaRPr lang="en-US" b="1" dirty="0" smtClean="0">
              <a:latin typeface="Georgia" pitchFamily="18" charset="0"/>
              <a:ea typeface="Times New Roman"/>
              <a:cs typeface="Century Schoolbook"/>
            </a:endParaRPr>
          </a:p>
          <a:p>
            <a:pPr indent="250190" algn="ctr">
              <a:spcBef>
                <a:spcPts val="25"/>
              </a:spcBef>
              <a:spcAft>
                <a:spcPts val="0"/>
              </a:spcAft>
            </a:pPr>
            <a:r>
              <a:rPr lang="uk-UA" b="1" dirty="0" smtClean="0">
                <a:latin typeface="Georgia" pitchFamily="18" charset="0"/>
                <a:ea typeface="Times New Roman"/>
                <a:cs typeface="Century Schoolbook"/>
              </a:rPr>
              <a:t> </a:t>
            </a:r>
            <a:r>
              <a:rPr lang="uk-UA" b="1" dirty="0">
                <a:latin typeface="Georgia" pitchFamily="18" charset="0"/>
                <a:ea typeface="Times New Roman"/>
                <a:cs typeface="Century Schoolbook"/>
              </a:rPr>
              <a:t>у бройлерних господарствах є </a:t>
            </a:r>
            <a:r>
              <a:rPr lang="uk-UA" b="1" dirty="0" smtClean="0">
                <a:latin typeface="Georgia" pitchFamily="18" charset="0"/>
                <a:ea typeface="Times New Roman"/>
                <a:cs typeface="Century Schoolbook"/>
              </a:rPr>
              <a:t>основним</a:t>
            </a:r>
            <a:r>
              <a:rPr lang="uk-UA" b="1" dirty="0">
                <a:latin typeface="Georgia" pitchFamily="18" charset="0"/>
                <a:ea typeface="Times New Roman"/>
                <a:cs typeface="Century Schoolbook"/>
              </a:rPr>
              <a:t>. </a:t>
            </a:r>
            <a:endParaRPr lang="en-US" b="1" dirty="0" smtClean="0">
              <a:latin typeface="Georgia" pitchFamily="18" charset="0"/>
              <a:ea typeface="Times New Roman"/>
              <a:cs typeface="Century Schoolbook"/>
            </a:endParaRPr>
          </a:p>
          <a:p>
            <a:pPr indent="250190" algn="ctr">
              <a:spcBef>
                <a:spcPts val="25"/>
              </a:spcBef>
              <a:spcAft>
                <a:spcPts val="0"/>
              </a:spcAft>
            </a:pPr>
            <a:r>
              <a:rPr lang="uk-UA" b="1" dirty="0" smtClean="0">
                <a:latin typeface="Georgia" pitchFamily="18" charset="0"/>
                <a:ea typeface="Times New Roman"/>
                <a:cs typeface="Century Schoolbook"/>
              </a:rPr>
              <a:t>За </a:t>
            </a:r>
            <a:r>
              <a:rPr lang="uk-UA" b="1" dirty="0">
                <a:latin typeface="Georgia" pitchFamily="18" charset="0"/>
                <a:ea typeface="Times New Roman"/>
                <a:cs typeface="Century Schoolbook"/>
              </a:rPr>
              <a:t>кількістю вирощених у ньому за рік бройлерів визначають розміри птахівничого підприємства з виробництва м'яса бройлерів.</a:t>
            </a:r>
            <a:endParaRPr lang="ru-RU" sz="1400" b="1" dirty="0">
              <a:effectLst/>
              <a:latin typeface="Georgia" pitchFamily="18" charset="0"/>
              <a:ea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2381021"/>
            <a:ext cx="4878288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latin typeface="Georgia" pitchFamily="18" charset="0"/>
                <a:ea typeface="Calibri"/>
                <a:cs typeface="Times New Roman"/>
              </a:rPr>
              <a:t>    </a:t>
            </a:r>
            <a:r>
              <a:rPr lang="uk-UA" b="1" dirty="0" smtClean="0">
                <a:latin typeface="Georgia" pitchFamily="18" charset="0"/>
                <a:ea typeface="Calibri"/>
                <a:cs typeface="Times New Roman"/>
              </a:rPr>
              <a:t>Для </a:t>
            </a:r>
            <a:r>
              <a:rPr lang="uk-UA" b="1" dirty="0">
                <a:latin typeface="Georgia" pitchFamily="18" charset="0"/>
                <a:ea typeface="Calibri"/>
                <a:cs typeface="Times New Roman"/>
              </a:rPr>
              <a:t>птиці, призначеної для забою на м’ясо, існує система заходів щодо вирощування та відгодівлі</a:t>
            </a:r>
            <a:r>
              <a:rPr lang="uk-UA" dirty="0">
                <a:ea typeface="Calibri"/>
                <a:cs typeface="Times New Roman"/>
              </a:rPr>
              <a:t>.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723" y="3212976"/>
            <a:ext cx="4572000" cy="24300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ea typeface="Calibri"/>
                <a:cs typeface="Times New Roman"/>
              </a:rPr>
              <a:t>   </a:t>
            </a:r>
            <a:r>
              <a:rPr lang="uk-UA" b="1" dirty="0" smtClean="0">
                <a:latin typeface="Georgia" pitchFamily="18" charset="0"/>
                <a:ea typeface="Calibri"/>
                <a:cs typeface="Times New Roman"/>
              </a:rPr>
              <a:t>Птиця </a:t>
            </a:r>
            <a:r>
              <a:rPr lang="uk-UA" b="1" dirty="0">
                <a:latin typeface="Georgia" pitchFamily="18" charset="0"/>
                <a:ea typeface="Calibri"/>
                <a:cs typeface="Times New Roman"/>
              </a:rPr>
              <a:t>відгодовується, як правило, у спеціалізованих, фермах, відділеннях. </a:t>
            </a:r>
            <a:endParaRPr lang="en-US" b="1" dirty="0" smtClean="0">
              <a:latin typeface="Georgia" pitchFamily="18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 smtClean="0">
                <a:latin typeface="Georgia" pitchFamily="18" charset="0"/>
                <a:ea typeface="Calibri"/>
                <a:cs typeface="Times New Roman"/>
              </a:rPr>
              <a:t>У </a:t>
            </a:r>
            <a:r>
              <a:rPr lang="uk-UA" b="1" dirty="0">
                <a:latin typeface="Georgia" pitchFamily="18" charset="0"/>
                <a:ea typeface="Calibri"/>
                <a:cs typeface="Times New Roman"/>
              </a:rPr>
              <a:t>спеціалізованих господарствах та птахофабриках широко практикується відгодівля курчат-бройлерів м’ясних порід</a:t>
            </a:r>
            <a:r>
              <a:rPr lang="uk-UA" dirty="0">
                <a:ea typeface="Calibri"/>
                <a:cs typeface="Times New Roman"/>
              </a:rPr>
              <a:t>.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2292" name="Picture 4" descr="G:\ФОТО ДЛЯ ПРЕЗЕНТАЦІЙ\вирощування бройлері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723" y="3573016"/>
            <a:ext cx="2957629" cy="20700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G:\ФОТО ДЛЯ ПРЕЗЕНТАЦІЙ\бройлер смена 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876" y="620688"/>
            <a:ext cx="2983539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01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/>
          <p:cNvSpPr>
            <a:spLocks noChangeArrowheads="1"/>
          </p:cNvSpPr>
          <p:nvPr/>
        </p:nvSpPr>
        <p:spPr bwMode="ltGray">
          <a:xfrm>
            <a:off x="381000" y="1600200"/>
            <a:ext cx="7791400" cy="4495800"/>
          </a:xfrm>
          <a:prstGeom prst="rightArrow">
            <a:avLst>
              <a:gd name="adj1" fmla="val 79306"/>
              <a:gd name="adj2" fmla="val 32395"/>
            </a:avLst>
          </a:prstGeom>
          <a:gradFill rotWithShape="1">
            <a:gsLst>
              <a:gs pos="0">
                <a:srgbClr val="5BCD81">
                  <a:gamma/>
                  <a:tint val="0"/>
                  <a:invGamma/>
                </a:srgbClr>
              </a:gs>
              <a:gs pos="100000">
                <a:srgbClr val="5BCD8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Рисунок 2" descr="o12UI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609" y="2918056"/>
            <a:ext cx="251460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G:\Н М К\ПТАХІВНИЦТВО НАВЧ.МЕТОД. КОМПЛЕКС\Презентації Техн. в-ва прод.птах\ФОТО ДЛЯ ПРЕЗЕНТАЦІЙ\кліткове утримання.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1263559"/>
            <a:ext cx="2521216" cy="1658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244268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</a:rPr>
              <a:t>У бройлерних господарствах застосовують різні способи вирощування курчат на </a:t>
            </a:r>
            <a:r>
              <a:rPr lang="uk-UA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</a:rPr>
              <a:t>м’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</a:rPr>
              <a:t>ясо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</a:rPr>
              <a:t>: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Times New Roman"/>
            </a:endParaRPr>
          </a:p>
        </p:txBody>
      </p:sp>
      <p:grpSp>
        <p:nvGrpSpPr>
          <p:cNvPr id="11" name="Group 41"/>
          <p:cNvGrpSpPr>
            <a:grpSpLocks/>
          </p:cNvGrpSpPr>
          <p:nvPr/>
        </p:nvGrpSpPr>
        <p:grpSpPr bwMode="auto">
          <a:xfrm>
            <a:off x="264799" y="1407107"/>
            <a:ext cx="4824809" cy="685800"/>
            <a:chOff x="1296" y="1824"/>
            <a:chExt cx="2441" cy="432"/>
          </a:xfrm>
        </p:grpSpPr>
        <p:sp>
          <p:nvSpPr>
            <p:cNvPr id="12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1998" cy="288"/>
            </a:xfrm>
            <a:prstGeom prst="roundRect">
              <a:avLst>
                <a:gd name="adj" fmla="val 16667"/>
              </a:avLst>
            </a:prstGeom>
            <a:solidFill>
              <a:srgbClr val="3399FF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rgbClr val="3399FF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Text Box 44"/>
            <p:cNvSpPr txBox="1">
              <a:spLocks noChangeArrowheads="1"/>
            </p:cNvSpPr>
            <p:nvPr/>
          </p:nvSpPr>
          <p:spPr bwMode="gray">
            <a:xfrm>
              <a:off x="1680" y="1934"/>
              <a:ext cx="205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1800" b="1" kern="0" noProof="0" dirty="0" smtClean="0">
                  <a:solidFill>
                    <a:srgbClr val="FFFFFF"/>
                  </a:solidFill>
                  <a:latin typeface="Arial" charset="0"/>
                </a:rPr>
                <a:t>У кліткових батареях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" name="Text Box 4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1</a:t>
              </a:r>
            </a:p>
          </p:txBody>
        </p:sp>
      </p:grpSp>
      <p:grpSp>
        <p:nvGrpSpPr>
          <p:cNvPr id="16" name="Group 46"/>
          <p:cNvGrpSpPr>
            <a:grpSpLocks/>
          </p:cNvGrpSpPr>
          <p:nvPr/>
        </p:nvGrpSpPr>
        <p:grpSpPr bwMode="auto">
          <a:xfrm>
            <a:off x="433550" y="3348038"/>
            <a:ext cx="4724400" cy="685800"/>
            <a:chOff x="1296" y="1824"/>
            <a:chExt cx="2976" cy="432"/>
          </a:xfrm>
        </p:grpSpPr>
        <p:sp>
          <p:nvSpPr>
            <p:cNvPr id="17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rgbClr val="5BCD81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rgbClr val="5BCD81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1800" b="1" kern="0" noProof="0" dirty="0" smtClean="0">
                  <a:solidFill>
                    <a:srgbClr val="FFFFFF"/>
                  </a:solidFill>
                  <a:latin typeface="Arial" charset="0"/>
                </a:rPr>
                <a:t>На глибокій підстилці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0" name="Text Box 5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2</a:t>
              </a:r>
            </a:p>
          </p:txBody>
        </p:sp>
      </p:grpSp>
      <p:pic>
        <p:nvPicPr>
          <p:cNvPr id="1026" name="Picture 2" descr="G:\Н М К\фото інтернет-для слайдів\сітчаста підлога-бройлери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881" y="4650724"/>
            <a:ext cx="2305859" cy="1683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51"/>
          <p:cNvGrpSpPr>
            <a:grpSpLocks/>
          </p:cNvGrpSpPr>
          <p:nvPr/>
        </p:nvGrpSpPr>
        <p:grpSpPr bwMode="auto">
          <a:xfrm>
            <a:off x="349749" y="5134565"/>
            <a:ext cx="4366267" cy="685800"/>
            <a:chOff x="1296" y="1824"/>
            <a:chExt cx="2976" cy="432"/>
          </a:xfrm>
        </p:grpSpPr>
        <p:sp>
          <p:nvSpPr>
            <p:cNvPr id="23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rgbClr val="6666FF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rgbClr val="6666FF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Text Box 5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1800" b="1" kern="0" dirty="0" smtClean="0">
                  <a:solidFill>
                    <a:srgbClr val="FFFFFF"/>
                  </a:solidFill>
                  <a:latin typeface="Arial" charset="0"/>
                </a:rPr>
                <a:t>      На сітчастій підлозі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6" name="Text Box 5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786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Recommending A Strategy">
  <a:themeElements>
    <a:clrScheme name="Тема Office 1">
      <a:dk1>
        <a:srgbClr val="009999"/>
      </a:dk1>
      <a:lt1>
        <a:srgbClr val="FFFFFF"/>
      </a:lt1>
      <a:dk2>
        <a:srgbClr val="000066"/>
      </a:dk2>
      <a:lt2>
        <a:srgbClr val="339966"/>
      </a:lt2>
      <a:accent1>
        <a:srgbClr val="00CC99"/>
      </a:accent1>
      <a:accent2>
        <a:srgbClr val="0099CC"/>
      </a:accent2>
      <a:accent3>
        <a:srgbClr val="AAAAB8"/>
      </a:accent3>
      <a:accent4>
        <a:srgbClr val="DADADA"/>
      </a:accent4>
      <a:accent5>
        <a:srgbClr val="AAE2CA"/>
      </a:accent5>
      <a:accent6>
        <a:srgbClr val="008AB9"/>
      </a:accent6>
      <a:hlink>
        <a:srgbClr val="336699"/>
      </a:hlink>
      <a:folHlink>
        <a:srgbClr val="B2B2B2"/>
      </a:folHlink>
    </a:clrScheme>
    <a:fontScheme name="Тема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9999"/>
        </a:dk1>
        <a:lt1>
          <a:srgbClr val="FFFFFF"/>
        </a:lt1>
        <a:dk2>
          <a:srgbClr val="000066"/>
        </a:dk2>
        <a:lt2>
          <a:srgbClr val="339966"/>
        </a:lt2>
        <a:accent1>
          <a:srgbClr val="00CC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E2CA"/>
        </a:accent5>
        <a:accent6>
          <a:srgbClr val="008AB9"/>
        </a:accent6>
        <a:hlink>
          <a:srgbClr val="33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9900"/>
        </a:dk2>
        <a:lt2>
          <a:srgbClr val="CC0000"/>
        </a:lt2>
        <a:accent1>
          <a:srgbClr val="CC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2D2DB9"/>
        </a:accent6>
        <a:hlink>
          <a:srgbClr val="0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333399"/>
        </a:dk1>
        <a:lt1>
          <a:srgbClr val="FFFFCC"/>
        </a:lt1>
        <a:dk2>
          <a:srgbClr val="000000"/>
        </a:dk2>
        <a:lt2>
          <a:srgbClr val="0000FF"/>
        </a:lt2>
        <a:accent1>
          <a:srgbClr val="800000"/>
        </a:accent1>
        <a:accent2>
          <a:srgbClr val="3366CC"/>
        </a:accent2>
        <a:accent3>
          <a:srgbClr val="AAAAAA"/>
        </a:accent3>
        <a:accent4>
          <a:srgbClr val="DADAAE"/>
        </a:accent4>
        <a:accent5>
          <a:srgbClr val="C0AAAA"/>
        </a:accent5>
        <a:accent6>
          <a:srgbClr val="2D5CB9"/>
        </a:accent6>
        <a:hlink>
          <a:srgbClr val="FF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CC3300"/>
        </a:dk1>
        <a:lt1>
          <a:srgbClr val="FFFFCC"/>
        </a:lt1>
        <a:dk2>
          <a:srgbClr val="000000"/>
        </a:dk2>
        <a:lt2>
          <a:srgbClr val="CC6600"/>
        </a:lt2>
        <a:accent1>
          <a:srgbClr val="993300"/>
        </a:accent1>
        <a:accent2>
          <a:srgbClr val="808000"/>
        </a:accent2>
        <a:accent3>
          <a:srgbClr val="AAAAAA"/>
        </a:accent3>
        <a:accent4>
          <a:srgbClr val="DADAAE"/>
        </a:accent4>
        <a:accent5>
          <a:srgbClr val="CAAD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66CCFF"/>
        </a:dk1>
        <a:lt1>
          <a:srgbClr val="CCECFF"/>
        </a:lt1>
        <a:dk2>
          <a:srgbClr val="000000"/>
        </a:dk2>
        <a:lt2>
          <a:srgbClr val="9999FF"/>
        </a:lt2>
        <a:accent1>
          <a:srgbClr val="FFFFFF"/>
        </a:accent1>
        <a:accent2>
          <a:srgbClr val="99CCFF"/>
        </a:accent2>
        <a:accent3>
          <a:srgbClr val="AAAAAA"/>
        </a:accent3>
        <a:accent4>
          <a:srgbClr val="AEC9DA"/>
        </a:accent4>
        <a:accent5>
          <a:srgbClr val="FFFFFF"/>
        </a:accent5>
        <a:accent6>
          <a:srgbClr val="8AB9E7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993366"/>
        </a:dk1>
        <a:lt1>
          <a:srgbClr val="FFFFCC"/>
        </a:lt1>
        <a:dk2>
          <a:srgbClr val="333399"/>
        </a:dk2>
        <a:lt2>
          <a:srgbClr val="0066FF"/>
        </a:lt2>
        <a:accent1>
          <a:srgbClr val="6600FF"/>
        </a:accent1>
        <a:accent2>
          <a:srgbClr val="0099CC"/>
        </a:accent2>
        <a:accent3>
          <a:srgbClr val="ADADCA"/>
        </a:accent3>
        <a:accent4>
          <a:srgbClr val="DADAAE"/>
        </a:accent4>
        <a:accent5>
          <a:srgbClr val="B8AAFF"/>
        </a:accent5>
        <a:accent6>
          <a:srgbClr val="008AB9"/>
        </a:accent6>
        <a:hlink>
          <a:srgbClr val="66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993366"/>
        </a:dk1>
        <a:lt1>
          <a:srgbClr val="EAEAEA"/>
        </a:lt1>
        <a:dk2>
          <a:srgbClr val="660066"/>
        </a:dk2>
        <a:lt2>
          <a:srgbClr val="CC0000"/>
        </a:lt2>
        <a:accent1>
          <a:srgbClr val="A50021"/>
        </a:accent1>
        <a:accent2>
          <a:srgbClr val="660033"/>
        </a:accent2>
        <a:accent3>
          <a:srgbClr val="B8AAB8"/>
        </a:accent3>
        <a:accent4>
          <a:srgbClr val="C8C8C8"/>
        </a:accent4>
        <a:accent5>
          <a:srgbClr val="CFAAAB"/>
        </a:accent5>
        <a:accent6>
          <a:srgbClr val="5C00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wsPrint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</TotalTime>
  <Words>1117</Words>
  <Application>Microsoft Office PowerPoint</Application>
  <PresentationFormat>Экран (4:3)</PresentationFormat>
  <Paragraphs>211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1_Recommending A Strategy</vt:lpstr>
      <vt:lpstr>NewsPrint</vt:lpstr>
      <vt:lpstr>7.1. Технологія виробнитцва м’яса курчат-бройлерів</vt:lpstr>
      <vt:lpstr>Презентация PowerPoint</vt:lpstr>
      <vt:lpstr>Презентация PowerPoint</vt:lpstr>
      <vt:lpstr>Основні технологічні  принципи</vt:lpstr>
      <vt:lpstr>Презентация PowerPoint</vt:lpstr>
      <vt:lpstr>Бройлер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Дякуємо за увагу!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Петращук Віра Михайлівна</dc:creator>
  <cp:lastModifiedBy>Пользователь</cp:lastModifiedBy>
  <cp:revision>78</cp:revision>
  <dcterms:created xsi:type="dcterms:W3CDTF">2013-04-21T07:01:18Z</dcterms:created>
  <dcterms:modified xsi:type="dcterms:W3CDTF">2015-01-15T09:12:41Z</dcterms:modified>
</cp:coreProperties>
</file>