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768" r:id="rId3"/>
  </p:sldMasterIdLst>
  <p:notesMasterIdLst>
    <p:notesMasterId r:id="rId35"/>
  </p:notesMasterIdLst>
  <p:sldIdLst>
    <p:sldId id="257" r:id="rId4"/>
    <p:sldId id="260" r:id="rId5"/>
    <p:sldId id="264" r:id="rId6"/>
    <p:sldId id="261" r:id="rId7"/>
    <p:sldId id="265" r:id="rId8"/>
    <p:sldId id="262" r:id="rId9"/>
    <p:sldId id="289" r:id="rId10"/>
    <p:sldId id="267" r:id="rId11"/>
    <p:sldId id="288" r:id="rId12"/>
    <p:sldId id="269" r:id="rId13"/>
    <p:sldId id="272" r:id="rId14"/>
    <p:sldId id="273" r:id="rId15"/>
    <p:sldId id="291" r:id="rId16"/>
    <p:sldId id="292" r:id="rId17"/>
    <p:sldId id="293" r:id="rId18"/>
    <p:sldId id="294" r:id="rId19"/>
    <p:sldId id="259" r:id="rId20"/>
    <p:sldId id="295" r:id="rId21"/>
    <p:sldId id="298" r:id="rId22"/>
    <p:sldId id="300" r:id="rId23"/>
    <p:sldId id="296" r:id="rId24"/>
    <p:sldId id="274" r:id="rId25"/>
    <p:sldId id="279" r:id="rId26"/>
    <p:sldId id="287" r:id="rId27"/>
    <p:sldId id="276" r:id="rId28"/>
    <p:sldId id="280" r:id="rId29"/>
    <p:sldId id="275" r:id="rId30"/>
    <p:sldId id="281" r:id="rId31"/>
    <p:sldId id="266" r:id="rId32"/>
    <p:sldId id="297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CD5"/>
    <a:srgbClr val="6B9AC1"/>
    <a:srgbClr val="A778A8"/>
    <a:srgbClr val="CCFF66"/>
    <a:srgbClr val="FDFDFD"/>
    <a:srgbClr val="66CCFF"/>
    <a:srgbClr val="CE98C4"/>
    <a:srgbClr val="9481E5"/>
    <a:srgbClr val="5498D0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72" y="18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B164-76BE-4E81-875E-E500AAC2FD3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6450-ECED-4704-9F84-5D46ABCA9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6450-ECED-4704-9F84-5D46ABCA94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D99898-7541-4061-AF40-946CDDD6BA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7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2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9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5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8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66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6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3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57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64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91F2F-4922-4219-8D04-9D965B3722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83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A27EA-6975-472F-AEE0-E9EB94D5A5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1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D2AE8-C030-4050-8AAF-7C2D824259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1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F86D7-A87F-4992-BBC5-1D1D10E6B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2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79FC0-D018-46F5-BE7F-E897B172F2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1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B9DF-EB9C-4530-B250-CAC400E569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9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9507-819B-4C38-B124-D313027A1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3A0DD-F9D2-4ADB-8C6B-55F74CB0FB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23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BD328-C8A1-4AD6-BFB5-122ED56A83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7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1D82-0953-4C4C-8305-56D900118B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56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80261-32C0-4217-8828-650DEE6A77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9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ED38D2-AC0F-44E1-8857-196B907111C1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BF50E3-52B7-48B7-A9AC-08A66C710B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00D9AC-A649-4234-A253-748E548774EF}" type="datetimeFigureOut">
              <a:rPr lang="ru-RU" smtClean="0">
                <a:solidFill>
                  <a:srgbClr val="438086"/>
                </a:solidFill>
              </a:rPr>
              <a:pPr/>
              <a:t>15.01.2015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D99898-7541-4061-AF40-946CDDD6B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6835B5-2E81-4067-AAD8-BC90B4E302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microsoft.com/office/2007/relationships/hdphoto" Target="../media/hdphoto4.wdp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microsoft.com/office/2007/relationships/hdphoto" Target="../media/hdphoto5.wdp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image" Target="../media/image7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hyperlink" Target="http://tvarynnyctvo.ru/uploads/posts/2011-12/1324754628_yayco.jpeg" TargetMode="External"/><Relationship Id="rId7" Type="http://schemas.openxmlformats.org/officeDocument/2006/relationships/image" Target="../media/image9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wmf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67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353">
            <a:off x="4119351" y="3690081"/>
            <a:ext cx="4942226" cy="1923256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971600" y="188640"/>
            <a:ext cx="74168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Рогатинський</a:t>
            </a:r>
            <a:r>
              <a:rPr lang="uk-UA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державний аграрний коледж</a:t>
            </a:r>
            <a:endParaRPr lang="ru-R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412776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Тема лекції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12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k-UA" sz="1600" b="1" kern="0" dirty="0">
                <a:solidFill>
                  <a:srgbClr val="FFC000"/>
                </a:solidFill>
                <a:latin typeface="Joinks"/>
              </a:rPr>
              <a:t>Мультимедійний супровід </a:t>
            </a:r>
            <a:r>
              <a:rPr lang="en-US" sz="1600" b="1" kern="0" dirty="0" smtClean="0">
                <a:solidFill>
                  <a:srgbClr val="FFC000"/>
                </a:solidFill>
                <a:latin typeface="Joinks"/>
              </a:rPr>
              <a:t> </a:t>
            </a:r>
            <a:r>
              <a:rPr lang="uk-UA" sz="1600" b="1" kern="0" dirty="0" smtClean="0">
                <a:solidFill>
                  <a:srgbClr val="FFC000"/>
                </a:solidFill>
                <a:latin typeface="Joinks"/>
              </a:rPr>
              <a:t>лекції  </a:t>
            </a:r>
            <a:r>
              <a:rPr lang="uk-UA" sz="1600" b="1" kern="0" dirty="0">
                <a:solidFill>
                  <a:srgbClr val="FFC000"/>
                </a:solidFill>
                <a:latin typeface="Joinks"/>
              </a:rPr>
              <a:t>з дисципліни  «Технологія виробництва продукції птахівництва»</a:t>
            </a:r>
            <a:endParaRPr lang="ru-RU" sz="1600" kern="0" dirty="0">
              <a:solidFill>
                <a:srgbClr val="FFC000"/>
              </a:solidFill>
              <a:latin typeface="Franklin Gothic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852455"/>
            <a:ext cx="33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b="1" kern="0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Викладачі</a:t>
            </a:r>
            <a:r>
              <a:rPr lang="uk-UA" b="1" kern="0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  </a:t>
            </a:r>
            <a:r>
              <a:rPr lang="uk-UA" b="1" kern="0" dirty="0" err="1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kern="0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b="1" kern="0" dirty="0">
                <a:solidFill>
                  <a:srgbClr val="C00000"/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dirty="0" err="1">
                <a:solidFill>
                  <a:srgbClr val="C00000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>
                <a:solidFill>
                  <a:srgbClr val="C00000"/>
                </a:solidFill>
                <a:latin typeface="Joinks"/>
                <a:cs typeface="Times New Roman"/>
              </a:rPr>
              <a:t> І.В.</a:t>
            </a:r>
            <a:endParaRPr lang="ru-RU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07796">
            <a:off x="4303414" y="3866879"/>
            <a:ext cx="4486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>
                <a:solidFill>
                  <a:srgbClr val="C00000"/>
                </a:solidFill>
                <a:latin typeface="Joinks"/>
              </a:rPr>
              <a:t>6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.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2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.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 </a:t>
            </a:r>
            <a:r>
              <a:rPr lang="uk-UA" sz="2400" b="1" i="1" kern="0" dirty="0" smtClean="0">
                <a:solidFill>
                  <a:srgbClr val="C00000"/>
                </a:solidFill>
                <a:latin typeface="Joinks"/>
              </a:rPr>
              <a:t>Технологія промислового виробництва харчових яєць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 птиці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1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20000" r="-22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uk-UA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Утримання </a:t>
            </a:r>
            <a:r>
              <a:rPr lang="uk-UA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батьківського </a:t>
            </a:r>
            <a:r>
              <a:rPr lang="uk-UA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поголів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’</a:t>
            </a:r>
            <a:r>
              <a:rPr lang="uk-UA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я на підлозі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28799"/>
            <a:ext cx="1872208" cy="5040559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При 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утриманні на </a:t>
            </a: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підлозі у 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пташниках використовують комплекти обладнання ПКС-6 (для приміщень завширшки 12 м</a:t>
            </a: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і ПКС-10 (завширшки </a:t>
            </a:r>
            <a:endParaRPr lang="uk-UA" sz="1200" b="1" dirty="0" smtClean="0">
              <a:solidFill>
                <a:prstClr val="black"/>
              </a:solidFill>
              <a:latin typeface="Joinks"/>
              <a:ea typeface="Calibri"/>
              <a:cs typeface="Century Schoolbook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18 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м). При цьому пташники для батьківського стада розділяють на секції з поголів'ям у кожній з них не більше 700 </a:t>
            </a: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– 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800 курей при щільності </a:t>
            </a: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посадки </a:t>
            </a:r>
            <a:r>
              <a:rPr lang="uk-UA" sz="1200" b="1" spc="100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3,5–4</a:t>
            </a: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голови на </a:t>
            </a:r>
            <a:endParaRPr lang="uk-UA" sz="1200" b="1" dirty="0" smtClean="0">
              <a:solidFill>
                <a:prstClr val="black"/>
              </a:solidFill>
              <a:latin typeface="Joinks"/>
              <a:ea typeface="Calibri"/>
              <a:cs typeface="Century Schoolbook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1200" b="1" dirty="0" smtClean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1 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м</a:t>
            </a:r>
            <a:r>
              <a:rPr lang="uk-UA" sz="1200" b="1" baseline="30000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2</a:t>
            </a:r>
            <a:r>
              <a:rPr lang="uk-UA" sz="1200" b="1" dirty="0">
                <a:solidFill>
                  <a:prstClr val="black"/>
                </a:solidFill>
                <a:latin typeface="Joinks"/>
                <a:ea typeface="Calibri"/>
                <a:cs typeface="Century Schoolbook"/>
              </a:rPr>
              <a:t> підлоги. </a:t>
            </a:r>
            <a:endParaRPr lang="ru-RU" sz="1200" b="1" dirty="0">
              <a:solidFill>
                <a:prstClr val="black"/>
              </a:solidFill>
              <a:latin typeface="Joinks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Tx/>
              <a:buSzTx/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3168352" cy="264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19" y="2120082"/>
            <a:ext cx="2214544" cy="196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888448" y="1196752"/>
            <a:ext cx="2598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Joinks"/>
                <a:ea typeface="Calibri"/>
                <a:cs typeface="Century Schoolbook"/>
              </a:rPr>
              <a:t>Одне гніздо розраховане на 5 </a:t>
            </a:r>
            <a:r>
              <a:rPr lang="uk-UA" b="1" dirty="0" smtClean="0">
                <a:latin typeface="Joinks"/>
                <a:ea typeface="Calibri"/>
                <a:cs typeface="Century Schoolbook"/>
              </a:rPr>
              <a:t>– </a:t>
            </a:r>
            <a:r>
              <a:rPr lang="uk-UA" b="1" dirty="0">
                <a:latin typeface="Joinks"/>
                <a:ea typeface="Calibri"/>
                <a:cs typeface="Century Schoolbook"/>
              </a:rPr>
              <a:t>6 курок. </a:t>
            </a:r>
            <a:endParaRPr lang="ru-RU" b="1" dirty="0">
              <a:latin typeface="Joink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33" y="4491900"/>
            <a:ext cx="2566400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47859" y="5211014"/>
            <a:ext cx="2015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 smtClean="0">
                <a:solidFill>
                  <a:prstClr val="black"/>
                </a:solidFill>
                <a:latin typeface="Joinks"/>
              </a:rPr>
              <a:t>Проводиться </a:t>
            </a:r>
            <a:r>
              <a:rPr lang="uk-UA" b="1" dirty="0" err="1" smtClean="0">
                <a:solidFill>
                  <a:prstClr val="black"/>
                </a:solidFill>
                <a:latin typeface="Joinks"/>
              </a:rPr>
              <a:t>дебікування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 птиці</a:t>
            </a:r>
            <a:endParaRPr lang="ru-RU" b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 rot="10800000">
            <a:off x="5526018" y="5443749"/>
            <a:ext cx="1661651" cy="50592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G:\Н М К\ПТАХІВНИЦТВО НАВЧ.МЕТОД. КОМПЛЕКС\ФОТО ДЛЯ ПРЕЗЕНТАЦІЙ\несуч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58" y="3486832"/>
            <a:ext cx="1956330" cy="162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7827" y="4657016"/>
            <a:ext cx="2064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 smtClean="0">
                <a:solidFill>
                  <a:prstClr val="black"/>
                </a:solidFill>
                <a:latin typeface="Joinks"/>
              </a:rPr>
              <a:t>Співвідношення курочок і півників становить 9:1 або 10:1</a:t>
            </a:r>
            <a:endParaRPr lang="ru-RU" b="1" dirty="0">
              <a:solidFill>
                <a:prstClr val="black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1146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16216" y="1757609"/>
            <a:ext cx="2306216" cy="5100391"/>
          </a:xfrm>
        </p:spPr>
        <p:txBody>
          <a:bodyPr>
            <a:noAutofit/>
          </a:bodyPr>
          <a:lstStyle/>
          <a:p>
            <a:pPr indent="250190" algn="ctr">
              <a:lnSpc>
                <a:spcPct val="110000"/>
              </a:lnSpc>
              <a:spcAft>
                <a:spcPts val="0"/>
              </a:spcAft>
            </a:pPr>
            <a:r>
              <a:rPr lang="uk-UA" b="1" dirty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Один пташник або зону (кілька пташників) рекомендується за­повнювати партією птиці одного віку, вирощеною в однакових </a:t>
            </a:r>
            <a:endParaRPr lang="uk-UA" b="1" dirty="0" smtClean="0">
              <a:solidFill>
                <a:schemeClr val="tx1"/>
              </a:solidFill>
              <a:latin typeface="Joinks"/>
              <a:ea typeface="Times New Roman"/>
              <a:cs typeface="Times New Roman"/>
            </a:endParaRPr>
          </a:p>
          <a:p>
            <a:pPr indent="250190" algn="ctr">
              <a:lnSpc>
                <a:spcPct val="110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умо­вах</a:t>
            </a:r>
            <a:r>
              <a:rPr lang="uk-UA" b="1" dirty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. </a:t>
            </a:r>
            <a:endParaRPr lang="uk-UA" b="1" dirty="0" smtClean="0">
              <a:solidFill>
                <a:schemeClr val="tx1"/>
              </a:solidFill>
              <a:latin typeface="Joinks"/>
              <a:ea typeface="Times New Roman"/>
              <a:cs typeface="Times New Roman"/>
            </a:endParaRPr>
          </a:p>
          <a:p>
            <a:pPr indent="250190" algn="ctr">
              <a:spcAft>
                <a:spcPts val="0"/>
              </a:spcAft>
            </a:pPr>
            <a:r>
              <a:rPr lang="uk-UA" b="1" dirty="0" smtClean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Розмір </a:t>
            </a:r>
            <a:r>
              <a:rPr lang="uk-UA" b="1" dirty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батьківського стада становить </a:t>
            </a:r>
            <a:r>
              <a:rPr lang="uk-UA" b="1" spc="100" dirty="0" smtClean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10–15</a:t>
            </a:r>
            <a:r>
              <a:rPr lang="uk-UA" b="1" dirty="0" smtClean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% поголів'я </a:t>
            </a:r>
            <a:r>
              <a:rPr lang="uk-UA" b="1" dirty="0" smtClean="0">
                <a:solidFill>
                  <a:schemeClr val="tx1"/>
                </a:solidFill>
                <a:latin typeface="Joinks"/>
                <a:ea typeface="Times New Roman"/>
                <a:cs typeface="Times New Roman"/>
              </a:rPr>
              <a:t>про­мислового.</a:t>
            </a:r>
            <a:endParaRPr lang="ru-RU" dirty="0">
              <a:latin typeface="Century Schoolbook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915816" y="1737220"/>
            <a:ext cx="3254896" cy="4419600"/>
          </a:xfrm>
        </p:spPr>
        <p:txBody>
          <a:bodyPr>
            <a:normAutofit/>
          </a:bodyPr>
          <a:lstStyle/>
          <a:p>
            <a:pPr algn="ctr">
              <a:spcBef>
                <a:spcPts val="575"/>
              </a:spcBef>
              <a:spcAft>
                <a:spcPts val="0"/>
              </a:spcAft>
            </a:pPr>
            <a:r>
              <a:rPr lang="uk-UA" sz="2000" b="1" dirty="0">
                <a:latin typeface="Joinks"/>
                <a:ea typeface="Times New Roman"/>
                <a:cs typeface="Times New Roman"/>
              </a:rPr>
              <a:t>На кожну початкову несучку промислового стада в 17-тижневому віці приймають на вирощування не менше 1,4 одно­денної курочки.</a:t>
            </a:r>
            <a:endParaRPr lang="ru-RU" sz="2000" b="1" dirty="0">
              <a:effectLst/>
              <a:latin typeface="Joinks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8" y="1757609"/>
            <a:ext cx="2313994" cy="510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5744" y="1787106"/>
            <a:ext cx="2234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</a:pP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При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виробництві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яєць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технологічний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процес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може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здійснюватися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рамках одного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господарства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(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підприємство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із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замкнутим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циклом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виробництва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)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або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окремих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вузькоспеціалізо-ваних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господарствах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рамках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виробничого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об'єднання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Рисунок 13" descr="http://img1.liveinternet.ru/images/attach/c/0/52/71/52071591_p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30" y="4289189"/>
            <a:ext cx="1526540" cy="2522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2438"/>
            <a:ext cx="80772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Multi курятник слоя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161"/>
            <a:ext cx="6984776" cy="1600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1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Способи вирощування ремонтного молодняку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121475" y="1484784"/>
            <a:ext cx="6400800" cy="4419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uk-UA" sz="3200" b="1" dirty="0" smtClean="0">
                <a:latin typeface="Joinks"/>
                <a:ea typeface="Times New Roman"/>
                <a:cs typeface="Times New Roman"/>
              </a:rPr>
              <a:t>Залежно </a:t>
            </a:r>
            <a:r>
              <a:rPr lang="uk-UA" sz="3200" b="1" dirty="0">
                <a:latin typeface="Joinks"/>
                <a:ea typeface="Times New Roman"/>
                <a:cs typeface="Times New Roman"/>
              </a:rPr>
              <a:t>від конкретних умов застосовують різні способи виро­щування ремонтного молодняку: </a:t>
            </a:r>
            <a:endParaRPr lang="uk-UA" sz="3200" b="1" dirty="0" smtClean="0">
              <a:latin typeface="Joinks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Georgia" pitchFamily="18" charset="0"/>
                <a:ea typeface="Times New Roman"/>
                <a:cs typeface="Times New Roman"/>
              </a:rPr>
              <a:t>в </a:t>
            </a:r>
            <a:r>
              <a:rPr lang="uk-UA" sz="2400" b="1" dirty="0">
                <a:latin typeface="Georgia" pitchFamily="18" charset="0"/>
                <a:ea typeface="Times New Roman"/>
                <a:cs typeface="Times New Roman"/>
              </a:rPr>
              <a:t>кліткових </a:t>
            </a:r>
            <a:r>
              <a:rPr lang="uk-UA" sz="2400" b="1" dirty="0" smtClean="0">
                <a:latin typeface="Georgia" pitchFamily="18" charset="0"/>
                <a:ea typeface="Times New Roman"/>
                <a:cs typeface="Times New Roman"/>
              </a:rPr>
              <a:t>батареях</a:t>
            </a:r>
            <a:r>
              <a:rPr lang="uk-UA" sz="2400" b="1" dirty="0">
                <a:latin typeface="Georgia" pitchFamily="18" charset="0"/>
                <a:ea typeface="Times New Roman"/>
                <a:cs typeface="Times New Roman"/>
              </a:rPr>
              <a:t>;</a:t>
            </a:r>
            <a:endParaRPr lang="uk-UA" sz="2400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Georgia" pitchFamily="18" charset="0"/>
                <a:ea typeface="Times New Roman"/>
                <a:cs typeface="Times New Roman"/>
              </a:rPr>
              <a:t>на </a:t>
            </a:r>
            <a:r>
              <a:rPr lang="uk-UA" sz="2400" b="1" dirty="0">
                <a:latin typeface="Georgia" pitchFamily="18" charset="0"/>
                <a:ea typeface="Times New Roman"/>
                <a:cs typeface="Times New Roman"/>
              </a:rPr>
              <a:t>підлозі з глибокою </a:t>
            </a:r>
            <a:r>
              <a:rPr lang="uk-UA" sz="2400" b="1" dirty="0" smtClean="0">
                <a:latin typeface="Georgia" pitchFamily="18" charset="0"/>
                <a:ea typeface="Times New Roman"/>
                <a:cs typeface="Times New Roman"/>
              </a:rPr>
              <a:t>підстилкою;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Georgia" pitchFamily="18" charset="0"/>
                <a:ea typeface="Times New Roman"/>
                <a:cs typeface="Times New Roman"/>
              </a:rPr>
              <a:t>на </a:t>
            </a:r>
            <a:r>
              <a:rPr lang="uk-UA" sz="2400" b="1" dirty="0">
                <a:latin typeface="Georgia" pitchFamily="18" charset="0"/>
                <a:ea typeface="Times New Roman"/>
                <a:cs typeface="Times New Roman"/>
              </a:rPr>
              <a:t>сітчастій підлозі, </a:t>
            </a:r>
            <a:endParaRPr lang="uk-UA" sz="2400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latin typeface="Georgia" pitchFamily="18" charset="0"/>
                <a:ea typeface="Times New Roman"/>
                <a:cs typeface="Times New Roman"/>
              </a:rPr>
              <a:t>комбінований </a:t>
            </a:r>
            <a:r>
              <a:rPr lang="uk-UA" sz="2400" b="1" dirty="0">
                <a:latin typeface="Georgia" pitchFamily="18" charset="0"/>
                <a:ea typeface="Times New Roman"/>
                <a:cs typeface="Times New Roman"/>
              </a:rPr>
              <a:t>спосіб, коли до певного віку курчат вирощують у клітках, а потім перево­дять їх на підлогу</a:t>
            </a:r>
            <a:r>
              <a:rPr lang="uk-UA" sz="26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600" dirty="0"/>
          </a:p>
        </p:txBody>
      </p:sp>
      <p:pic>
        <p:nvPicPr>
          <p:cNvPr id="11266" name="Picture 2" descr="G:\Н М К\ПТАХІВНИЦТВО НАВЧ.МЕТОД. КОМПЛЕКС\Холдинг АВАНГАРД\кліткове утрим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29" y="2126338"/>
            <a:ext cx="1253633" cy="109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Н М К\ПТАХІВНИЦТВО НАВЧ.МЕТОД. КОМПЛЕКС\Холдинг АВАНГАРД\молодняк- Авангар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94" y="2780928"/>
            <a:ext cx="1296144" cy="109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Н М К\ПТАХІВНИЦТВО НАВЧ.МЕТОД. КОМПЛЕКС\Холдинг АВАНГАРД\підлогове утримання -годівл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28" y="5517232"/>
            <a:ext cx="1395547" cy="117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Н М К\ПТАХІВНИЦТВО НАВЧ.МЕТОД. КОМПЛЕКС\ФОТО ДЛЯ ПРЕЗЕНТАЦІЙ\курчата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64" y="4521347"/>
            <a:ext cx="1296144" cy="106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:\Н М К\ПТАХІВНИЦТВО НАВЧ.МЕТОД. КОМПЛЕКС\ФОТО ДЛЯ ПРЕЗЕНТАЦІЙ\мол.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83" y="3887231"/>
            <a:ext cx="1310485" cy="116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5773414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5"/>
              </a:spcBef>
              <a:spcAft>
                <a:spcPts val="0"/>
              </a:spcAft>
            </a:pP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При утриманні на підлозі використовують обладнання КРМ-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, </a:t>
            </a:r>
            <a:r>
              <a:rPr lang="uk-UA" b="1" dirty="0" err="1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КРМ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-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18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. Щільність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посадки –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голів на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</a:t>
            </a:r>
            <a:r>
              <a:rPr lang="uk-UA" b="1" spc="-100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м</a:t>
            </a:r>
            <a:r>
              <a:rPr lang="uk-UA" b="1" spc="-100" baseline="30000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.</a:t>
            </a:r>
            <a:endParaRPr lang="ru-RU" sz="1600" dirty="0">
              <a:solidFill>
                <a:srgbClr val="C00000"/>
              </a:solidFill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697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</a:rPr>
              <a:t>Для вирощування молодняку ку­рей фірма </a:t>
            </a:r>
            <a:r>
              <a:rPr lang="uk-UA" b="1" dirty="0" err="1">
                <a:latin typeface="Georgia" pitchFamily="18" charset="0"/>
                <a:ea typeface="Times New Roman"/>
              </a:rPr>
              <a:t>Ві</a:t>
            </a:r>
            <a:r>
              <a:rPr lang="en-US" b="1" dirty="0">
                <a:latin typeface="Georgia" pitchFamily="18" charset="0"/>
                <a:ea typeface="Times New Roman"/>
              </a:rPr>
              <a:t>g </a:t>
            </a:r>
            <a:r>
              <a:rPr lang="en-US" b="1" dirty="0" err="1">
                <a:latin typeface="Georgia" pitchFamily="18" charset="0"/>
                <a:ea typeface="Times New Roman"/>
              </a:rPr>
              <a:t>Durchman</a:t>
            </a:r>
            <a:r>
              <a:rPr lang="en-US" b="1" dirty="0">
                <a:latin typeface="Georgia" pitchFamily="18" charset="0"/>
                <a:ea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</a:rPr>
              <a:t>пропонує сучасну систему </a:t>
            </a:r>
            <a:r>
              <a:rPr lang="en-US" b="1" dirty="0" err="1">
                <a:latin typeface="Georgia" pitchFamily="18" charset="0"/>
                <a:ea typeface="Times New Roman"/>
              </a:rPr>
              <a:t>UniventStart</a:t>
            </a:r>
            <a:r>
              <a:rPr lang="uk-UA" b="1" dirty="0" err="1">
                <a:latin typeface="Georgia" pitchFamily="18" charset="0"/>
                <a:ea typeface="Times New Roman"/>
              </a:rPr>
              <a:t>ег</a:t>
            </a:r>
            <a:r>
              <a:rPr lang="uk-UA" b="1" dirty="0">
                <a:latin typeface="Georgia" pitchFamily="18" charset="0"/>
                <a:ea typeface="Times New Roman"/>
              </a:rPr>
              <a:t>. Якість та рівномірність росту молод­няку впливає на подальшу продук­тивність несучості курей. 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9040"/>
            <a:ext cx="3429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6596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sz="2000" b="1" dirty="0">
                <a:latin typeface="Georgia" pitchFamily="18" charset="0"/>
                <a:ea typeface="Times New Roman"/>
              </a:rPr>
              <a:t>Система </a:t>
            </a:r>
            <a:r>
              <a:rPr lang="uk-UA" sz="2000" b="1" dirty="0" smtClean="0">
                <a:latin typeface="Georgia" pitchFamily="18" charset="0"/>
                <a:ea typeface="Times New Roman"/>
              </a:rPr>
              <a:t>напу­вання –  </a:t>
            </a:r>
            <a:r>
              <a:rPr lang="uk-UA" sz="2000" b="1" dirty="0">
                <a:latin typeface="Georgia" pitchFamily="18" charset="0"/>
                <a:ea typeface="Times New Roman"/>
              </a:rPr>
              <a:t>дві </a:t>
            </a:r>
            <a:r>
              <a:rPr lang="uk-UA" sz="2000" b="1" dirty="0" smtClean="0">
                <a:latin typeface="Georgia" pitchFamily="18" charset="0"/>
                <a:ea typeface="Times New Roman"/>
              </a:rPr>
              <a:t>ніпельні </a:t>
            </a:r>
            <a:r>
              <a:rPr lang="uk-UA" sz="2000" b="1" dirty="0">
                <a:latin typeface="Georgia" pitchFamily="18" charset="0"/>
                <a:ea typeface="Times New Roman"/>
              </a:rPr>
              <a:t>автонапувалки на клітку.</a:t>
            </a:r>
            <a:endParaRPr lang="ru-RU" sz="2000" b="1" dirty="0">
              <a:latin typeface="Georgia" pitchFamily="18" charset="0"/>
              <a:ea typeface="Times New Roman"/>
            </a:endParaRPr>
          </a:p>
          <a:p>
            <a:pPr algn="ctr"/>
            <a:r>
              <a:rPr lang="uk-UA" sz="2000" b="1" dirty="0">
                <a:latin typeface="Georgia" pitchFamily="18" charset="0"/>
                <a:ea typeface="Times New Roman"/>
              </a:rPr>
              <a:t>Фірма ИМІТ (Туреччина) виго­товляє </a:t>
            </a:r>
            <a:r>
              <a:rPr lang="uk-UA" sz="2000" b="1" dirty="0" err="1">
                <a:latin typeface="Georgia" pitchFamily="18" charset="0"/>
                <a:ea typeface="Times New Roman"/>
              </a:rPr>
              <a:t>чотири-</a:t>
            </a:r>
            <a:r>
              <a:rPr lang="uk-UA" sz="2000" b="1" dirty="0">
                <a:latin typeface="Georgia" pitchFamily="18" charset="0"/>
                <a:ea typeface="Times New Roman"/>
              </a:rPr>
              <a:t>, </a:t>
            </a:r>
            <a:r>
              <a:rPr lang="uk-UA" sz="2000" b="1" dirty="0" err="1">
                <a:latin typeface="Georgia" pitchFamily="18" charset="0"/>
                <a:ea typeface="Times New Roman"/>
              </a:rPr>
              <a:t>п'яти-</a:t>
            </a:r>
            <a:r>
              <a:rPr lang="uk-UA" sz="2000" b="1" dirty="0">
                <a:latin typeface="Georgia" pitchFamily="18" charset="0"/>
                <a:ea typeface="Times New Roman"/>
              </a:rPr>
              <a:t> або шести­ярусні </a:t>
            </a:r>
            <a:r>
              <a:rPr lang="uk-UA" sz="2000" b="1" dirty="0" err="1">
                <a:latin typeface="Georgia" pitchFamily="18" charset="0"/>
                <a:ea typeface="Times New Roman"/>
              </a:rPr>
              <a:t>етажеркові</a:t>
            </a:r>
            <a:r>
              <a:rPr lang="uk-UA" sz="2000" b="1" dirty="0">
                <a:latin typeface="Georgia" pitchFamily="18" charset="0"/>
                <a:ea typeface="Times New Roman"/>
              </a:rPr>
              <a:t> батареї. Клітку зроблено з оцинкованої сітки, тов­щина </a:t>
            </a:r>
            <a:r>
              <a:rPr lang="uk-UA" sz="2000" b="1" dirty="0" smtClean="0">
                <a:latin typeface="Georgia" pitchFamily="18" charset="0"/>
                <a:ea typeface="Times New Roman"/>
              </a:rPr>
              <a:t>прутка –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3–4 </a:t>
            </a:r>
            <a:r>
              <a:rPr lang="uk-UA" sz="2000" b="1" dirty="0">
                <a:latin typeface="Georgia" pitchFamily="18" charset="0"/>
                <a:ea typeface="Times New Roman"/>
              </a:rPr>
              <a:t>мм. Система напування </a:t>
            </a:r>
            <a:r>
              <a:rPr lang="uk-UA" sz="2000" b="1" dirty="0" smtClean="0">
                <a:latin typeface="Georgia" pitchFamily="18" charset="0"/>
                <a:ea typeface="Times New Roman"/>
              </a:rPr>
              <a:t>– </a:t>
            </a:r>
            <a:r>
              <a:rPr lang="uk-UA" sz="2000" b="1" dirty="0">
                <a:latin typeface="Georgia" pitchFamily="18" charset="0"/>
                <a:ea typeface="Times New Roman"/>
              </a:rPr>
              <a:t>ніпельні автонапувал­ки з </a:t>
            </a:r>
            <a:r>
              <a:rPr lang="uk-UA" sz="2000" b="1" dirty="0" err="1">
                <a:latin typeface="Georgia" pitchFamily="18" charset="0"/>
                <a:ea typeface="Times New Roman"/>
              </a:rPr>
              <a:t>краплеуловлювачами</a:t>
            </a:r>
            <a:r>
              <a:rPr lang="uk-UA" sz="2000" b="1" dirty="0">
                <a:latin typeface="Georgia" pitchFamily="18" charset="0"/>
                <a:ea typeface="Times New Roman"/>
              </a:rPr>
              <a:t>, водо­провідна труба </a:t>
            </a:r>
            <a:r>
              <a:rPr lang="uk-UA" sz="2000" b="1" dirty="0" smtClean="0">
                <a:latin typeface="Georgia" pitchFamily="18" charset="0"/>
                <a:ea typeface="Times New Roman"/>
              </a:rPr>
              <a:t>– </a:t>
            </a:r>
            <a:r>
              <a:rPr lang="uk-UA" sz="2000" b="1" dirty="0">
                <a:latin typeface="Georgia" pitchFamily="18" charset="0"/>
                <a:ea typeface="Times New Roman"/>
              </a:rPr>
              <a:t>поліхлорвінілова. 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148856"/>
            <a:ext cx="39091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24741" y="188640"/>
            <a:ext cx="7123113" cy="1673225"/>
          </a:xfrm>
        </p:spPr>
        <p:txBody>
          <a:bodyPr>
            <a:normAutofit fontScale="70000" lnSpcReduction="20000"/>
          </a:bodyPr>
          <a:lstStyle/>
          <a:p>
            <a:pPr indent="213360" algn="ctr">
              <a:spcAft>
                <a:spcPts val="0"/>
              </a:spcAft>
            </a:pPr>
            <a:r>
              <a:rPr lang="uk-UA" sz="2900" b="1" dirty="0" smtClean="0">
                <a:latin typeface="Georgia" pitchFamily="18" charset="0"/>
                <a:ea typeface="Times New Roman"/>
                <a:cs typeface="Times New Roman"/>
              </a:rPr>
              <a:t>За кліткового утримання </a:t>
            </a:r>
            <a:r>
              <a:rPr lang="uk-UA" sz="2900" b="1" dirty="0">
                <a:latin typeface="Georgia" pitchFamily="18" charset="0"/>
                <a:ea typeface="Times New Roman"/>
                <a:cs typeface="Times New Roman"/>
              </a:rPr>
              <a:t>для ремонтного молодняку можна ви­користовувати такі типи кліткових батарей: БГО-140; Р-15; КБЄ-1; КБМ-2; КБУ-3; </a:t>
            </a:r>
            <a:r>
              <a:rPr lang="uk-UA" sz="2900" b="1" dirty="0" smtClean="0">
                <a:latin typeface="Georgia" pitchFamily="18" charset="0"/>
                <a:ea typeface="Times New Roman"/>
                <a:cs typeface="Times New Roman"/>
              </a:rPr>
              <a:t>БКМ-3  </a:t>
            </a:r>
            <a:r>
              <a:rPr lang="uk-UA" sz="2900" b="1" dirty="0">
                <a:latin typeface="Georgia" pitchFamily="18" charset="0"/>
                <a:ea typeface="Times New Roman"/>
                <a:cs typeface="Times New Roman"/>
              </a:rPr>
              <a:t>або переобладнані кліткові ба­тареї для </a:t>
            </a:r>
            <a:r>
              <a:rPr lang="uk-UA" sz="2900" b="1" dirty="0" smtClean="0">
                <a:latin typeface="Georgia" pitchFamily="18" charset="0"/>
                <a:ea typeface="Times New Roman"/>
                <a:cs typeface="Times New Roman"/>
              </a:rPr>
              <a:t>курей-несучок – АПЛ</a:t>
            </a:r>
            <a:r>
              <a:rPr lang="uk-UA" sz="2900" b="1" dirty="0">
                <a:latin typeface="Georgia" pitchFamily="18" charset="0"/>
                <a:ea typeface="Times New Roman"/>
                <a:cs typeface="Times New Roman"/>
              </a:rPr>
              <a:t>; ОБН-1 </a:t>
            </a:r>
            <a:r>
              <a:rPr lang="uk-UA" sz="2900" b="1" dirty="0" smtClean="0">
                <a:latin typeface="Georgia" pitchFamily="18" charset="0"/>
                <a:ea typeface="Times New Roman"/>
                <a:cs typeface="Times New Roman"/>
              </a:rPr>
              <a:t>; </a:t>
            </a:r>
            <a:r>
              <a:rPr lang="uk-UA" sz="2900" b="1" dirty="0">
                <a:latin typeface="Georgia" pitchFamily="18" charset="0"/>
                <a:ea typeface="Times New Roman"/>
                <a:cs typeface="Times New Roman"/>
              </a:rPr>
              <a:t>КБН-4.</a:t>
            </a:r>
            <a:endParaRPr lang="ru-RU" sz="2900" b="1" dirty="0">
              <a:latin typeface="Georgia" pitchFamily="18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3282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900" y="2890391"/>
            <a:ext cx="151195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900" b="1" dirty="0">
                <a:solidFill>
                  <a:srgbClr val="0070C0"/>
                </a:solidFill>
                <a:latin typeface="Georgia" pitchFamily="18" charset="0"/>
                <a:ea typeface="Times New Roman"/>
                <a:cs typeface="Times New Roman"/>
              </a:rPr>
              <a:t>БКМ-3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8" y="3703457"/>
            <a:ext cx="4054475" cy="243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3148488"/>
            <a:ext cx="143020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900" b="1" dirty="0">
                <a:solidFill>
                  <a:srgbClr val="0070C0"/>
                </a:solidFill>
                <a:latin typeface="Georgia" pitchFamily="18" charset="0"/>
                <a:ea typeface="Times New Roman"/>
                <a:cs typeface="Times New Roman"/>
              </a:rPr>
              <a:t>ОБН-1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8983" y="1700808"/>
            <a:ext cx="5149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Кліткові батаре</a:t>
            </a:r>
            <a:r>
              <a:rPr lang="uk-UA" sz="4400" b="1" dirty="0" smtClean="0">
                <a:solidFill>
                  <a:schemeClr val="bg1"/>
                </a:solidFill>
                <a:latin typeface="Georgia" pitchFamily="18" charset="0"/>
                <a:ea typeface="Times New Roman"/>
                <a:cs typeface="Times New Roman"/>
              </a:rPr>
              <a:t>ї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153400" cy="1080120"/>
          </a:xfrm>
        </p:spPr>
        <p:txBody>
          <a:bodyPr>
            <a:noAutofit/>
          </a:bodyPr>
          <a:lstStyle/>
          <a:p>
            <a:pPr algn="ctr">
              <a:spcBef>
                <a:spcPts val="35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Основні параметри базової технології вирощування ремонтного молодняку яєчних курей 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(ІП УААН)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09891"/>
              </p:ext>
            </p:extLst>
          </p:nvPr>
        </p:nvGraphicFramePr>
        <p:xfrm>
          <a:off x="539552" y="1844826"/>
          <a:ext cx="7848874" cy="4694175"/>
        </p:xfrm>
        <a:graphic>
          <a:graphicData uri="http://schemas.openxmlformats.org/drawingml/2006/table">
            <a:tbl>
              <a:tblPr/>
              <a:tblGrid>
                <a:gridCol w="4186200"/>
                <a:gridCol w="909924"/>
                <a:gridCol w="909924"/>
                <a:gridCol w="921413"/>
                <a:gridCol w="921413"/>
              </a:tblGrid>
              <a:tr h="270068">
                <a:tc rowSpan="2">
                  <a:txBody>
                    <a:bodyPr/>
                    <a:lstStyle/>
                    <a:p>
                      <a:pPr marL="783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2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594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Вік, тижні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1-4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5-9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10-17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18-22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Площа підлоги клітки (см</a:t>
                      </a:r>
                      <a:r>
                        <a:rPr lang="uk-UA" sz="1400" b="1" baseline="30000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/гол.), не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менше: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883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кури "білих" кросів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514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кури "коричневих" кросів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10579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м'ясо-яєчні кури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Щільність посадки при вирощуванні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на глибокій підстилці, гол./м</a:t>
                      </a:r>
                      <a:r>
                        <a:rPr lang="uk-UA" sz="1400" b="1" baseline="30000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887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кури "білих" кросів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7-6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518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кури "коричневих" кросів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6,0-5,5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10604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м'ясо-яєчні кури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5,0-4,5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Кількість голів в секції: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822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племінний молодняк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молодняк для промислового стада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Фронт годівлі (см), не менше: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6284">
                <a:tc>
                  <a:txBody>
                    <a:bodyPr/>
                    <a:lstStyle/>
                    <a:p>
                      <a:pPr marL="2197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при вільному доступі до корму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7-10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0017">
                <a:tc>
                  <a:txBody>
                    <a:bodyPr/>
                    <a:lstStyle/>
                    <a:p>
                      <a:pPr marL="734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при обмеженій годівлі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10-12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9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>
            <a:normAutofit fontScale="90000"/>
          </a:bodyPr>
          <a:lstStyle/>
          <a:p>
            <a:pPr marL="1005840" indent="-1005840">
              <a:spcBef>
                <a:spcPts val="35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Постійні світлові режими для вирощування ремонтного молодняку яєчних курей</a:t>
            </a:r>
            <a:r>
              <a:rPr lang="ru-RU" sz="2800" dirty="0">
                <a:solidFill>
                  <a:schemeClr val="tx1"/>
                </a:solidFill>
                <a:latin typeface="Georgia" pitchFamily="18" charset="0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Georgia" pitchFamily="18" charset="0"/>
                <a:ea typeface="Times New Roman"/>
              </a:rPr>
            </a:b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52318"/>
              </p:ext>
            </p:extLst>
          </p:nvPr>
        </p:nvGraphicFramePr>
        <p:xfrm>
          <a:off x="755576" y="908720"/>
          <a:ext cx="8136903" cy="4464494"/>
        </p:xfrm>
        <a:graphic>
          <a:graphicData uri="http://schemas.openxmlformats.org/drawingml/2006/table">
            <a:tbl>
              <a:tblPr/>
              <a:tblGrid>
                <a:gridCol w="1056630"/>
                <a:gridCol w="1686475"/>
                <a:gridCol w="1442075"/>
                <a:gridCol w="829254"/>
                <a:gridCol w="1657292"/>
                <a:gridCol w="1465177"/>
              </a:tblGrid>
              <a:tr h="1354637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Вік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птиці, тижні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Світловий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день, </a:t>
                      </a: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Bookman Old Style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скорочується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Короткий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стабільний світловий день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Вік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птиці, тижні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Світловий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день, що скорочується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Короткий </a:t>
                      </a:r>
                      <a:r>
                        <a:rPr lang="uk-UA" sz="16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стабільний світловий день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23-30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23-30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13-00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17-00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15-00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12-30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12-00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11-30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15-30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11-00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15-00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10-00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5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13-30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44522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Georgia" pitchFamily="18" charset="0"/>
                <a:ea typeface="Times New Roman"/>
                <a:cs typeface="Times New Roman"/>
              </a:rPr>
              <a:t>Важливе значення має і дотримання основних параметрів мікроклімату. Забрудненість </a:t>
            </a:r>
            <a:r>
              <a:rPr lang="uk-UA" sz="1600" b="1" dirty="0">
                <a:latin typeface="Georgia" pitchFamily="18" charset="0"/>
                <a:ea typeface="Times New Roman"/>
                <a:cs typeface="Times New Roman"/>
              </a:rPr>
              <a:t>повітря у пташниках необхідно періодично пере­віряти, визначаючи вміст вуглекислоти, аміаку і сірководню. Навіть незначна кількість аміаку подразнює слизові оболонки очей і верхніх дихальних шляхів. </a:t>
            </a:r>
            <a:endParaRPr lang="ru-RU" sz="1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Рецепт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повнораціонного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комбікорму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 для курей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яєчного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напряму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продуктивності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Arial" pitchFamily="34" charset="0"/>
              </a:rPr>
              <a:t>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83481"/>
              </p:ext>
            </p:extLst>
          </p:nvPr>
        </p:nvGraphicFramePr>
        <p:xfrm>
          <a:off x="539552" y="1221837"/>
          <a:ext cx="8100900" cy="522653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B83D68">
                        <a:tint val="70000"/>
                        <a:lumMod val="110000"/>
                      </a:srgbClr>
                    </a:gs>
                    <a:gs pos="100000">
                      <a:srgbClr val="B83D68">
                        <a:tint val="100000"/>
                        <a:shade val="85000"/>
                        <a:lumMod val="80000"/>
                      </a:srgbClr>
                    </a:gs>
                  </a:gsLst>
                  <a:lin ang="5400000" scaled="1"/>
                </a:gradFill>
                <a:effectLst/>
              </a:tblPr>
              <a:tblGrid>
                <a:gridCol w="2025225"/>
                <a:gridCol w="2025225"/>
                <a:gridCol w="2025225"/>
                <a:gridCol w="2025225"/>
              </a:tblGrid>
              <a:tr h="20521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</a:endParaRPr>
                    </a:p>
                    <a:p>
                      <a:pPr algn="ctr" fontAlgn="t"/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Інгредієнти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D3D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</a:endParaRPr>
                    </a:p>
                    <a:p>
                      <a:pPr algn="ctr" fontAlgn="t"/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Вік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 </a:t>
                      </a:r>
                      <a:r>
                        <a:rPr lang="ru-R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птиці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,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місяців</a:t>
                      </a: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</a:endParaRPr>
                    </a:p>
                    <a:p>
                      <a:pPr algn="ctr" fontAlgn="t"/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До 10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D3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10-14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D3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14 та старше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D3D">
                        <a:lumMod val="40000"/>
                        <a:lumOff val="60000"/>
                      </a:srgbClr>
                    </a:solidFill>
                  </a:tcPr>
                </a:tc>
              </a:tr>
              <a:tr h="205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uk-UA" sz="1600" b="1" dirty="0" smtClean="0">
                          <a:effectLst/>
                          <a:latin typeface="Joinks"/>
                        </a:rPr>
                        <a:t>п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росо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9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9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14,7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205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я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чмінь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30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30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32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205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п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шениця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27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30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35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35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д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ріжджі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Joinks"/>
                        </a:rPr>
                        <a:t>гідролізовані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3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3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513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ш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рот </a:t>
                      </a:r>
                      <a:r>
                        <a:rPr lang="ru-RU" sz="1600" b="1" dirty="0" err="1">
                          <a:effectLst/>
                          <a:latin typeface="Joinks"/>
                        </a:rPr>
                        <a:t>соняшниковий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10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8,5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-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35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т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рав’яне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Joinks"/>
                        </a:rPr>
                        <a:t>борошно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5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4,3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35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ж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ир </a:t>
                      </a:r>
                      <a:r>
                        <a:rPr lang="ru-RU" sz="1600" b="1" dirty="0" err="1">
                          <a:effectLst/>
                          <a:latin typeface="Joinks"/>
                        </a:rPr>
                        <a:t>технічний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3,7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3,2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-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35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к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істкове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Joinks"/>
                        </a:rPr>
                        <a:t>борошно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0,8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1,2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0,9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35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м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олотий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Joinks"/>
                        </a:rPr>
                        <a:t>ракушняк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6,4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5,8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5,4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35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с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іль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Joinks"/>
                        </a:rPr>
                        <a:t>поварена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0,4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0,3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0,4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  <a:tr h="35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err="1">
                          <a:effectLst/>
                          <a:latin typeface="Joinks"/>
                        </a:rPr>
                        <a:t>р</a:t>
                      </a:r>
                      <a:r>
                        <a:rPr lang="ru-RU" sz="1600" b="1" dirty="0" err="1" smtClean="0">
                          <a:effectLst/>
                          <a:latin typeface="Joinks"/>
                        </a:rPr>
                        <a:t>ибне</a:t>
                      </a:r>
                      <a:r>
                        <a:rPr lang="ru-RU" sz="1600" b="1" dirty="0" smtClean="0">
                          <a:effectLst/>
                          <a:latin typeface="Joinks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Joinks"/>
                        </a:rPr>
                        <a:t>борошно</a:t>
                      </a:r>
                      <a:endParaRPr lang="ru-RU" sz="1600" b="1" dirty="0">
                        <a:effectLst/>
                        <a:latin typeface="Joinks"/>
                      </a:endParaRP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>
                          <a:effectLst/>
                          <a:latin typeface="Joinks"/>
                        </a:rPr>
                        <a:t>4,7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4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Joinks"/>
                        </a:rPr>
                        <a:t>4,3</a:t>
                      </a:r>
                    </a:p>
                  </a:txBody>
                  <a:tcPr marL="51302" marR="51302" marT="25651" marB="25651">
                    <a:lnL w="12700" cap="rnd" cmpd="sng" algn="ctr">
                      <a:solidFill>
                        <a:srgbClr val="B83D68"/>
                      </a:solidFill>
                      <a:prstDash val="solid"/>
                    </a:lnL>
                    <a:lnR w="12700" cap="rnd" cmpd="sng" algn="ctr">
                      <a:solidFill>
                        <a:srgbClr val="B83D68"/>
                      </a:solidFill>
                      <a:prstDash val="solid"/>
                    </a:lnR>
                    <a:lnT w="12700" cap="rnd" cmpd="sng" algn="ctr">
                      <a:solidFill>
                        <a:srgbClr val="B83D68"/>
                      </a:solidFill>
                      <a:prstDash val="solid"/>
                    </a:lnT>
                    <a:lnB w="12700" cap="rnd" cmpd="sng" algn="ctr">
                      <a:solidFill>
                        <a:srgbClr val="B83D6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6DA4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G:\Н М К\ПТАХІВНИЦТВО НАВЧ.МЕТОД. КОМПЛЕКС\Презентації Техн. в-ва прод.птах\ФОТО ДЛЯ ПРЕЗЕНТАЦІЙ\годів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56992"/>
            <a:ext cx="1335912" cy="108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Н М К\ПТАХІВНИЦТВО НАВЧ.МЕТОД. КОМПЛЕКС\Презентації Техн. в-ва прод.птах\ФОТО ДЛЯ ПРЕЗЕНТАЦІЙ\зерно для раціонів кур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9" y="54980"/>
            <a:ext cx="1800200" cy="13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Century Schoolbook"/>
              </a:rPr>
              <a:t>Утримання курок-несучок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30439"/>
            <a:ext cx="3576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Georgia" pitchFamily="18" charset="0"/>
                <a:ea typeface="Times New Roman"/>
              </a:rPr>
              <a:t> Кліткових батареї </a:t>
            </a:r>
            <a:r>
              <a:rPr lang="uk-UA" b="1" dirty="0">
                <a:latin typeface="Georgia" pitchFamily="18" charset="0"/>
                <a:ea typeface="Times New Roman"/>
              </a:rPr>
              <a:t>для курей-несучок </a:t>
            </a:r>
            <a:r>
              <a:rPr lang="uk-UA" b="1" cap="small" dirty="0">
                <a:latin typeface="Georgia" pitchFamily="18" charset="0"/>
                <a:ea typeface="Times New Roman"/>
              </a:rPr>
              <a:t>Е</a:t>
            </a:r>
            <a:r>
              <a:rPr lang="en-US" b="1" cap="small" dirty="0" err="1">
                <a:latin typeface="Georgia" pitchFamily="18" charset="0"/>
                <a:ea typeface="Times New Roman"/>
              </a:rPr>
              <a:t>vr</a:t>
            </a:r>
            <a:r>
              <a:rPr lang="uk-UA" b="1" cap="small" dirty="0">
                <a:latin typeface="Georgia" pitchFamily="18" charset="0"/>
                <a:ea typeface="Times New Roman"/>
              </a:rPr>
              <a:t>о-</a:t>
            </a:r>
            <a:r>
              <a:rPr lang="en-US" b="1" cap="small" dirty="0" smtClean="0">
                <a:latin typeface="Georgia" pitchFamily="18" charset="0"/>
                <a:ea typeface="Times New Roman"/>
              </a:rPr>
              <a:t>vent</a:t>
            </a:r>
            <a:r>
              <a:rPr lang="uk-UA" b="1" cap="small" dirty="0">
                <a:latin typeface="Georgia" pitchFamily="18" charset="0"/>
                <a:ea typeface="Times New Roman"/>
              </a:rPr>
              <a:t> </a:t>
            </a:r>
            <a:r>
              <a:rPr lang="uk-UA" b="1" cap="small" dirty="0" smtClean="0">
                <a:latin typeface="Georgia" pitchFamily="18" charset="0"/>
                <a:ea typeface="Times New Roman"/>
              </a:rPr>
              <a:t>- </a:t>
            </a:r>
            <a:r>
              <a:rPr lang="uk-UA" b="1" dirty="0" smtClean="0">
                <a:latin typeface="Georgia" pitchFamily="18" charset="0"/>
                <a:ea typeface="Times New Roman"/>
              </a:rPr>
              <a:t>фірма </a:t>
            </a:r>
            <a:r>
              <a:rPr lang="uk-UA" b="1" dirty="0" err="1">
                <a:latin typeface="Georgia" pitchFamily="18" charset="0"/>
                <a:ea typeface="Times New Roman"/>
              </a:rPr>
              <a:t>Ві</a:t>
            </a:r>
            <a:r>
              <a:rPr lang="en-US" b="1" dirty="0">
                <a:latin typeface="Georgia" pitchFamily="18" charset="0"/>
                <a:ea typeface="Times New Roman"/>
              </a:rPr>
              <a:t>g </a:t>
            </a:r>
            <a:r>
              <a:rPr lang="en-US" b="1" dirty="0" err="1">
                <a:latin typeface="Georgia" pitchFamily="18" charset="0"/>
                <a:ea typeface="Times New Roman"/>
              </a:rPr>
              <a:t>Durchman</a:t>
            </a:r>
            <a:r>
              <a:rPr lang="en-US" b="1" dirty="0">
                <a:latin typeface="Georgia" pitchFamily="18" charset="0"/>
                <a:ea typeface="Times New Roman"/>
              </a:rPr>
              <a:t> 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06" y="1555692"/>
            <a:ext cx="5075238" cy="50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Молодняк із цеху вирощування переводять у пташники для курей (цех промислового стада) до початку відкладання яєць у </a:t>
            </a:r>
            <a:r>
              <a:rPr lang="uk-UA" b="1" spc="200" dirty="0">
                <a:latin typeface="Georgia" pitchFamily="18" charset="0"/>
                <a:ea typeface="Calibri"/>
                <a:cs typeface="Times New Roman"/>
              </a:rPr>
              <a:t>17-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 18-тижневому віці.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277" y="3861048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На більшості птахофабрик і спеціалізованих фермах застосовують кліткове утримання з використанням кліткових батарей КБН, БКН-ЗА, 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ККТ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, ОБН-1, КОН-А із розміщенням у кожній клітці </a:t>
            </a:r>
            <a:r>
              <a:rPr lang="uk-UA" b="1" spc="200" dirty="0" smtClean="0">
                <a:latin typeface="Georgia" pitchFamily="18" charset="0"/>
                <a:ea typeface="Calibri"/>
                <a:cs typeface="Times New Roman"/>
              </a:rPr>
              <a:t>3–5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 голів.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716" y="260648"/>
            <a:ext cx="7303780" cy="968152"/>
          </a:xfrm>
        </p:spPr>
        <p:txBody>
          <a:bodyPr>
            <a:normAutofit fontScale="90000"/>
          </a:bodyPr>
          <a:lstStyle/>
          <a:p>
            <a:pPr algn="ctr">
              <a:spcBef>
                <a:spcPts val="370"/>
              </a:spcBef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Ознаки оцінки курей-несучок</a:t>
            </a: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09388"/>
              </p:ext>
            </p:extLst>
          </p:nvPr>
        </p:nvGraphicFramePr>
        <p:xfrm>
          <a:off x="1" y="1560972"/>
          <a:ext cx="9144000" cy="5171375"/>
        </p:xfrm>
        <a:graphic>
          <a:graphicData uri="http://schemas.openxmlformats.org/drawingml/2006/table">
            <a:tbl>
              <a:tblPr/>
              <a:tblGrid>
                <a:gridCol w="1822542"/>
                <a:gridCol w="3617092"/>
                <a:gridCol w="3704366"/>
              </a:tblGrid>
              <a:tr h="807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Показник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marL="3321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Бажані </a:t>
                      </a:r>
                      <a:r>
                        <a:rPr lang="uk-UA" sz="18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ознаки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71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marL="271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Небажані ознаки</a:t>
                      </a:r>
                      <a:endParaRPr lang="en-US" sz="1800" b="1" dirty="0" smtClean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marL="271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18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Темперамент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Рухливі, з гарним апети­том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Флегматичні, лякливі, апе­тит поганий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6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Оперення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Сухе, щільне, може бути забруднене, зношене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Скуйовджене, пухке, озна­ки линяння на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5–6-й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мі­сяць несучості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18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Шкіра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Ніжна, еластична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Груба, товста, суха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37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Ноги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12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Широко розставлені, міц­ні, з гарною пігментацією на початку несучості і по­ганою через 2-3 місяці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270" indent="-12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Довгі, сходяться в сугло­бах, погано пігментовані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6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Гребінь і се­режки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270" indent="-12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Рожевого або червоного кольору, набряклі, на до­тик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теплі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270" indent="-12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У зморшках, бліді, сухі, на дотик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холодні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46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Живіт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Великий, м'який, відстань між кінцями лобкових кіс­ток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3-4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пальці, між лоб­ковими кістками і заднім кінцем грудної кістки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 пальці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Невеликий, шкіра на жи­воті груба, відстань між кінцями лобкових кісток та між лобковими кістка­ми і заднім кінцем </a:t>
                      </a:r>
                      <a:r>
                        <a:rPr lang="uk-UA" sz="1400" b="1" dirty="0" err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кілевої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кістки </a:t>
                      </a:r>
                      <a:r>
                        <a:rPr lang="uk-UA" sz="1400" b="1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– 1–2 </a:t>
                      </a: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пальці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18673">
                <a:tc>
                  <a:txBody>
                    <a:bodyPr/>
                    <a:lstStyle/>
                    <a:p>
                      <a:pPr marL="1270" indent="-12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Клоачне кільце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Збільшене, напіврозкрите, набрякле, вологе</a:t>
                      </a:r>
                      <a:endParaRPr lang="ru-RU" sz="1400" b="1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Звужене, сухе, у зморшках</a:t>
                      </a:r>
                      <a:endParaRPr lang="ru-RU" sz="14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Admin\Рабочий стол\РІЗНЕ\крос хайсекс коричнев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2" y="0"/>
            <a:ext cx="17145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25869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План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74" y="1463177"/>
            <a:ext cx="3876533" cy="520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4435" y="1637435"/>
            <a:ext cx="7128792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1</a:t>
            </a:r>
            <a:r>
              <a:rPr lang="uk-UA" sz="2400" b="1" dirty="0" smtClean="0">
                <a:latin typeface="Joinks"/>
                <a:ea typeface="Calibri"/>
                <a:cs typeface="Times New Roman"/>
              </a:rPr>
              <a:t>. Організація та схема </a:t>
            </a:r>
            <a:r>
              <a:rPr lang="uk-UA" sz="2400" b="1" dirty="0">
                <a:latin typeface="Joinks"/>
                <a:ea typeface="Calibri"/>
                <a:cs typeface="Times New Roman"/>
              </a:rPr>
              <a:t>технологічного процесу виробництва харчових яєць.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2.Системи і способи утримання птиці в умовах промислової технології.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3.Особливості годівлі дорослої птиці  при виробництві харчових яєць.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4.Комплектування, годівля і утримання батьківського стада птиці.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5.Годівля та утримання курей промислового стада.</a:t>
            </a:r>
            <a:endParaRPr lang="ru-RU" sz="2400" b="1" dirty="0">
              <a:effectLst/>
              <a:latin typeface="Joinks"/>
              <a:ea typeface="Calibri"/>
              <a:cs typeface="Times New Roman"/>
            </a:endParaRPr>
          </a:p>
        </p:txBody>
      </p:sp>
      <p:pic>
        <p:nvPicPr>
          <p:cNvPr id="3074" name="Picture 2" descr="G:\Н М К\ПТАХІВНИЦТВО НАВЧ.МЕТОД. КОМПЛЕКС\Презентації Техн. в-ва прод.птах\ФОТО ДЛЯ ПРЕЗЕНТАЦІЙ\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9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528" y="402076"/>
            <a:ext cx="8496944" cy="7205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99FF">
                  <a:alpha val="99001"/>
                </a:srgbClr>
              </a:gs>
              <a:gs pos="50000">
                <a:srgbClr val="9999FF">
                  <a:gamma/>
                  <a:tint val="64314"/>
                  <a:invGamma/>
                </a:srgbClr>
              </a:gs>
              <a:gs pos="100000">
                <a:srgbClr val="9999FF">
                  <a:alpha val="99001"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  <a:ex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ОЗНАКИ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ВИБРАКУВАННЯ НЕСУЧОК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539552" y="1116169"/>
            <a:ext cx="8136904" cy="3296956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4180" y="2699058"/>
            <a:ext cx="1897064" cy="2070100"/>
            <a:chOff x="433" y="2476"/>
            <a:chExt cx="1195" cy="1304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33" y="2476"/>
              <a:ext cx="1195" cy="954"/>
              <a:chOff x="433" y="1584"/>
              <a:chExt cx="1591" cy="1296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5AB7D"/>
                    </a:gs>
                    <a:gs pos="100000">
                      <a:srgbClr val="45AB7D">
                        <a:gamma/>
                        <a:shade val="6352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45AB7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gray">
              <a:xfrm>
                <a:off x="433" y="1961"/>
                <a:ext cx="1591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Пігментація плесна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9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051206" y="2798242"/>
            <a:ext cx="1585914" cy="2114550"/>
            <a:chOff x="4268" y="2448"/>
            <a:chExt cx="999" cy="1332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4268" y="2448"/>
              <a:ext cx="974" cy="965"/>
              <a:chOff x="2392" y="1488"/>
              <a:chExt cx="1168" cy="1152"/>
            </a:xfrm>
          </p:grpSpPr>
          <p:grpSp>
            <p:nvGrpSpPr>
              <p:cNvPr id="29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gray">
              <a:xfrm>
                <a:off x="2392" y="1654"/>
                <a:ext cx="1168" cy="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solidFill>
                      <a:srgbClr val="FDFDFD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Стан гребеня та сережок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DFDF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8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3792029" y="1534261"/>
            <a:ext cx="1631950" cy="2114550"/>
            <a:chOff x="3072" y="2448"/>
            <a:chExt cx="1028" cy="1332"/>
          </a:xfrm>
        </p:grpSpPr>
        <p:grpSp>
          <p:nvGrpSpPr>
            <p:cNvPr id="37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40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77B7E7"/>
                  </a:gs>
                  <a:gs pos="100000">
                    <a:srgbClr val="77B7E7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7B7E7">
                      <a:gamma/>
                      <a:tint val="0"/>
                      <a:invGamma/>
                    </a:srgbClr>
                  </a:gs>
                  <a:gs pos="100000">
                    <a:srgbClr val="77B7E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3120" y="2777"/>
              <a:ext cx="86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000" b="1" kern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Жива маса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2380166" y="2818900"/>
            <a:ext cx="1847852" cy="2070100"/>
            <a:chOff x="448" y="2476"/>
            <a:chExt cx="1164" cy="1304"/>
          </a:xfrm>
        </p:grpSpPr>
        <p:grpSp>
          <p:nvGrpSpPr>
            <p:cNvPr id="43" name="Group 7"/>
            <p:cNvGrpSpPr>
              <a:grpSpLocks/>
            </p:cNvGrpSpPr>
            <p:nvPr/>
          </p:nvGrpSpPr>
          <p:grpSpPr bwMode="auto">
            <a:xfrm>
              <a:off x="448" y="2476"/>
              <a:ext cx="1164" cy="954"/>
              <a:chOff x="456" y="1584"/>
              <a:chExt cx="1551" cy="1296"/>
            </a:xfrm>
          </p:grpSpPr>
          <p:grpSp>
            <p:nvGrpSpPr>
              <p:cNvPr id="45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7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45AB7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gray">
              <a:xfrm>
                <a:off x="456" y="1994"/>
                <a:ext cx="1551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Пігментація гребеня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44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" name="Group 6"/>
          <p:cNvGrpSpPr>
            <a:grpSpLocks/>
          </p:cNvGrpSpPr>
          <p:nvPr/>
        </p:nvGrpSpPr>
        <p:grpSpPr bwMode="auto">
          <a:xfrm>
            <a:off x="1170487" y="4233505"/>
            <a:ext cx="1760540" cy="2070100"/>
            <a:chOff x="462" y="2476"/>
            <a:chExt cx="1109" cy="1304"/>
          </a:xfrm>
        </p:grpSpPr>
        <p:grpSp>
          <p:nvGrpSpPr>
            <p:cNvPr id="50" name="Group 7"/>
            <p:cNvGrpSpPr>
              <a:grpSpLocks/>
            </p:cNvGrpSpPr>
            <p:nvPr/>
          </p:nvGrpSpPr>
          <p:grpSpPr bwMode="auto">
            <a:xfrm>
              <a:off x="462" y="2476"/>
              <a:ext cx="1109" cy="954"/>
              <a:chOff x="474" y="1584"/>
              <a:chExt cx="1479" cy="1296"/>
            </a:xfrm>
          </p:grpSpPr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45AB7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gray">
              <a:xfrm>
                <a:off x="474" y="1949"/>
                <a:ext cx="1479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Пігментація вушних мочок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5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919646" y="2818900"/>
            <a:ext cx="1631950" cy="2114550"/>
            <a:chOff x="3072" y="2448"/>
            <a:chExt cx="1028" cy="1332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24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7B7E7">
                      <a:gamma/>
                      <a:tint val="0"/>
                      <a:invGamma/>
                    </a:srgbClr>
                  </a:gs>
                  <a:gs pos="100000">
                    <a:srgbClr val="77B7E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3120" y="2761"/>
              <a:ext cx="86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000" b="1" kern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Стан очей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909686" y="4213533"/>
            <a:ext cx="1617663" cy="2070100"/>
            <a:chOff x="1776" y="2476"/>
            <a:chExt cx="1019" cy="1304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99FF">
                      <a:gamma/>
                      <a:tint val="0"/>
                      <a:invGamma/>
                    </a:srgbClr>
                  </a:gs>
                  <a:gs pos="100000">
                    <a:srgbClr val="99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Text Box 17"/>
            <p:cNvSpPr txBox="1">
              <a:spLocks noChangeArrowheads="1"/>
            </p:cNvSpPr>
            <p:nvPr/>
          </p:nvSpPr>
          <p:spPr bwMode="gray">
            <a:xfrm>
              <a:off x="1816" y="2712"/>
              <a:ext cx="94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000" b="1" kern="0" dirty="0" smtClean="0">
                  <a:solidFill>
                    <a:srgbClr val="FDFDF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Стан лобкових кісток 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3562587" y="4339726"/>
            <a:ext cx="1581150" cy="2070101"/>
            <a:chOff x="575" y="2476"/>
            <a:chExt cx="996" cy="130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5" y="2476"/>
              <a:ext cx="937" cy="954"/>
              <a:chOff x="624" y="1584"/>
              <a:chExt cx="1248" cy="1296"/>
            </a:xfrm>
          </p:grpSpPr>
          <p:grpSp>
            <p:nvGrpSpPr>
              <p:cNvPr id="59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45AB7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gray">
              <a:xfrm>
                <a:off x="653" y="2092"/>
                <a:ext cx="1216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2000" b="1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Стан клоаки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58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074" y="609278"/>
            <a:ext cx="7924414" cy="1368152"/>
          </a:xfrm>
        </p:spPr>
        <p:txBody>
          <a:bodyPr>
            <a:normAutofit fontScale="90000"/>
          </a:bodyPr>
          <a:lstStyle/>
          <a:p>
            <a:pPr algn="ctr">
              <a:spcBef>
                <a:spcPts val="790"/>
              </a:spcBef>
              <a:spcAft>
                <a:spcPts val="0"/>
              </a:spcAft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Схема переривчастого освітлення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для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курей-несучок</a:t>
            </a:r>
            <a:r>
              <a:rPr lang="ru-RU" sz="6600" dirty="0">
                <a:latin typeface="Times New Roman"/>
                <a:ea typeface="Times New Roman"/>
              </a:rPr>
              <a:t/>
            </a:r>
            <a:br>
              <a:rPr lang="ru-RU" sz="6600" dirty="0">
                <a:latin typeface="Times New Roman"/>
                <a:ea typeface="Times New Roman"/>
              </a:rPr>
            </a:br>
            <a:r>
              <a:rPr lang="uk-UA" sz="2000" b="1" dirty="0" smtClean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світловий </a:t>
            </a:r>
            <a:r>
              <a:rPr lang="uk-UA" sz="20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режим </a:t>
            </a:r>
            <a:r>
              <a:rPr lang="uk-UA" sz="2000" b="1" dirty="0" smtClean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значно впливає </a:t>
            </a:r>
            <a:r>
              <a:rPr lang="uk-UA" sz="20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на несучість курей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30687"/>
              </p:ext>
            </p:extLst>
          </p:nvPr>
        </p:nvGraphicFramePr>
        <p:xfrm>
          <a:off x="539552" y="2204864"/>
          <a:ext cx="8280920" cy="4222824"/>
        </p:xfrm>
        <a:graphic>
          <a:graphicData uri="http://schemas.openxmlformats.org/drawingml/2006/table">
            <a:tbl>
              <a:tblPr/>
              <a:tblGrid>
                <a:gridCol w="1440160"/>
                <a:gridCol w="1080120"/>
                <a:gridCol w="1224136"/>
                <a:gridCol w="1080120"/>
                <a:gridCol w="1152128"/>
                <a:gridCol w="1080120"/>
                <a:gridCol w="1224136"/>
              </a:tblGrid>
              <a:tr h="432048">
                <a:tc rowSpan="2">
                  <a:txBody>
                    <a:bodyPr/>
                    <a:lstStyle/>
                    <a:p>
                      <a:pPr marL="1689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Загальна </a:t>
                      </a:r>
                      <a:r>
                        <a:rPr lang="uk-UA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тривалість за добу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6">
                  <a:txBody>
                    <a:bodyPr/>
                    <a:lstStyle/>
                    <a:p>
                      <a:pPr marL="8839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Режим </a:t>
                      </a:r>
                      <a:r>
                        <a:rPr lang="uk-UA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освітлення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вмикання 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вимикання 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вмикання 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вимикання 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вмикання 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имикання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303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варіант)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Courier New"/>
                        </a:rPr>
                        <a:t>-</a:t>
                      </a:r>
                      <a:endParaRPr lang="ru-RU" sz="1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Courier New"/>
                        </a:rPr>
                        <a:t>-</a:t>
                      </a:r>
                      <a:endParaRPr lang="ru-RU" sz="1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17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uk-UA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варіант)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17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17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30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хв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освітлення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17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30 </a:t>
                      </a:r>
                      <a:r>
                        <a:rPr lang="uk-UA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хв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напування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0-30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2-00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2289" name="Picture 1" descr="G:\Н М К\ПТАХІВНИЦТВО НАВЧ.МЕТОД. КОМПЛЕКС\Презентації Техн. в-ва прод.птах\Холдинг АВАНГАРД\курка-несу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2" y="404664"/>
            <a:ext cx="136939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37956"/>
              </p:ext>
            </p:extLst>
          </p:nvPr>
        </p:nvGraphicFramePr>
        <p:xfrm>
          <a:off x="2087216" y="1628798"/>
          <a:ext cx="6805264" cy="4896544"/>
        </p:xfrm>
        <a:graphic>
          <a:graphicData uri="http://schemas.openxmlformats.org/drawingml/2006/table">
            <a:tbl>
              <a:tblPr/>
              <a:tblGrid>
                <a:gridCol w="2742125"/>
                <a:gridCol w="807067"/>
                <a:gridCol w="807067"/>
                <a:gridCol w="811833"/>
                <a:gridCol w="807067"/>
                <a:gridCol w="830105"/>
              </a:tblGrid>
              <a:tr h="300743">
                <a:tc>
                  <a:txBody>
                    <a:bodyPr/>
                    <a:lstStyle/>
                    <a:p>
                      <a:pPr marL="49657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9657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ПОКАЗНИК</a:t>
                      </a:r>
                      <a:endParaRPr lang="ru-RU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612775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12775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ВІК 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НЕСУЧОК, ТИЖНІ</a:t>
                      </a:r>
                      <a:endParaRPr lang="ru-RU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4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72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  <a:tr h="574475">
                <a:tc gridSpan="6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Хайсекс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білий"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Hisex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White)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713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Несучість, шт.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316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336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346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355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  <a:tr h="574475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Середня маса 1 яйця, г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60,2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60,2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60,6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60,7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60,8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</a:tr>
              <a:tr h="861713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Вихід яєчної маси, кг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19,6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20,4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21,0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21,6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  <a:tr h="574475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Конверсія корму, кг на 1 кг яєчної маси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2,01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2,01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2,02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2,02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2,03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</a:tr>
              <a:tr h="574475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Збереженість несучок, %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94,8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94,6</a:t>
                      </a:r>
                      <a:endParaRPr lang="ru-RU" sz="1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94,2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94,2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94,0</a:t>
                      </a:r>
                      <a:endParaRPr lang="ru-RU" sz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28940" y="24621"/>
            <a:ext cx="72893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Продуктивність гібридних несучок  яєчних кросів,</a:t>
            </a:r>
            <a:r>
              <a:rPr lang="uk-UA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 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"</a:t>
            </a:r>
            <a:r>
              <a:rPr lang="uk-U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Хайсекс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 білий"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Hisex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 White)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 які   несуть   яйця з білою шкаралупою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18" y="1988840"/>
            <a:ext cx="2049209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b="1" dirty="0" err="1">
                <a:latin typeface="Joinks"/>
                <a:ea typeface="Century Gothic"/>
                <a:cs typeface="Times New Roman"/>
              </a:rPr>
              <a:t>Розрізняють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три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фази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 smtClean="0">
                <a:latin typeface="Joinks"/>
                <a:ea typeface="Century Gothic"/>
                <a:cs typeface="Times New Roman"/>
              </a:rPr>
              <a:t>продуктивностікурок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 -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несучок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: </a:t>
            </a:r>
            <a:endParaRPr lang="ru-RU" sz="1400" b="1" dirty="0">
              <a:latin typeface="Joinks"/>
              <a:ea typeface="Century Gothic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ru-RU" b="1" dirty="0">
                <a:latin typeface="Joinks"/>
                <a:ea typeface="Century Gothic"/>
                <a:cs typeface="Times New Roman"/>
              </a:rPr>
              <a:t>перша фаза 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150–300 </a:t>
            </a:r>
            <a:r>
              <a:rPr lang="ru-RU" b="1" dirty="0" err="1" smtClean="0">
                <a:latin typeface="Joinks"/>
                <a:ea typeface="Century Gothic"/>
                <a:cs typeface="Times New Roman"/>
              </a:rPr>
              <a:t>днів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;</a:t>
            </a:r>
            <a:endParaRPr lang="ru-RU" sz="1600" b="1" dirty="0" smtClean="0">
              <a:latin typeface="Joinks"/>
              <a:ea typeface="Century Gothic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ru-RU" b="1" dirty="0" smtClean="0">
                <a:latin typeface="Joinks"/>
                <a:ea typeface="Century Gothic"/>
                <a:cs typeface="Times New Roman"/>
              </a:rPr>
              <a:t>друга </a:t>
            </a:r>
            <a:r>
              <a:rPr lang="ru-RU" b="1">
                <a:latin typeface="Joinks"/>
                <a:ea typeface="Century Gothic"/>
                <a:cs typeface="Times New Roman"/>
              </a:rPr>
              <a:t>фаза </a:t>
            </a:r>
            <a:r>
              <a:rPr lang="ru-RU" b="1" smtClean="0">
                <a:latin typeface="Joinks"/>
                <a:ea typeface="Century Gothic"/>
                <a:cs typeface="Times New Roman"/>
              </a:rPr>
              <a:t>301–420 днів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;</a:t>
            </a:r>
            <a:endParaRPr lang="ru-RU" sz="1600" b="1" dirty="0" smtClean="0">
              <a:latin typeface="Joinks"/>
              <a:ea typeface="Century Gothic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ru-RU" b="1" dirty="0" err="1" smtClean="0">
                <a:latin typeface="Joinks"/>
                <a:ea typeface="Century Gothic"/>
                <a:cs typeface="Times New Roman"/>
              </a:rPr>
              <a:t>третя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фаза 421 і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більше</a:t>
            </a:r>
            <a:r>
              <a:rPr lang="ru-RU" dirty="0">
                <a:latin typeface="Times New Roman"/>
                <a:ea typeface="Century Gothic"/>
                <a:cs typeface="Times New Roman"/>
              </a:rPr>
              <a:t>.</a:t>
            </a:r>
            <a:endParaRPr lang="ru-RU" sz="1600" dirty="0">
              <a:effectLst/>
              <a:latin typeface="Century Gothic"/>
              <a:ea typeface="Century Gothic"/>
              <a:cs typeface="Times New Roman"/>
            </a:endParaRPr>
          </a:p>
        </p:txBody>
      </p:sp>
      <p:pic>
        <p:nvPicPr>
          <p:cNvPr id="12" name="Рисунок 11" descr="Птахівництво | крос &quot;Хайсекс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" y="24621"/>
            <a:ext cx="148082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1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232" y="480181"/>
            <a:ext cx="6948264" cy="100811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uk-U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Продуктивність гібридних несучок  </a:t>
            </a:r>
            <a:r>
              <a:rPr lang="uk-UA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яєчних кросів</a:t>
            </a: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"Хай-Лайн білий"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Hy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>-Line "W-98")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 pitchFamily="18" charset="0"/>
              </a:rPr>
            </a:br>
            <a:r>
              <a:rPr lang="uk-UA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 pitchFamily="18" charset="0"/>
                <a:cs typeface="Times New Roman" pitchFamily="18" charset="0"/>
              </a:rPr>
              <a:t>які   несуть   яйця з білою шкаралупою</a:t>
            </a:r>
            <a:r>
              <a:rPr lang="uk-U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n-ea"/>
                <a:cs typeface="+mn-cs"/>
              </a:rPr>
              <a:t/>
            </a:r>
            <a:br>
              <a:rPr lang="uk-U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3810"/>
              </p:ext>
            </p:extLst>
          </p:nvPr>
        </p:nvGraphicFramePr>
        <p:xfrm>
          <a:off x="1979712" y="1628798"/>
          <a:ext cx="6768751" cy="4896869"/>
        </p:xfrm>
        <a:graphic>
          <a:graphicData uri="http://schemas.openxmlformats.org/drawingml/2006/table">
            <a:tbl>
              <a:tblPr/>
              <a:tblGrid>
                <a:gridCol w="2727412"/>
                <a:gridCol w="802737"/>
                <a:gridCol w="802737"/>
                <a:gridCol w="807478"/>
                <a:gridCol w="802737"/>
                <a:gridCol w="825650"/>
              </a:tblGrid>
              <a:tr h="279077">
                <a:tc>
                  <a:txBody>
                    <a:bodyPr/>
                    <a:lstStyle/>
                    <a:p>
                      <a:pPr marL="49657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9657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ПОКАЗНИК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12775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12775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ВІК 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НЕСУЧОК, ТИЖНІ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1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72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  <a:tr h="558156">
                <a:tc gridSpan="6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"Хай-Лайн білий"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Hy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-Line "W-98")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233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Несучість, шт.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  <a:tr h="558156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Середня маса 1 яйця, г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61,3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</a:tr>
              <a:tr h="837233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Вихід яєчної маси, кг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19,7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20,8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  <a:tr h="710379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Конверсія корму, кг на 1 кг яєчної маси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1,95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1,96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1,97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9FF"/>
                    </a:solidFill>
                  </a:tcPr>
                </a:tc>
              </a:tr>
              <a:tr h="558156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Збереженість несучок, %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93,5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Птахівництво | крос &quot;Хай-Лайн&quot; біл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82615"/>
            <a:ext cx="1656184" cy="16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1907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0190" algn="ctr">
              <a:spcBef>
                <a:spcPts val="25"/>
              </a:spcBef>
              <a:spcAft>
                <a:spcPts val="0"/>
              </a:spcAft>
            </a:pPr>
            <a:r>
              <a:rPr lang="uk-UA" sz="1600" b="1" dirty="0">
                <a:latin typeface="Joinks"/>
                <a:ea typeface="Times New Roman"/>
                <a:cs typeface="Times New Roman"/>
              </a:rPr>
              <a:t>Одержання біологічно пов­ноцінних яєць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залежіть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від умов утримання та годівлі птиці</a:t>
            </a:r>
            <a:r>
              <a:rPr lang="uk-UA" i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04" y="3959190"/>
            <a:ext cx="1897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  <a:spcAft>
                <a:spcPts val="0"/>
              </a:spcAft>
            </a:pPr>
            <a:r>
              <a:rPr lang="uk-UA" sz="1600" b="1" dirty="0">
                <a:latin typeface="Joinks"/>
                <a:ea typeface="Times New Roman"/>
                <a:cs typeface="Times New Roman"/>
              </a:rPr>
              <a:t>Повноцінної годівлі досягають використанням повнораціонних комбікормів, які виготовляють згідно з науково </a:t>
            </a:r>
            <a:r>
              <a:rPr lang="uk-UA" sz="1600" b="1" dirty="0" err="1">
                <a:latin typeface="Joinks"/>
                <a:ea typeface="Times New Roman"/>
                <a:cs typeface="Times New Roman"/>
              </a:rPr>
              <a:t>обгрунтованими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 нормами.</a:t>
            </a:r>
            <a:endParaRPr lang="ru-RU" sz="1600" b="1" dirty="0">
              <a:effectLst/>
              <a:latin typeface="Joink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0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0481"/>
            <a:ext cx="44644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407150" cy="489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« 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АВАНГАРД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»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в УКРАЇНІ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4100" y="978567"/>
            <a:ext cx="2420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b="1" kern="0" dirty="0" smtClean="0">
                <a:solidFill>
                  <a:prstClr val="black"/>
                </a:solidFill>
                <a:latin typeface="Joinks"/>
                <a:cs typeface="Times New Roman"/>
              </a:rPr>
              <a:t>птахофабрики </a:t>
            </a: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з утримання курей – несучок</a:t>
            </a:r>
            <a:endParaRPr lang="ru-RU" sz="1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17" y="993329"/>
            <a:ext cx="238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5" y="2064835"/>
            <a:ext cx="2317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56176" y="2197489"/>
            <a:ext cx="211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 комбікормові заводи</a:t>
            </a:r>
            <a:endParaRPr lang="ru-RU" sz="1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94" y="5408873"/>
            <a:ext cx="238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7757" y="5408873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завод з переробки яйця «</a:t>
            </a:r>
            <a:r>
              <a:rPr lang="uk-UA" sz="1400" b="1" kern="0" dirty="0" err="1" smtClean="0">
                <a:solidFill>
                  <a:prstClr val="black"/>
                </a:solidFill>
                <a:latin typeface="Joinks"/>
                <a:cs typeface="Times New Roman"/>
              </a:rPr>
              <a:t>Імперово-Фудз</a:t>
            </a:r>
            <a:r>
              <a:rPr lang="uk-UA" sz="1400" b="1" kern="0" dirty="0" smtClean="0">
                <a:solidFill>
                  <a:prstClr val="black"/>
                </a:solidFill>
                <a:latin typeface="Joinks"/>
                <a:cs typeface="Times New Roman"/>
              </a:rPr>
              <a:t>»</a:t>
            </a:r>
            <a:endParaRPr lang="ru-RU" sz="1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5" y="3137082"/>
            <a:ext cx="238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50758" y="3054293"/>
            <a:ext cx="1579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репродуктори першого порядку</a:t>
            </a:r>
            <a:endParaRPr lang="ru-RU" sz="1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" y="3132829"/>
            <a:ext cx="238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3874" y="3284637"/>
            <a:ext cx="3097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зони з </a:t>
            </a:r>
            <a:r>
              <a:rPr lang="uk-UA" sz="1400" b="1" kern="0" dirty="0" err="1">
                <a:solidFill>
                  <a:prstClr val="black"/>
                </a:solidFill>
                <a:latin typeface="Joinks"/>
                <a:cs typeface="Times New Roman"/>
              </a:rPr>
              <a:t>підрощування</a:t>
            </a: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 молодняка</a:t>
            </a:r>
            <a:endParaRPr lang="ru-RU" sz="1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4" y="4074146"/>
            <a:ext cx="238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9528" y="3991357"/>
            <a:ext cx="2070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два нових проекти: </a:t>
            </a:r>
            <a:r>
              <a:rPr lang="uk-UA" sz="1400" b="1" kern="0" dirty="0" err="1">
                <a:solidFill>
                  <a:prstClr val="black"/>
                </a:solidFill>
                <a:latin typeface="Joinks"/>
                <a:cs typeface="Times New Roman"/>
              </a:rPr>
              <a:t>Авіс</a:t>
            </a: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 та </a:t>
            </a:r>
            <a:r>
              <a:rPr lang="uk-UA" sz="1400" b="1" kern="0" dirty="0" err="1">
                <a:solidFill>
                  <a:prstClr val="black"/>
                </a:solidFill>
                <a:latin typeface="Joinks"/>
                <a:cs typeface="Times New Roman"/>
              </a:rPr>
              <a:t>Чорнобаївське</a:t>
            </a:r>
            <a:endParaRPr lang="ru-RU" sz="1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6" y="4976209"/>
            <a:ext cx="238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2731" y="5201138"/>
            <a:ext cx="2791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sz="1400" b="1" kern="0" dirty="0">
                <a:solidFill>
                  <a:prstClr val="black"/>
                </a:solidFill>
                <a:latin typeface="Joinks"/>
                <a:cs typeface="Times New Roman"/>
              </a:rPr>
              <a:t>склади тривалого зберігання</a:t>
            </a:r>
            <a:endParaRPr lang="ru-RU" sz="1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33" name="Picture 9" descr="G:\Н М К\ПТАХІВНИЦТВО НАВЧ.МЕТОД. КОМПЛЕКС\Презентації Техн. в-ва прод.птах\Холдинг АВАНГАРД\яйце-візитка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49" y="1277742"/>
            <a:ext cx="1312155" cy="157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Н М К\ПТАХІВНИЦТВО НАВЧ.МЕТОД. КОМПЛЕКС\Презентації Техн. в-ва прод.птах\Холдинг АВАНГАРД\візитка5 Авангард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57" y="4094581"/>
            <a:ext cx="2286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3874" y="5670483"/>
            <a:ext cx="5614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kern="0" dirty="0" smtClean="0">
                <a:solidFill>
                  <a:prstClr val="black"/>
                </a:solidFill>
                <a:latin typeface="Joinks"/>
                <a:cs typeface="Times New Roman"/>
              </a:rPr>
              <a:t>Компанія </a:t>
            </a:r>
            <a:r>
              <a:rPr lang="uk-UA" sz="1600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«АГРАРНИЙ ХОЛДИНГ АВАНГАРД» </a:t>
            </a:r>
            <a:r>
              <a:rPr lang="uk-UA" sz="1600" b="1" kern="0" dirty="0" smtClean="0">
                <a:solidFill>
                  <a:prstClr val="black"/>
                </a:solidFill>
                <a:latin typeface="Joinks"/>
                <a:cs typeface="Times New Roman"/>
              </a:rPr>
              <a:t>одне з найбільших агропромислових підприємств, яке спеціалізується на виробництві курячих яєць та продуктів яєчної переробки. </a:t>
            </a:r>
            <a:endParaRPr lang="ru-RU" sz="1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4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3600400" cy="496855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3300" b="1" dirty="0" err="1">
                <a:latin typeface="Joinks"/>
                <a:ea typeface="Calibri"/>
                <a:cs typeface="Times New Roman"/>
              </a:rPr>
              <a:t>Господарство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знаходиться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в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с.Залужжя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Рогатинського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району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із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населенням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близько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uk-UA" sz="3300" b="1" dirty="0" smtClean="0">
                <a:latin typeface="Joinks"/>
                <a:ea typeface="Calibri"/>
                <a:cs typeface="Times New Roman"/>
              </a:rPr>
              <a:t>1000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чол</a:t>
            </a:r>
            <a:r>
              <a:rPr lang="uk-UA" sz="3300" b="1" dirty="0">
                <a:latin typeface="Joinks"/>
                <a:ea typeface="Calibri"/>
                <a:cs typeface="Times New Roman"/>
              </a:rPr>
              <a:t>.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endParaRPr lang="ru-RU" sz="3300" b="1" dirty="0" smtClean="0">
              <a:latin typeface="Joinks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3300" b="1" dirty="0" err="1" smtClean="0">
                <a:latin typeface="Joinks"/>
                <a:ea typeface="Calibri"/>
                <a:cs typeface="Times New Roman"/>
              </a:rPr>
              <a:t>Віддаль</a:t>
            </a:r>
            <a:r>
              <a:rPr lang="ru-RU" sz="3300" b="1" dirty="0" smtClean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до районного центра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м.Рогатин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- 3 км</a:t>
            </a:r>
            <a:r>
              <a:rPr lang="ru-RU" sz="3300" b="1" dirty="0" smtClean="0">
                <a:latin typeface="Joinks"/>
                <a:ea typeface="Calibri"/>
                <a:cs typeface="Times New Roman"/>
              </a:rPr>
              <a:t>.</a:t>
            </a: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sz="3300" b="1" dirty="0" smtClean="0">
              <a:latin typeface="Joinks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Рогатинська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птахофабрика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складається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з комплексу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виробничих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приміщень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endParaRPr lang="ru-RU" sz="3300" b="1" dirty="0" smtClean="0">
              <a:latin typeface="Joinks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latin typeface="Joinks"/>
                <a:ea typeface="Calibri"/>
                <a:cs typeface="Times New Roman"/>
              </a:rPr>
              <a:t>( 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9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робочих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пташників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), де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утримується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latin typeface="Joinks"/>
                <a:ea typeface="Calibri"/>
                <a:cs typeface="Times New Roman"/>
              </a:rPr>
              <a:t>продуктивне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 стадо курки – </a:t>
            </a:r>
            <a:r>
              <a:rPr lang="ru-RU" sz="3300" b="1" dirty="0" err="1" smtClean="0">
                <a:latin typeface="Joinks"/>
                <a:ea typeface="Calibri"/>
                <a:cs typeface="Times New Roman"/>
              </a:rPr>
              <a:t>несучки</a:t>
            </a:r>
            <a:r>
              <a:rPr lang="ru-RU" sz="3300" b="1" dirty="0">
                <a:latin typeface="Joinks"/>
                <a:ea typeface="Calibri"/>
                <a:cs typeface="Times New Roman"/>
              </a:rPr>
              <a:t>.</a:t>
            </a:r>
          </a:p>
          <a:p>
            <a:endParaRPr lang="ru-RU" dirty="0">
              <a:latin typeface="Joinks"/>
            </a:endParaRPr>
          </a:p>
        </p:txBody>
      </p:sp>
      <p:pic>
        <p:nvPicPr>
          <p:cNvPr id="15364" name="Picture 4" descr="F:\для Вірусі\фото фабрика\IMG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1" y="1700808"/>
            <a:ext cx="2592288" cy="211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F:\для Вірусі\фото фабрика\IMG_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1" y="3933056"/>
            <a:ext cx="2520280" cy="213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31640" y="116632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Рогатинська</a:t>
            </a:r>
            <a:r>
              <a:rPr lang="ru-RU" sz="33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птахофабрика</a:t>
            </a:r>
            <a:r>
              <a:rPr lang="ru-RU" sz="33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3300" b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ЗАТ «АВАНГАРД»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F:\для Вірусі\1234567\8\IMG_20140305_1505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49" y="2352257"/>
            <a:ext cx="2592288" cy="208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G:\Н М К\ПТАХІВНИЦТВО НАВЧ.МЕТОД. КОМПЛЕКС\Холдинг АВАНГАРД\яйце-візит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33505"/>
            <a:ext cx="11430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35" y="344327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\Рабочий стол\АРХІВ\Газета\P60104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22" y="4482311"/>
            <a:ext cx="2466132" cy="19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273"/>
            <a:ext cx="38884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При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виробництві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яєць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технологічний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процес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може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здійснюватися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рамках </a:t>
            </a:r>
            <a:r>
              <a:rPr lang="ru-RU" sz="2000" b="1" dirty="0">
                <a:solidFill>
                  <a:srgbClr val="FF0000"/>
                </a:solidFill>
                <a:latin typeface="Joinks"/>
                <a:ea typeface="Calibri"/>
                <a:cs typeface="Times New Roman"/>
              </a:rPr>
              <a:t>одного </a:t>
            </a:r>
            <a:r>
              <a:rPr lang="ru-RU" sz="2000" b="1" dirty="0" err="1">
                <a:solidFill>
                  <a:srgbClr val="FF0000"/>
                </a:solidFill>
                <a:latin typeface="Joinks"/>
                <a:ea typeface="Calibri"/>
                <a:cs typeface="Times New Roman"/>
              </a:rPr>
              <a:t>господарства</a:t>
            </a:r>
            <a:r>
              <a:rPr lang="ru-RU" sz="2000" b="1" dirty="0">
                <a:solidFill>
                  <a:srgbClr val="FF0000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(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підприємство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із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замкнутим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циклом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виробництва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)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або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окремих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Joinks"/>
                <a:ea typeface="Calibri"/>
                <a:cs typeface="Times New Roman"/>
              </a:rPr>
              <a:t>вузькоспеціалізованих</a:t>
            </a:r>
            <a:r>
              <a:rPr lang="ru-RU" sz="2000" b="1" dirty="0">
                <a:solidFill>
                  <a:srgbClr val="FF0000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господарствах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рамках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виробничого</a:t>
            </a:r>
            <a:r>
              <a:rPr lang="ru-RU" sz="20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об'єднання</a:t>
            </a:r>
            <a: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29388"/>
            <a:ext cx="2116137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025" y="3909034"/>
            <a:ext cx="4572000" cy="22951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Joinks"/>
                <a:ea typeface="Calibri"/>
                <a:cs typeface="Times New Roman"/>
              </a:rPr>
              <a:t>Завдяки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отриманим</a:t>
            </a:r>
            <a:r>
              <a:rPr lang="ru-RU" b="1" dirty="0">
                <a:latin typeface="Joinks"/>
                <a:ea typeface="Calibri"/>
                <a:cs typeface="Times New Roman"/>
              </a:rPr>
              <a:t> кредитам з початку 2004 року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підприємство</a:t>
            </a:r>
            <a:r>
              <a:rPr lang="ru-RU" b="1" dirty="0">
                <a:latin typeface="Joinks"/>
                <a:ea typeface="Calibri"/>
                <a:cs typeface="Times New Roman"/>
              </a:rPr>
              <a:t> провело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часткову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реконструкцію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будівель</a:t>
            </a:r>
            <a:r>
              <a:rPr lang="ru-RU" b="1" dirty="0">
                <a:latin typeface="Joinks"/>
                <a:ea typeface="Calibri"/>
                <a:cs typeface="Times New Roman"/>
              </a:rPr>
              <a:t>, проведено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реконструкцію</a:t>
            </a:r>
            <a:r>
              <a:rPr lang="ru-RU" b="1" dirty="0">
                <a:latin typeface="Joinks"/>
                <a:ea typeface="Calibri"/>
                <a:cs typeface="Times New Roman"/>
              </a:rPr>
              <a:t> 9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прашників</a:t>
            </a:r>
            <a:r>
              <a:rPr lang="ru-RU" b="1" dirty="0">
                <a:latin typeface="Joinks"/>
                <a:ea typeface="Calibri"/>
                <a:cs typeface="Times New Roman"/>
              </a:rPr>
              <a:t> і монтаж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кліткового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обладнання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вітчизняного</a:t>
            </a:r>
            <a:r>
              <a:rPr lang="ru-RU" b="1" dirty="0"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виробництва</a:t>
            </a:r>
            <a:r>
              <a:rPr lang="ru-RU" b="1" dirty="0">
                <a:latin typeface="Joinks"/>
                <a:ea typeface="Calibri"/>
                <a:cs typeface="Times New Roman"/>
              </a:rPr>
              <a:t> «</a:t>
            </a:r>
            <a:r>
              <a:rPr lang="ru-RU" b="1" dirty="0" err="1">
                <a:latin typeface="Joinks"/>
                <a:ea typeface="Calibri"/>
                <a:cs typeface="Times New Roman"/>
              </a:rPr>
              <a:t>Техна</a:t>
            </a:r>
            <a:r>
              <a:rPr lang="ru-RU" b="1" dirty="0">
                <a:latin typeface="Joinks"/>
                <a:ea typeface="Calibri"/>
                <a:cs typeface="Times New Roman"/>
              </a:rPr>
              <a:t>» ТБК-4.</a:t>
            </a:r>
            <a:endParaRPr lang="ru-RU" sz="1400" b="1" dirty="0">
              <a:latin typeface="Joinks"/>
              <a:ea typeface="Calibri"/>
              <a:cs typeface="Times New Roman"/>
            </a:endParaRPr>
          </a:p>
        </p:txBody>
      </p:sp>
      <p:pic>
        <p:nvPicPr>
          <p:cNvPr id="8" name="Рисунок 7" descr="F:\для Вірусі\фото\IMG_02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275"/>
            <a:ext cx="3816424" cy="197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4728" cy="56366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7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br>
              <a:rPr lang="ru-RU" sz="28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</a:b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Допоміжні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приміщення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господарства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:</a:t>
            </a:r>
            <a:b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810272" cy="43434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Автотракторний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парк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Ремонтна</a:t>
            </a:r>
            <a:r>
              <a:rPr lang="ru-RU" sz="16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майстерня</a:t>
            </a:r>
            <a:endParaRPr lang="ru-RU" sz="1600" b="1" dirty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Санітарна</a:t>
            </a:r>
            <a:r>
              <a:rPr lang="ru-RU" sz="16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бойня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Склад </a:t>
            </a:r>
            <a:r>
              <a:rPr lang="ru-RU" sz="1600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готової</a:t>
            </a:r>
            <a:r>
              <a:rPr lang="ru-RU" sz="16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продукції</a:t>
            </a:r>
            <a:endParaRPr lang="ru-RU" sz="1600" b="1" dirty="0" smtClean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Ветеринарний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блок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Кормосклад</a:t>
            </a:r>
            <a:endParaRPr lang="ru-RU" sz="1600" b="1" dirty="0" smtClean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Вагове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приміщення</a:t>
            </a:r>
            <a:endParaRPr lang="ru-RU" sz="1600" b="1" dirty="0" smtClean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Санпропускник </a:t>
            </a:r>
            <a:r>
              <a:rPr lang="ru-RU" sz="16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– 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2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600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Кпп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endParaRPr lang="ru-RU" sz="1600" b="1" dirty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Picture 3" descr="F:\для Вірусі\фото фабрика\IMG_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1502489"/>
            <a:ext cx="287967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для Вірусі\фото фабрика\IMG_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3240"/>
            <a:ext cx="266429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:\для Вірусі\фото\Фото04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38" y="2276872"/>
            <a:ext cx="2728317" cy="235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6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для Вірусі\1234567\8\IMG_20140305_151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190795" cy="21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для Вірусі\фото тара падіж\IMG_20140305_1448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05" y="247918"/>
            <a:ext cx="1936115" cy="2172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467563" y="5551532"/>
            <a:ext cx="7577981" cy="118377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600" b="1" dirty="0">
                <a:latin typeface="Joinks"/>
                <a:ea typeface="Calibri"/>
                <a:cs typeface="Times New Roman"/>
              </a:rPr>
              <a:t>Всього станом на </a:t>
            </a:r>
            <a:r>
              <a:rPr lang="ru-RU" sz="1600" b="1" dirty="0">
                <a:latin typeface="Joinks"/>
                <a:ea typeface="Calibri"/>
                <a:cs typeface="Times New Roman"/>
              </a:rPr>
              <a:t>08</a:t>
            </a:r>
            <a:r>
              <a:rPr lang="uk-UA" sz="1600" b="1" dirty="0">
                <a:latin typeface="Joinks"/>
                <a:ea typeface="Calibri"/>
                <a:cs typeface="Times New Roman"/>
              </a:rPr>
              <a:t> лютого 201</a:t>
            </a:r>
            <a:r>
              <a:rPr lang="ru-RU" sz="1600" b="1" dirty="0">
                <a:latin typeface="Joinks"/>
                <a:ea typeface="Calibri"/>
                <a:cs typeface="Times New Roman"/>
              </a:rPr>
              <a:t>4</a:t>
            </a:r>
            <a:r>
              <a:rPr lang="uk-UA" sz="1600" b="1" dirty="0" smtClean="0">
                <a:latin typeface="Joinks"/>
                <a:ea typeface="Calibri"/>
                <a:cs typeface="Times New Roman"/>
              </a:rPr>
              <a:t>р.  </a:t>
            </a:r>
            <a:r>
              <a:rPr lang="uk-UA" sz="1600" b="1" dirty="0" err="1" smtClean="0">
                <a:latin typeface="Joinks"/>
                <a:ea typeface="Calibri"/>
                <a:cs typeface="Times New Roman"/>
              </a:rPr>
              <a:t>поголів</a:t>
            </a:r>
            <a:r>
              <a:rPr lang="en-US" sz="1600" b="1" dirty="0" smtClean="0">
                <a:latin typeface="Joinks"/>
                <a:ea typeface="Calibri"/>
                <a:cs typeface="Times New Roman"/>
              </a:rPr>
              <a:t>’</a:t>
            </a:r>
            <a:r>
              <a:rPr lang="uk-UA" sz="1600" b="1" dirty="0" smtClean="0">
                <a:latin typeface="Joinks"/>
                <a:ea typeface="Calibri"/>
                <a:cs typeface="Times New Roman"/>
              </a:rPr>
              <a:t>я </a:t>
            </a:r>
            <a:r>
              <a:rPr lang="uk-UA" sz="1600" b="1" dirty="0">
                <a:latin typeface="Joinks"/>
                <a:ea typeface="Calibri"/>
                <a:cs typeface="Times New Roman"/>
              </a:rPr>
              <a:t>промислового стада курей становить </a:t>
            </a:r>
            <a:r>
              <a:rPr lang="uk-UA" sz="1600" b="1" dirty="0" smtClean="0">
                <a:latin typeface="Joinks"/>
                <a:ea typeface="Calibri"/>
                <a:cs typeface="Times New Roman"/>
              </a:rPr>
              <a:t>360877шт.</a:t>
            </a:r>
            <a:endParaRPr lang="ru-RU" sz="1600" b="1" dirty="0">
              <a:latin typeface="Joinks"/>
              <a:ea typeface="Calibri"/>
              <a:cs typeface="Times New Roman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600" b="1" dirty="0">
                <a:latin typeface="Joinks"/>
                <a:ea typeface="Calibri"/>
                <a:cs typeface="Times New Roman"/>
              </a:rPr>
              <a:t> Виробництво яйця  в день становить 298980 шт.,  виконання плану – 94%</a:t>
            </a:r>
            <a:endParaRPr lang="ru-RU" sz="1600" b="1" dirty="0">
              <a:latin typeface="Joinks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F:\для Вірусі\1234567\3\IMG_20140305_1448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7" y="185773"/>
            <a:ext cx="280831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для Вірусі\1234567\13\IMG_20140305_1157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09" y="185773"/>
            <a:ext cx="2664296" cy="223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для Вірусі\1234567\13\IMG_20140305_1154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14" y="2625693"/>
            <a:ext cx="2234942" cy="19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для Вірусі\фото\Фото04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90" y="1371312"/>
            <a:ext cx="1695390" cy="173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для Вірусі\фото\IMG_016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74" y="2237135"/>
            <a:ext cx="2110469" cy="20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для Вірусі\фото\Фото039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28720"/>
            <a:ext cx="2495550" cy="206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76214" y="5517232"/>
            <a:ext cx="13913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За 2013р. отримано 72960719шт. харчового яйця</a:t>
            </a:r>
            <a:r>
              <a:rPr lang="uk-UA" sz="14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2698" y="4748829"/>
            <a:ext cx="7423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ТЕХНОЛОГІЧНІ ПРОЦЕСИ ПРОМИСЛОВОГО ВИРОБНИЦТВА ХАРЧОВИХ ЯЄЦЬ на птахофабриці РОГАТИНСЬКА</a:t>
            </a:r>
            <a:endParaRPr lang="ru-RU" dirty="0"/>
          </a:p>
        </p:txBody>
      </p:sp>
      <p:pic>
        <p:nvPicPr>
          <p:cNvPr id="18435" name="Picture 3" descr="G:\Н М К\ПТАХІВНИЦТВО НАВЧ.МЕТОД. КОМПЛЕКС\Холдинг АВАНГАРД\упаковка для яєць- Авангард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" y="4699885"/>
            <a:ext cx="1281170" cy="6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08631" y="2931840"/>
            <a:ext cx="7123113" cy="3926160"/>
          </a:xfrm>
        </p:spPr>
        <p:txBody>
          <a:bodyPr>
            <a:normAutofit fontScale="25000" lnSpcReduction="20000"/>
          </a:bodyPr>
          <a:lstStyle/>
          <a:p>
            <a:pPr marL="857250" lvl="0" indent="-8572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використання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високопродуктивної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гібридної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птиці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 </a:t>
            </a:r>
          </a:p>
          <a:p>
            <a:pPr marL="857250" lvl="0" indent="-8572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цілорічне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комплектування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дорослого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стада і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вирощування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ремонтного молодняка;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 </a:t>
            </a:r>
          </a:p>
          <a:p>
            <a:pPr marL="857250" lvl="0" indent="-8572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створення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оптимально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регульованого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мікроклімату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приміщень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з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врахуванням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віку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птиці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і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продуктивності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 </a:t>
            </a:r>
          </a:p>
          <a:p>
            <a:pPr marL="857250" lvl="0" indent="-8572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годівля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птиці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комбікормами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 </a:t>
            </a:r>
          </a:p>
          <a:p>
            <a:pPr marL="857250" lvl="0" indent="-8572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заходи по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попередженню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захворювання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птиці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і </a:t>
            </a:r>
            <a:r>
              <a:rPr lang="ru-RU" sz="7200" b="1" dirty="0" err="1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збереження</a:t>
            </a:r>
            <a:r>
              <a:rPr lang="ru-RU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молодняка.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4824" y="30328"/>
            <a:ext cx="4104456" cy="203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Основою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успіху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сучасної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технології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промислового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виробництва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яєць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 є:</a:t>
            </a:r>
          </a:p>
        </p:txBody>
      </p:sp>
      <p:pic>
        <p:nvPicPr>
          <p:cNvPr id="5" name="Рисунок 4" descr="Технологія виробництва яєць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09" y="5129807"/>
            <a:ext cx="1226946" cy="1728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go4.imgsmail.ru/imgpreview?key=62beab716f61ea35&amp;mb=imgdb_preview_49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9322"/>
            <a:ext cx="2453892" cy="233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9" descr="C:\Documents and Settings\Admin\Local Settings\Temporary Internet Files\Content.IE5\U024G43K\MC9003264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" y="4797152"/>
            <a:ext cx="1547664" cy="15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Н М К\ПТАХІВНИЦТВО НАВЧ.МЕТОД. КОМПЛЕКС\Презентації Техн. в-ва прод.птах\ФОТО ДЛЯ ПРЕЗЕНТАЦІЙ\кл.утр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40"/>
            <a:ext cx="2388342" cy="240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Н М К\ПТАХІВНИЦТВО НАВЧ.МЕТОД. КОМПЛЕКС\Презентації Техн. в-ва прод.птах\Холдинг АВАНГАРД\візитка 9 Авангар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87031"/>
            <a:ext cx="1143000" cy="85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8153400" cy="742528"/>
          </a:xfrm>
        </p:spPr>
        <p:txBody>
          <a:bodyPr>
            <a:normAutofit fontScale="90000"/>
          </a:bodyPr>
          <a:lstStyle/>
          <a:p>
            <a:pPr lvl="0">
              <a:spcBef>
                <a:spcPts val="625"/>
              </a:spcBef>
            </a:pPr>
            <a:r>
              <a:rPr lang="uk-UA" b="1" dirty="0" smtClean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                 </a:t>
            </a:r>
            <a:r>
              <a:rPr lang="uk-U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Century Schoolbook"/>
              </a:rPr>
              <a:t>Література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030" y="1524097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latin typeface="Joinks"/>
              </a:rPr>
              <a:t>Основна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Joinks"/>
                <a:ea typeface="Calibri"/>
                <a:cs typeface="Century Schoolbook"/>
              </a:rPr>
              <a:t>Бородай В.П., </a:t>
            </a:r>
            <a:r>
              <a:rPr lang="uk-UA" b="1" dirty="0" err="1">
                <a:latin typeface="Joinks"/>
                <a:ea typeface="Calibri"/>
                <a:cs typeface="Century Schoolbook"/>
              </a:rPr>
              <a:t>Вертійчук</a:t>
            </a:r>
            <a:r>
              <a:rPr lang="uk-UA" b="1" dirty="0">
                <a:latin typeface="Joinks"/>
                <a:ea typeface="Calibri"/>
                <a:cs typeface="Century Schoolbook"/>
              </a:rPr>
              <a:t> А.І. підручник «Технологія виробництва продукції птахівництва» Вінниця «Нова Книга» 2006 с.211-241</a:t>
            </a:r>
            <a:endParaRPr lang="ru-RU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030" y="2905780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latin typeface="Joinks"/>
              </a:rPr>
              <a:t>Додаткова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429000"/>
            <a:ext cx="6840760" cy="291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 smtClean="0">
                <a:latin typeface="Joinks"/>
                <a:ea typeface="Times New Roman"/>
                <a:cs typeface="Century Schoolbook"/>
              </a:rPr>
              <a:t>1.Бесулін 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В.І., </a:t>
            </a:r>
            <a:r>
              <a:rPr lang="uk-UA" b="1" dirty="0" err="1">
                <a:latin typeface="Joinks"/>
                <a:ea typeface="Times New Roman"/>
                <a:cs typeface="Century Schoolbook"/>
              </a:rPr>
              <a:t>Гужва</a:t>
            </a:r>
            <a:r>
              <a:rPr lang="uk-UA" b="1" dirty="0">
                <a:latin typeface="Joinks"/>
                <a:ea typeface="Times New Roman"/>
                <a:cs typeface="Century Schoolbook"/>
              </a:rPr>
              <a:t> В.І. підручник «Птахівництво і технологія виробництва яєць та м’яса птиці» Біла церква 2003 с.236-261</a:t>
            </a:r>
            <a:endParaRPr lang="ru-RU" sz="1400" b="1" dirty="0">
              <a:latin typeface="Joinks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25425" algn="l"/>
              </a:tabLs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2.Бусенко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О.Т. підручник «Технологія виробництва продукції тваринництва» Київ «Аграрна освіта» 2001 с.341-352   с.255-268</a:t>
            </a:r>
            <a:endParaRPr lang="ru-RU" sz="1400" b="1" dirty="0">
              <a:latin typeface="Joinks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25425" algn="l"/>
              </a:tabLs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3.Бусенко </a:t>
            </a:r>
            <a:r>
              <a:rPr lang="uk-UA" b="1" dirty="0">
                <a:latin typeface="Joinks"/>
                <a:ea typeface="Times New Roman"/>
                <a:cs typeface="Times New Roman"/>
              </a:rPr>
              <a:t>О.Т. підручник «Технологія виробництва продукції тваринництва» Київ «Вища освіта» 2005 </a:t>
            </a:r>
            <a:endParaRPr lang="en-US" b="1" dirty="0" smtClean="0">
              <a:latin typeface="Joinks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25425" algn="l"/>
              </a:tabLst>
            </a:pPr>
            <a:r>
              <a:rPr lang="uk-UA" b="1" dirty="0" smtClean="0">
                <a:latin typeface="Joinks"/>
                <a:ea typeface="Times New Roman"/>
                <a:cs typeface="Times New Roman"/>
              </a:rPr>
              <a:t>с.339-343,347-350</a:t>
            </a:r>
            <a:endParaRPr lang="ru-RU" sz="1400" b="1" dirty="0">
              <a:latin typeface="Joinks"/>
              <a:ea typeface="Times New Roman"/>
              <a:cs typeface="Times New Roman"/>
            </a:endParaRPr>
          </a:p>
          <a:p>
            <a:pPr algn="just">
              <a:lnSpc>
                <a:spcPts val="1080"/>
              </a:lnSpc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  <p:pic>
        <p:nvPicPr>
          <p:cNvPr id="7" name="Picture 3" descr="C:\Documents and Settings\Admin\Мои документы\Мои рисунки\ФОТО ДЛЯ ПРЕЗЕНТАЦІЙ\фон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74" y="188640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9186" y="4137438"/>
            <a:ext cx="2448272" cy="2536304"/>
          </a:xfrm>
          <a:prstGeom prst="ellipse">
            <a:avLst/>
          </a:prstGeom>
          <a:ln w="76200">
            <a:solidFill>
              <a:srgbClr val="F4E7ED">
                <a:lumMod val="75000"/>
              </a:srgb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</a:rPr>
              <a:t>Питання самоконтролю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715" y="1838724"/>
            <a:ext cx="771266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1.Яке значення технологічної схеми в процесі виробництва яєць?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2.Які технологічні цехи є у підприємствах з виробництва яєць?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3.Яке призначення батьківського стада птиці?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4.Які особливості утримання і годівлі батьківського стада птиці?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5.Вкажіть особливості інкубації яєць птиці від батьківського стада.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6.В чому полягають особливості утримання промислових несучок?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7.Що таке фазова годівля промислових несучок?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8.Який тип годівлі є найбільш поширеним для курей-несучок?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a typeface="Calibri"/>
                <a:cs typeface="Times New Roman"/>
              </a:rPr>
              <a:t>9.Який вплив мають різні показники мікроклімату на продуктивність несучок?</a:t>
            </a:r>
            <a:endParaRPr lang="ru-RU" sz="1600" b="1" dirty="0">
              <a:ea typeface="Calibri"/>
              <a:cs typeface="Times New Roman"/>
            </a:endParaRPr>
          </a:p>
          <a:p>
            <a:r>
              <a:rPr lang="uk-UA" sz="1600" b="1" dirty="0">
                <a:ea typeface="Calibri"/>
              </a:rPr>
              <a:t>10.Якими ознаками характеризуються високопродуктивні кури-несучки?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11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Н М К\ПТАХІВНИЦТВО НАВЧ.МЕТОД. КОМПЛЕКС\Холдинг АВАНГАРД\харчове яйце- Аванг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725144"/>
            <a:ext cx="2403711" cy="191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G:\Н М К\ПТАХІВНИЦТВО НАВЧ.МЕТОД. КОМПЛЕКС\Холдинг АВАНГАРД\ціка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4" y="2420888"/>
            <a:ext cx="229969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:\Н М К\ПТАХІВНИЦТВО НАВЧ.МЕТОД. КОМПЛЕКС\Холдинг АВАНГАРД\яйце - коричнева шкаралуп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6" y="4447446"/>
            <a:ext cx="2376264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G:\Н М К\ПТАХІВНИЦТВО НАВЧ.МЕТОД. КОМПЛЕКС\Холдинг АВАНГАРД\яйця різного кольор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91" y="2852936"/>
            <a:ext cx="240371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9462" name="Picture 6" descr="G:\Н М К\ПТАХІВНИЦТВО НАВЧ.МЕТОД. КОМПЛЕКС\Холдинг АВАНГАРД\яйце-біла шкаралуп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264"/>
            <a:ext cx="2290777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G:\Н М К\ПТАХІВНИЦТВО НАВЧ.МЕТОД. КОМПЛЕКС\Холдинг АВАНГАРД\яйце розмальован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7446"/>
            <a:ext cx="234881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G:\Н М К\ПТАХІВНИЦТВО НАВЧ.МЕТОД. КОМПЛЕКС\Холдинг АВАНГАРД\яйця перепелині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2520279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G:\Н М К\ПТАХІВНИЦТВО НАВЧ.МЕТОД. КОМПЛЕКС\Холдинг АВАНГАРД\візитка5 Авангард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72008"/>
            <a:ext cx="2745890" cy="21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836872" y="2885328"/>
            <a:ext cx="2279791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uk-UA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738891">
            <a:off x="3130613" y="3767554"/>
            <a:ext cx="3082895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uk-UA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УВАГУ !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88" y="1512487"/>
            <a:ext cx="3876533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</a:rPr>
              <a:t>Організація промислового </a:t>
            </a:r>
            <a:r>
              <a:rPr lang="uk-U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</a:rPr>
              <a:t>виробництва яєць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67859"/>
            <a:ext cx="3886200" cy="4791761"/>
          </a:xfrm>
        </p:spPr>
        <p:txBody>
          <a:bodyPr>
            <a:normAutofit fontScale="55000" lnSpcReduction="20000"/>
          </a:bodyPr>
          <a:lstStyle/>
          <a:p>
            <a:pPr lvl="0" algn="ctr">
              <a:lnSpc>
                <a:spcPct val="120000"/>
              </a:lnSpc>
              <a:buClr>
                <a:srgbClr val="DD8047"/>
              </a:buClr>
            </a:pPr>
            <a:r>
              <a:rPr lang="uk-UA" sz="3300" b="1" dirty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Для забезпечення цілорічного ритмічного виробництва харчових яєць необхідно організувати рівномірне та безперервне функціонуван­ня роботи усіх цехів птахівничого господарства </a:t>
            </a:r>
            <a:r>
              <a:rPr lang="uk-UA" sz="3300" b="1" dirty="0" smtClean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– </a:t>
            </a:r>
            <a:r>
              <a:rPr lang="uk-UA" sz="3300" b="1" dirty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необхідна узгодже­ність роботи цеху виробництва інкубаційних яєць, цеху вирощування ремонтного молодняку з метою своєчасного формування основного </a:t>
            </a:r>
            <a:r>
              <a:rPr lang="uk-UA" sz="3300" b="1" dirty="0" smtClean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цеху – виробництва </a:t>
            </a:r>
            <a:r>
              <a:rPr lang="uk-UA" sz="3300" b="1" dirty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харчових яєць.</a:t>
            </a:r>
            <a:endParaRPr lang="ru-RU" sz="3300" b="1" dirty="0">
              <a:solidFill>
                <a:prstClr val="black"/>
              </a:solidFill>
              <a:latin typeface="Joinks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36096" y="1628800"/>
            <a:ext cx="3583037" cy="4572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uk-UA" sz="3300" b="1" dirty="0" smtClean="0">
                <a:latin typeface="Joinks"/>
                <a:ea typeface="Times New Roman"/>
                <a:cs typeface="Century Schoolbook"/>
              </a:rPr>
              <a:t>Птахівничі </a:t>
            </a:r>
            <a:r>
              <a:rPr lang="uk-UA" sz="3300" b="1" dirty="0">
                <a:latin typeface="Joinks"/>
                <a:ea typeface="Times New Roman"/>
                <a:cs typeface="Century Schoolbook"/>
              </a:rPr>
              <a:t>підприємства яєчного напряму можуть бути організовані з закінченим циклом виробництва, що передбачає наявність на птахофабриці всіх виробничих цехів, або </a:t>
            </a:r>
            <a:r>
              <a:rPr lang="uk-UA" sz="3300" b="1" dirty="0" smtClean="0">
                <a:latin typeface="Joinks"/>
                <a:ea typeface="Times New Roman"/>
                <a:cs typeface="Century Schoolbook"/>
              </a:rPr>
              <a:t>спеціалізацію </a:t>
            </a:r>
            <a:r>
              <a:rPr lang="uk-UA" sz="3300" b="1" dirty="0">
                <a:latin typeface="Joinks"/>
                <a:ea typeface="Times New Roman"/>
                <a:cs typeface="Century Schoolbook"/>
              </a:rPr>
              <a:t>на одному технологічному процесі </a:t>
            </a:r>
            <a:r>
              <a:rPr lang="uk-UA" sz="3300" b="1" dirty="0" smtClean="0">
                <a:latin typeface="Joinks"/>
                <a:ea typeface="Times New Roman"/>
                <a:cs typeface="Century Schoolbook"/>
              </a:rPr>
              <a:t>– </a:t>
            </a:r>
            <a:r>
              <a:rPr lang="uk-UA" sz="3300" b="1" dirty="0">
                <a:latin typeface="Joinks"/>
                <a:ea typeface="Times New Roman"/>
                <a:cs typeface="Century Schoolbook"/>
              </a:rPr>
              <a:t>утриманні батьківського стада і виробництві інкубаційних яєць, інкубації або утриманні промислового стада і вироб­ництві харчових яєць.</a:t>
            </a:r>
            <a:endParaRPr lang="ru-RU" sz="3300" b="1" dirty="0">
              <a:latin typeface="Joinks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7" name="Рисунок 6" descr="http://helminthik.hol.es/Risynok/Zali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8" b="6209"/>
          <a:stretch/>
        </p:blipFill>
        <p:spPr bwMode="auto">
          <a:xfrm>
            <a:off x="3622831" y="5306411"/>
            <a:ext cx="2013846" cy="1390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9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10000" r="-6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uk-UA" sz="24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</a:br>
            <a:r>
              <a:rPr lang="uk-UA" sz="3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Сільськогосподарська птиця </a:t>
            </a:r>
            <a:r>
              <a:rPr lang="uk-UA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в умовах промислової </a:t>
            </a:r>
            <a:r>
              <a:rPr lang="uk-UA" sz="3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технології</a:t>
            </a:r>
            <a:r>
              <a:rPr lang="ru-RU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soft77.vx5.ru/media/0000063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/>
          <a:stretch/>
        </p:blipFill>
        <p:spPr bwMode="auto">
          <a:xfrm>
            <a:off x="1259632" y="1751011"/>
            <a:ext cx="6624736" cy="460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172biz.ru/img/sites/tum/pishma.ru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8" t="7675" r="6779" b="68396"/>
          <a:stretch/>
        </p:blipFill>
        <p:spPr bwMode="auto">
          <a:xfrm>
            <a:off x="6448" y="4437880"/>
            <a:ext cx="1368152" cy="2231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5402466" y="5519081"/>
            <a:ext cx="2630775" cy="1150279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pic>
        <p:nvPicPr>
          <p:cNvPr id="6" name="Рисунок 5" descr="http://img1.liveinternet.ru/images/attach/c/0/52/71/52071591_p3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70" y="5172343"/>
            <a:ext cx="1154395" cy="147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6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2724"/>
            <a:ext cx="8153400" cy="14401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Схема  основних ланок  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технологічного циклу виробництва </a:t>
            </a:r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яєць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871339" y="980728"/>
            <a:ext cx="2165157" cy="56406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Технологічний процес починається з формування родинного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стада.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Далі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інкубація, вирощування ремонтного молодняку, утримання промислового стада, переробка яєць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та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їх реалізація, </a:t>
            </a:r>
            <a:endParaRPr lang="uk-UA" sz="2000" b="1" dirty="0" smtClean="0">
              <a:solidFill>
                <a:srgbClr val="C00000"/>
              </a:solidFill>
              <a:latin typeface="Joinks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забійний та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утилізаційний цех.</a:t>
            </a:r>
            <a:endParaRPr lang="ru-RU" sz="2000" b="1" dirty="0">
              <a:solidFill>
                <a:srgbClr val="C00000"/>
              </a:solidFill>
              <a:latin typeface="Joinks"/>
              <a:ea typeface="Calibri"/>
              <a:cs typeface="Times New Roman"/>
            </a:endParaRPr>
          </a:p>
          <a:p>
            <a:pPr algn="ctr"/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562" y="1193713"/>
            <a:ext cx="1817976" cy="864716"/>
          </a:xfrm>
          <a:prstGeom prst="roundRect">
            <a:avLst/>
          </a:prstGeom>
          <a:solidFill>
            <a:srgbClr val="6B9AC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solidFill>
                  <a:schemeClr val="tx1"/>
                </a:solidFill>
                <a:effectLst/>
                <a:latin typeface="Times New Roman" pitchFamily="18" charset="0"/>
                <a:ea typeface="Century Gothic"/>
                <a:cs typeface="Times New Roman" pitchFamily="18" charset="0"/>
              </a:rPr>
              <a:t>1.Цех родинного </a:t>
            </a:r>
            <a:r>
              <a:rPr lang="uk-UA" sz="1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entury Gothic"/>
                <a:cs typeface="Times New Roman" pitchFamily="18" charset="0"/>
              </a:rPr>
              <a:t>стада(інкубаційні яйця)</a:t>
            </a: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ea typeface="Century Gothic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80702" y="1189104"/>
            <a:ext cx="1643698" cy="868296"/>
          </a:xfrm>
          <a:prstGeom prst="roundRect">
            <a:avLst/>
          </a:prstGeom>
          <a:solidFill>
            <a:srgbClr val="A778A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solidFill>
                  <a:schemeClr val="tx1"/>
                </a:solidFill>
                <a:effectLst/>
                <a:latin typeface="Times New Roman" pitchFamily="18" charset="0"/>
                <a:ea typeface="Century Gothic"/>
                <a:cs typeface="Times New Roman" pitchFamily="18" charset="0"/>
              </a:rPr>
              <a:t>Цех підготовки кормів</a:t>
            </a: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ea typeface="Century Gothic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7163" y="2433479"/>
            <a:ext cx="1452211" cy="14224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3.Цех вирощування ремонтного </a:t>
            </a:r>
            <a:r>
              <a:rPr lang="uk-UA" sz="1400" b="1" dirty="0" smtClean="0">
                <a:effectLst/>
                <a:latin typeface="Times New Roman"/>
                <a:ea typeface="Century Gothic"/>
                <a:cs typeface="Times New Roman"/>
              </a:rPr>
              <a:t>молодняку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 smtClean="0">
                <a:effectLst/>
                <a:latin typeface="Times New Roman"/>
                <a:ea typeface="Century Gothic"/>
                <a:cs typeface="Times New Roman"/>
              </a:rPr>
              <a:t>(</a:t>
            </a: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17-18 тижнів</a:t>
            </a:r>
            <a:r>
              <a:rPr lang="uk-UA" sz="1000" dirty="0">
                <a:effectLst/>
                <a:latin typeface="Times New Roman"/>
                <a:ea typeface="Century Gothic"/>
                <a:cs typeface="Times New Roman"/>
              </a:rPr>
              <a:t>)</a:t>
            </a:r>
            <a:endParaRPr lang="ru-RU" sz="1050" dirty="0">
              <a:effectLst/>
              <a:ea typeface="Century Gothic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7415" y="2382519"/>
            <a:ext cx="1568539" cy="151082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4.Цех вирощування молодняку(14-15 тижнів</a:t>
            </a:r>
            <a:r>
              <a:rPr lang="uk-UA" sz="1000" dirty="0">
                <a:effectLst/>
                <a:latin typeface="Times New Roman"/>
                <a:ea typeface="Century Gothic"/>
                <a:cs typeface="Times New Roman"/>
              </a:rPr>
              <a:t>)</a:t>
            </a:r>
            <a:endParaRPr lang="ru-RU" sz="1050" dirty="0">
              <a:effectLst/>
              <a:ea typeface="Century Gothic"/>
              <a:cs typeface="Times New Roman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20115" y="2387600"/>
            <a:ext cx="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77164" y="2524125"/>
            <a:ext cx="1082467" cy="758825"/>
          </a:xfrm>
          <a:prstGeom prst="roundRect">
            <a:avLst/>
          </a:prstGeom>
          <a:solidFill>
            <a:srgbClr val="6D9C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solidFill>
                  <a:schemeClr val="tx1"/>
                </a:solidFill>
                <a:effectLst/>
                <a:latin typeface="Times New Roman" pitchFamily="18" charset="0"/>
                <a:ea typeface="Century Gothic"/>
                <a:cs typeface="Times New Roman" pitchFamily="18" charset="0"/>
              </a:rPr>
              <a:t>2.Цех інкубації</a:t>
            </a: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ea typeface="Century Gothic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8653" y="4368799"/>
            <a:ext cx="1780222" cy="54292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8.Цех забою і переробки</a:t>
            </a:r>
            <a:endParaRPr lang="ru-RU" sz="1400" b="1" dirty="0">
              <a:effectLst/>
              <a:ea typeface="Century Gothic"/>
              <a:cs typeface="Times New Roman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9872" y="4519612"/>
            <a:ext cx="3099673" cy="4572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6.Цех первинної обробки яєць</a:t>
            </a:r>
            <a:endParaRPr lang="ru-RU" sz="1400" b="1" dirty="0">
              <a:effectLst/>
              <a:ea typeface="Century Gothic"/>
              <a:cs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9988" y="5296247"/>
            <a:ext cx="2152650" cy="58102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7.Реалізація яєць</a:t>
            </a:r>
            <a:endParaRPr lang="ru-RU" sz="1400" b="1" dirty="0">
              <a:effectLst/>
              <a:ea typeface="Century Gothic"/>
              <a:cs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5618" y="5740313"/>
            <a:ext cx="1863090" cy="5810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9.Реалізація м</a:t>
            </a:r>
            <a:r>
              <a:rPr lang="en-US" sz="1400" b="1" dirty="0">
                <a:effectLst/>
                <a:latin typeface="Times New Roman"/>
                <a:ea typeface="Century Gothic"/>
                <a:cs typeface="Times New Roman"/>
              </a:rPr>
              <a:t>’</a:t>
            </a:r>
            <a:r>
              <a:rPr lang="ru-RU" sz="1400" b="1" dirty="0">
                <a:effectLst/>
                <a:latin typeface="Times New Roman"/>
                <a:ea typeface="Century Gothic"/>
                <a:cs typeface="Times New Roman"/>
              </a:rPr>
              <a:t>яса</a:t>
            </a:r>
            <a:endParaRPr lang="ru-RU" sz="1400" b="1" dirty="0">
              <a:effectLst/>
              <a:ea typeface="Century Gothic"/>
              <a:cs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8618" y="6021288"/>
            <a:ext cx="1603216" cy="600100"/>
          </a:xfrm>
          <a:prstGeom prst="roundRect">
            <a:avLst/>
          </a:prstGeom>
          <a:solidFill>
            <a:srgbClr val="CE98C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10.</a:t>
            </a:r>
            <a:r>
              <a:rPr lang="ru-RU" sz="1400" b="1" dirty="0">
                <a:effectLst/>
                <a:latin typeface="Times New Roman"/>
                <a:ea typeface="Century Gothic"/>
                <a:cs typeface="Times New Roman"/>
              </a:rPr>
              <a:t>Цех </a:t>
            </a:r>
            <a:r>
              <a:rPr lang="ru-RU" sz="1400" b="1" dirty="0" err="1">
                <a:effectLst/>
                <a:latin typeface="Times New Roman"/>
                <a:ea typeface="Century Gothic"/>
                <a:cs typeface="Times New Roman"/>
              </a:rPr>
              <a:t>утил</a:t>
            </a: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і</a:t>
            </a:r>
            <a:r>
              <a:rPr lang="ru-RU" sz="1400" b="1" dirty="0" err="1">
                <a:effectLst/>
                <a:latin typeface="Times New Roman"/>
                <a:ea typeface="Century Gothic"/>
                <a:cs typeface="Times New Roman"/>
              </a:rPr>
              <a:t>зац</a:t>
            </a:r>
            <a:r>
              <a:rPr lang="uk-UA" sz="1400" b="1" dirty="0" err="1">
                <a:effectLst/>
                <a:latin typeface="Times New Roman"/>
                <a:ea typeface="Century Gothic"/>
                <a:cs typeface="Times New Roman"/>
              </a:rPr>
              <a:t>ії</a:t>
            </a:r>
            <a:endParaRPr lang="ru-RU" sz="1400" b="1" dirty="0">
              <a:effectLst/>
              <a:ea typeface="Century Gothic"/>
              <a:cs typeface="Times New Roman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943600" y="3448050"/>
            <a:ext cx="0" cy="39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23925" y="5038725"/>
            <a:ext cx="209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4925426" y="2238374"/>
            <a:ext cx="1945913" cy="173831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5.Цех промислових несучок(25-26 </a:t>
            </a:r>
            <a:r>
              <a:rPr lang="uk-UA" sz="1400" b="1" dirty="0" smtClean="0">
                <a:effectLst/>
                <a:latin typeface="Times New Roman"/>
                <a:ea typeface="Century Gothic"/>
                <a:cs typeface="Times New Roman"/>
              </a:rPr>
              <a:t>тижнів – </a:t>
            </a:r>
            <a:r>
              <a:rPr lang="uk-UA" sz="1400" b="1" dirty="0">
                <a:effectLst/>
                <a:latin typeface="Times New Roman"/>
                <a:ea typeface="Century Gothic"/>
                <a:cs typeface="Times New Roman"/>
              </a:rPr>
              <a:t>найвища несучість гібридних курочок, знижується у 12-14 місяців</a:t>
            </a:r>
            <a:r>
              <a:rPr lang="uk-UA" sz="1000" dirty="0">
                <a:effectLst/>
                <a:latin typeface="Times New Roman"/>
                <a:ea typeface="Century Gothic"/>
                <a:cs typeface="Times New Roman"/>
              </a:rPr>
              <a:t>)</a:t>
            </a:r>
            <a:endParaRPr lang="ru-RU" sz="1050" dirty="0">
              <a:effectLst/>
              <a:ea typeface="Century Gothic"/>
              <a:cs typeface="Times New Roman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876800" y="3105150"/>
            <a:ext cx="314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Прямая со стрелкой 49"/>
          <p:cNvCxnSpPr>
            <a:stCxn id="7" idx="1"/>
            <a:endCxn id="5" idx="3"/>
          </p:cNvCxnSpPr>
          <p:nvPr/>
        </p:nvCxnSpPr>
        <p:spPr>
          <a:xfrm flipH="1">
            <a:off x="2127538" y="1623252"/>
            <a:ext cx="953164" cy="281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08501" y="2058429"/>
            <a:ext cx="3810" cy="46569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67544" y="3282950"/>
            <a:ext cx="0" cy="319256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57464" y="6430126"/>
            <a:ext cx="2484521" cy="4538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914892" y="4911724"/>
            <a:ext cx="3810" cy="89589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127538" y="3893344"/>
            <a:ext cx="0" cy="47545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771800" y="3893344"/>
            <a:ext cx="0" cy="217356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3347864" y="3912840"/>
            <a:ext cx="0" cy="212794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2390335" y="3783691"/>
            <a:ext cx="2595088" cy="96452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2438877" y="3893344"/>
            <a:ext cx="980995" cy="85486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953655" y="4976812"/>
            <a:ext cx="8087" cy="31943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4685954" y="2901170"/>
            <a:ext cx="283754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7" idx="1"/>
            <a:endCxn id="10" idx="0"/>
          </p:cNvCxnSpPr>
          <p:nvPr/>
        </p:nvCxnSpPr>
        <p:spPr>
          <a:xfrm flipH="1">
            <a:off x="2203269" y="1623252"/>
            <a:ext cx="877433" cy="81022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4685954" y="2028365"/>
            <a:ext cx="366705" cy="30829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3902551" y="2058429"/>
            <a:ext cx="0" cy="3034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16" idx="3"/>
          </p:cNvCxnSpPr>
          <p:nvPr/>
        </p:nvCxnSpPr>
        <p:spPr>
          <a:xfrm>
            <a:off x="1259631" y="2903538"/>
            <a:ext cx="2891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2929374" y="2910521"/>
            <a:ext cx="239635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endCxn id="22" idx="0"/>
          </p:cNvCxnSpPr>
          <p:nvPr/>
        </p:nvCxnSpPr>
        <p:spPr>
          <a:xfrm flipH="1">
            <a:off x="4969709" y="3855879"/>
            <a:ext cx="15714" cy="66373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147370" y="1626071"/>
            <a:ext cx="0" cy="48708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17077" y="1626071"/>
            <a:ext cx="320174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H="1">
            <a:off x="1300638" y="2058429"/>
            <a:ext cx="14154" cy="23161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840224" y="2058429"/>
            <a:ext cx="0" cy="37505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58200" cy="1470025"/>
          </a:xfrm>
        </p:spPr>
        <p:txBody>
          <a:bodyPr/>
          <a:lstStyle/>
          <a:p>
            <a:pPr algn="ctr"/>
            <a:r>
              <a:rPr lang="uk-UA" dirty="0" smtClean="0">
                <a:latin typeface="+mn-lt"/>
              </a:rPr>
              <a:t>ЦЕХ ВИРОБНИЦТВА ІНКУБАЦІЙНИХ ЯЄЦЬ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05" y="3795408"/>
            <a:ext cx="4953000" cy="2945960"/>
          </a:xfrm>
        </p:spPr>
        <p:txBody>
          <a:bodyPr>
            <a:normAutofit lnSpcReduction="10000"/>
          </a:bodyPr>
          <a:lstStyle/>
          <a:p>
            <a:pPr marL="0" lvl="0" algn="ctr">
              <a:spcBef>
                <a:spcPts val="0"/>
              </a:spcBef>
              <a:buClrTx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Технологічний </a:t>
            </a:r>
            <a:r>
              <a:rPr lang="uk-UA" sz="18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цикл виробництва харчових яєць починається з одер­жання інкубаційних яєць у цеху </a:t>
            </a:r>
            <a:r>
              <a:rPr lang="uk-UA" sz="18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родинного </a:t>
            </a:r>
            <a:r>
              <a:rPr lang="uk-UA" sz="18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стада курей</a:t>
            </a:r>
            <a:r>
              <a:rPr lang="uk-UA" sz="18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Times New Roman"/>
              </a:rPr>
              <a:t>.</a:t>
            </a:r>
            <a:r>
              <a:rPr lang="uk-UA" sz="1800" b="1" dirty="0">
                <a:solidFill>
                  <a:schemeClr val="tx1"/>
                </a:solidFill>
                <a:latin typeface="Georgia" pitchFamily="18" charset="0"/>
                <a:ea typeface="Calibri"/>
                <a:cs typeface="Century Schoolbook"/>
              </a:rPr>
              <a:t> </a:t>
            </a:r>
            <a:endParaRPr lang="uk-UA" sz="1800" b="1" dirty="0" smtClean="0">
              <a:solidFill>
                <a:schemeClr val="tx1"/>
              </a:solidFill>
              <a:latin typeface="Georgia" pitchFamily="18" charset="0"/>
              <a:ea typeface="Calibri"/>
              <a:cs typeface="Century Schoolbook"/>
            </a:endParaRPr>
          </a:p>
          <a:p>
            <a:pPr marL="0" lvl="0" algn="ctr">
              <a:spcBef>
                <a:spcPts val="0"/>
              </a:spcBef>
              <a:buClrTx/>
            </a:pPr>
            <a:r>
              <a:rPr lang="uk-UA" sz="1800" b="1" dirty="0">
                <a:solidFill>
                  <a:schemeClr val="tx1"/>
                </a:solidFill>
                <a:latin typeface="Georgia" pitchFamily="18" charset="0"/>
                <a:ea typeface="Calibri"/>
                <a:cs typeface="Century Schoolbook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entury Schoolbook"/>
              </a:rPr>
              <a:t>    </a:t>
            </a:r>
            <a:r>
              <a:rPr lang="uk-UA" sz="1900" b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Century Schoolbook"/>
              </a:rPr>
              <a:t>На </a:t>
            </a:r>
            <a:r>
              <a:rPr lang="uk-UA" sz="1900" b="1" dirty="0">
                <a:solidFill>
                  <a:prstClr val="black"/>
                </a:solidFill>
                <a:latin typeface="Georgia" pitchFamily="18" charset="0"/>
                <a:ea typeface="Calibri"/>
                <a:cs typeface="Century Schoolbook"/>
              </a:rPr>
              <a:t>птахофабриках і господарствах з різною формою власності  існують дві системи утримання стада курей: на підлозі у </a:t>
            </a:r>
            <a:r>
              <a:rPr lang="uk-UA" sz="1900" b="1" dirty="0" err="1">
                <a:solidFill>
                  <a:prstClr val="black"/>
                </a:solidFill>
                <a:latin typeface="Georgia" pitchFamily="18" charset="0"/>
                <a:ea typeface="Calibri"/>
                <a:cs typeface="Century Schoolbook"/>
              </a:rPr>
              <a:t>безвіконних</a:t>
            </a:r>
            <a:r>
              <a:rPr lang="uk-UA" sz="1900" b="1" dirty="0">
                <a:solidFill>
                  <a:prstClr val="black"/>
                </a:solidFill>
                <a:latin typeface="Georgia" pitchFamily="18" charset="0"/>
                <a:ea typeface="Calibri"/>
                <a:cs typeface="Century Schoolbook"/>
              </a:rPr>
              <a:t> пташниках та в клітках</a:t>
            </a:r>
            <a:r>
              <a:rPr lang="uk-UA" sz="1400" b="1" dirty="0">
                <a:solidFill>
                  <a:prstClr val="black"/>
                </a:solidFill>
                <a:latin typeface="Georgia" pitchFamily="18" charset="0"/>
                <a:ea typeface="Calibri"/>
                <a:cs typeface="Century Schoolbook"/>
              </a:rPr>
              <a:t>.</a:t>
            </a:r>
            <a:endParaRPr lang="ru-RU" sz="1400" b="1" dirty="0">
              <a:solidFill>
                <a:prstClr val="black"/>
              </a:solidFill>
              <a:latin typeface="Georgia" pitchFamily="18" charset="0"/>
            </a:endParaRPr>
          </a:p>
          <a:p>
            <a:pPr indent="250190" algn="ctr">
              <a:spcAft>
                <a:spcPts val="0"/>
              </a:spcAft>
            </a:pPr>
            <a:endParaRPr lang="ru-RU" sz="1700" b="1" dirty="0">
              <a:latin typeface="Georgia" pitchFamily="18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G:\Н М К\ПТАХІВНИЦТВО НАВЧ.МЕТОД. КОМПЛЕКС\ФОТО ДЛЯ ПРЕЗЕНТАЦІЙ\репрод 1 го поряд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372469" cy="18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Н М К\ПТАХІВНИЦТВО НАВЧ.МЕТОД. КОМПЛЕКС\ФОТО ДЛЯ ПРЕЗЕНТАЦІЙ\утрим. пів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8626"/>
            <a:ext cx="2143125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Н М К\ПТАХІВНИЦТВО НАВЧ.МЕТОД. КОМПЛЕКС\ФОТО ДЛЯ ПРЕЗЕНТАЦІЙ\утримання птиці - солярі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736304" cy="22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Н М К\ПТАХІВНИЦТВО НАВЧ.МЕТОД. КОМПЛЕКС\ФОТО ДЛЯ ПРЕЗЕНТАЦІЙ\міражування яєць.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304256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3176"/>
            <a:ext cx="4752528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Кліткове утримання батьківського </a:t>
            </a:r>
            <a:r>
              <a:rPr lang="uk-UA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поголів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’</a:t>
            </a:r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я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39712" y="1498586"/>
            <a:ext cx="2460080" cy="517077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</a:pPr>
            <a:r>
              <a:rPr lang="uk-UA" sz="5600" b="1" dirty="0">
                <a:latin typeface="Joinks"/>
                <a:ea typeface="Times New Roman"/>
                <a:cs typeface="Century Schoolbook"/>
              </a:rPr>
              <a:t>На </a:t>
            </a:r>
            <a:r>
              <a:rPr lang="uk-UA" sz="5600" b="1" dirty="0" smtClean="0">
                <a:latin typeface="Joinks"/>
                <a:ea typeface="Times New Roman"/>
                <a:cs typeface="Century Schoolbook"/>
              </a:rPr>
              <a:t>великих </a:t>
            </a:r>
            <a:r>
              <a:rPr lang="uk-UA" sz="5600" b="1" dirty="0">
                <a:latin typeface="Joinks"/>
                <a:ea typeface="Times New Roman"/>
                <a:cs typeface="Century Schoolbook"/>
              </a:rPr>
              <a:t>птахофабриках більшість поголів'я батьківського стада </a:t>
            </a:r>
            <a:r>
              <a:rPr lang="uk-UA" sz="5600" b="1" dirty="0" smtClean="0">
                <a:latin typeface="Joinks"/>
                <a:ea typeface="Times New Roman"/>
                <a:cs typeface="Century Schoolbook"/>
              </a:rPr>
              <a:t>утримують у </a:t>
            </a:r>
            <a:r>
              <a:rPr lang="uk-UA" sz="5600" b="1" dirty="0">
                <a:latin typeface="Joinks"/>
                <a:ea typeface="Times New Roman"/>
                <a:cs typeface="Century Schoolbook"/>
              </a:rPr>
              <a:t>кліткових батареях .</a:t>
            </a:r>
            <a:endParaRPr lang="ru-RU" sz="5600" b="1" dirty="0">
              <a:latin typeface="Joinks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5600" b="1" dirty="0">
                <a:latin typeface="Joinks"/>
                <a:ea typeface="Times New Roman"/>
                <a:cs typeface="Century Schoolbook"/>
              </a:rPr>
              <a:t>На племінних фермах у </a:t>
            </a:r>
            <a:r>
              <a:rPr lang="uk-UA" sz="5600" b="1" dirty="0" err="1">
                <a:latin typeface="Joinks"/>
                <a:ea typeface="Times New Roman"/>
                <a:cs typeface="Century Schoolbook"/>
              </a:rPr>
              <a:t>дво-</a:t>
            </a:r>
            <a:r>
              <a:rPr lang="uk-UA" sz="5600" b="1" dirty="0">
                <a:latin typeface="Joinks"/>
                <a:ea typeface="Times New Roman"/>
                <a:cs typeface="Century Schoolbook"/>
              </a:rPr>
              <a:t> і триярусних кліткових батареях птицю утримують групами по 20, 30 або 40 курок і по 2, 3 або 4 півні. Оптимальними розмірами груп слід вважати 30 курок і 3 півні. Середня щільність посадки курок і півнів із розрахунку площі підлоги клітки на одну </a:t>
            </a:r>
            <a:r>
              <a:rPr lang="uk-UA" sz="5600" b="1" dirty="0" smtClean="0">
                <a:latin typeface="Joinks"/>
                <a:ea typeface="Times New Roman"/>
                <a:cs typeface="Century Schoolbook"/>
              </a:rPr>
              <a:t>голову – </a:t>
            </a:r>
            <a:r>
              <a:rPr lang="uk-UA" sz="5600" b="1" dirty="0">
                <a:latin typeface="Joinks"/>
                <a:ea typeface="Times New Roman"/>
                <a:cs typeface="Century Schoolbook"/>
              </a:rPr>
              <a:t>580 </a:t>
            </a:r>
            <a:r>
              <a:rPr lang="uk-UA" sz="5600" b="1" dirty="0" smtClean="0">
                <a:latin typeface="Joinks"/>
                <a:ea typeface="Times New Roman"/>
                <a:cs typeface="Century Schoolbook"/>
              </a:rPr>
              <a:t>– </a:t>
            </a:r>
            <a:r>
              <a:rPr lang="uk-UA" sz="5600" b="1" dirty="0">
                <a:latin typeface="Joinks"/>
                <a:ea typeface="Times New Roman"/>
                <a:cs typeface="Century Schoolbook"/>
              </a:rPr>
              <a:t>600 см</a:t>
            </a:r>
            <a:r>
              <a:rPr lang="uk-UA" sz="5600" b="1" baseline="30000" dirty="0">
                <a:latin typeface="Joinks"/>
                <a:ea typeface="Times New Roman"/>
                <a:cs typeface="Century Schoolbook"/>
              </a:rPr>
              <a:t>2</a:t>
            </a:r>
            <a:r>
              <a:rPr lang="uk-UA" sz="5600" b="1" dirty="0">
                <a:latin typeface="Joinks"/>
                <a:ea typeface="Times New Roman"/>
                <a:cs typeface="Century Schoolbook"/>
              </a:rPr>
              <a:t> .</a:t>
            </a:r>
            <a:endParaRPr lang="ru-RU" sz="5600" dirty="0">
              <a:latin typeface="Joinks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3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33" y="4077072"/>
            <a:ext cx="2834281" cy="2302276"/>
          </a:xfrm>
        </p:spPr>
      </p:pic>
      <p:pic>
        <p:nvPicPr>
          <p:cNvPr id="7" name="Рисунок 6" descr="http://bahmatukoleg.com/sites/default/files/styles/large/public/field/image/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40727"/>
            <a:ext cx="1243151" cy="145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icture-300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39" y="1774111"/>
            <a:ext cx="307657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894414" y="1495576"/>
            <a:ext cx="3033712" cy="520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600" b="1" dirty="0">
                <a:latin typeface="Joinks"/>
                <a:ea typeface="Century Gothic"/>
                <a:cs typeface="Times New Roman"/>
              </a:rPr>
              <a:t>На більшості птахофабрик і спеціалізованих фермах застосовують кліткове утримання з   використанням кліткових батарей </a:t>
            </a:r>
            <a:endParaRPr lang="en-US" sz="1600" b="1" dirty="0" smtClean="0">
              <a:latin typeface="Joinks"/>
              <a:ea typeface="Century Gothic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600" b="1" dirty="0" smtClean="0">
                <a:latin typeface="Joinks"/>
                <a:ea typeface="Century Gothic"/>
                <a:cs typeface="Times New Roman"/>
              </a:rPr>
              <a:t>БКН-3</a:t>
            </a:r>
            <a:r>
              <a:rPr lang="uk-UA" sz="1600" b="1" dirty="0">
                <a:latin typeface="Joinks"/>
                <a:ea typeface="Century Gothic"/>
                <a:cs typeface="Times New Roman"/>
              </a:rPr>
              <a:t>, БКН-ЗА,  ККТ, ОБН-1, КБУ-3, БКМ-3 .                    </a:t>
            </a:r>
            <a:endParaRPr lang="ru-RU" sz="1600" b="1" dirty="0">
              <a:latin typeface="Joinks"/>
              <a:ea typeface="Century Gothic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600" b="1" dirty="0">
                <a:latin typeface="Joinks"/>
                <a:ea typeface="Century Gothic"/>
                <a:cs typeface="Times New Roman"/>
              </a:rPr>
              <a:t>          Пташники будують різних розмірів – 18х96 м, </a:t>
            </a:r>
            <a:r>
              <a:rPr lang="uk-UA" sz="1600" b="1" dirty="0" smtClean="0">
                <a:latin typeface="Joinks"/>
                <a:ea typeface="Century Gothic"/>
                <a:cs typeface="Times New Roman"/>
              </a:rPr>
              <a:t>18х72 м</a:t>
            </a:r>
            <a:r>
              <a:rPr lang="uk-UA" sz="1600" b="1" dirty="0">
                <a:latin typeface="Joinks"/>
                <a:ea typeface="Century Gothic"/>
                <a:cs typeface="Times New Roman"/>
              </a:rPr>
              <a:t>. Утримують 5, 10, 20, 30 тисяч курей-несучок</a:t>
            </a:r>
            <a:r>
              <a:rPr lang="uk-UA" sz="1600" b="1" dirty="0" smtClean="0">
                <a:latin typeface="Joinks"/>
                <a:ea typeface="Century Gothic"/>
                <a:cs typeface="Times New Roman"/>
              </a:rPr>
              <a:t>.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rgbClr val="C00000"/>
                </a:solidFill>
                <a:effectLst/>
                <a:latin typeface="Joinks"/>
                <a:ea typeface="Century Gothic"/>
                <a:cs typeface="Times New Roman"/>
              </a:rPr>
              <a:t>Використовують курей і півнів батьківського стада в основному протягом 52-х тижнів.</a:t>
            </a:r>
            <a:endParaRPr lang="ru-RU" sz="16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pic>
        <p:nvPicPr>
          <p:cNvPr id="5122" name="Picture 2" descr="G:\Н М К\ПТАХІВНИЦТВО НАВЧ.МЕТОД. КОМПЛЕКС\ФОТО ДЛЯ ПРЕЗЕНТАЦІЙ\хайсекс брау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70" y="66826"/>
            <a:ext cx="1362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884368" cy="194421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uk-UA" b="1" i="1" dirty="0" smtClean="0">
                <a:latin typeface="Times New Roman"/>
                <a:ea typeface="Times New Roman"/>
              </a:rPr>
              <a:t/>
            </a:r>
            <a:br>
              <a:rPr lang="uk-UA" b="1" i="1" dirty="0" smtClean="0">
                <a:latin typeface="Times New Roman"/>
                <a:ea typeface="Times New Roman"/>
              </a:rPr>
            </a:br>
            <a:r>
              <a:rPr lang="uk-UA" b="1" i="1" dirty="0">
                <a:latin typeface="Times New Roman"/>
                <a:ea typeface="Times New Roman"/>
              </a:rPr>
              <a:t/>
            </a:r>
            <a:br>
              <a:rPr lang="uk-UA" b="1" i="1" dirty="0">
                <a:latin typeface="Times New Roman"/>
                <a:ea typeface="Times New Roman"/>
              </a:rPr>
            </a:br>
            <a:r>
              <a:rPr lang="uk-UA" b="1" i="1" dirty="0" smtClean="0">
                <a:latin typeface="Times New Roman"/>
                <a:ea typeface="Times New Roman"/>
              </a:rPr>
              <a:t/>
            </a:r>
            <a:br>
              <a:rPr lang="uk-UA" b="1" i="1" dirty="0" smtClean="0">
                <a:latin typeface="Times New Roman"/>
                <a:ea typeface="Times New Roman"/>
              </a:rPr>
            </a:br>
            <a:r>
              <a:rPr lang="uk-UA" b="1" i="1" dirty="0">
                <a:latin typeface="Times New Roman"/>
                <a:ea typeface="Times New Roman"/>
              </a:rPr>
              <a:t/>
            </a:r>
            <a:br>
              <a:rPr lang="uk-UA" b="1" i="1" dirty="0">
                <a:latin typeface="Times New Roman"/>
                <a:ea typeface="Times New Roman"/>
              </a:rPr>
            </a:br>
            <a:r>
              <a:rPr lang="uk-UA" b="1" i="1" dirty="0" smtClean="0">
                <a:latin typeface="Times New Roman"/>
                <a:ea typeface="Times New Roman"/>
              </a:rPr>
              <a:t/>
            </a:r>
            <a:br>
              <a:rPr lang="uk-UA" b="1" i="1" dirty="0" smtClean="0">
                <a:latin typeface="Times New Roman"/>
                <a:ea typeface="Times New Roman"/>
              </a:rPr>
            </a:br>
            <a:r>
              <a:rPr lang="uk-UA" sz="4000" b="1" dirty="0" smtClean="0">
                <a:latin typeface="+mn-lt"/>
                <a:ea typeface="Times New Roman"/>
              </a:rPr>
              <a:t>Імпортне </a:t>
            </a:r>
            <a:r>
              <a:rPr lang="uk-UA" sz="4000" b="1" dirty="0">
                <a:latin typeface="+mn-lt"/>
                <a:ea typeface="Times New Roman"/>
              </a:rPr>
              <a:t>кліткове обладнання для утримання </a:t>
            </a:r>
            <a:r>
              <a:rPr lang="uk-UA" sz="4000" b="1" dirty="0" smtClean="0">
                <a:latin typeface="+mn-lt"/>
                <a:ea typeface="Times New Roman"/>
              </a:rPr>
              <a:t>курей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496944" cy="2664296"/>
          </a:xfrm>
        </p:spPr>
        <p:txBody>
          <a:bodyPr>
            <a:normAutofit lnSpcReduction="10000"/>
          </a:bodyPr>
          <a:lstStyle/>
          <a:p>
            <a:pPr indent="449580" algn="ctr">
              <a:spcAft>
                <a:spcPts val="0"/>
              </a:spcAft>
            </a:pPr>
            <a:r>
              <a:rPr lang="uk-UA" sz="2200" b="1" dirty="0">
                <a:ea typeface="Times New Roman"/>
              </a:rPr>
              <a:t>Сучасні кліткові батареї повністю механізовано й автоматизовано, вони зовсім не передбачають ручної праці під час годівлі, напування, видалення посліду, збирання й транспортування яєць</a:t>
            </a:r>
            <a:r>
              <a:rPr lang="uk-UA" sz="2200" b="1" dirty="0" smtClean="0">
                <a:ea typeface="Times New Roman"/>
              </a:rPr>
              <a:t>. </a:t>
            </a:r>
            <a:r>
              <a:rPr lang="uk-UA" sz="2200" b="1" dirty="0">
                <a:ea typeface="Times New Roman"/>
              </a:rPr>
              <a:t>Провідні західні фірми: </a:t>
            </a:r>
            <a:r>
              <a:rPr lang="uk-UA" sz="2200" b="1" dirty="0" err="1">
                <a:ea typeface="Times New Roman"/>
              </a:rPr>
              <a:t>Ві</a:t>
            </a:r>
            <a:r>
              <a:rPr lang="en-US" sz="2200" b="1" dirty="0">
                <a:ea typeface="Times New Roman"/>
              </a:rPr>
              <a:t>g </a:t>
            </a:r>
            <a:r>
              <a:rPr lang="en-US" sz="2200" b="1" dirty="0" err="1">
                <a:ea typeface="Times New Roman"/>
              </a:rPr>
              <a:t>Durchman</a:t>
            </a:r>
            <a:r>
              <a:rPr lang="en-US" sz="2200" b="1" dirty="0">
                <a:ea typeface="Times New Roman"/>
              </a:rPr>
              <a:t> </a:t>
            </a:r>
            <a:r>
              <a:rPr lang="uk-UA" sz="2200" b="1" dirty="0">
                <a:ea typeface="Times New Roman"/>
              </a:rPr>
              <a:t>(Німеччина), </a:t>
            </a:r>
            <a:r>
              <a:rPr lang="en-US" sz="2200" b="1" dirty="0">
                <a:ea typeface="Times New Roman"/>
              </a:rPr>
              <a:t>F</a:t>
            </a:r>
            <a:r>
              <a:rPr lang="uk-UA" sz="2200" b="1" dirty="0" err="1">
                <a:ea typeface="Times New Roman"/>
              </a:rPr>
              <a:t>ассо</a:t>
            </a:r>
            <a:r>
              <a:rPr lang="uk-UA" sz="2200" b="1" dirty="0">
                <a:ea typeface="Times New Roman"/>
              </a:rPr>
              <a:t> і </a:t>
            </a:r>
            <a:r>
              <a:rPr lang="uk-UA" sz="2200" b="1" dirty="0" smtClean="0">
                <a:ea typeface="Times New Roman"/>
              </a:rPr>
              <a:t>Тес</a:t>
            </a:r>
            <a:r>
              <a:rPr lang="en-US" sz="2200" b="1" dirty="0" smtClean="0">
                <a:ea typeface="Times New Roman"/>
              </a:rPr>
              <a:t>n</a:t>
            </a:r>
            <a:r>
              <a:rPr lang="uk-UA" sz="2200" b="1" dirty="0" smtClean="0">
                <a:ea typeface="Times New Roman"/>
              </a:rPr>
              <a:t>о </a:t>
            </a:r>
            <a:r>
              <a:rPr lang="uk-UA" sz="2200" b="1" dirty="0">
                <a:ea typeface="Times New Roman"/>
              </a:rPr>
              <a:t>(Італія), </a:t>
            </a:r>
            <a:r>
              <a:rPr lang="en-US" sz="2200" b="1" dirty="0">
                <a:ea typeface="Times New Roman"/>
              </a:rPr>
              <a:t>S</a:t>
            </a:r>
            <a:r>
              <a:rPr lang="uk-UA" sz="2200" b="1" dirty="0">
                <a:ea typeface="Times New Roman"/>
              </a:rPr>
              <a:t>е1</a:t>
            </a:r>
            <a:r>
              <a:rPr lang="en-US" sz="2200" b="1" dirty="0">
                <a:ea typeface="Times New Roman"/>
              </a:rPr>
              <a:t>met</a:t>
            </a:r>
            <a:r>
              <a:rPr lang="uk-UA" sz="2200" b="1" dirty="0">
                <a:ea typeface="Times New Roman"/>
              </a:rPr>
              <a:t>, </a:t>
            </a:r>
            <a:r>
              <a:rPr lang="uk-UA" sz="2200" b="1" dirty="0" err="1">
                <a:ea typeface="Times New Roman"/>
              </a:rPr>
              <a:t>Ме</a:t>
            </a:r>
            <a:r>
              <a:rPr lang="en-US" sz="2200" b="1" dirty="0" err="1">
                <a:ea typeface="Times New Roman"/>
              </a:rPr>
              <a:t>ll</a:t>
            </a:r>
            <a:r>
              <a:rPr lang="uk-UA" sz="2200" b="1" dirty="0" err="1">
                <a:ea typeface="Times New Roman"/>
              </a:rPr>
              <a:t>ег</a:t>
            </a:r>
            <a:r>
              <a:rPr lang="uk-UA" sz="2200" b="1" dirty="0">
                <a:ea typeface="Times New Roman"/>
              </a:rPr>
              <a:t>, </a:t>
            </a:r>
            <a:r>
              <a:rPr lang="uk-UA" sz="2200" b="1" dirty="0" err="1">
                <a:ea typeface="Times New Roman"/>
              </a:rPr>
              <a:t>Ргіх</a:t>
            </a:r>
            <a:r>
              <a:rPr lang="uk-UA" sz="2200" b="1" dirty="0">
                <a:ea typeface="Times New Roman"/>
              </a:rPr>
              <a:t> А</a:t>
            </a:r>
            <a:r>
              <a:rPr lang="en-US" sz="2200" b="1" dirty="0">
                <a:ea typeface="Times New Roman"/>
              </a:rPr>
              <a:t>g</a:t>
            </a:r>
            <a:r>
              <a:rPr lang="uk-UA" sz="2200" b="1" dirty="0" err="1">
                <a:ea typeface="Times New Roman"/>
              </a:rPr>
              <a:t>го</a:t>
            </a:r>
            <a:r>
              <a:rPr lang="uk-UA" sz="2200" b="1" dirty="0">
                <a:ea typeface="Times New Roman"/>
              </a:rPr>
              <a:t> (Німеччина) та інші </a:t>
            </a:r>
            <a:r>
              <a:rPr lang="uk-UA" sz="2200" b="1" dirty="0" smtClean="0">
                <a:ea typeface="Times New Roman"/>
              </a:rPr>
              <a:t> </a:t>
            </a:r>
            <a:r>
              <a:rPr lang="uk-UA" sz="2200" b="1" dirty="0">
                <a:ea typeface="Times New Roman"/>
              </a:rPr>
              <a:t>випус­кають широку гаму прямоточних і каскадних кліткових батарей для ут­римання птиці.</a:t>
            </a:r>
            <a:endParaRPr lang="ru-RU" sz="2200" b="1" dirty="0"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68954"/>
            <a:ext cx="32403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00013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78920"/>
            <a:ext cx="32403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oerconversi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1" b="27632"/>
          <a:stretch/>
        </p:blipFill>
        <p:spPr bwMode="auto">
          <a:xfrm>
            <a:off x="87494" y="836712"/>
            <a:ext cx="2036234" cy="28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2047</Words>
  <Application>Microsoft Office PowerPoint</Application>
  <PresentationFormat>Экран (4:3)</PresentationFormat>
  <Paragraphs>608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Обычная</vt:lpstr>
      <vt:lpstr>Городская</vt:lpstr>
      <vt:lpstr>2_colormaster</vt:lpstr>
      <vt:lpstr>Презентация PowerPoint</vt:lpstr>
      <vt:lpstr>Презентация PowerPoint</vt:lpstr>
      <vt:lpstr>                 Література </vt:lpstr>
      <vt:lpstr>Організація промислового виробництва яєць </vt:lpstr>
      <vt:lpstr> Сільськогосподарська птиця в умовах промислової технології </vt:lpstr>
      <vt:lpstr>Схема  основних ланок  технологічного циклу виробництва яєць </vt:lpstr>
      <vt:lpstr>ЦЕХ ВИРОБНИЦТВА ІНКУБАЦІЙНИХ ЯЄЦЬ</vt:lpstr>
      <vt:lpstr>Кліткове утримання батьківського поголів’я</vt:lpstr>
      <vt:lpstr>     Імпортне кліткове обладнання для утримання курей </vt:lpstr>
      <vt:lpstr> Утримання батьківського поголів’я на підлозі</vt:lpstr>
      <vt:lpstr>Презентация PowerPoint</vt:lpstr>
      <vt:lpstr>Способи вирощування ремонтного молодняку</vt:lpstr>
      <vt:lpstr>Презентация PowerPoint</vt:lpstr>
      <vt:lpstr>Презентация PowerPoint</vt:lpstr>
      <vt:lpstr>Основні параметри базової технології вирощування ремонтного молодняку яєчних курей (ІП УААН)</vt:lpstr>
      <vt:lpstr>Постійні світлові режими для вирощування ремонтного молодняку яєчних курей </vt:lpstr>
      <vt:lpstr>Презентация PowerPoint</vt:lpstr>
      <vt:lpstr>Презентация PowerPoint</vt:lpstr>
      <vt:lpstr>Ознаки оцінки курей-несучок </vt:lpstr>
      <vt:lpstr>Презентация PowerPoint</vt:lpstr>
      <vt:lpstr>Схема переривчастого освітлення для курей-несучок світловий режим значно впливає на несучість курей. </vt:lpstr>
      <vt:lpstr>Презентация PowerPoint</vt:lpstr>
      <vt:lpstr>Продуктивність гібридних несучок  яєчних кросів  "Хай-Лайн білий" (Hy-Line "W-98") , які   несуть   яйця з білою шкаралупою </vt:lpstr>
      <vt:lpstr>Презентация PowerPoint</vt:lpstr>
      <vt:lpstr>Презентация PowerPoint</vt:lpstr>
      <vt:lpstr>Презентация PowerPoint</vt:lpstr>
      <vt:lpstr>  Допоміжні приміщення господарства: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Пользователь</cp:lastModifiedBy>
  <cp:revision>132</cp:revision>
  <dcterms:created xsi:type="dcterms:W3CDTF">2013-04-21T06:52:16Z</dcterms:created>
  <dcterms:modified xsi:type="dcterms:W3CDTF">2015-01-15T09:12:24Z</dcterms:modified>
</cp:coreProperties>
</file>