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6" r:id="rId5"/>
    <p:sldId id="271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64" r:id="rId15"/>
    <p:sldId id="268" r:id="rId16"/>
    <p:sldId id="265" r:id="rId17"/>
    <p:sldId id="27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25398-BFC5-443D-BB7A-865AD33E0EF9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0D6971-6B67-4FEB-A02F-821A8DFBA1CE}">
      <dgm:prSet phldrT="[Текст]" custT="1"/>
      <dgm:spPr/>
      <dgm:t>
        <a:bodyPr/>
        <a:lstStyle/>
        <a:p>
          <a:r>
            <a:rPr lang="uk-UA" sz="1800" dirty="0" smtClean="0">
              <a:latin typeface="Joinks"/>
            </a:rPr>
            <a:t>використання високопродуктивних кросів курей</a:t>
          </a:r>
          <a:endParaRPr lang="ru-RU" sz="1800" dirty="0">
            <a:latin typeface="Joinks"/>
          </a:endParaRPr>
        </a:p>
      </dgm:t>
    </dgm:pt>
    <dgm:pt modelId="{21984C83-F699-4D23-8E91-8D4D30F577F4}" type="parTrans" cxnId="{F5C6E7DE-E3BA-4EC8-85EC-22172FEB75B1}">
      <dgm:prSet/>
      <dgm:spPr/>
      <dgm:t>
        <a:bodyPr/>
        <a:lstStyle/>
        <a:p>
          <a:endParaRPr lang="ru-RU"/>
        </a:p>
      </dgm:t>
    </dgm:pt>
    <dgm:pt modelId="{1D9A54E3-167B-4FDA-921A-1A709A8BE18A}" type="sibTrans" cxnId="{F5C6E7DE-E3BA-4EC8-85EC-22172FEB75B1}">
      <dgm:prSet/>
      <dgm:spPr/>
      <dgm:t>
        <a:bodyPr/>
        <a:lstStyle/>
        <a:p>
          <a:endParaRPr lang="ru-RU"/>
        </a:p>
      </dgm:t>
    </dgm:pt>
    <dgm:pt modelId="{C38B810D-3B32-4CEF-9887-59456247E083}">
      <dgm:prSet phldrT="[Текст]" custT="1"/>
      <dgm:spPr/>
      <dgm:t>
        <a:bodyPr/>
        <a:lstStyle/>
        <a:p>
          <a:r>
            <a:rPr lang="uk-UA" sz="1800" dirty="0" smtClean="0">
              <a:latin typeface="Joinks"/>
            </a:rPr>
            <a:t>утримання курей у кліткових механізованих та автоматизованих батареях</a:t>
          </a:r>
          <a:endParaRPr lang="ru-RU" sz="1800" dirty="0">
            <a:latin typeface="Joinks"/>
          </a:endParaRPr>
        </a:p>
      </dgm:t>
    </dgm:pt>
    <dgm:pt modelId="{C1CF026E-67BE-4588-AB50-829944237FEC}" type="parTrans" cxnId="{D2D6B205-7210-458F-9F3A-954C95BDE876}">
      <dgm:prSet/>
      <dgm:spPr/>
      <dgm:t>
        <a:bodyPr/>
        <a:lstStyle/>
        <a:p>
          <a:endParaRPr lang="ru-RU"/>
        </a:p>
      </dgm:t>
    </dgm:pt>
    <dgm:pt modelId="{EF9D15A7-47F1-4632-AC2A-80B8A3F0D0DA}" type="sibTrans" cxnId="{D2D6B205-7210-458F-9F3A-954C95BDE876}">
      <dgm:prSet/>
      <dgm:spPr/>
      <dgm:t>
        <a:bodyPr/>
        <a:lstStyle/>
        <a:p>
          <a:endParaRPr lang="ru-RU"/>
        </a:p>
      </dgm:t>
    </dgm:pt>
    <dgm:pt modelId="{39546674-8D29-4F1D-9219-D6DB8CFEA8E0}">
      <dgm:prSet phldrT="[Текст]" custT="1"/>
      <dgm:spPr/>
      <dgm:t>
        <a:bodyPr/>
        <a:lstStyle/>
        <a:p>
          <a:r>
            <a:rPr lang="uk-UA" sz="1800" dirty="0" smtClean="0">
              <a:latin typeface="Joinks"/>
            </a:rPr>
            <a:t>годівля молодняку та інших вікових груп курей повнораціонними, збалансованими сухими комбікормами</a:t>
          </a:r>
          <a:endParaRPr lang="ru-RU" sz="1800" dirty="0">
            <a:latin typeface="Joinks"/>
          </a:endParaRPr>
        </a:p>
      </dgm:t>
    </dgm:pt>
    <dgm:pt modelId="{FA670FC4-5FC9-4715-991D-077EE5F0A454}" type="parTrans" cxnId="{E9DAF202-5893-4841-8CEF-44A2AB9B3FDF}">
      <dgm:prSet/>
      <dgm:spPr/>
      <dgm:t>
        <a:bodyPr/>
        <a:lstStyle/>
        <a:p>
          <a:endParaRPr lang="ru-RU"/>
        </a:p>
      </dgm:t>
    </dgm:pt>
    <dgm:pt modelId="{BE0D42D3-7F1F-4F96-8D54-C1127C94DCF6}" type="sibTrans" cxnId="{E9DAF202-5893-4841-8CEF-44A2AB9B3FDF}">
      <dgm:prSet/>
      <dgm:spPr/>
      <dgm:t>
        <a:bodyPr/>
        <a:lstStyle/>
        <a:p>
          <a:endParaRPr lang="ru-RU"/>
        </a:p>
      </dgm:t>
    </dgm:pt>
    <dgm:pt modelId="{94394C1B-42D3-4C65-810B-171A3A7E442D}">
      <dgm:prSet phldrT="[Текст]" custT="1"/>
      <dgm:spPr/>
      <dgm:t>
        <a:bodyPr/>
        <a:lstStyle/>
        <a:p>
          <a:r>
            <a:rPr lang="uk-UA" sz="1800" dirty="0" smtClean="0">
              <a:latin typeface="Joinks"/>
            </a:rPr>
            <a:t>застосування ефективних ветеринарно-профілактичних заходів</a:t>
          </a:r>
          <a:r>
            <a:rPr lang="uk-UA" sz="1800" b="1" dirty="0" smtClean="0">
              <a:latin typeface="Joinks"/>
            </a:rPr>
            <a:t>, </a:t>
          </a:r>
          <a:r>
            <a:rPr lang="uk-UA" sz="1800" dirty="0" smtClean="0">
              <a:latin typeface="Joinks"/>
            </a:rPr>
            <a:t>які забезпечують високу збереженість птиці</a:t>
          </a:r>
          <a:endParaRPr lang="ru-RU" sz="1800" dirty="0">
            <a:latin typeface="Joinks"/>
          </a:endParaRPr>
        </a:p>
      </dgm:t>
    </dgm:pt>
    <dgm:pt modelId="{70089804-2C41-4AB7-8255-93E86B3EE9AC}" type="parTrans" cxnId="{4C83AE9E-E55A-4D10-B6AD-1B3970DE7FD6}">
      <dgm:prSet/>
      <dgm:spPr/>
      <dgm:t>
        <a:bodyPr/>
        <a:lstStyle/>
        <a:p>
          <a:endParaRPr lang="ru-RU"/>
        </a:p>
      </dgm:t>
    </dgm:pt>
    <dgm:pt modelId="{90925D5D-76AE-4D8C-AC94-D35B63806DB0}" type="sibTrans" cxnId="{4C83AE9E-E55A-4D10-B6AD-1B3970DE7FD6}">
      <dgm:prSet/>
      <dgm:spPr/>
      <dgm:t>
        <a:bodyPr/>
        <a:lstStyle/>
        <a:p>
          <a:endParaRPr lang="ru-RU"/>
        </a:p>
      </dgm:t>
    </dgm:pt>
    <dgm:pt modelId="{88F55C8A-C78C-4191-ABDD-BFA52D54C867}">
      <dgm:prSet phldrT="[Текст]" custT="1"/>
      <dgm:spPr/>
      <dgm:t>
        <a:bodyPr/>
        <a:lstStyle/>
        <a:p>
          <a:r>
            <a:rPr lang="uk-UA" sz="1800" dirty="0" smtClean="0">
              <a:latin typeface="Joinks"/>
            </a:rPr>
            <a:t>рівномірне цілорічне виробництво яєць відповідно до    технологічного графіка</a:t>
          </a:r>
          <a:endParaRPr lang="ru-RU" sz="1800" dirty="0">
            <a:latin typeface="Joinks"/>
          </a:endParaRPr>
        </a:p>
      </dgm:t>
    </dgm:pt>
    <dgm:pt modelId="{9DF8F13D-1C87-4B6D-98DC-F35615A22CDA}" type="parTrans" cxnId="{DCAE0BE7-D34C-415A-AE20-42B09CB521B3}">
      <dgm:prSet/>
      <dgm:spPr/>
      <dgm:t>
        <a:bodyPr/>
        <a:lstStyle/>
        <a:p>
          <a:endParaRPr lang="ru-RU"/>
        </a:p>
      </dgm:t>
    </dgm:pt>
    <dgm:pt modelId="{579157F6-2CF5-4208-87FD-1C380618A506}" type="sibTrans" cxnId="{DCAE0BE7-D34C-415A-AE20-42B09CB521B3}">
      <dgm:prSet/>
      <dgm:spPr/>
      <dgm:t>
        <a:bodyPr/>
        <a:lstStyle/>
        <a:p>
          <a:endParaRPr lang="ru-RU"/>
        </a:p>
      </dgm:t>
    </dgm:pt>
    <dgm:pt modelId="{690EEA73-8FCB-4B93-9560-DD571D146587}">
      <dgm:prSet phldrT="[Текст]" custT="1"/>
      <dgm:spPr/>
      <dgm:t>
        <a:bodyPr/>
        <a:lstStyle/>
        <a:p>
          <a:r>
            <a:rPr lang="uk-UA" sz="1600" dirty="0" smtClean="0"/>
            <a:t>утримання птиці в пташниках великої місткості із забезпеченням оптимального мікроклімату та диференційованого світлового режиму</a:t>
          </a:r>
          <a:endParaRPr lang="ru-RU" sz="1500" dirty="0"/>
        </a:p>
      </dgm:t>
    </dgm:pt>
    <dgm:pt modelId="{DEE2A1AE-4A09-4A9D-A8C5-E42A6E22C50C}" type="parTrans" cxnId="{11714493-87F4-4E67-AB16-CBACF964408F}">
      <dgm:prSet/>
      <dgm:spPr/>
      <dgm:t>
        <a:bodyPr/>
        <a:lstStyle/>
        <a:p>
          <a:endParaRPr lang="ru-RU"/>
        </a:p>
      </dgm:t>
    </dgm:pt>
    <dgm:pt modelId="{1BDC08FC-03FE-4D99-86B6-9BF16167FEF4}" type="sibTrans" cxnId="{11714493-87F4-4E67-AB16-CBACF964408F}">
      <dgm:prSet/>
      <dgm:spPr/>
      <dgm:t>
        <a:bodyPr/>
        <a:lstStyle/>
        <a:p>
          <a:endParaRPr lang="ru-RU"/>
        </a:p>
      </dgm:t>
    </dgm:pt>
    <dgm:pt modelId="{A98661E9-4F82-4A00-8135-23F1C7CB4E22}" type="pres">
      <dgm:prSet presAssocID="{48F25398-BFC5-443D-BB7A-865AD33E0E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836F52-AF8D-4328-ACA8-3ED99AE35EEA}" type="pres">
      <dgm:prSet presAssocID="{760D6971-6B67-4FEB-A02F-821A8DFBA1CE}" presName="node" presStyleLbl="node1" presStyleIdx="0" presStyleCnt="6" custScaleY="12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CE807-44AF-4203-9A0F-CA48364D5684}" type="pres">
      <dgm:prSet presAssocID="{1D9A54E3-167B-4FDA-921A-1A709A8BE18A}" presName="sibTrans" presStyleCnt="0"/>
      <dgm:spPr/>
    </dgm:pt>
    <dgm:pt modelId="{C29513C0-158D-4E0E-8635-0F3F73390637}" type="pres">
      <dgm:prSet presAssocID="{C38B810D-3B32-4CEF-9887-59456247E083}" presName="node" presStyleLbl="node1" presStyleIdx="1" presStyleCnt="6" custScaleY="120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FB0B7-0E0A-4056-91E6-7CE20F28798D}" type="pres">
      <dgm:prSet presAssocID="{EF9D15A7-47F1-4632-AC2A-80B8A3F0D0DA}" presName="sibTrans" presStyleCnt="0"/>
      <dgm:spPr/>
    </dgm:pt>
    <dgm:pt modelId="{A5E49F81-A160-40E7-8FD5-5223117C9428}" type="pres">
      <dgm:prSet presAssocID="{39546674-8D29-4F1D-9219-D6DB8CFEA8E0}" presName="node" presStyleLbl="node1" presStyleIdx="2" presStyleCnt="6" custScaleY="12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B25D2-7EFF-4DD6-BF1E-B323F8ED7C42}" type="pres">
      <dgm:prSet presAssocID="{BE0D42D3-7F1F-4F96-8D54-C1127C94DCF6}" presName="sibTrans" presStyleCnt="0"/>
      <dgm:spPr/>
    </dgm:pt>
    <dgm:pt modelId="{53DA8DBD-2F39-4236-8D98-E804FFEA66CE}" type="pres">
      <dgm:prSet presAssocID="{690EEA73-8FCB-4B93-9560-DD571D146587}" presName="node" presStyleLbl="node1" presStyleIdx="3" presStyleCnt="6" custScaleY="155537" custLinFactNeighborX="934" custLinFactNeighborY="19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24339-4440-4B08-92B4-204056BEA01E}" type="pres">
      <dgm:prSet presAssocID="{1BDC08FC-03FE-4D99-86B6-9BF16167FEF4}" presName="sibTrans" presStyleCnt="0"/>
      <dgm:spPr/>
    </dgm:pt>
    <dgm:pt modelId="{423FD75E-B0E4-4415-92F8-0C744E1DA375}" type="pres">
      <dgm:prSet presAssocID="{94394C1B-42D3-4C65-810B-171A3A7E442D}" presName="node" presStyleLbl="node1" presStyleIdx="4" presStyleCnt="6" custScaleY="164051" custLinFactNeighborX="-399" custLinFactNeighborY="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094A2-31DB-46EB-BA3B-82FF6C7CB69B}" type="pres">
      <dgm:prSet presAssocID="{90925D5D-76AE-4D8C-AC94-D35B63806DB0}" presName="sibTrans" presStyleCnt="0"/>
      <dgm:spPr/>
    </dgm:pt>
    <dgm:pt modelId="{F034039F-D734-40DA-8900-139B4A4A3B91}" type="pres">
      <dgm:prSet presAssocID="{88F55C8A-C78C-4191-ABDD-BFA52D54C867}" presName="node" presStyleLbl="node1" presStyleIdx="5" presStyleCnt="6" custScaleY="155412" custLinFactNeighborX="1533" custLinFactNeighborY="15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14493-87F4-4E67-AB16-CBACF964408F}" srcId="{48F25398-BFC5-443D-BB7A-865AD33E0EF9}" destId="{690EEA73-8FCB-4B93-9560-DD571D146587}" srcOrd="3" destOrd="0" parTransId="{DEE2A1AE-4A09-4A9D-A8C5-E42A6E22C50C}" sibTransId="{1BDC08FC-03FE-4D99-86B6-9BF16167FEF4}"/>
    <dgm:cxn modelId="{482A7BDE-3E04-4264-A490-2FD7FF461324}" type="presOf" srcId="{39546674-8D29-4F1D-9219-D6DB8CFEA8E0}" destId="{A5E49F81-A160-40E7-8FD5-5223117C9428}" srcOrd="0" destOrd="0" presId="urn:microsoft.com/office/officeart/2005/8/layout/default"/>
    <dgm:cxn modelId="{E9DAF202-5893-4841-8CEF-44A2AB9B3FDF}" srcId="{48F25398-BFC5-443D-BB7A-865AD33E0EF9}" destId="{39546674-8D29-4F1D-9219-D6DB8CFEA8E0}" srcOrd="2" destOrd="0" parTransId="{FA670FC4-5FC9-4715-991D-077EE5F0A454}" sibTransId="{BE0D42D3-7F1F-4F96-8D54-C1127C94DCF6}"/>
    <dgm:cxn modelId="{4C83AE9E-E55A-4D10-B6AD-1B3970DE7FD6}" srcId="{48F25398-BFC5-443D-BB7A-865AD33E0EF9}" destId="{94394C1B-42D3-4C65-810B-171A3A7E442D}" srcOrd="4" destOrd="0" parTransId="{70089804-2C41-4AB7-8255-93E86B3EE9AC}" sibTransId="{90925D5D-76AE-4D8C-AC94-D35B63806DB0}"/>
    <dgm:cxn modelId="{DCAE0BE7-D34C-415A-AE20-42B09CB521B3}" srcId="{48F25398-BFC5-443D-BB7A-865AD33E0EF9}" destId="{88F55C8A-C78C-4191-ABDD-BFA52D54C867}" srcOrd="5" destOrd="0" parTransId="{9DF8F13D-1C87-4B6D-98DC-F35615A22CDA}" sibTransId="{579157F6-2CF5-4208-87FD-1C380618A506}"/>
    <dgm:cxn modelId="{AB46A1CC-4FCA-4B7A-A0E7-62C9CD3BF316}" type="presOf" srcId="{94394C1B-42D3-4C65-810B-171A3A7E442D}" destId="{423FD75E-B0E4-4415-92F8-0C744E1DA375}" srcOrd="0" destOrd="0" presId="urn:microsoft.com/office/officeart/2005/8/layout/default"/>
    <dgm:cxn modelId="{D2D6B205-7210-458F-9F3A-954C95BDE876}" srcId="{48F25398-BFC5-443D-BB7A-865AD33E0EF9}" destId="{C38B810D-3B32-4CEF-9887-59456247E083}" srcOrd="1" destOrd="0" parTransId="{C1CF026E-67BE-4588-AB50-829944237FEC}" sibTransId="{EF9D15A7-47F1-4632-AC2A-80B8A3F0D0DA}"/>
    <dgm:cxn modelId="{419D25D2-4902-4C3A-AA2F-79D4A42825A1}" type="presOf" srcId="{88F55C8A-C78C-4191-ABDD-BFA52D54C867}" destId="{F034039F-D734-40DA-8900-139B4A4A3B91}" srcOrd="0" destOrd="0" presId="urn:microsoft.com/office/officeart/2005/8/layout/default"/>
    <dgm:cxn modelId="{417ECA7D-D8C8-4B45-B922-2D352F0B27BC}" type="presOf" srcId="{C38B810D-3B32-4CEF-9887-59456247E083}" destId="{C29513C0-158D-4E0E-8635-0F3F73390637}" srcOrd="0" destOrd="0" presId="urn:microsoft.com/office/officeart/2005/8/layout/default"/>
    <dgm:cxn modelId="{F5C6E7DE-E3BA-4EC8-85EC-22172FEB75B1}" srcId="{48F25398-BFC5-443D-BB7A-865AD33E0EF9}" destId="{760D6971-6B67-4FEB-A02F-821A8DFBA1CE}" srcOrd="0" destOrd="0" parTransId="{21984C83-F699-4D23-8E91-8D4D30F577F4}" sibTransId="{1D9A54E3-167B-4FDA-921A-1A709A8BE18A}"/>
    <dgm:cxn modelId="{208753FF-B1E5-462F-9E77-2F14A04007F3}" type="presOf" srcId="{690EEA73-8FCB-4B93-9560-DD571D146587}" destId="{53DA8DBD-2F39-4236-8D98-E804FFEA66CE}" srcOrd="0" destOrd="0" presId="urn:microsoft.com/office/officeart/2005/8/layout/default"/>
    <dgm:cxn modelId="{794BD4F6-076F-462A-983E-38CD20BC8660}" type="presOf" srcId="{48F25398-BFC5-443D-BB7A-865AD33E0EF9}" destId="{A98661E9-4F82-4A00-8135-23F1C7CB4E22}" srcOrd="0" destOrd="0" presId="urn:microsoft.com/office/officeart/2005/8/layout/default"/>
    <dgm:cxn modelId="{FA08A7C9-3019-406A-9071-5458B368064B}" type="presOf" srcId="{760D6971-6B67-4FEB-A02F-821A8DFBA1CE}" destId="{45836F52-AF8D-4328-ACA8-3ED99AE35EEA}" srcOrd="0" destOrd="0" presId="urn:microsoft.com/office/officeart/2005/8/layout/default"/>
    <dgm:cxn modelId="{4A68F2E2-CFB6-4E54-996B-5D1651EEF4B9}" type="presParOf" srcId="{A98661E9-4F82-4A00-8135-23F1C7CB4E22}" destId="{45836F52-AF8D-4328-ACA8-3ED99AE35EEA}" srcOrd="0" destOrd="0" presId="urn:microsoft.com/office/officeart/2005/8/layout/default"/>
    <dgm:cxn modelId="{BF488B4F-F841-427A-8967-196B042B9B66}" type="presParOf" srcId="{A98661E9-4F82-4A00-8135-23F1C7CB4E22}" destId="{CABCE807-44AF-4203-9A0F-CA48364D5684}" srcOrd="1" destOrd="0" presId="urn:microsoft.com/office/officeart/2005/8/layout/default"/>
    <dgm:cxn modelId="{9B0EE6A7-8F34-4F8C-9191-3C36D0F9E066}" type="presParOf" srcId="{A98661E9-4F82-4A00-8135-23F1C7CB4E22}" destId="{C29513C0-158D-4E0E-8635-0F3F73390637}" srcOrd="2" destOrd="0" presId="urn:microsoft.com/office/officeart/2005/8/layout/default"/>
    <dgm:cxn modelId="{476643D3-682B-472C-A704-9EB67365772D}" type="presParOf" srcId="{A98661E9-4F82-4A00-8135-23F1C7CB4E22}" destId="{52AFB0B7-0E0A-4056-91E6-7CE20F28798D}" srcOrd="3" destOrd="0" presId="urn:microsoft.com/office/officeart/2005/8/layout/default"/>
    <dgm:cxn modelId="{96889C9C-300E-4A60-904F-609CB2630EF6}" type="presParOf" srcId="{A98661E9-4F82-4A00-8135-23F1C7CB4E22}" destId="{A5E49F81-A160-40E7-8FD5-5223117C9428}" srcOrd="4" destOrd="0" presId="urn:microsoft.com/office/officeart/2005/8/layout/default"/>
    <dgm:cxn modelId="{DCA967B3-AFFF-42CB-A50A-5C4FF45357F0}" type="presParOf" srcId="{A98661E9-4F82-4A00-8135-23F1C7CB4E22}" destId="{7DEB25D2-7EFF-4DD6-BF1E-B323F8ED7C42}" srcOrd="5" destOrd="0" presId="urn:microsoft.com/office/officeart/2005/8/layout/default"/>
    <dgm:cxn modelId="{03298650-D75A-4B1F-BC32-823B279A041B}" type="presParOf" srcId="{A98661E9-4F82-4A00-8135-23F1C7CB4E22}" destId="{53DA8DBD-2F39-4236-8D98-E804FFEA66CE}" srcOrd="6" destOrd="0" presId="urn:microsoft.com/office/officeart/2005/8/layout/default"/>
    <dgm:cxn modelId="{674BAE0B-7FF0-42DA-9F64-B350114E222B}" type="presParOf" srcId="{A98661E9-4F82-4A00-8135-23F1C7CB4E22}" destId="{68924339-4440-4B08-92B4-204056BEA01E}" srcOrd="7" destOrd="0" presId="urn:microsoft.com/office/officeart/2005/8/layout/default"/>
    <dgm:cxn modelId="{8F848D8C-B9E3-4127-8E77-69761476BED4}" type="presParOf" srcId="{A98661E9-4F82-4A00-8135-23F1C7CB4E22}" destId="{423FD75E-B0E4-4415-92F8-0C744E1DA375}" srcOrd="8" destOrd="0" presId="urn:microsoft.com/office/officeart/2005/8/layout/default"/>
    <dgm:cxn modelId="{B43AC31F-57BE-4093-BD03-4D55B07B405A}" type="presParOf" srcId="{A98661E9-4F82-4A00-8135-23F1C7CB4E22}" destId="{815094A2-31DB-46EB-BA3B-82FF6C7CB69B}" srcOrd="9" destOrd="0" presId="urn:microsoft.com/office/officeart/2005/8/layout/default"/>
    <dgm:cxn modelId="{172239BC-66E0-4EB9-BAD2-164385FE5AFD}" type="presParOf" srcId="{A98661E9-4F82-4A00-8135-23F1C7CB4E22}" destId="{F034039F-D734-40DA-8900-139B4A4A3B9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0703C-C5F1-4B29-BC3E-D5EF7AA0239B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19483-F4D5-44CA-95C1-9CEFC3E206D2}">
      <dgm:prSet phldrT="[Текст]" custT="1"/>
      <dgm:spPr/>
      <dgm:t>
        <a:bodyPr/>
        <a:lstStyle/>
        <a:p>
          <a:r>
            <a:rPr lang="uk-UA" sz="2400" b="1" dirty="0" smtClean="0">
              <a:latin typeface="Joinks"/>
            </a:rPr>
            <a:t>перспективні</a:t>
          </a:r>
          <a:endParaRPr lang="ru-RU" sz="2400" b="1" dirty="0">
            <a:latin typeface="Joinks"/>
          </a:endParaRPr>
        </a:p>
      </dgm:t>
    </dgm:pt>
    <dgm:pt modelId="{C62872C5-6F4D-47FF-9E5F-14E5C908F7C0}" type="parTrans" cxnId="{EA001596-2D87-44DF-BCD4-5555014A7750}">
      <dgm:prSet/>
      <dgm:spPr/>
      <dgm:t>
        <a:bodyPr/>
        <a:lstStyle/>
        <a:p>
          <a:endParaRPr lang="ru-RU"/>
        </a:p>
      </dgm:t>
    </dgm:pt>
    <dgm:pt modelId="{ED46D934-0B26-4950-B6DB-A491D046EFD4}" type="sibTrans" cxnId="{EA001596-2D87-44DF-BCD4-5555014A7750}">
      <dgm:prSet/>
      <dgm:spPr/>
      <dgm:t>
        <a:bodyPr/>
        <a:lstStyle/>
        <a:p>
          <a:endParaRPr lang="ru-RU"/>
        </a:p>
      </dgm:t>
    </dgm:pt>
    <dgm:pt modelId="{35E765E2-597D-4093-B111-89E571CB24A4}">
      <dgm:prSet phldrT="[Текст]" custT="1"/>
      <dgm:spPr/>
      <dgm:t>
        <a:bodyPr/>
        <a:lstStyle/>
        <a:p>
          <a:r>
            <a:rPr lang="uk-UA" sz="2800" b="1" dirty="0" smtClean="0">
              <a:latin typeface="Joinks"/>
            </a:rPr>
            <a:t>поточн</a:t>
          </a:r>
          <a:r>
            <a:rPr lang="uk-UA" sz="2800" dirty="0" smtClean="0">
              <a:latin typeface="Joinks"/>
            </a:rPr>
            <a:t>і</a:t>
          </a:r>
          <a:endParaRPr lang="ru-RU" sz="2800" dirty="0">
            <a:latin typeface="Joinks"/>
          </a:endParaRPr>
        </a:p>
      </dgm:t>
    </dgm:pt>
    <dgm:pt modelId="{F4347E7D-6D73-4E44-BF6F-EDFE78955FAF}" type="parTrans" cxnId="{275F10CF-CD3F-48DA-9A57-B70B4AA04F25}">
      <dgm:prSet/>
      <dgm:spPr/>
      <dgm:t>
        <a:bodyPr/>
        <a:lstStyle/>
        <a:p>
          <a:endParaRPr lang="ru-RU"/>
        </a:p>
      </dgm:t>
    </dgm:pt>
    <dgm:pt modelId="{CDE0585E-D7B7-4CB3-887A-9C20A96CCEFB}" type="sibTrans" cxnId="{275F10CF-CD3F-48DA-9A57-B70B4AA04F25}">
      <dgm:prSet/>
      <dgm:spPr/>
      <dgm:t>
        <a:bodyPr/>
        <a:lstStyle/>
        <a:p>
          <a:endParaRPr lang="ru-RU"/>
        </a:p>
      </dgm:t>
    </dgm:pt>
    <dgm:pt modelId="{5F02F557-5A25-4560-A50F-28911DED3EC3}">
      <dgm:prSet phldrT="[Текст]" custT="1"/>
      <dgm:spPr/>
      <dgm:t>
        <a:bodyPr/>
        <a:lstStyle/>
        <a:p>
          <a:r>
            <a:rPr lang="uk-UA" sz="2800" b="1" dirty="0" smtClean="0">
              <a:latin typeface="Joinks"/>
            </a:rPr>
            <a:t>циклові</a:t>
          </a:r>
          <a:endParaRPr lang="ru-RU" sz="2800" b="1" dirty="0">
            <a:latin typeface="Joinks"/>
          </a:endParaRPr>
        </a:p>
      </dgm:t>
    </dgm:pt>
    <dgm:pt modelId="{1CF91445-07EE-4C57-9F25-63FB0D00DF04}" type="parTrans" cxnId="{8106952E-EA3A-4BAD-9468-F32EE24CD601}">
      <dgm:prSet/>
      <dgm:spPr/>
      <dgm:t>
        <a:bodyPr/>
        <a:lstStyle/>
        <a:p>
          <a:endParaRPr lang="ru-RU"/>
        </a:p>
      </dgm:t>
    </dgm:pt>
    <dgm:pt modelId="{E3D5CAD0-3482-419A-BC0C-2F2CEB36ABA2}" type="sibTrans" cxnId="{8106952E-EA3A-4BAD-9468-F32EE24CD601}">
      <dgm:prSet/>
      <dgm:spPr/>
      <dgm:t>
        <a:bodyPr/>
        <a:lstStyle/>
        <a:p>
          <a:endParaRPr lang="ru-RU"/>
        </a:p>
      </dgm:t>
    </dgm:pt>
    <dgm:pt modelId="{7A3AE249-19FB-4F8D-A08C-D5FC98838A31}">
      <dgm:prSet phldrT="[Текст]" custT="1"/>
      <dgm:spPr/>
      <dgm:t>
        <a:bodyPr/>
        <a:lstStyle/>
        <a:p>
          <a:r>
            <a:rPr lang="uk-UA" sz="2800" b="1" dirty="0" smtClean="0">
              <a:latin typeface="Joinks"/>
            </a:rPr>
            <a:t>операційні</a:t>
          </a:r>
          <a:endParaRPr lang="ru-RU" sz="2800" b="1" dirty="0">
            <a:latin typeface="Joinks"/>
          </a:endParaRPr>
        </a:p>
      </dgm:t>
    </dgm:pt>
    <dgm:pt modelId="{8001EC72-9878-44C2-9174-C5D90A4ADE73}" type="parTrans" cxnId="{5086F244-5528-455A-A086-633D638A6E66}">
      <dgm:prSet/>
      <dgm:spPr/>
      <dgm:t>
        <a:bodyPr/>
        <a:lstStyle/>
        <a:p>
          <a:endParaRPr lang="ru-RU"/>
        </a:p>
      </dgm:t>
    </dgm:pt>
    <dgm:pt modelId="{8F8CE036-92F5-4250-9260-8DD3CB610490}" type="sibTrans" cxnId="{5086F244-5528-455A-A086-633D638A6E66}">
      <dgm:prSet/>
      <dgm:spPr/>
      <dgm:t>
        <a:bodyPr/>
        <a:lstStyle/>
        <a:p>
          <a:endParaRPr lang="ru-RU"/>
        </a:p>
      </dgm:t>
    </dgm:pt>
    <dgm:pt modelId="{2813F904-0117-4D13-9B5C-563E654F5E23}" type="pres">
      <dgm:prSet presAssocID="{30C0703C-C5F1-4B29-BC3E-D5EF7AA023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4554C-DD92-43C3-8707-43577C6811CD}" type="pres">
      <dgm:prSet presAssocID="{A0619483-F4D5-44CA-95C1-9CEFC3E206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72665-205A-4AA6-B633-987C4E5BF21C}" type="pres">
      <dgm:prSet presAssocID="{ED46D934-0B26-4950-B6DB-A491D046EFD4}" presName="sibTrans" presStyleCnt="0"/>
      <dgm:spPr/>
    </dgm:pt>
    <dgm:pt modelId="{5A0266A5-7C6D-4993-B8B1-7B16741D5A18}" type="pres">
      <dgm:prSet presAssocID="{35E765E2-597D-4093-B111-89E571CB24A4}" presName="node" presStyleLbl="node1" presStyleIdx="1" presStyleCnt="4" custLinFactNeighborX="-38" custLinFactNeighborY="-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63A51-AF07-40BC-A5DD-225900A1DF62}" type="pres">
      <dgm:prSet presAssocID="{CDE0585E-D7B7-4CB3-887A-9C20A96CCEFB}" presName="sibTrans" presStyleCnt="0"/>
      <dgm:spPr/>
    </dgm:pt>
    <dgm:pt modelId="{C13F7841-CA53-4D76-ABA1-1A3446E89659}" type="pres">
      <dgm:prSet presAssocID="{5F02F557-5A25-4560-A50F-28911DED3E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F21D-E804-4C06-BC34-87AE8E69B4B7}" type="pres">
      <dgm:prSet presAssocID="{E3D5CAD0-3482-419A-BC0C-2F2CEB36ABA2}" presName="sibTrans" presStyleCnt="0"/>
      <dgm:spPr/>
    </dgm:pt>
    <dgm:pt modelId="{8B9A1FED-6A5F-4593-B11C-F55BC28C4216}" type="pres">
      <dgm:prSet presAssocID="{7A3AE249-19FB-4F8D-A08C-D5FC98838A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0C69D-E4FE-4391-9423-5689D42F385C}" type="presOf" srcId="{5F02F557-5A25-4560-A50F-28911DED3EC3}" destId="{C13F7841-CA53-4D76-ABA1-1A3446E89659}" srcOrd="0" destOrd="0" presId="urn:microsoft.com/office/officeart/2005/8/layout/default"/>
    <dgm:cxn modelId="{BC42EC58-D6FC-408B-BC14-AA6C9DAEBEA5}" type="presOf" srcId="{35E765E2-597D-4093-B111-89E571CB24A4}" destId="{5A0266A5-7C6D-4993-B8B1-7B16741D5A18}" srcOrd="0" destOrd="0" presId="urn:microsoft.com/office/officeart/2005/8/layout/default"/>
    <dgm:cxn modelId="{8830C7F1-4EC7-4AD5-91A8-AAE14D4B2FA5}" type="presOf" srcId="{30C0703C-C5F1-4B29-BC3E-D5EF7AA0239B}" destId="{2813F904-0117-4D13-9B5C-563E654F5E23}" srcOrd="0" destOrd="0" presId="urn:microsoft.com/office/officeart/2005/8/layout/default"/>
    <dgm:cxn modelId="{DBEDA7AE-E1FA-4965-B9AA-160CB3AECD23}" type="presOf" srcId="{7A3AE249-19FB-4F8D-A08C-D5FC98838A31}" destId="{8B9A1FED-6A5F-4593-B11C-F55BC28C4216}" srcOrd="0" destOrd="0" presId="urn:microsoft.com/office/officeart/2005/8/layout/default"/>
    <dgm:cxn modelId="{275F10CF-CD3F-48DA-9A57-B70B4AA04F25}" srcId="{30C0703C-C5F1-4B29-BC3E-D5EF7AA0239B}" destId="{35E765E2-597D-4093-B111-89E571CB24A4}" srcOrd="1" destOrd="0" parTransId="{F4347E7D-6D73-4E44-BF6F-EDFE78955FAF}" sibTransId="{CDE0585E-D7B7-4CB3-887A-9C20A96CCEFB}"/>
    <dgm:cxn modelId="{DF431B89-1738-414A-82F6-9280224727BE}" type="presOf" srcId="{A0619483-F4D5-44CA-95C1-9CEFC3E206D2}" destId="{8234554C-DD92-43C3-8707-43577C6811CD}" srcOrd="0" destOrd="0" presId="urn:microsoft.com/office/officeart/2005/8/layout/default"/>
    <dgm:cxn modelId="{8106952E-EA3A-4BAD-9468-F32EE24CD601}" srcId="{30C0703C-C5F1-4B29-BC3E-D5EF7AA0239B}" destId="{5F02F557-5A25-4560-A50F-28911DED3EC3}" srcOrd="2" destOrd="0" parTransId="{1CF91445-07EE-4C57-9F25-63FB0D00DF04}" sibTransId="{E3D5CAD0-3482-419A-BC0C-2F2CEB36ABA2}"/>
    <dgm:cxn modelId="{5086F244-5528-455A-A086-633D638A6E66}" srcId="{30C0703C-C5F1-4B29-BC3E-D5EF7AA0239B}" destId="{7A3AE249-19FB-4F8D-A08C-D5FC98838A31}" srcOrd="3" destOrd="0" parTransId="{8001EC72-9878-44C2-9174-C5D90A4ADE73}" sibTransId="{8F8CE036-92F5-4250-9260-8DD3CB610490}"/>
    <dgm:cxn modelId="{EA001596-2D87-44DF-BCD4-5555014A7750}" srcId="{30C0703C-C5F1-4B29-BC3E-D5EF7AA0239B}" destId="{A0619483-F4D5-44CA-95C1-9CEFC3E206D2}" srcOrd="0" destOrd="0" parTransId="{C62872C5-6F4D-47FF-9E5F-14E5C908F7C0}" sibTransId="{ED46D934-0B26-4950-B6DB-A491D046EFD4}"/>
    <dgm:cxn modelId="{F2C5FE80-997C-4439-85EC-1CFF1B00D33B}" type="presParOf" srcId="{2813F904-0117-4D13-9B5C-563E654F5E23}" destId="{8234554C-DD92-43C3-8707-43577C6811CD}" srcOrd="0" destOrd="0" presId="urn:microsoft.com/office/officeart/2005/8/layout/default"/>
    <dgm:cxn modelId="{E01036B6-3AFC-441A-90E3-E77F4602494B}" type="presParOf" srcId="{2813F904-0117-4D13-9B5C-563E654F5E23}" destId="{6BB72665-205A-4AA6-B633-987C4E5BF21C}" srcOrd="1" destOrd="0" presId="urn:microsoft.com/office/officeart/2005/8/layout/default"/>
    <dgm:cxn modelId="{3F068064-FD62-45E3-A75E-B82B1BAE11A0}" type="presParOf" srcId="{2813F904-0117-4D13-9B5C-563E654F5E23}" destId="{5A0266A5-7C6D-4993-B8B1-7B16741D5A18}" srcOrd="2" destOrd="0" presId="urn:microsoft.com/office/officeart/2005/8/layout/default"/>
    <dgm:cxn modelId="{3916F695-640D-489A-ABEF-3D1AC4EF94AA}" type="presParOf" srcId="{2813F904-0117-4D13-9B5C-563E654F5E23}" destId="{D7C63A51-AF07-40BC-A5DD-225900A1DF62}" srcOrd="3" destOrd="0" presId="urn:microsoft.com/office/officeart/2005/8/layout/default"/>
    <dgm:cxn modelId="{FA65BE9D-8104-4C1C-8C72-C1053BCF3BDD}" type="presParOf" srcId="{2813F904-0117-4D13-9B5C-563E654F5E23}" destId="{C13F7841-CA53-4D76-ABA1-1A3446E89659}" srcOrd="4" destOrd="0" presId="urn:microsoft.com/office/officeart/2005/8/layout/default"/>
    <dgm:cxn modelId="{EC54475D-5874-4646-9308-023C185DC962}" type="presParOf" srcId="{2813F904-0117-4D13-9B5C-563E654F5E23}" destId="{C8DDF21D-E804-4C06-BC34-87AE8E69B4B7}" srcOrd="5" destOrd="0" presId="urn:microsoft.com/office/officeart/2005/8/layout/default"/>
    <dgm:cxn modelId="{5BE7FD39-66AC-4338-A8FF-2C732E1CAA5F}" type="presParOf" srcId="{2813F904-0117-4D13-9B5C-563E654F5E23}" destId="{8B9A1FED-6A5F-4593-B11C-F55BC28C42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36F52-AF8D-4328-ACA8-3ED99AE35EEA}">
      <dsp:nvSpPr>
        <dsp:cNvPr id="0" name=""/>
        <dsp:cNvSpPr/>
      </dsp:nvSpPr>
      <dsp:spPr>
        <a:xfrm>
          <a:off x="0" y="72008"/>
          <a:ext cx="2857499" cy="215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Joinks"/>
            </a:rPr>
            <a:t>використання високопродуктивних кросів курей</a:t>
          </a:r>
          <a:endParaRPr lang="ru-RU" sz="1800" kern="1200" dirty="0">
            <a:latin typeface="Joinks"/>
          </a:endParaRPr>
        </a:p>
      </dsp:txBody>
      <dsp:txXfrm>
        <a:off x="0" y="72008"/>
        <a:ext cx="2857499" cy="2158178"/>
      </dsp:txXfrm>
    </dsp:sp>
    <dsp:sp modelId="{C29513C0-158D-4E0E-8635-0F3F73390637}">
      <dsp:nvSpPr>
        <dsp:cNvPr id="0" name=""/>
        <dsp:cNvSpPr/>
      </dsp:nvSpPr>
      <dsp:spPr>
        <a:xfrm>
          <a:off x="3143250" y="113945"/>
          <a:ext cx="2857499" cy="2074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Joinks"/>
            </a:rPr>
            <a:t>утримання курей у кліткових механізованих та автоматизованих батареях</a:t>
          </a:r>
          <a:endParaRPr lang="ru-RU" sz="1800" kern="1200" dirty="0">
            <a:latin typeface="Joinks"/>
          </a:endParaRPr>
        </a:p>
      </dsp:txBody>
      <dsp:txXfrm>
        <a:off x="3143250" y="113945"/>
        <a:ext cx="2857499" cy="2074304"/>
      </dsp:txXfrm>
    </dsp:sp>
    <dsp:sp modelId="{A5E49F81-A160-40E7-8FD5-5223117C9428}">
      <dsp:nvSpPr>
        <dsp:cNvPr id="0" name=""/>
        <dsp:cNvSpPr/>
      </dsp:nvSpPr>
      <dsp:spPr>
        <a:xfrm>
          <a:off x="6286500" y="72008"/>
          <a:ext cx="2857499" cy="215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Joinks"/>
            </a:rPr>
            <a:t>годівля молодняку та інших вікових груп курей повнораціонними, збалансованими сухими комбікормами</a:t>
          </a:r>
          <a:endParaRPr lang="ru-RU" sz="1800" kern="1200" dirty="0">
            <a:latin typeface="Joinks"/>
          </a:endParaRPr>
        </a:p>
      </dsp:txBody>
      <dsp:txXfrm>
        <a:off x="6286500" y="72008"/>
        <a:ext cx="2857499" cy="2158178"/>
      </dsp:txXfrm>
    </dsp:sp>
    <dsp:sp modelId="{53DA8DBD-2F39-4236-8D98-E804FFEA66CE}">
      <dsp:nvSpPr>
        <dsp:cNvPr id="0" name=""/>
        <dsp:cNvSpPr/>
      </dsp:nvSpPr>
      <dsp:spPr>
        <a:xfrm>
          <a:off x="26689" y="2733918"/>
          <a:ext cx="2857499" cy="2666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утримання птиці в пташниках великої місткості із забезпеченням оптимального мікроклімату та диференційованого світлового режиму</a:t>
          </a:r>
          <a:endParaRPr lang="ru-RU" sz="1500" kern="1200" dirty="0"/>
        </a:p>
      </dsp:txBody>
      <dsp:txXfrm>
        <a:off x="26689" y="2733918"/>
        <a:ext cx="2857499" cy="2666681"/>
      </dsp:txXfrm>
    </dsp:sp>
    <dsp:sp modelId="{423FD75E-B0E4-4415-92F8-0C744E1DA375}">
      <dsp:nvSpPr>
        <dsp:cNvPr id="0" name=""/>
        <dsp:cNvSpPr/>
      </dsp:nvSpPr>
      <dsp:spPr>
        <a:xfrm>
          <a:off x="3131848" y="2560171"/>
          <a:ext cx="2857499" cy="2812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Joinks"/>
            </a:rPr>
            <a:t>застосування ефективних ветеринарно-профілактичних заходів</a:t>
          </a:r>
          <a:r>
            <a:rPr lang="uk-UA" sz="1800" b="1" kern="1200" dirty="0" smtClean="0">
              <a:latin typeface="Joinks"/>
            </a:rPr>
            <a:t>, </a:t>
          </a:r>
          <a:r>
            <a:rPr lang="uk-UA" sz="1800" kern="1200" dirty="0" smtClean="0">
              <a:latin typeface="Joinks"/>
            </a:rPr>
            <a:t>які забезпечують високу збереженість птиці</a:t>
          </a:r>
          <a:endParaRPr lang="ru-RU" sz="1800" kern="1200" dirty="0">
            <a:latin typeface="Joinks"/>
          </a:endParaRPr>
        </a:p>
      </dsp:txBody>
      <dsp:txXfrm>
        <a:off x="3131848" y="2560171"/>
        <a:ext cx="2857499" cy="2812654"/>
      </dsp:txXfrm>
    </dsp:sp>
    <dsp:sp modelId="{F034039F-D734-40DA-8900-139B4A4A3B91}">
      <dsp:nvSpPr>
        <dsp:cNvPr id="0" name=""/>
        <dsp:cNvSpPr/>
      </dsp:nvSpPr>
      <dsp:spPr>
        <a:xfrm>
          <a:off x="6286500" y="2736061"/>
          <a:ext cx="2857499" cy="2664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Joinks"/>
            </a:rPr>
            <a:t>рівномірне цілорічне виробництво яєць відповідно до    технологічного графіка</a:t>
          </a:r>
          <a:endParaRPr lang="ru-RU" sz="1800" kern="1200" dirty="0">
            <a:latin typeface="Joinks"/>
          </a:endParaRPr>
        </a:p>
      </dsp:txBody>
      <dsp:txXfrm>
        <a:off x="6286500" y="2736061"/>
        <a:ext cx="2857499" cy="2664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4554C-DD92-43C3-8707-43577C6811C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Joinks"/>
            </a:rPr>
            <a:t>перспективні</a:t>
          </a:r>
          <a:endParaRPr lang="ru-RU" sz="2400" b="1" kern="1200" dirty="0">
            <a:latin typeface="Joinks"/>
          </a:endParaRPr>
        </a:p>
      </dsp:txBody>
      <dsp:txXfrm>
        <a:off x="744" y="145603"/>
        <a:ext cx="2902148" cy="1741289"/>
      </dsp:txXfrm>
    </dsp:sp>
    <dsp:sp modelId="{5A0266A5-7C6D-4993-B8B1-7B16741D5A18}">
      <dsp:nvSpPr>
        <dsp:cNvPr id="0" name=""/>
        <dsp:cNvSpPr/>
      </dsp:nvSpPr>
      <dsp:spPr>
        <a:xfrm>
          <a:off x="3192004" y="119449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Joinks"/>
            </a:rPr>
            <a:t>поточн</a:t>
          </a:r>
          <a:r>
            <a:rPr lang="uk-UA" sz="2800" kern="1200" dirty="0" smtClean="0">
              <a:latin typeface="Joinks"/>
            </a:rPr>
            <a:t>і</a:t>
          </a:r>
          <a:endParaRPr lang="ru-RU" sz="2800" kern="1200" dirty="0">
            <a:latin typeface="Joinks"/>
          </a:endParaRPr>
        </a:p>
      </dsp:txBody>
      <dsp:txXfrm>
        <a:off x="3192004" y="119449"/>
        <a:ext cx="2902148" cy="1741289"/>
      </dsp:txXfrm>
    </dsp:sp>
    <dsp:sp modelId="{C13F7841-CA53-4D76-ABA1-1A3446E89659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Joinks"/>
            </a:rPr>
            <a:t>циклові</a:t>
          </a:r>
          <a:endParaRPr lang="ru-RU" sz="2800" b="1" kern="1200" dirty="0">
            <a:latin typeface="Joinks"/>
          </a:endParaRPr>
        </a:p>
      </dsp:txBody>
      <dsp:txXfrm>
        <a:off x="744" y="2177107"/>
        <a:ext cx="2902148" cy="1741289"/>
      </dsp:txXfrm>
    </dsp:sp>
    <dsp:sp modelId="{8B9A1FED-6A5F-4593-B11C-F55BC28C4216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Joinks"/>
            </a:rPr>
            <a:t>операційні</a:t>
          </a:r>
          <a:endParaRPr lang="ru-RU" sz="2800" b="1" kern="1200" dirty="0">
            <a:latin typeface="Joinks"/>
          </a:endParaRP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6D161A-6F92-429F-AD24-4B5F48929E95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58F89C-D994-4AAB-9EC6-90FE6A431B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61" y="2678991"/>
            <a:ext cx="5789939" cy="37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8"/>
            <a:ext cx="69127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inks"/>
              </a:rPr>
              <a:t>Міністерство аграрної політики та продовольства України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inks"/>
              </a:rPr>
              <a:t>Рогатинський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inks"/>
              </a:rPr>
              <a:t> державний аграрний коледж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5792" y="1772816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Тема лекції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5" y="56558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k-UA" sz="1600" b="1" kern="0" dirty="0" smtClean="0">
                <a:solidFill>
                  <a:prstClr val="black"/>
                </a:solidFill>
                <a:latin typeface="Joinks"/>
              </a:rPr>
              <a:t>Мультимедійний супровід лекції  </a:t>
            </a:r>
            <a:r>
              <a:rPr lang="uk-UA" sz="1600" b="1" kern="0" dirty="0">
                <a:solidFill>
                  <a:prstClr val="black"/>
                </a:solidFill>
                <a:latin typeface="Joinks"/>
              </a:rPr>
              <a:t>з дисципліни  </a:t>
            </a:r>
            <a:r>
              <a:rPr lang="uk-UA" sz="1600" b="1" kern="0" dirty="0">
                <a:latin typeface="Joinks"/>
              </a:rPr>
              <a:t>«Технологія виробництва продукції птахівництва»</a:t>
            </a:r>
            <a:endParaRPr lang="ru-RU" sz="1600" kern="0" dirty="0">
              <a:latin typeface="Franklin Gothic 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6082263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oinks"/>
                <a:ea typeface="Calibri"/>
                <a:cs typeface="Times New Roman"/>
              </a:rPr>
              <a:t>Викладачі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  </a:t>
            </a:r>
            <a:r>
              <a:rPr kumimoji="0" lang="uk-U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Петращук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В.М.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dirty="0" err="1" smtClean="0">
                <a:solidFill>
                  <a:srgbClr val="C00000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І.В.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291018">
            <a:off x="4083554" y="36495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srgbClr val="C00000"/>
                </a:solidFill>
                <a:latin typeface="Joinks"/>
              </a:rPr>
              <a:t>6</a:t>
            </a:r>
            <a:r>
              <a:rPr lang="uk-UA" sz="2400" b="1" i="1" dirty="0" smtClean="0">
                <a:solidFill>
                  <a:srgbClr val="C00000"/>
                </a:solidFill>
                <a:latin typeface="Joinks"/>
              </a:rPr>
              <a:t>.1. Основні принципи технології виробництва харчових яєць</a:t>
            </a:r>
            <a:r>
              <a:rPr lang="uk-UA" sz="2400" i="1" dirty="0" smtClean="0">
                <a:solidFill>
                  <a:prstClr val="black"/>
                </a:solidFill>
                <a:latin typeface="Joinks"/>
              </a:rPr>
              <a:t> </a:t>
            </a:r>
            <a:endParaRPr lang="ru-RU" sz="2400" i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1029" name="Picture 5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62" y="437651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Joinks"/>
                <a:ea typeface="Times New Roman"/>
                <a:cs typeface="Times New Roman"/>
              </a:rPr>
              <a:t>Обов'язково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визначають і </a:t>
            </a:r>
            <a:r>
              <a:rPr lang="uk-UA" b="1" dirty="0" smtClean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ритм-графік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комплектування пташ­ників по кожному цеху. Ритм комплектування </a:t>
            </a:r>
            <a:r>
              <a:rPr lang="uk-UA" b="1" dirty="0" smtClean="0">
                <a:latin typeface="Joinks"/>
                <a:ea typeface="Times New Roman"/>
                <a:cs typeface="Times New Roman"/>
              </a:rPr>
              <a:t>показує,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через скільки місяців чи днів від попереднього комплектування буде заповнювати­ся наступний пташник (група пташників). </a:t>
            </a:r>
            <a:endParaRPr lang="ru-RU" b="1" dirty="0">
              <a:latin typeface="Joink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691276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32985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461645" algn="ctr">
              <a:spcBef>
                <a:spcPts val="925"/>
              </a:spcBef>
              <a:spcAft>
                <a:spcPts val="0"/>
              </a:spcAft>
            </a:pPr>
            <a:r>
              <a:rPr lang="uk-UA" sz="1600" b="1" dirty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Графік виробництва харчових яєць при багаторазовому комплектуванні пташників курей-несучок</a:t>
            </a:r>
            <a:endParaRPr lang="ru-RU" sz="1600" dirty="0">
              <a:solidFill>
                <a:srgbClr val="FF0000"/>
              </a:solidFill>
              <a:effectLst/>
              <a:latin typeface="Joinks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2564904"/>
            <a:ext cx="18745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Joinks"/>
                <a:ea typeface="Times New Roman"/>
                <a:cs typeface="Times New Roman"/>
              </a:rPr>
              <a:t>При плануванні виробництва харчових яєць на великих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спеціалізованих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птахофабриках слід ураховувати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нормативи,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розроблені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співробітни­ками науково-дослідних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інститутів.  </a:t>
            </a:r>
            <a:endParaRPr lang="ru-RU" sz="16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3886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4" y="58763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491" y="571010"/>
            <a:ext cx="8352928" cy="46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Нормативи для птахофабрик по виробництву харчових яєць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1" y="6364971"/>
            <a:ext cx="83708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8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9710" algn="ctr">
              <a:spcAft>
                <a:spcPts val="0"/>
              </a:spcAft>
            </a:pPr>
            <a:r>
              <a:rPr lang="uk-UA" sz="2000" b="1" dirty="0">
                <a:latin typeface="Joinks"/>
                <a:ea typeface="Times New Roman"/>
                <a:cs typeface="Times New Roman"/>
              </a:rPr>
              <a:t>Технологічні карти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–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це затверджений і погоджений документ, в якому у письмовій формі дається перелік технологічного обладнання та визначається його призначення у процесі виробництва, у даному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випадку –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харчових яєць.</a:t>
            </a:r>
            <a:endParaRPr lang="ru-RU" sz="2000" b="1" dirty="0">
              <a:effectLst/>
              <a:latin typeface="Joinks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738" y="1819856"/>
            <a:ext cx="5026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535" algn="just">
              <a:spcAft>
                <a:spcPts val="0"/>
              </a:spcAft>
            </a:pPr>
            <a:r>
              <a:rPr lang="uk-UA" sz="2800" b="1" dirty="0">
                <a:latin typeface="Joinks"/>
                <a:ea typeface="Times New Roman"/>
                <a:cs typeface="Times New Roman"/>
              </a:rPr>
              <a:t>В</a:t>
            </a:r>
            <a:r>
              <a:rPr lang="uk-UA" sz="2800" b="1" dirty="0" smtClean="0">
                <a:latin typeface="Joinks"/>
                <a:ea typeface="Times New Roman"/>
                <a:cs typeface="Times New Roman"/>
              </a:rPr>
              <a:t>иди </a:t>
            </a:r>
            <a:r>
              <a:rPr lang="uk-UA" sz="2800" b="1" dirty="0">
                <a:latin typeface="Joinks"/>
                <a:ea typeface="Times New Roman"/>
                <a:cs typeface="Times New Roman"/>
              </a:rPr>
              <a:t>технологічних </a:t>
            </a:r>
            <a:r>
              <a:rPr lang="uk-UA" sz="2800" b="1" dirty="0" smtClean="0">
                <a:latin typeface="Joinks"/>
                <a:ea typeface="Times New Roman"/>
                <a:cs typeface="Times New Roman"/>
              </a:rPr>
              <a:t>карт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3956781"/>
              </p:ext>
            </p:extLst>
          </p:nvPr>
        </p:nvGraphicFramePr>
        <p:xfrm>
          <a:off x="1847738" y="20814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5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Н М К\ПТАХІВНИЦТВО НАВЧ.МЕТОД. КОМПЛЕКС\Презентації Техн. в-ва прод.птах\ФОТО ДЛЯ ПРЕЗЕНТАЦІЙ\ембл.Асоціації птахівн Украї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5" y="4095337"/>
            <a:ext cx="3384375" cy="2408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9655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535" algn="ctr"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  <a:cs typeface="Times New Roman"/>
              </a:rPr>
              <a:t>Таким </a:t>
            </a:r>
            <a:r>
              <a:rPr lang="uk-UA" b="1" dirty="0" smtClean="0">
                <a:latin typeface="Joinks"/>
                <a:ea typeface="Times New Roman"/>
                <a:cs typeface="Times New Roman"/>
              </a:rPr>
              <a:t>чином,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технологічні графіки і карти мають забезпечувати чітке виконання існуючої у господарстві технології виробництва, здійснення наукових принципів організації праці, пропорційність у розподілі робітників, їх обов'язків і відповідальності, а також спеціа­лістів усіх ланок технологічного ланцюга.</a:t>
            </a:r>
            <a:endParaRPr lang="ru-RU" sz="2800" b="1" dirty="0">
              <a:effectLst/>
              <a:latin typeface="Joinks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5030" y="3868233"/>
            <a:ext cx="5431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0980" algn="ctr"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  <a:cs typeface="Times New Roman"/>
              </a:rPr>
              <a:t>Узагальнюючи поняття технологічних графіків (діаграм) і техно­логічних карт, слід пам'ятати, що їх розробка і неухильне виконання </a:t>
            </a:r>
            <a:r>
              <a:rPr lang="uk-UA" b="1" dirty="0" smtClean="0">
                <a:latin typeface="Joinks"/>
                <a:ea typeface="Times New Roman"/>
                <a:cs typeface="Times New Roman"/>
              </a:rPr>
              <a:t>–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це дійсні плани роботи птахівничих господарств на один чи кілька років, дійова схема організації роботи на всіх ланках технологічного процесу, основа для розрахунків економічних показників, здійснення кожного процесу зокрема і виробництва продукції у цілому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29241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7805" algn="ctr">
              <a:spcAft>
                <a:spcPts val="0"/>
              </a:spcAft>
            </a:pPr>
            <a:r>
              <a:rPr lang="uk-U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Розробка і подальше використання технологічних карт дозволяє більш раціонально використовувати матеріальні і трудові ресурси підприємств, підвищувати загальну культуру ведення птахівництва, впроваджувати у виробництво нову технологію, за рахунок чого збі­льшувати виробництво продукції, зменшувати її собівартість</a:t>
            </a:r>
            <a: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4" name="Picture 4" descr="F:\Н М К\ПТАХІВНИЦТВО НАВЧ.МЕТОД. КОМПЛЕКС\Презентації Техн. в-ва прод.птах\ФОТО ДЛЯ ПРЕЗЕНТАЦІЙ\квочка сміш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192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827584" y="1341548"/>
            <a:ext cx="7128791" cy="5328591"/>
            <a:chOff x="4464" y="9427"/>
            <a:chExt cx="6317" cy="4493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9427"/>
              <a:ext cx="6317" cy="44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8675" y="13644"/>
              <a:ext cx="1192" cy="276"/>
            </a:xfrm>
            <a:prstGeom prst="rect">
              <a:avLst/>
            </a:prstGeom>
            <a:ln w="25400" cap="flat" cmpd="sng" algn="ctr">
              <a:solidFill>
                <a:srgbClr val="4F81BD"/>
              </a:solidFill>
              <a:prstDash val="solid"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217805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Joinks"/>
                  <a:ea typeface="Times New Roman"/>
                  <a:cs typeface="Trebuchet MS"/>
                </a:rPr>
                <a:t>Завод з переробки яєць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  <a:ea typeface="Times New Roman"/>
                <a:cs typeface="Times New Roman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11560" y="96477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0185" algn="ctr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Отже, для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рівномірного і ритмічного виробництва харчових яєць стадо промислових несучок протягом року комплектують через певний проміжок часу, тобто з дотриманням певного ритму.</a:t>
            </a:r>
            <a:endParaRPr lang="ru-RU" sz="2800" b="1" dirty="0">
              <a:effectLst/>
              <a:latin typeface="Joinks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20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3635896" y="188640"/>
            <a:ext cx="5508104" cy="4320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380778"/>
            <a:ext cx="4473170" cy="2862322"/>
          </a:xfrm>
          <a:prstGeom prst="rect">
            <a:avLst/>
          </a:prstGeom>
          <a:solidFill>
            <a:srgbClr val="00B0F0"/>
          </a:solidFill>
          <a:ln w="57150">
            <a:solidFill>
              <a:srgbClr val="99F03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  <a:cs typeface="Century Schoolbook"/>
              </a:rPr>
              <a:t>Розміщення птахівничих підприємств, виробничих </a:t>
            </a:r>
            <a:endParaRPr lang="uk-UA" b="1" dirty="0" smtClean="0">
              <a:latin typeface="Joinks"/>
              <a:ea typeface="Times New Roman"/>
              <a:cs typeface="Century Schoolbook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Century Schoolbook"/>
              </a:rPr>
              <a:t>об'єктів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господарства і </a:t>
            </a:r>
            <a:r>
              <a:rPr lang="uk-UA" b="1" dirty="0" smtClean="0">
                <a:latin typeface="Joinks"/>
                <a:ea typeface="Times New Roman"/>
                <a:cs typeface="Century Schoolbook"/>
              </a:rPr>
              <a:t>комплектування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зон проводиться </a:t>
            </a:r>
            <a:endParaRPr lang="en-US" b="1" dirty="0" smtClean="0">
              <a:latin typeface="Joinks"/>
              <a:ea typeface="Times New Roman"/>
              <a:cs typeface="Century Schoolbook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Century Schoolbook"/>
              </a:rPr>
              <a:t>згідно з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діючими ветеринарно-санітарними правилами, за яки­ми мінімальна відстань між птахівничими </a:t>
            </a:r>
            <a:r>
              <a:rPr lang="uk-UA" b="1" dirty="0" smtClean="0">
                <a:latin typeface="Joinks"/>
                <a:ea typeface="Times New Roman"/>
                <a:cs typeface="Century Schoolbook"/>
              </a:rPr>
              <a:t>та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іншими об'єк­тами має </a:t>
            </a:r>
            <a:r>
              <a:rPr lang="uk-UA" b="1" dirty="0" smtClean="0">
                <a:latin typeface="Joinks"/>
                <a:ea typeface="Times New Roman"/>
                <a:cs typeface="Century Schoolbook"/>
              </a:rPr>
              <a:t>відповідати даним, наведеним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у </a:t>
            </a:r>
            <a:r>
              <a:rPr lang="uk-UA" b="1" dirty="0" smtClean="0">
                <a:latin typeface="Joinks"/>
                <a:ea typeface="Times New Roman"/>
                <a:cs typeface="Century Schoolbook"/>
              </a:rPr>
              <a:t>таблиці.</a:t>
            </a:r>
            <a:endParaRPr lang="ru-RU" sz="1400" dirty="0">
              <a:effectLst/>
              <a:latin typeface="Joinks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4572000" cy="23083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uk-UA" b="1" dirty="0">
                <a:latin typeface="Joinks"/>
                <a:ea typeface="Calibri"/>
                <a:cs typeface="Century Schoolbook"/>
              </a:rPr>
              <a:t>Успішна експлуатація підприємств залежить від дотримання необхід­них санітарно-захисних </a:t>
            </a:r>
            <a:r>
              <a:rPr lang="uk-UA" b="1" dirty="0" smtClean="0">
                <a:latin typeface="Joinks"/>
                <a:ea typeface="Calibri"/>
                <a:cs typeface="Century Schoolbook"/>
              </a:rPr>
              <a:t>відстаней </a:t>
            </a:r>
            <a:r>
              <a:rPr lang="uk-UA" b="1" dirty="0">
                <a:latin typeface="Joinks"/>
                <a:ea typeface="Calibri"/>
                <a:cs typeface="Century Schoolbook"/>
              </a:rPr>
              <a:t>від найближчих населе­них пунктів, виробничих комплексів, вибору ділянки під </a:t>
            </a:r>
            <a:r>
              <a:rPr lang="uk-UA" b="1" dirty="0" smtClean="0">
                <a:latin typeface="Joinks"/>
                <a:ea typeface="Calibri"/>
                <a:cs typeface="Century Schoolbook"/>
              </a:rPr>
              <a:t>будівництво, рівня </a:t>
            </a:r>
            <a:r>
              <a:rPr lang="uk-UA" b="1" dirty="0">
                <a:latin typeface="Joinks"/>
                <a:ea typeface="Calibri"/>
                <a:cs typeface="Century Schoolbook"/>
              </a:rPr>
              <a:t>ґрунтових вод, </a:t>
            </a:r>
            <a:r>
              <a:rPr lang="uk-UA" b="1" dirty="0" smtClean="0">
                <a:latin typeface="Joinks"/>
                <a:ea typeface="Calibri"/>
                <a:cs typeface="Century Schoolbook"/>
              </a:rPr>
              <a:t>рельєфу </a:t>
            </a:r>
            <a:r>
              <a:rPr lang="uk-UA" b="1" dirty="0">
                <a:latin typeface="Joinks"/>
                <a:ea typeface="Calibri"/>
                <a:cs typeface="Century Schoolbook"/>
              </a:rPr>
              <a:t>місцевості, </a:t>
            </a:r>
            <a:r>
              <a:rPr lang="uk-UA" b="1" dirty="0" err="1" smtClean="0">
                <a:latin typeface="Joinks"/>
                <a:ea typeface="Calibri"/>
                <a:cs typeface="Century Schoolbook"/>
              </a:rPr>
              <a:t>грунту</a:t>
            </a:r>
            <a:r>
              <a:rPr lang="uk-UA" b="1" dirty="0" smtClean="0">
                <a:latin typeface="Joinks"/>
                <a:ea typeface="Calibri"/>
                <a:cs typeface="Century Schoolbook"/>
              </a:rPr>
              <a:t>, </a:t>
            </a:r>
            <a:r>
              <a:rPr lang="uk-UA" b="1" dirty="0">
                <a:latin typeface="Joinks"/>
                <a:ea typeface="Calibri"/>
                <a:cs typeface="Century Schoolbook"/>
              </a:rPr>
              <a:t>транспортного </a:t>
            </a:r>
            <a:r>
              <a:rPr lang="uk-UA" b="1" dirty="0" smtClean="0">
                <a:latin typeface="Joinks"/>
                <a:ea typeface="Calibri"/>
                <a:cs typeface="Century Schoolbook"/>
              </a:rPr>
              <a:t>спо­лучення.</a:t>
            </a:r>
            <a:endParaRPr lang="ru-RU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0038" y="332656"/>
            <a:ext cx="2592288" cy="59093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r">
              <a:spcBef>
                <a:spcPts val="240"/>
              </a:spcBef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  <a:cs typeface="Century Schoolbook"/>
              </a:rPr>
              <a:t>Проводиться будівництво пташників на 5, 10, 20, 30 тис. курей-несучок, корпусів на </a:t>
            </a:r>
            <a:r>
              <a:rPr lang="uk-UA" b="1" dirty="0" smtClean="0">
                <a:latin typeface="Joinks"/>
                <a:ea typeface="Times New Roman"/>
                <a:cs typeface="Century Schoolbook"/>
              </a:rPr>
              <a:t>100–250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тис. голів. Серед них найбільш поширеними є пташники на 14, 16, 54 тис. голів батьківсько­го стада, на 54 тис. гол. молодняку батьківського стада, блоки з 3-х пташників на 105 850 курей-несучок та </a:t>
            </a:r>
            <a:r>
              <a:rPr lang="uk-UA" b="1" dirty="0" err="1">
                <a:latin typeface="Joinks"/>
                <a:ea typeface="Times New Roman"/>
                <a:cs typeface="Century Schoolbook"/>
              </a:rPr>
              <a:t>яйцескладу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, з 6-ти пташників на 211 700 курей-несучок та </a:t>
            </a:r>
            <a:r>
              <a:rPr lang="uk-UA" b="1" dirty="0" err="1">
                <a:latin typeface="Joinks"/>
                <a:ea typeface="Times New Roman"/>
                <a:cs typeface="Century Schoolbook"/>
              </a:rPr>
              <a:t>яйцескладу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.</a:t>
            </a:r>
            <a:endParaRPr lang="ru-RU" sz="1400" dirty="0">
              <a:effectLst/>
              <a:latin typeface="Joinks"/>
              <a:ea typeface="Times New Roman"/>
              <a:cs typeface="Times New Roman"/>
            </a:endParaRPr>
          </a:p>
        </p:txBody>
      </p:sp>
      <p:pic>
        <p:nvPicPr>
          <p:cNvPr id="1027" name="Picture 3" descr="F:\Н М К\ПТАХІВНИЦТВО НАВЧ.МЕТОД. КОМПЛЕКС\Презентації Техн. в-ва прод.птах\Холдинг АВАНГАРД\візитка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1198" y="5229200"/>
            <a:ext cx="1862409" cy="151216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 М К\ПТАХІВНИЦТВО НАВЧ.МЕТОД. КОМПЛЕКС\Презентації Техн. в-ва прод.птах\Холдинг АВАНГАРД\пташники-Аванг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467">
            <a:off x="3904988" y="2227960"/>
            <a:ext cx="2734994" cy="1800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86242"/>
              </p:ext>
            </p:extLst>
          </p:nvPr>
        </p:nvGraphicFramePr>
        <p:xfrm>
          <a:off x="251520" y="764704"/>
          <a:ext cx="8424936" cy="57572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46022"/>
                <a:gridCol w="2074205"/>
                <a:gridCol w="2104709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Виробничі </a:t>
                      </a: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комплекси, об'єкти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Птахоферми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Птахофабрики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>
                    <a:solidFill>
                      <a:schemeClr val="accent4"/>
                    </a:solidFill>
                  </a:tcPr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Тваринницькі ферми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1500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Птахівницькі ферми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1000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2000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600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Птахофабрики, племінні підприємства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3000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Тваринницькі комплекси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3000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4000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Підприємства з переробки: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 тварин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2000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4000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 птиці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3000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 перо-пухової сировини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4000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623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Залізничні і автомобільні дороги</a:t>
                      </a:r>
                      <a:endParaRPr lang="ru-RU" sz="9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державного значення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1000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600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Автомобільні дороги місцевого значення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100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250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Залізничні станції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1500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2000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Утилізаційні заводи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Комбікормові заводи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3000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5000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  <a:tr h="31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9898" marR="19898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116632"/>
            <a:ext cx="6768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0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Таблиця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Мінімальна відстань між об'єктами, 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  <a:p>
            <a:pPr marL="0" marR="0" lvl="0" indent="250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695728" y="2780928"/>
            <a:ext cx="2448272" cy="2536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840760" cy="1113254"/>
          </a:xfrm>
        </p:spPr>
        <p:txBody>
          <a:bodyPr>
            <a:noAutofit/>
          </a:bodyPr>
          <a:lstStyle/>
          <a:p>
            <a:r>
              <a:rPr lang="uk-UA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Питання самоконтролю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7380312" cy="489654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.Які основні принципи технології виробництва харчових яєць? 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uk-UA" sz="4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.Дайте 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визначення поняттям «технологічний графік», «технологічна карта</a:t>
            </a:r>
            <a:r>
              <a:rPr lang="uk-UA" sz="4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».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uk-UA" sz="4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  <a:r>
              <a:rPr lang="uk-UA" sz="43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З 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якою метою складають на виробництві технологічний графік та технологічну карту?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.Яким вимогам мають відповідати приміщення для утримання курей?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.Які основні правила підготовки пташника для утримання курей?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.Які типи кліткових батарей використовують у птахівництві?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</a:t>
            </a:r>
            <a:r>
              <a:rPr lang="uk-UA" sz="4300" b="1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Перерахуйте основні 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цехи виробництва харчових яєць.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Яке економічне значення реконструкції птахівничих будівель?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Яка загроза екологічної безпеки може бути при виробництві харчових яєць?</a:t>
            </a:r>
            <a:endParaRPr lang="ru-RU" sz="4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</a:t>
            </a:r>
            <a:r>
              <a:rPr lang="uk-UA" sz="4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.Обгрунтуйте необхідність дотримання зоогігієнічних вимог при виробництві харчових я</a:t>
            </a:r>
            <a:r>
              <a:rPr lang="uk-UA" sz="43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єць.</a:t>
            </a:r>
            <a:endParaRPr lang="ru-RU" sz="43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sz="3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Documents and Settings\Admin\Мои документы\Мои рисунки\ФОТО ДЛЯ ПРЕЗЕНТАЦІЙ\емблема Дня птах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42" y="-278968"/>
            <a:ext cx="3024336" cy="3108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Н М К\ПТАХІВНИЦТВО НАВЧ.МЕТОД. КОМПЛЕКС\Презентації Техн. в-ва прод.птах\ФОТО ДЛЯ ПРЕЗЕНТАЦІЙ\курча смішне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1" y="1412776"/>
            <a:ext cx="2854994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Н М К\ПТАХІВНИЦТВО НАВЧ.МЕТОД. КОМПЛЕКС\Презентації Техн. в-ва прод.птах\ФОТО ДЛЯ ПРЕЗЕНТАЦІЙ\розбите якісне яйц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7997"/>
            <a:ext cx="2524824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4175" y="1973671"/>
            <a:ext cx="3886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Дякую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за </a:t>
            </a: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увагу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!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6150" name="Picture 6" descr="F:\Н М К\ПТАХІВНИЦТВО НАВЧ.МЕТОД. КОМПЛЕКС\Презентації Техн. в-ва прод.птах\Холдинг АВАНГАРД\візитка3 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2987824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ОПІЯ\КОЛЕДЖ\Птахівництво\Фото птиці\0_f583_4d602e2c_-1-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5" y="151366"/>
            <a:ext cx="2334972" cy="2247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124744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План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500" y="2348880"/>
            <a:ext cx="5760640" cy="347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b="1" dirty="0" smtClean="0">
                <a:latin typeface="Joinks"/>
                <a:ea typeface="Calibri"/>
                <a:cs typeface="Times New Roman"/>
              </a:rPr>
              <a:t>Організаційні форми </a:t>
            </a:r>
            <a:r>
              <a:rPr lang="uk-UA" b="1" dirty="0" err="1" smtClean="0">
                <a:latin typeface="Joinks"/>
                <a:ea typeface="Calibri"/>
                <a:cs typeface="Times New Roman"/>
              </a:rPr>
              <a:t>підприєств</a:t>
            </a:r>
            <a:r>
              <a:rPr lang="uk-UA" b="1" dirty="0" smtClean="0">
                <a:latin typeface="Joinks"/>
                <a:ea typeface="Calibri"/>
                <a:cs typeface="Times New Roman"/>
              </a:rPr>
              <a:t> промислового виробництва яєць птиці.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b="1" dirty="0" smtClean="0">
                <a:latin typeface="Joinks"/>
                <a:ea typeface="Calibri"/>
                <a:cs typeface="Times New Roman"/>
              </a:rPr>
              <a:t>Технологічні </a:t>
            </a:r>
            <a:r>
              <a:rPr lang="uk-UA" b="1" dirty="0">
                <a:latin typeface="Joinks"/>
                <a:ea typeface="Calibri"/>
                <a:cs typeface="Times New Roman"/>
              </a:rPr>
              <a:t>принципи промислового виробництва яєць </a:t>
            </a:r>
            <a:r>
              <a:rPr lang="uk-UA" b="1" dirty="0" smtClean="0">
                <a:latin typeface="Joinks"/>
                <a:ea typeface="Calibri"/>
                <a:cs typeface="Times New Roman"/>
              </a:rPr>
              <a:t>птиці.</a:t>
            </a:r>
            <a:endParaRPr lang="ru-RU" sz="1200" b="1" dirty="0">
              <a:latin typeface="Joinks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b="1" dirty="0" smtClean="0">
                <a:latin typeface="Joinks"/>
                <a:ea typeface="Calibri"/>
                <a:cs typeface="Times New Roman"/>
              </a:rPr>
              <a:t>Поняття </a:t>
            </a:r>
            <a:r>
              <a:rPr lang="uk-UA" b="1" dirty="0">
                <a:latin typeface="Joinks"/>
                <a:ea typeface="Calibri"/>
                <a:cs typeface="Times New Roman"/>
              </a:rPr>
              <a:t>про технологію, технологічний графік та </a:t>
            </a:r>
            <a:r>
              <a:rPr lang="uk-UA" b="1" dirty="0" smtClean="0">
                <a:latin typeface="Joinks"/>
                <a:ea typeface="Calibri"/>
                <a:cs typeface="Times New Roman"/>
              </a:rPr>
              <a:t>карту виробничого процесу.</a:t>
            </a:r>
            <a:endParaRPr lang="ru-RU" sz="1200" b="1" dirty="0">
              <a:latin typeface="Joinks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b="1" dirty="0" smtClean="0">
                <a:latin typeface="Joinks"/>
                <a:ea typeface="Calibri"/>
                <a:cs typeface="Times New Roman"/>
              </a:rPr>
              <a:t>Основні </a:t>
            </a:r>
            <a:r>
              <a:rPr lang="uk-UA" b="1" dirty="0">
                <a:latin typeface="Joinks"/>
                <a:ea typeface="Calibri"/>
                <a:cs typeface="Times New Roman"/>
              </a:rPr>
              <a:t>цехи промислового виробництва харчових </a:t>
            </a:r>
            <a:r>
              <a:rPr lang="uk-UA" b="1" dirty="0" smtClean="0">
                <a:latin typeface="Joinks"/>
                <a:ea typeface="Calibri"/>
                <a:cs typeface="Times New Roman"/>
              </a:rPr>
              <a:t>яєць.</a:t>
            </a:r>
            <a:endParaRPr lang="ru-RU" sz="1200" b="1" dirty="0">
              <a:latin typeface="Joinks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b="1" dirty="0" smtClean="0">
                <a:latin typeface="Joinks"/>
                <a:ea typeface="Calibri"/>
                <a:cs typeface="Times New Roman"/>
              </a:rPr>
              <a:t>Заходи </a:t>
            </a:r>
            <a:r>
              <a:rPr lang="uk-UA" b="1" dirty="0">
                <a:latin typeface="Joinks"/>
                <a:ea typeface="Calibri"/>
                <a:cs typeface="Times New Roman"/>
              </a:rPr>
              <a:t>екологічної безпеки.</a:t>
            </a:r>
            <a:endParaRPr lang="ru-RU" sz="1200" b="1" dirty="0">
              <a:effectLst/>
              <a:latin typeface="Joinks"/>
              <a:ea typeface="Calibri"/>
              <a:cs typeface="Times New Roman"/>
            </a:endParaRPr>
          </a:p>
        </p:txBody>
      </p:sp>
      <p:pic>
        <p:nvPicPr>
          <p:cNvPr id="2051" name="Picture 3" descr="F:\Н М К\ПТАХІВНИЦТВО НАВЧ.МЕТОД. КОМПЛЕКС\Презентації Техн. в-ва прод.птах\ФОТО ДЛЯ ПРЕЗЕНТАЦІЙ\про.птахів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8459"/>
            <a:ext cx="17145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 М К\ПТАХІВНИЦТВО НАВЧ.МЕТОД. КОМПЛЕКС\Презентації Техн. в-ва прод.птах\ФОТО ДЛЯ ПРЕЗЕНТАЦІЙ\яйце варене в розріз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3663"/>
            <a:ext cx="17335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09095"/>
            <a:ext cx="140176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Н М К\ПТАХІВНИЦТВО НАВЧ.МЕТОД. КОМПЛЕКС\Презентації Техн. в-ва прод.птах\Холдинг АВАНГАРД\візитка6 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88" y="5157192"/>
            <a:ext cx="21621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482552" y="404367"/>
            <a:ext cx="6681735" cy="4328624"/>
          </a:xfrm>
          <a:prstGeom prst="cloudCallout">
            <a:avLst>
              <a:gd name="adj1" fmla="val -30433"/>
              <a:gd name="adj2" fmla="val 6281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88640"/>
            <a:ext cx="2963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25"/>
              </a:spcBef>
            </a:pPr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Century Schoolbook"/>
              </a:rPr>
              <a:t>Література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9898" y="908806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F0000"/>
                </a:solidFill>
                <a:latin typeface="Joinks"/>
              </a:rPr>
              <a:t>Основна</a:t>
            </a:r>
            <a:endParaRPr lang="ru-RU" sz="2800" b="1" dirty="0">
              <a:solidFill>
                <a:srgbClr val="FF000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8730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latin typeface="Joinks"/>
              </a:rPr>
              <a:t>           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Бородай 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В.П., </a:t>
            </a:r>
            <a:r>
              <a:rPr lang="ru-RU" sz="1600" b="1" dirty="0" err="1">
                <a:solidFill>
                  <a:prstClr val="black"/>
                </a:solidFill>
                <a:latin typeface="Joinks"/>
              </a:rPr>
              <a:t>Вертійчук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 А.І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. 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«</a:t>
            </a:r>
            <a:r>
              <a:rPr lang="ru-RU" sz="1600" b="1" dirty="0" err="1">
                <a:solidFill>
                  <a:prstClr val="black"/>
                </a:solidFill>
                <a:latin typeface="Joinks"/>
              </a:rPr>
              <a:t>Технологія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Joinks"/>
              </a:rPr>
              <a:t>виробництва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Joinks"/>
              </a:rPr>
              <a:t>продукції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Joinks"/>
              </a:rPr>
              <a:t>птахівництва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» </a:t>
            </a:r>
            <a:r>
              <a:rPr lang="ru-RU" sz="1600" b="1" dirty="0" err="1">
                <a:solidFill>
                  <a:prstClr val="black"/>
                </a:solidFill>
                <a:latin typeface="Joinks"/>
              </a:rPr>
              <a:t>Вінниця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 </a:t>
            </a:r>
            <a:endParaRPr lang="en-US" sz="1600" b="1" dirty="0" smtClean="0">
              <a:solidFill>
                <a:prstClr val="black"/>
              </a:solidFill>
              <a:latin typeface="Joinks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Joinks"/>
              </a:rPr>
              <a:t>Нова Книга» 2006 </a:t>
            </a:r>
            <a:endParaRPr lang="en-US" sz="1600" b="1" dirty="0" smtClean="0">
              <a:solidFill>
                <a:prstClr val="black"/>
              </a:solidFill>
              <a:latin typeface="Joinks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с.206-236</a:t>
            </a:r>
            <a:endParaRPr lang="ru-RU" sz="1600" b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9898" y="2307069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Joinks"/>
              </a:rPr>
              <a:t>Додаткова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Joinks"/>
            </a:endParaRPr>
          </a:p>
        </p:txBody>
      </p:sp>
      <p:pic>
        <p:nvPicPr>
          <p:cNvPr id="7" name="Picture 3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" y="5406938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2975503"/>
            <a:ext cx="676875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en-US" sz="1600" b="1" dirty="0" smtClean="0">
                <a:latin typeface="Joinks"/>
                <a:ea typeface="Times New Roman"/>
                <a:cs typeface="Century Schoolbook"/>
              </a:rPr>
              <a:t>1.</a:t>
            </a:r>
            <a:r>
              <a:rPr lang="uk-UA" sz="1600" b="1" dirty="0" err="1" smtClean="0">
                <a:latin typeface="Joinks"/>
                <a:ea typeface="Times New Roman"/>
                <a:cs typeface="Century Schoolbook"/>
              </a:rPr>
              <a:t>Бесулін</a:t>
            </a:r>
            <a:r>
              <a:rPr lang="uk-UA" sz="1600" b="1" dirty="0" smtClean="0">
                <a:latin typeface="Joinks"/>
                <a:ea typeface="Times New Roman"/>
                <a:cs typeface="Century Schoolbook"/>
              </a:rPr>
              <a:t> 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В.І., </a:t>
            </a:r>
            <a:r>
              <a:rPr lang="uk-UA" sz="1600" b="1" dirty="0" err="1">
                <a:latin typeface="Joinks"/>
                <a:ea typeface="Times New Roman"/>
                <a:cs typeface="Century Schoolbook"/>
              </a:rPr>
              <a:t>Гужва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 В.І</a:t>
            </a:r>
            <a:r>
              <a:rPr lang="uk-UA" sz="1600" b="1" dirty="0" smtClean="0">
                <a:latin typeface="Joinks"/>
                <a:ea typeface="Times New Roman"/>
                <a:cs typeface="Century Schoolbook"/>
              </a:rPr>
              <a:t>. 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«Птахівництво і технологія виробництва яєць та м’яса птиці» Біла церква 2003 с.236-261</a:t>
            </a:r>
            <a:endParaRPr lang="ru-RU" sz="1600" b="1" dirty="0">
              <a:latin typeface="Joinks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2.Бусенко О.Т.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«Технологія виробництва продукції тваринництва» Київ «Аграрна освіта» 2001 с.339-352</a:t>
            </a:r>
            <a:endParaRPr lang="ru-RU" sz="1600" b="1" dirty="0">
              <a:latin typeface="Joinks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3.Бусенко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О.Т. підручник «Технологія виробництва продукції тваринництва» Київ «Вища освіта» 2005 с.341-354</a:t>
            </a:r>
            <a:endParaRPr lang="ru-RU" sz="1600" b="1" dirty="0">
              <a:effectLst/>
              <a:latin typeface="Joinks"/>
              <a:ea typeface="Times New Roman"/>
              <a:cs typeface="Times New Roman"/>
            </a:endParaRPr>
          </a:p>
        </p:txBody>
      </p:sp>
      <p:pic>
        <p:nvPicPr>
          <p:cNvPr id="3074" name="Picture 2" descr="F:\Н М К\ПТАХІВНИЦТВО НАВЧ.МЕТОД. КОМПЛЕКС\Презентації Техн. в-ва прод.птах\ФОТО ДЛЯ ПРЕЗЕНТАЦІЙ\фон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8" y="1633155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Joinks"/>
              </a:rPr>
              <a:t>За</a:t>
            </a:r>
            <a:r>
              <a:rPr lang="ru-RU" b="1" dirty="0">
                <a:solidFill>
                  <a:srgbClr val="000000"/>
                </a:solidFill>
                <a:latin typeface="Joinks"/>
              </a:rPr>
              <a:t> </a:t>
            </a:r>
            <a:r>
              <a:rPr lang="ru-RU" b="1" dirty="0" err="1" smtClean="0">
                <a:latin typeface="Joinks"/>
              </a:rPr>
              <a:t>виробництвом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продукції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птахівництва</a:t>
            </a:r>
            <a:r>
              <a:rPr lang="ru-RU" b="1" dirty="0">
                <a:latin typeface="Joinks"/>
              </a:rPr>
              <a:t>, </a:t>
            </a:r>
            <a:r>
              <a:rPr lang="ru-RU" b="1" dirty="0" smtClean="0">
                <a:latin typeface="Joinks"/>
              </a:rPr>
              <a:t>особливо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, </a:t>
            </a:r>
            <a:r>
              <a:rPr lang="ru-RU" b="1" dirty="0" err="1" smtClean="0">
                <a:latin typeface="Joinks"/>
              </a:rPr>
              <a:t>Україна</a:t>
            </a:r>
            <a:r>
              <a:rPr lang="ru-RU" b="1" dirty="0" smtClean="0">
                <a:latin typeface="Joinks"/>
              </a:rPr>
              <a:t> входить </a:t>
            </a:r>
            <a:r>
              <a:rPr lang="ru-RU" b="1" dirty="0">
                <a:latin typeface="Joinks"/>
              </a:rPr>
              <a:t>в число </a:t>
            </a:r>
            <a:r>
              <a:rPr lang="ru-RU" b="1" dirty="0" err="1">
                <a:latin typeface="Joinks"/>
              </a:rPr>
              <a:t>країн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високим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рівнем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розвитку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даної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Joinks"/>
              </a:rPr>
              <a:t>галузі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980728"/>
            <a:ext cx="2576224" cy="56323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Joinks"/>
                <a:ea typeface="Times New Roman"/>
              </a:rPr>
              <a:t>Значна </a:t>
            </a:r>
            <a:r>
              <a:rPr lang="uk-UA" b="1" dirty="0">
                <a:solidFill>
                  <a:srgbClr val="000000"/>
                </a:solidFill>
                <a:latin typeface="Joinks"/>
                <a:ea typeface="Times New Roman"/>
              </a:rPr>
              <a:t>частина яєць виробляється на птахофабриках і в спеціалізованих </a:t>
            </a:r>
            <a:r>
              <a:rPr lang="uk-UA" b="1" dirty="0" err="1" smtClean="0">
                <a:solidFill>
                  <a:srgbClr val="000000"/>
                </a:solidFill>
                <a:latin typeface="Joinks"/>
                <a:ea typeface="Times New Roman"/>
              </a:rPr>
              <a:t>сільськогосподар-ських</a:t>
            </a:r>
            <a:r>
              <a:rPr lang="uk-UA" b="1" dirty="0" smtClean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Joinks"/>
                <a:ea typeface="Times New Roman"/>
              </a:rPr>
              <a:t>підприємствах з повним або закінченим технологічним циклом виробництва і неповним циклом, якщо окремі птахівницькі господарства спеціалізуються на виконанні окремих виробничих </a:t>
            </a:r>
            <a:r>
              <a:rPr lang="uk-UA" b="1" dirty="0" smtClean="0">
                <a:solidFill>
                  <a:srgbClr val="000000"/>
                </a:solidFill>
                <a:latin typeface="Joinks"/>
                <a:ea typeface="Times New Roman"/>
              </a:rPr>
              <a:t>процесів</a:t>
            </a:r>
            <a:r>
              <a:rPr lang="uk-UA" dirty="0" smtClean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endParaRPr lang="ru-RU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252028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Joinks"/>
                <a:ea typeface="Calibri"/>
                <a:cs typeface="Times New Roman"/>
              </a:rPr>
              <a:t>В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останній</a:t>
            </a:r>
            <a:r>
              <a:rPr lang="ru-RU" b="1" dirty="0">
                <a:latin typeface="Joinks"/>
                <a:ea typeface="Calibri"/>
                <a:cs typeface="Times New Roman"/>
              </a:rPr>
              <a:t> час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розвиток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птахівництва</a:t>
            </a:r>
            <a:r>
              <a:rPr lang="ru-RU" b="1" dirty="0">
                <a:latin typeface="Joinks"/>
                <a:ea typeface="Calibri"/>
                <a:cs typeface="Times New Roman"/>
              </a:rPr>
              <a:t> в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Україні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прискорюється</a:t>
            </a:r>
            <a:r>
              <a:rPr lang="ru-RU" b="1" dirty="0">
                <a:latin typeface="Joinks"/>
                <a:ea typeface="Calibri"/>
                <a:cs typeface="Times New Roman"/>
              </a:rPr>
              <a:t> з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кожним</a:t>
            </a:r>
            <a:r>
              <a:rPr lang="ru-RU" b="1" dirty="0">
                <a:latin typeface="Joinks"/>
                <a:ea typeface="Calibri"/>
                <a:cs typeface="Times New Roman"/>
              </a:rPr>
              <a:t> роком.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Виробництво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яєць</a:t>
            </a:r>
            <a:r>
              <a:rPr lang="ru-RU" b="1" dirty="0">
                <a:latin typeface="Joinks"/>
                <a:ea typeface="Calibri"/>
                <a:cs typeface="Times New Roman"/>
              </a:rPr>
              <a:t> і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м'яса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птиці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зосереджено</a:t>
            </a:r>
            <a:r>
              <a:rPr lang="ru-RU" b="1" dirty="0">
                <a:latin typeface="Joinks"/>
                <a:ea typeface="Calibri"/>
                <a:cs typeface="Times New Roman"/>
              </a:rPr>
              <a:t> як у </a:t>
            </a:r>
            <a:r>
              <a:rPr lang="ru-RU" b="1" dirty="0" err="1" smtClean="0">
                <a:latin typeface="Joinks"/>
                <a:ea typeface="Calibri"/>
                <a:cs typeface="Times New Roman"/>
              </a:rPr>
              <a:t>сільськогосподар-ських</a:t>
            </a:r>
            <a:r>
              <a:rPr lang="ru-RU" b="1" dirty="0" smtClean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підприємствах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всіх</a:t>
            </a:r>
            <a:r>
              <a:rPr lang="ru-RU" b="1" dirty="0">
                <a:latin typeface="Joinks"/>
                <a:ea typeface="Calibri"/>
                <a:cs typeface="Times New Roman"/>
              </a:rPr>
              <a:t> форм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власності</a:t>
            </a:r>
            <a:r>
              <a:rPr lang="ru-RU" b="1" dirty="0">
                <a:latin typeface="Joinks"/>
                <a:ea typeface="Calibri"/>
                <a:cs typeface="Times New Roman"/>
              </a:rPr>
              <a:t>, так і в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присадибних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господарствах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населення</a:t>
            </a:r>
            <a:endParaRPr lang="ru-RU" b="1" dirty="0">
              <a:latin typeface="Joink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39213"/>
            <a:ext cx="288032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Н М К\ПТАХІВНИЦТВО НАВЧ.МЕТОД. КОМПЛЕКС\Презентації Техн. в-ва прод.птах\Холдинг АВАНГАРД\візитка5 Авангар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10273"/>
            <a:ext cx="2286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2627784" cy="5507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Для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забезпечення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рівномірного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яєць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поголів’я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несучок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потрібно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поповнювати</a:t>
            </a: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кілька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разів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рік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00000"/>
              </a:solidFill>
              <a:latin typeface="Joinks"/>
              <a:ea typeface="Times New Roman"/>
              <a:cs typeface="Times New Roman"/>
            </a:endParaRPr>
          </a:p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Метод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цілорічного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комплектування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стада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несучок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розроблений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endParaRPr lang="en-US" b="1" dirty="0" smtClean="0">
              <a:solidFill>
                <a:srgbClr val="000000"/>
              </a:solidFill>
              <a:latin typeface="Joinks"/>
              <a:ea typeface="Times New Roman"/>
              <a:cs typeface="Times New Roman"/>
            </a:endParaRPr>
          </a:p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С.І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Сметнєвим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покладений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в основу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технологічного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процесу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яєць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на </a:t>
            </a:r>
            <a:r>
              <a:rPr lang="ru-RU" b="1" dirty="0" err="1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птахофабриці</a:t>
            </a:r>
            <a:endParaRPr lang="ru-RU" sz="2800" b="1" dirty="0">
              <a:effectLst/>
              <a:latin typeface="Joinks"/>
              <a:ea typeface="Calibri"/>
              <a:cs typeface="Times New Roman"/>
            </a:endParaRPr>
          </a:p>
        </p:txBody>
      </p:sp>
      <p:pic>
        <p:nvPicPr>
          <p:cNvPr id="5" name="Picture 2" descr="F:\Н М К\ПТАХІВНИЦТВО НАВЧ.МЕТОД. КОМПЛЕКС\Презентації Техн. в-ва прод.птах\ФОТО ДЛЯ ПРЕЗЕНТАЦІЙ\прим. птахоф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643"/>
            <a:ext cx="439248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3138995"/>
            <a:ext cx="1980220" cy="369331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indent="250190" algn="ctr"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  <a:cs typeface="Century Schoolbook"/>
              </a:rPr>
              <a:t>Технологія промислового виробництва харчових яєць у спеціалі­зованих та фермерських господарствах має ґрунтуватися на таких основних </a:t>
            </a:r>
            <a:r>
              <a:rPr lang="uk-UA" b="1" dirty="0" smtClean="0">
                <a:latin typeface="Joinks"/>
                <a:ea typeface="Times New Roman"/>
                <a:cs typeface="Century Schoolbook"/>
              </a:rPr>
              <a:t>принципах</a:t>
            </a:r>
            <a:endParaRPr lang="ru-RU" sz="1400" b="1" dirty="0">
              <a:effectLst/>
              <a:latin typeface="Joinks"/>
              <a:ea typeface="Times New Roman"/>
              <a:cs typeface="Times New Roman"/>
            </a:endParaRPr>
          </a:p>
        </p:txBody>
      </p:sp>
      <p:pic>
        <p:nvPicPr>
          <p:cNvPr id="8" name="Picture 4" descr="F:\Н М К\ПТАХІВНИЦТВО НАВЧ.МЕТОД. КОМПЛЕКС\Презентації Техн. в-ва прод.птах\ФОТО ДЛЯ ПРЕЗЕНТАЦІЙ\смена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20" y="2893963"/>
            <a:ext cx="261099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153848"/>
            <a:ext cx="173196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7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5843779"/>
              </p:ext>
            </p:extLst>
          </p:nvPr>
        </p:nvGraphicFramePr>
        <p:xfrm>
          <a:off x="0" y="1124744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16632"/>
            <a:ext cx="87849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ОСНОВНІ ТЕХНОЛОГІЧНІ ПРИНЦИПИ ПРОМИСЛОВОГО ВИРОБНИЦТВА ХАРЧОВИХ ЯЄЦЬ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6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324" y="3535489"/>
            <a:ext cx="5900250" cy="3277820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Ритмічність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яєць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господарстві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забезпечується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певним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співвідношенням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між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потужністю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цехів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вирощування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й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цехів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несучок</a:t>
            </a: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.</a:t>
            </a:r>
            <a:endParaRPr lang="en-US" b="1" dirty="0" smtClean="0">
              <a:solidFill>
                <a:srgbClr val="000000"/>
              </a:solidFill>
              <a:latin typeface="Joinks"/>
              <a:ea typeface="Times New Roman"/>
              <a:cs typeface="Times New Roman"/>
            </a:endParaRPr>
          </a:p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У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технологічному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графіку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розробляють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на весь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рік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вказують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тривалість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вирощування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молодняку в кожному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певному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пташнику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, строк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профілактичної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перерви, у </a:t>
            </a:r>
            <a:r>
              <a:rPr lang="ru-RU" b="1" dirty="0" err="1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який</a:t>
            </a: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пташник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для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несучок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переводять</a:t>
            </a: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ремонтний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молодняк, строк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використання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несучок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тривалість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 перерви в цеху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несучок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  <a:cs typeface="Times New Roman"/>
              </a:rPr>
              <a:t>.</a:t>
            </a:r>
            <a:endParaRPr lang="ru-RU" sz="2800" b="1" dirty="0">
              <a:effectLst/>
              <a:latin typeface="Joinks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324" y="188640"/>
            <a:ext cx="5688632" cy="313932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Виробництво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харчових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яєць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проводиться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рівномірно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протягом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всього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року. </a:t>
            </a:r>
            <a:endParaRPr lang="en-US" b="1" dirty="0" smtClean="0">
              <a:solidFill>
                <a:srgbClr val="000000"/>
              </a:solidFill>
              <a:latin typeface="Joinks"/>
              <a:ea typeface="Times New Roman"/>
            </a:endParaRPr>
          </a:p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Joinks"/>
                <a:ea typeface="Times New Roman"/>
              </a:rPr>
              <a:t>Промислове</a:t>
            </a: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стадо курей-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несучок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протягом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року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комплектують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багаторазово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графіком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через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певні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проміжки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часу з метою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рівномірного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харчових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яєць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. </a:t>
            </a:r>
            <a:endParaRPr lang="en-US" b="1" dirty="0" smtClean="0">
              <a:solidFill>
                <a:srgbClr val="000000"/>
              </a:solidFill>
              <a:latin typeface="Joinks"/>
              <a:ea typeface="Times New Roman"/>
            </a:endParaRPr>
          </a:p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Joinks"/>
                <a:ea typeface="Times New Roman"/>
              </a:rPr>
              <a:t>Кількість</a:t>
            </a:r>
            <a:r>
              <a:rPr lang="ru-RU" b="1" dirty="0" smtClean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партій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курочок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рік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поголів’я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молодок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господарство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визначає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розрахунку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обсягів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виробництва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місткості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приміщень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для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утримання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курей-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несучок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що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відображається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Joinks"/>
                <a:ea typeface="Times New Roman"/>
              </a:rPr>
              <a:t>технологічному</a:t>
            </a:r>
            <a:r>
              <a:rPr lang="ru-RU" b="1" dirty="0">
                <a:solidFill>
                  <a:srgbClr val="000000"/>
                </a:solidFill>
                <a:latin typeface="Joinks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Joinks"/>
                <a:ea typeface="Times New Roman"/>
              </a:rPr>
              <a:t>графіку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7990" y="1883977"/>
            <a:ext cx="27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  <a:cs typeface="Century Schoolbook"/>
              </a:rPr>
              <a:t>Складання </a:t>
            </a:r>
            <a:r>
              <a:rPr lang="uk-UA" b="1" dirty="0">
                <a:solidFill>
                  <a:srgbClr val="FF0000"/>
                </a:solidFill>
                <a:latin typeface="Joinks"/>
                <a:ea typeface="Times New Roman"/>
                <a:cs typeface="Century Schoolbook"/>
              </a:rPr>
              <a:t>технологічного графіка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 починають з основного цеху </a:t>
            </a:r>
            <a:r>
              <a:rPr lang="uk-UA" b="1" dirty="0" smtClean="0">
                <a:latin typeface="Joinks"/>
                <a:ea typeface="Times New Roman"/>
                <a:cs typeface="Century Schoolbook"/>
              </a:rPr>
              <a:t>– </a:t>
            </a:r>
            <a:r>
              <a:rPr lang="uk-UA" b="1" dirty="0" err="1">
                <a:solidFill>
                  <a:srgbClr val="FF0000"/>
                </a:solidFill>
                <a:latin typeface="Joinks"/>
                <a:ea typeface="Times New Roman"/>
                <a:cs typeface="Century Schoolbook"/>
              </a:rPr>
              <a:t>цеху</a:t>
            </a:r>
            <a:r>
              <a:rPr lang="uk-UA" b="1" dirty="0">
                <a:solidFill>
                  <a:srgbClr val="FF0000"/>
                </a:solidFill>
                <a:latin typeface="Joinks"/>
                <a:ea typeface="Times New Roman"/>
                <a:cs typeface="Century Schoolbook"/>
              </a:rPr>
              <a:t> промислового стада.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Основною одиницею є партія ремонтних молодок</a:t>
            </a:r>
            <a:r>
              <a:rPr lang="uk-UA" b="1" dirty="0">
                <a:latin typeface="Times New Roman"/>
                <a:ea typeface="Times New Roman"/>
                <a:cs typeface="Century Schoolbook"/>
              </a:rPr>
              <a:t>,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яких передають у цех курей-несучок.</a:t>
            </a:r>
            <a:endParaRPr lang="ru-RU" sz="1400" dirty="0">
              <a:effectLst/>
              <a:latin typeface="Joinks"/>
              <a:ea typeface="Times New Roman"/>
              <a:cs typeface="Times New Roman"/>
            </a:endParaRPr>
          </a:p>
        </p:txBody>
      </p:sp>
      <p:pic>
        <p:nvPicPr>
          <p:cNvPr id="8" name="Picture 4" descr="F:\Н М К\ПТАХІВНИЦТВО НАВЧ.МЕТОД. КОМПЛЕКС\Презентації Техн. в-ва прод.птах\ФОТО ДЛЯ ПРЕЗЕНТАЦІЙ\промислові несучк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0" y="41569"/>
            <a:ext cx="2604889" cy="187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 М К\ПТАХІВНИЦТВО НАВЧ.МЕТОД. КОМПЛЕКС\Презентації Техн. в-ва прод.птах\ФОТО ДЛЯ ПРЕЗЕНТАЦІЙ\несучки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6615"/>
            <a:ext cx="2687701" cy="207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90448"/>
            <a:ext cx="2958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535" algn="ctr"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Основний документ,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в якому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відображено взаємозв'язок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усіх виробничих цехів або племінних господарств і окремих служб </a:t>
            </a:r>
            <a:endParaRPr lang="uk-UA" sz="1600" b="1" dirty="0" smtClean="0">
              <a:latin typeface="Joinks"/>
              <a:ea typeface="Times New Roman"/>
              <a:cs typeface="Times New Roman"/>
            </a:endParaRPr>
          </a:p>
          <a:p>
            <a:pPr indent="216535" algn="ctr"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спеціа­лізованого господарства. </a:t>
            </a:r>
            <a:endParaRPr lang="ru-RU" sz="1600" b="1" dirty="0">
              <a:effectLst/>
              <a:latin typeface="Joinks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9510" y="2361421"/>
            <a:ext cx="26089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535" algn="ctr">
              <a:spcAft>
                <a:spcPts val="0"/>
              </a:spcAft>
            </a:pPr>
            <a:r>
              <a:rPr lang="uk-UA" sz="1600" b="1" dirty="0">
                <a:latin typeface="Joinks"/>
                <a:ea typeface="Times New Roman"/>
                <a:cs typeface="Times New Roman"/>
              </a:rPr>
              <a:t>Графіки складають з метою раціонального використання </a:t>
            </a:r>
            <a:endParaRPr lang="uk-UA" sz="1600" b="1" dirty="0" smtClean="0">
              <a:latin typeface="Joinks"/>
              <a:ea typeface="Times New Roman"/>
              <a:cs typeface="Times New Roman"/>
            </a:endParaRPr>
          </a:p>
          <a:p>
            <a:pPr indent="216535" algn="ctr"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вироб­ничих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потужностей господарства протягом року, зазначаючи </a:t>
            </a:r>
            <a:endParaRPr lang="uk-UA" sz="1600" b="1" dirty="0" smtClean="0">
              <a:latin typeface="Joinks"/>
              <a:ea typeface="Times New Roman"/>
              <a:cs typeface="Times New Roman"/>
            </a:endParaRPr>
          </a:p>
          <a:p>
            <a:pPr indent="216535" algn="ctr"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в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ньому календарні строки проведення відповідальних робіт </a:t>
            </a:r>
            <a:endParaRPr lang="uk-UA" sz="1600" b="1" dirty="0" smtClean="0">
              <a:latin typeface="Joinks"/>
              <a:ea typeface="Times New Roman"/>
              <a:cs typeface="Times New Roman"/>
            </a:endParaRPr>
          </a:p>
          <a:p>
            <a:pPr indent="216535" algn="ctr"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у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всіх цехах </a:t>
            </a:r>
            <a:endParaRPr lang="uk-UA" sz="1600" b="1" dirty="0" smtClean="0">
              <a:latin typeface="Joinks"/>
              <a:ea typeface="Times New Roman"/>
              <a:cs typeface="Times New Roman"/>
            </a:endParaRPr>
          </a:p>
          <a:p>
            <a:pPr indent="216535" algn="ctr"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і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пташниках. Кожен графік має охоплювати період часу не менш як </a:t>
            </a:r>
            <a:r>
              <a:rPr lang="ru-RU" sz="1600" b="1" dirty="0">
                <a:latin typeface="Joinks"/>
                <a:ea typeface="Times New Roman"/>
                <a:cs typeface="Times New Roman"/>
              </a:rPr>
              <a:t>1,5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року.</a:t>
            </a:r>
            <a:endParaRPr lang="ru-RU" sz="1600" b="1" dirty="0">
              <a:latin typeface="Joinks"/>
              <a:ea typeface="Times New Roman"/>
            </a:endParaRPr>
          </a:p>
          <a:p>
            <a:pPr algn="ctr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65" y="1386921"/>
            <a:ext cx="4870411" cy="377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765" y="90448"/>
            <a:ext cx="399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Технологічний графік руху поголів'я птиці і виробництва харчових яєць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335" y="1052736"/>
            <a:ext cx="686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latin typeface="Joinks"/>
                <a:cs typeface="Times New Roman"/>
              </a:rPr>
              <a:t>ЦЕХИ</a:t>
            </a:r>
            <a:endParaRPr lang="ru-RU" sz="1400" i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1135" y="1150198"/>
            <a:ext cx="2786552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0325">
              <a:lnSpc>
                <a:spcPts val="790"/>
              </a:lnSpc>
              <a:spcBef>
                <a:spcPts val="250"/>
              </a:spcBef>
              <a:spcAft>
                <a:spcPts val="0"/>
              </a:spcAft>
            </a:pPr>
            <a:r>
              <a:rPr lang="uk-UA" sz="1400" b="1" dirty="0" smtClean="0">
                <a:latin typeface="Joinks"/>
                <a:ea typeface="Times New Roman"/>
                <a:cs typeface="Times New Roman"/>
              </a:rPr>
              <a:t>ПТАШНИКИ</a:t>
            </a:r>
            <a:endParaRPr lang="ru-RU" sz="1400" b="1" dirty="0">
              <a:effectLst/>
              <a:latin typeface="Joinks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9" y="3841133"/>
            <a:ext cx="1359221" cy="53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55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ремонтний молодняк</a:t>
            </a:r>
            <a:endParaRPr lang="ru-RU" sz="3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9" y="1659692"/>
            <a:ext cx="1559908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55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промислових курей-несучок</a:t>
            </a:r>
            <a:endParaRPr lang="ru-RU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540" y="4779734"/>
            <a:ext cx="111613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55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З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endParaRPr lang="uk-UA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055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інкубації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5714198" y="-166194"/>
            <a:ext cx="242315" cy="131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0980" algn="just">
              <a:spcAft>
                <a:spcPts val="0"/>
              </a:spcAft>
            </a:pP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marL="180975" indent="-180975">
              <a:spcAft>
                <a:spcPts val="0"/>
              </a:spcAft>
              <a:tabLst>
                <a:tab pos="0" algn="l"/>
              </a:tabLs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наявність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пташників, зазначення їх </a:t>
            </a:r>
            <a:r>
              <a:rPr lang="uk-UA" b="1" dirty="0" smtClean="0">
                <a:latin typeface="Joinks"/>
                <a:ea typeface="Times New Roman"/>
                <a:cs typeface="Times New Roman"/>
              </a:rPr>
              <a:t>місткості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за віковими групами птиці;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строки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вирощування ремонтного мо­лодняку;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marL="180975" indent="-180975"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динаміка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живої маси і збереженості молодняку </a:t>
            </a:r>
            <a:r>
              <a:rPr lang="uk-UA" b="1" dirty="0" smtClean="0">
                <a:latin typeface="Joinks"/>
                <a:ea typeface="Times New Roman"/>
                <a:cs typeface="Times New Roman"/>
              </a:rPr>
              <a:t>за міся­цями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вирощування;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marL="180975" indent="-180975"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тривалість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виробничого використання і динамі­ка </a:t>
            </a:r>
            <a:r>
              <a:rPr lang="uk-UA" b="1" dirty="0" err="1" smtClean="0">
                <a:latin typeface="Joinks"/>
                <a:ea typeface="Times New Roman"/>
                <a:cs typeface="Times New Roman"/>
              </a:rPr>
              <a:t>збере-женості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; вибракування курей-несучок та середнє поголів'я за місяцями продуктивності;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динаміка щомісячної несучості курей;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дані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щодо виведення добового молодняку;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marL="180975" indent="-180975"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тип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технологічного обладнання для утримання ремонтного молодняку і дорослих курей;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marL="180975" indent="-180975"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тип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годівлі ремонтного молодняку і курей, норми годівлі та потре­ба у комбікормах;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норми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навантаження на пташницю і слюсаря; </a:t>
            </a:r>
            <a:endParaRPr lang="uk-UA" b="1" dirty="0" smtClean="0">
              <a:latin typeface="Joinks"/>
              <a:ea typeface="Times New Roman"/>
              <a:cs typeface="Times New Roman"/>
            </a:endParaRPr>
          </a:p>
          <a:p>
            <a:pPr marL="180975" indent="-180975" algn="just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– тривалість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санітарних розривів між партіями птиці у цехах ремонтних молодих курок і промислових курей-несучок.</a:t>
            </a:r>
            <a:endParaRPr lang="ru-RU" sz="2800" b="1" dirty="0">
              <a:effectLst/>
              <a:latin typeface="Joinks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940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0980" algn="ctr"/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Складаючи технологічні графіки </a:t>
            </a:r>
            <a:r>
              <a:rPr lang="uk-UA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(</a:t>
            </a: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карти), </a:t>
            </a:r>
            <a:r>
              <a:rPr lang="uk-UA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слід враховувати виробничі нормативи : </a:t>
            </a:r>
          </a:p>
        </p:txBody>
      </p:sp>
    </p:spTree>
    <p:extLst>
      <p:ext uri="{BB962C8B-B14F-4D97-AF65-F5344CB8AC3E}">
        <p14:creationId xmlns:p14="http://schemas.microsoft.com/office/powerpoint/2010/main" val="40931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1257</Words>
  <Application>Microsoft Office PowerPoint</Application>
  <PresentationFormat>Экран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самоконтролю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76</cp:revision>
  <dcterms:created xsi:type="dcterms:W3CDTF">2013-04-21T06:49:24Z</dcterms:created>
  <dcterms:modified xsi:type="dcterms:W3CDTF">2015-01-08T10:24:18Z</dcterms:modified>
</cp:coreProperties>
</file>