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4" r:id="rId3"/>
    <p:sldId id="265" r:id="rId4"/>
    <p:sldId id="266" r:id="rId5"/>
    <p:sldId id="267" r:id="rId6"/>
    <p:sldId id="268" r:id="rId7"/>
    <p:sldId id="280" r:id="rId8"/>
    <p:sldId id="269" r:id="rId9"/>
    <p:sldId id="270" r:id="rId10"/>
    <p:sldId id="271" r:id="rId11"/>
    <p:sldId id="277" r:id="rId12"/>
    <p:sldId id="275" r:id="rId13"/>
    <p:sldId id="279" r:id="rId14"/>
    <p:sldId id="276" r:id="rId15"/>
    <p:sldId id="272" r:id="rId16"/>
    <p:sldId id="273" r:id="rId17"/>
    <p:sldId id="282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DBE860-7F57-4DA9-A6B6-F9BD6CAF0B07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0AA48A-6977-4125-ABA9-BE541E8AE1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32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74.jpeg"/><Relationship Id="rId7" Type="http://schemas.openxmlformats.org/officeDocument/2006/relationships/image" Target="../media/image1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6822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74" y="2814663"/>
            <a:ext cx="4237209" cy="190003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scene3d>
            <a:camera prst="isometricOffAxis2Left"/>
            <a:lightRig rig="threePt" dir="tl">
              <a:rot lat="0" lon="0" rev="5400000"/>
            </a:lightRig>
          </a:scene3d>
          <a:sp3d>
            <a:bevelT w="25400" h="38100"/>
          </a:sp3d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259632" y="227990"/>
            <a:ext cx="69847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prstClr val="black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prstClr val="black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prstClr val="black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7" y="1814091"/>
            <a:ext cx="3462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5863523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Joinks"/>
                <a:ea typeface="Calibri"/>
                <a:cs typeface="Times New Roman"/>
              </a:rPr>
              <a:t>Викладачі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  </a:t>
            </a:r>
            <a:r>
              <a:rPr kumimoji="0" lang="uk-U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Петращук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inks"/>
                <a:ea typeface="Calibri"/>
                <a:cs typeface="Times New Roman"/>
              </a:rPr>
              <a:t> В.М.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                    </a:t>
            </a:r>
            <a:r>
              <a:rPr lang="uk-UA" b="1" kern="0" dirty="0" err="1" smtClean="0">
                <a:solidFill>
                  <a:srgbClr val="C00000"/>
                </a:solidFill>
                <a:latin typeface="Joinks"/>
                <a:cs typeface="Times New Roman"/>
              </a:rPr>
              <a:t>Тринів</a:t>
            </a:r>
            <a:r>
              <a:rPr lang="uk-UA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І.В.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3701" y="3177906"/>
            <a:ext cx="3891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Joinks"/>
              </a:rPr>
              <a:t> 5.1</a:t>
            </a:r>
            <a:r>
              <a:rPr lang="ru-RU" sz="2400" b="1" dirty="0">
                <a:solidFill>
                  <a:prstClr val="black"/>
                </a:solidFill>
                <a:latin typeface="Joinks"/>
              </a:rPr>
              <a:t>. </a:t>
            </a:r>
            <a:r>
              <a:rPr lang="ru-RU" sz="2400" b="1" dirty="0" err="1" smtClean="0">
                <a:solidFill>
                  <a:prstClr val="black"/>
                </a:solidFill>
                <a:latin typeface="Joinks"/>
              </a:rPr>
              <a:t>Годівля</a:t>
            </a:r>
            <a:r>
              <a:rPr lang="ru-RU" sz="2400" b="1" dirty="0" smtClean="0">
                <a:solidFill>
                  <a:prstClr val="black"/>
                </a:solidFill>
                <a:latin typeface="Joinks"/>
              </a:rPr>
              <a:t>  </a:t>
            </a:r>
            <a:r>
              <a:rPr lang="ru-RU" sz="2400" b="1" dirty="0" err="1" smtClean="0">
                <a:solidFill>
                  <a:prstClr val="black"/>
                </a:solidFill>
                <a:latin typeface="Joinks"/>
              </a:rPr>
              <a:t>сільськогосподарської</a:t>
            </a:r>
            <a:r>
              <a:rPr lang="ru-RU" sz="2400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Joinks"/>
              </a:rPr>
              <a:t>птиці</a:t>
            </a:r>
            <a:endParaRPr lang="ru-RU" sz="2400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8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9869"/>
            <a:ext cx="1764515" cy="19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037" y="5391187"/>
            <a:ext cx="4017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1600" b="1" kern="0" dirty="0">
                <a:solidFill>
                  <a:prstClr val="black"/>
                </a:solidFill>
                <a:latin typeface="Joinks"/>
              </a:rPr>
              <a:t>Мультимедійний супровід </a:t>
            </a:r>
            <a:r>
              <a:rPr lang="en-US" sz="1600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лекції </a:t>
            </a:r>
            <a:endParaRPr lang="en-US" sz="1600" b="1" kern="0" dirty="0" smtClean="0">
              <a:solidFill>
                <a:prstClr val="black"/>
              </a:solidFill>
              <a:latin typeface="Joinks"/>
            </a:endParaRPr>
          </a:p>
          <a:p>
            <a:pPr lvl="0" algn="ctr">
              <a:defRPr/>
            </a:pPr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uk-UA" sz="1600" b="1" kern="0" dirty="0">
                <a:solidFill>
                  <a:prstClr val="black"/>
                </a:solidFill>
                <a:latin typeface="Joinks"/>
              </a:rPr>
              <a:t>з дисципліни  «Технологія виробництва продукції птахівництва»</a:t>
            </a:r>
            <a:endParaRPr lang="ru-RU" sz="1600" b="1" kern="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260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99" y="874171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Організація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 smtClean="0">
                <a:latin typeface="Joinks"/>
              </a:rPr>
              <a:t>відповідно</a:t>
            </a:r>
            <a:r>
              <a:rPr lang="ru-RU" b="1" dirty="0" smtClean="0">
                <a:latin typeface="Joinks"/>
              </a:rPr>
              <a:t> до </a:t>
            </a:r>
            <a:r>
              <a:rPr lang="ru-RU" b="1" dirty="0" err="1" smtClean="0">
                <a:latin typeface="Joinks"/>
              </a:rPr>
              <a:t>вікових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період</a:t>
            </a:r>
            <a:r>
              <a:rPr lang="uk-UA" b="1" dirty="0" smtClean="0">
                <a:latin typeface="Joinks"/>
              </a:rPr>
              <a:t>і</a:t>
            </a:r>
            <a:r>
              <a:rPr lang="ru-RU" b="1" dirty="0" smtClean="0">
                <a:latin typeface="Joinks"/>
              </a:rPr>
              <a:t>в </a:t>
            </a:r>
            <a:r>
              <a:rPr lang="ru-RU" b="1" dirty="0" err="1" smtClean="0">
                <a:latin typeface="Joinks"/>
              </a:rPr>
              <a:t>забезпечує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високу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продуктивність</a:t>
            </a:r>
            <a:r>
              <a:rPr lang="ru-RU" b="1" dirty="0">
                <a:latin typeface="Joinks"/>
              </a:rPr>
              <a:t> курей і </a:t>
            </a:r>
            <a:r>
              <a:rPr lang="ru-RU" b="1" dirty="0" err="1">
                <a:latin typeface="Joinks"/>
              </a:rPr>
              <a:t>економію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дефіцитних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білкових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кормів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161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Кліткове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утримання</a:t>
            </a:r>
            <a:r>
              <a:rPr lang="ru-RU" b="1" dirty="0">
                <a:latin typeface="Joinks"/>
              </a:rPr>
              <a:t> курей </a:t>
            </a:r>
            <a:r>
              <a:rPr lang="ru-RU" b="1" dirty="0" err="1">
                <a:latin typeface="Joinks"/>
              </a:rPr>
              <a:t>передбачає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сухими </a:t>
            </a:r>
            <a:r>
              <a:rPr lang="ru-RU" b="1" dirty="0" err="1">
                <a:latin typeface="Joinks"/>
              </a:rPr>
              <a:t>повнораціонними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комбікормами</a:t>
            </a:r>
            <a:r>
              <a:rPr lang="ru-RU" b="1" dirty="0">
                <a:latin typeface="Joinks"/>
              </a:rPr>
              <a:t>, а при </a:t>
            </a:r>
            <a:r>
              <a:rPr lang="ru-RU" b="1" dirty="0" err="1">
                <a:latin typeface="Joinks"/>
              </a:rPr>
              <a:t>утриманні</a:t>
            </a:r>
            <a:r>
              <a:rPr lang="ru-RU" b="1" dirty="0">
                <a:latin typeface="Joinks"/>
              </a:rPr>
              <a:t> курей на </a:t>
            </a:r>
            <a:r>
              <a:rPr lang="ru-RU" b="1" dirty="0" err="1">
                <a:latin typeface="Joinks"/>
              </a:rPr>
              <a:t>підлозі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можуть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застосовуватись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як </a:t>
            </a:r>
            <a:r>
              <a:rPr lang="ru-RU" b="1" dirty="0" err="1" smtClean="0">
                <a:latin typeface="Joinks"/>
              </a:rPr>
              <a:t>сухий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>
                <a:latin typeface="Joinks"/>
              </a:rPr>
              <a:t>так і </a:t>
            </a:r>
            <a:r>
              <a:rPr lang="ru-RU" b="1" dirty="0" err="1" smtClean="0">
                <a:latin typeface="Joinks"/>
              </a:rPr>
              <a:t>вологий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або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комбінований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способи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01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курей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яйцевих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м'ясних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порід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5122" name="Picture 2" descr="C:\Documents and Settings\Admin\Мои документы\Мои рисунки\ФОТО ДЛЯ ПРЕЗЕНТАЦІЙ\утримання птиці - солярі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874171"/>
            <a:ext cx="2596704" cy="173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Мои рисунки\ФОТО ДЛЯ ПРЕЗЕНТАЦІЙ\підлогове утрим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10270"/>
            <a:ext cx="2380224" cy="157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Мои рисунки\ФОТО ДЛЯ ПРЕЗЕНТАЦІЙ\кур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9" y="5077473"/>
            <a:ext cx="24003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Мои документы\Мои рисунки\ФОТО ДЛЯ ПРЕЗЕНТАЦІЙ\комбікорм гранульован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53" y="2905496"/>
            <a:ext cx="2857501" cy="102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608512" cy="17613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Структура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повнораціонного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комбікорму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для курей несучок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%: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715774"/>
            <a:ext cx="4860032" cy="3396529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800" b="1" dirty="0" err="1">
                <a:solidFill>
                  <a:schemeClr val="tx1"/>
                </a:solidFill>
                <a:latin typeface="Joinks"/>
              </a:rPr>
              <a:t>зернові</a:t>
            </a:r>
            <a:r>
              <a:rPr lang="ru-RU" sz="18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Joinks"/>
              </a:rPr>
              <a:t>( в </a:t>
            </a:r>
            <a:r>
              <a:rPr lang="ru-RU" sz="1400" b="1" dirty="0" err="1">
                <a:solidFill>
                  <a:schemeClr val="tx1"/>
                </a:solidFill>
                <a:latin typeface="Joinks"/>
              </a:rPr>
              <a:t>т.ч</a:t>
            </a:r>
            <a:r>
              <a:rPr lang="ru-RU" sz="1400" b="1" dirty="0">
                <a:solidFill>
                  <a:schemeClr val="tx1"/>
                </a:solidFill>
                <a:latin typeface="Joinks"/>
              </a:rPr>
              <a:t>. </a:t>
            </a:r>
            <a:r>
              <a:rPr lang="ru-RU" sz="1400" b="1" dirty="0" err="1">
                <a:solidFill>
                  <a:schemeClr val="tx1"/>
                </a:solidFill>
                <a:latin typeface="Joinks"/>
              </a:rPr>
              <a:t>зернобобові</a:t>
            </a:r>
            <a:r>
              <a:rPr lang="ru-RU" sz="14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) – 60–75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висівки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пшеничні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– 0–7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макуха</a:t>
            </a:r>
            <a:r>
              <a:rPr lang="ru-RU" sz="1800" b="1" dirty="0">
                <a:solidFill>
                  <a:schemeClr val="tx1"/>
                </a:solidFill>
                <a:latin typeface="Joinks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шроти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– 8–15</a:t>
            </a:r>
            <a:endParaRPr lang="ru-RU" sz="1800" b="1" dirty="0" smtClean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корми </a:t>
            </a:r>
            <a:r>
              <a:rPr lang="ru-RU" sz="1800" b="1" dirty="0" err="1">
                <a:solidFill>
                  <a:schemeClr val="tx1"/>
                </a:solidFill>
                <a:latin typeface="Joinks"/>
              </a:rPr>
              <a:t>тваринного</a:t>
            </a:r>
            <a:r>
              <a:rPr lang="ru-RU" sz="1800" b="1" dirty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походження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– 4–6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дріжджі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кормові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– 3–6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трав'яне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борошно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– 3–5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мінеральні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корми – 7–9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жир </a:t>
            </a:r>
            <a:r>
              <a:rPr lang="ru-RU" sz="1800" b="1" dirty="0" err="1" smtClean="0">
                <a:solidFill>
                  <a:schemeClr val="tx1"/>
                </a:solidFill>
                <a:latin typeface="Joinks"/>
              </a:rPr>
              <a:t>кормовий</a:t>
            </a:r>
            <a:r>
              <a:rPr lang="ru-RU" sz="1800" b="1" dirty="0" smtClean="0">
                <a:solidFill>
                  <a:schemeClr val="tx1"/>
                </a:solidFill>
                <a:latin typeface="Joinks"/>
              </a:rPr>
              <a:t> – 0–4</a:t>
            </a:r>
            <a:endParaRPr lang="ru-RU" sz="1800" b="1" dirty="0">
              <a:solidFill>
                <a:schemeClr val="tx1"/>
              </a:solidFill>
              <a:latin typeface="Joinks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Admin\Мои документы\Мои рисунки\ФОТО ДЛЯ ПРЕЗЕНТАЦІЙ\грану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17907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84168" y="332656"/>
            <a:ext cx="2808312" cy="2802607"/>
          </a:xfrm>
        </p:spPr>
      </p:pic>
      <p:sp>
        <p:nvSpPr>
          <p:cNvPr id="10" name="Прямоугольник 9"/>
          <p:cNvSpPr/>
          <p:nvPr/>
        </p:nvSpPr>
        <p:spPr>
          <a:xfrm>
            <a:off x="3759629" y="4293451"/>
            <a:ext cx="5364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Joinks"/>
              </a:rPr>
              <a:t>У 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практиці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широко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застосовують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обмеження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щодо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споживання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корму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курми-несучками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за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оптимальних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умов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утримання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(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температурний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режим,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щільність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розміщення</a:t>
            </a:r>
            <a:r>
              <a:rPr lang="ru-RU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Joinks"/>
              </a:rPr>
              <a:t>тощо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). </a:t>
            </a:r>
          </a:p>
          <a:p>
            <a:pPr lvl="0" algn="ctr"/>
            <a:r>
              <a:rPr lang="ru-RU" b="1" dirty="0" err="1">
                <a:solidFill>
                  <a:prstClr val="black"/>
                </a:solidFill>
                <a:latin typeface="Joinks"/>
              </a:rPr>
              <a:t>Це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попереджає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ожиріння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птиці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зниження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її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Joinks"/>
              </a:rPr>
              <a:t>продуктивності</a:t>
            </a:r>
            <a:r>
              <a:rPr lang="ru-RU" b="1" dirty="0">
                <a:solidFill>
                  <a:prstClr val="black"/>
                </a:solidFill>
                <a:latin typeface="Joinks"/>
              </a:rPr>
              <a:t>.</a:t>
            </a:r>
          </a:p>
        </p:txBody>
      </p:sp>
      <p:pic>
        <p:nvPicPr>
          <p:cNvPr id="1026" name="Picture 2" descr="F:\Н М К\ПТАХІВНИЦТВО НАВЧ.МЕТОД. КОМПЛЕКС\Презентації Техн. в-ва прод.птах\ФОТО ДЛЯ ПРЕЗЕНТАЦІЙ\недоброякісна годівл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35" y="4896026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371223"/>
            <a:ext cx="282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Joinks"/>
              </a:rPr>
              <a:t>Недоброякісна годівля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24731" y="5059170"/>
            <a:ext cx="731520" cy="14607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68" y="72613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У  </a:t>
            </a:r>
            <a:r>
              <a:rPr lang="ru-RU" b="1" dirty="0" err="1">
                <a:latin typeface="Joinks"/>
              </a:rPr>
              <a:t>практиці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широко </a:t>
            </a:r>
            <a:r>
              <a:rPr lang="ru-RU" b="1" dirty="0" err="1" smtClean="0">
                <a:latin typeface="Joinks"/>
              </a:rPr>
              <a:t>застосовують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обмеження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щодо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споживання</a:t>
            </a:r>
            <a:r>
              <a:rPr lang="ru-RU" b="1" dirty="0">
                <a:latin typeface="Joinks"/>
              </a:rPr>
              <a:t> корму </a:t>
            </a:r>
            <a:r>
              <a:rPr lang="ru-RU" b="1" dirty="0" err="1">
                <a:latin typeface="Joinks"/>
              </a:rPr>
              <a:t>курми-несучками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оптимальних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умов </a:t>
            </a:r>
            <a:r>
              <a:rPr lang="ru-RU" b="1" dirty="0" err="1">
                <a:latin typeface="Joinks"/>
              </a:rPr>
              <a:t>утримання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температурний</a:t>
            </a:r>
            <a:r>
              <a:rPr lang="ru-RU" b="1" dirty="0">
                <a:latin typeface="Joinks"/>
              </a:rPr>
              <a:t> режим, </a:t>
            </a:r>
            <a:r>
              <a:rPr lang="ru-RU" b="1" dirty="0" err="1">
                <a:latin typeface="Joinks"/>
              </a:rPr>
              <a:t>щільність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розміщення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тощо</a:t>
            </a:r>
            <a:r>
              <a:rPr lang="ru-RU" b="1" dirty="0">
                <a:latin typeface="Joinks"/>
              </a:rPr>
              <a:t>).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Це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попереджає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ожиріння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зниження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її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продуктивності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0421" y="2757458"/>
            <a:ext cx="5495875" cy="182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Мінеральні</a:t>
            </a:r>
            <a:r>
              <a:rPr lang="ru-RU" b="1" dirty="0">
                <a:latin typeface="Joinks"/>
              </a:rPr>
              <a:t> корми (черепашки, </a:t>
            </a:r>
            <a:r>
              <a:rPr lang="ru-RU" b="1" dirty="0" err="1">
                <a:latin typeface="Joinks"/>
              </a:rPr>
              <a:t>крейда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вапняки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подрібнена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яєчна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шкаралупа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інші</a:t>
            </a:r>
            <a:r>
              <a:rPr lang="ru-RU" b="1" dirty="0">
                <a:latin typeface="Joinks"/>
              </a:rPr>
              <a:t>) при </a:t>
            </a:r>
            <a:r>
              <a:rPr lang="ru-RU" b="1" dirty="0" err="1">
                <a:latin typeface="Joinks"/>
              </a:rPr>
              <a:t>вологому</a:t>
            </a:r>
            <a:r>
              <a:rPr lang="ru-RU" b="1" dirty="0">
                <a:latin typeface="Joinks"/>
              </a:rPr>
              <a:t> та </a:t>
            </a:r>
            <a:r>
              <a:rPr lang="ru-RU" b="1" dirty="0" err="1">
                <a:latin typeface="Joinks"/>
              </a:rPr>
              <a:t>комбінованому</a:t>
            </a:r>
            <a:r>
              <a:rPr lang="ru-RU" b="1" dirty="0">
                <a:latin typeface="Joinks"/>
              </a:rPr>
              <a:t> способах </a:t>
            </a:r>
            <a:r>
              <a:rPr lang="ru-RU" b="1" dirty="0" err="1" smtClean="0">
                <a:latin typeface="Joinks"/>
              </a:rPr>
              <a:t>годівлі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можуть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згодовуватись</a:t>
            </a:r>
            <a:r>
              <a:rPr lang="ru-RU" b="1" dirty="0">
                <a:latin typeface="Joinks"/>
              </a:rPr>
              <a:t> з </a:t>
            </a:r>
            <a:r>
              <a:rPr lang="ru-RU" b="1" dirty="0" err="1">
                <a:latin typeface="Joinks"/>
              </a:rPr>
              <a:t>окремих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годівниць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або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певній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кількості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вводитись</a:t>
            </a:r>
            <a:r>
              <a:rPr lang="ru-RU" b="1" dirty="0">
                <a:latin typeface="Joinks"/>
              </a:rPr>
              <a:t> до складу </a:t>
            </a:r>
            <a:r>
              <a:rPr lang="ru-RU" b="1" dirty="0" err="1">
                <a:latin typeface="Joinks"/>
              </a:rPr>
              <a:t>сумішок</a:t>
            </a:r>
            <a:r>
              <a:rPr lang="ru-RU" b="1" dirty="0">
                <a:latin typeface="Joinks"/>
              </a:rPr>
              <a:t>. </a:t>
            </a:r>
          </a:p>
        </p:txBody>
      </p:sp>
      <p:pic>
        <p:nvPicPr>
          <p:cNvPr id="4098" name="Picture 2" descr="C:\Documents and Settings\Admin\Мои документы\Мои рисунки\ФОТО ДЛЯ ПРЕЗЕНТАЦІЙ\кальцієвий кор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8" y="2757459"/>
            <a:ext cx="1341153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Мои рисунки\ФОТО ДЛЯ ПРЕЗЕНТАЦІЙ\кальці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21" y="4653136"/>
            <a:ext cx="19716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Мои рисунки\ФОТО ДЛЯ ПРЕЗЕНТАЦІЙ\черепаш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29000"/>
            <a:ext cx="1905000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Мои рисунки\ФОТО ДЛЯ ПРЕЗЕНТАЦІЙ\ракушник-підгодівля птиц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71" y="5197449"/>
            <a:ext cx="2113385" cy="1417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Admin\Мои документы\Мои рисунки\ФОТО ДЛЯ ПРЕЗЕНТАЦІЙ\підгодівля ципля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25" y="5197449"/>
            <a:ext cx="2094310" cy="1474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Admin\Мои документы\Мои рисунки\ФОТО ДЛЯ ПРЕЗЕНТАЦІЙ\ф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30" y="116632"/>
            <a:ext cx="18478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1188" y="116632"/>
            <a:ext cx="348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Мінеральні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корми </a:t>
            </a:r>
          </a:p>
        </p:txBody>
      </p:sp>
    </p:spTree>
    <p:extLst>
      <p:ext uri="{BB962C8B-B14F-4D97-AF65-F5344CB8AC3E}">
        <p14:creationId xmlns:p14="http://schemas.microsoft.com/office/powerpoint/2010/main" val="27663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5409"/>
            <a:ext cx="6348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індиків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індичок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1300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Норми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обмінної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енергії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поживних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речовин</a:t>
            </a:r>
            <a:r>
              <a:rPr lang="ru-RU" sz="2000" b="1" dirty="0">
                <a:latin typeface="Joinks"/>
              </a:rPr>
              <a:t> для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індичок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відрізняються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тільки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вмістом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кальцію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для </a:t>
            </a:r>
            <a:r>
              <a:rPr lang="ru-RU" sz="2000" b="1" dirty="0" err="1">
                <a:latin typeface="Joinks"/>
              </a:rPr>
              <a:t>індиків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зменшують</a:t>
            </a:r>
            <a:r>
              <a:rPr lang="ru-RU" sz="2000" b="1" dirty="0">
                <a:latin typeface="Joinks"/>
              </a:rPr>
              <a:t> до 1,5%.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179340"/>
            <a:ext cx="56886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Joinks"/>
              </a:rPr>
              <a:t>До складу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комбікормів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індиків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включають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%:</a:t>
            </a:r>
          </a:p>
          <a:p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зернові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корми </a:t>
            </a:r>
            <a:r>
              <a:rPr lang="ru-RU" sz="2000" b="1" dirty="0" smtClean="0">
                <a:latin typeface="Joinks"/>
              </a:rPr>
              <a:t>– 60–75</a:t>
            </a:r>
            <a:r>
              <a:rPr lang="ru-RU" sz="2000" b="1" dirty="0">
                <a:latin typeface="Joinks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шроти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8–15</a:t>
            </a:r>
            <a:r>
              <a:rPr lang="ru-RU" sz="2000" b="1" dirty="0">
                <a:latin typeface="Joinks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корми </a:t>
            </a:r>
            <a:r>
              <a:rPr lang="ru-RU" sz="2000" b="1" dirty="0" err="1">
                <a:latin typeface="Joinks"/>
              </a:rPr>
              <a:t>тваринного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походження</a:t>
            </a:r>
            <a:r>
              <a:rPr lang="ru-RU" sz="2000" b="1" dirty="0" smtClean="0">
                <a:latin typeface="Joinks"/>
              </a:rPr>
              <a:t> – 5–6</a:t>
            </a:r>
            <a:r>
              <a:rPr lang="ru-RU" sz="2000" b="1" dirty="0">
                <a:latin typeface="Joinks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дріжджові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корми – 1–2</a:t>
            </a:r>
            <a:r>
              <a:rPr lang="ru-RU" sz="2000" b="1" dirty="0">
                <a:latin typeface="Joinks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трав'яне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борошно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3–5</a:t>
            </a:r>
            <a:r>
              <a:rPr lang="ru-RU" sz="2000" b="1" dirty="0">
                <a:latin typeface="Joinks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мінеральні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корми </a:t>
            </a:r>
            <a:r>
              <a:rPr lang="ru-RU" sz="2000" b="1" dirty="0" smtClean="0">
                <a:latin typeface="Joinks"/>
              </a:rPr>
              <a:t>– 5–6</a:t>
            </a:r>
            <a:r>
              <a:rPr lang="ru-RU" sz="2000" b="1" dirty="0">
                <a:latin typeface="Joinks"/>
              </a:rPr>
              <a:t>,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жир </a:t>
            </a:r>
            <a:r>
              <a:rPr lang="ru-RU" sz="2000" b="1" dirty="0" err="1">
                <a:latin typeface="Joinks"/>
              </a:rPr>
              <a:t>кормовий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3–4</a:t>
            </a:r>
            <a:r>
              <a:rPr lang="ru-RU" sz="2000" b="1" dirty="0" smtClean="0">
                <a:latin typeface="Joinks"/>
              </a:rPr>
              <a:t>. </a:t>
            </a:r>
          </a:p>
          <a:p>
            <a:r>
              <a:rPr lang="ru-RU" sz="2000" b="1" dirty="0" smtClean="0">
                <a:latin typeface="Joinks"/>
              </a:rPr>
              <a:t> </a:t>
            </a:r>
            <a:endParaRPr lang="ru-RU" sz="2000" b="1" dirty="0">
              <a:latin typeface="Joinks"/>
            </a:endParaRPr>
          </a:p>
          <a:p>
            <a:r>
              <a:rPr lang="ru-RU" sz="2000" b="1" dirty="0" err="1">
                <a:latin typeface="Joinks"/>
              </a:rPr>
              <a:t>Збагачують</a:t>
            </a:r>
            <a:r>
              <a:rPr lang="ru-RU" sz="2000" b="1" dirty="0">
                <a:latin typeface="Joinks"/>
              </a:rPr>
              <a:t> комплексом </a:t>
            </a:r>
            <a:r>
              <a:rPr lang="ru-RU" sz="2000" b="1" dirty="0" err="1">
                <a:latin typeface="Joinks"/>
              </a:rPr>
              <a:t>вітамінів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мікроелементів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складі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преміксів</a:t>
            </a:r>
            <a:r>
              <a:rPr lang="ru-RU" dirty="0"/>
              <a:t>.</a:t>
            </a:r>
          </a:p>
        </p:txBody>
      </p:sp>
      <p:pic>
        <p:nvPicPr>
          <p:cNvPr id="6146" name="Picture 2" descr="C:\Documents and Settings\Admin\Мои документы\Мои рисунки\ФОТО ДЛЯ ПРЕЗЕНТАЦІЙ\індик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9442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347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Годівля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качок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1797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Joinks"/>
              </a:rPr>
              <a:t>При сухому </a:t>
            </a:r>
            <a:r>
              <a:rPr lang="ru-RU" b="1" dirty="0" err="1">
                <a:latin typeface="Joinks"/>
              </a:rPr>
              <a:t>способі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використовують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повнораціонні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комбікорми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краще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гранульовані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розмір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гранул – 5–8 мм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07976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Joinks"/>
              </a:rPr>
              <a:t>До складу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комбікормів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для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дорослих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качок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вводять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: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60–75</a:t>
            </a:r>
            <a:r>
              <a:rPr lang="ru-RU" sz="2000" b="1" dirty="0">
                <a:latin typeface="Joinks"/>
              </a:rPr>
              <a:t>% зерна (</a:t>
            </a:r>
            <a:r>
              <a:rPr lang="ru-RU" sz="2000" b="1" dirty="0" smtClean="0">
                <a:latin typeface="Joinks"/>
              </a:rPr>
              <a:t>2–3 </a:t>
            </a:r>
            <a:r>
              <a:rPr lang="ru-RU" sz="2000" b="1" dirty="0" err="1">
                <a:latin typeface="Joinks"/>
              </a:rPr>
              <a:t>види</a:t>
            </a:r>
            <a:r>
              <a:rPr lang="ru-RU" sz="2000" b="1" dirty="0" smtClean="0">
                <a:latin typeface="Joinks"/>
              </a:rPr>
              <a:t>)</a:t>
            </a:r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6–12</a:t>
            </a:r>
            <a:r>
              <a:rPr lang="ru-RU" sz="2000" b="1" dirty="0">
                <a:latin typeface="Joinks"/>
              </a:rPr>
              <a:t>%) макухи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шроту</a:t>
            </a:r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3–4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>
                <a:latin typeface="Joinks"/>
              </a:rPr>
              <a:t>кормів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тваринного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походження</a:t>
            </a:r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3–6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>
                <a:latin typeface="Joinks"/>
              </a:rPr>
              <a:t>кормо¬вих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дріжджів</a:t>
            </a:r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5–10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>
                <a:latin typeface="Joinks"/>
              </a:rPr>
              <a:t>трав'яного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борошна</a:t>
            </a:r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4–6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>
                <a:latin typeface="Joinks"/>
              </a:rPr>
              <a:t>мінеральних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кормів</a:t>
            </a:r>
            <a:endParaRPr lang="ru-RU" sz="2000" b="1" dirty="0">
              <a:latin typeface="Joinks"/>
            </a:endParaRPr>
          </a:p>
        </p:txBody>
      </p:sp>
      <p:pic>
        <p:nvPicPr>
          <p:cNvPr id="8194" name="Picture 2" descr="C:\Documents and Settings\Admin\Мои документы\Мои рисунки\ФОТО ДЛЯ ПРЕЗЕНТАЦІЙ\вигули на вод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16462"/>
            <a:ext cx="2110706" cy="159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Мои рисунки\ФОТО ДЛЯ ПРЕЗЕНТАЦІЙ\інд.біг.утрима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708920"/>
            <a:ext cx="2517278" cy="164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Мои документы\Мои рисунки\ФОТО ДЛЯ ПРЕЗЕНТАЦІЙ\інд.біг кліткове утр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2550"/>
            <a:ext cx="2339306" cy="169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6630" y="5360679"/>
            <a:ext cx="29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Joinks"/>
              </a:rPr>
              <a:t>За </a:t>
            </a:r>
            <a:r>
              <a:rPr lang="ru-RU" b="1" dirty="0" err="1" smtClean="0">
                <a:latin typeface="Joinks"/>
              </a:rPr>
              <a:t>наявності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водойм</a:t>
            </a:r>
            <a:r>
              <a:rPr lang="ru-RU" b="1" dirty="0">
                <a:latin typeface="Joinks"/>
              </a:rPr>
              <a:t> качки </a:t>
            </a:r>
            <a:r>
              <a:rPr lang="ru-RU" b="1" dirty="0" err="1" smtClean="0">
                <a:latin typeface="Joinks"/>
              </a:rPr>
              <a:t>можуть</a:t>
            </a:r>
            <a:endParaRPr lang="en-US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споживати</a:t>
            </a:r>
            <a:r>
              <a:rPr lang="ru-RU" b="1" dirty="0">
                <a:latin typeface="Joinks"/>
              </a:rPr>
              <a:t> планктон</a:t>
            </a:r>
            <a:r>
              <a:rPr lang="ru-RU" dirty="0"/>
              <a:t>. </a:t>
            </a:r>
          </a:p>
        </p:txBody>
      </p:sp>
      <p:pic>
        <p:nvPicPr>
          <p:cNvPr id="1026" name="Picture 2" descr="G:\Н М К\ПТАХІВНИЦТВО НАВЧ.МЕТОД. КОМПЛЕКС\Презентації Техн. в-ва прод.птах\ФОТО ДЛЯ ПРЕЗЕНТАЦІЙ\фитопланкто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24" y="4886640"/>
            <a:ext cx="1616075" cy="155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 М К\ПТАХІВНИЦТВО НАВЧ.МЕТОД. КОМПЛЕКС\Презентації Техн. в-ва прод.птах\ФОТО ДЛЯ ПРЕЗЕНТАЦІЙ\цианобактерии и фитопланктон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4" r="54635" b="51480"/>
          <a:stretch/>
        </p:blipFill>
        <p:spPr bwMode="auto">
          <a:xfrm>
            <a:off x="417947" y="5077416"/>
            <a:ext cx="1354357" cy="148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право стрелка 5"/>
          <p:cNvSpPr/>
          <p:nvPr/>
        </p:nvSpPr>
        <p:spPr>
          <a:xfrm rot="15971703">
            <a:off x="4169156" y="3876708"/>
            <a:ext cx="770501" cy="2347763"/>
          </a:xfrm>
          <a:prstGeom prst="curvedLeftArrow">
            <a:avLst>
              <a:gd name="adj1" fmla="val 1294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3451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Годівля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гусей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8881"/>
            <a:ext cx="6120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продуктивний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період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гусок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годують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повнораціонними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комбікормами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краще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гранульованими</a:t>
            </a:r>
            <a:r>
              <a:rPr lang="ru-RU" sz="2000" b="1" dirty="0">
                <a:latin typeface="Joinks"/>
              </a:rPr>
              <a:t> (</a:t>
            </a:r>
            <a:r>
              <a:rPr lang="ru-RU" sz="2000" b="1" dirty="0" err="1">
                <a:latin typeface="Joinks"/>
              </a:rPr>
              <a:t>розмір</a:t>
            </a:r>
            <a:r>
              <a:rPr lang="ru-RU" sz="2000" b="1" dirty="0">
                <a:latin typeface="Joinks"/>
              </a:rPr>
              <a:t> гранул </a:t>
            </a:r>
            <a:r>
              <a:rPr lang="ru-RU" sz="2000" b="1" dirty="0" err="1">
                <a:latin typeface="Joinks"/>
              </a:rPr>
              <a:t>близько</a:t>
            </a:r>
            <a:r>
              <a:rPr lang="ru-RU" sz="2000" b="1" dirty="0">
                <a:latin typeface="Joinks"/>
              </a:rPr>
              <a:t> 6 мм) </a:t>
            </a:r>
            <a:r>
              <a:rPr lang="ru-RU" sz="2000" b="1" dirty="0" err="1">
                <a:latin typeface="Joinks"/>
              </a:rPr>
              <a:t>досхочу</a:t>
            </a:r>
            <a:r>
              <a:rPr lang="ru-RU" sz="2000" b="1" dirty="0">
                <a:latin typeface="Joinks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91668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цей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період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у 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100 г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комбікорму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повинно </a:t>
            </a:r>
            <a:r>
              <a:rPr lang="ru-RU" sz="2000" b="1" dirty="0" err="1">
                <a:latin typeface="Joinks"/>
              </a:rPr>
              <a:t>міститись</a:t>
            </a:r>
            <a:r>
              <a:rPr lang="ru-RU" sz="2000" b="1" dirty="0">
                <a:latin typeface="Joinks"/>
              </a:rPr>
              <a:t> 250 ккал (1,05 </a:t>
            </a:r>
            <a:r>
              <a:rPr lang="ru-RU" sz="2000" b="1" dirty="0" smtClean="0">
                <a:latin typeface="Joinks"/>
              </a:rPr>
              <a:t>–1,09 </a:t>
            </a:r>
            <a:r>
              <a:rPr lang="ru-RU" sz="2000" b="1" dirty="0">
                <a:latin typeface="Joinks"/>
              </a:rPr>
              <a:t>МДж </a:t>
            </a:r>
            <a:r>
              <a:rPr lang="ru-RU" sz="2000" b="1" dirty="0" err="1">
                <a:latin typeface="Joinks"/>
              </a:rPr>
              <a:t>обмінної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енергії</a:t>
            </a:r>
            <a:r>
              <a:rPr lang="ru-RU" sz="2000" b="1" dirty="0">
                <a:latin typeface="Joinks"/>
              </a:rPr>
              <a:t>): 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14</a:t>
            </a:r>
            <a:r>
              <a:rPr lang="ru-RU" sz="2000" b="1" dirty="0">
                <a:latin typeface="Joinks"/>
              </a:rPr>
              <a:t>% сирого </a:t>
            </a:r>
            <a:r>
              <a:rPr lang="ru-RU" sz="2000" b="1" dirty="0" err="1" smtClean="0">
                <a:latin typeface="Joinks"/>
              </a:rPr>
              <a:t>протеїну</a:t>
            </a:r>
            <a:r>
              <a:rPr lang="ru-RU" sz="2000" b="1" dirty="0" smtClean="0">
                <a:latin typeface="Joinks"/>
              </a:rPr>
              <a:t> </a:t>
            </a:r>
            <a:endParaRPr lang="ru-RU" sz="20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10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>
                <a:latin typeface="Joinks"/>
              </a:rPr>
              <a:t>сирої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клітковини</a:t>
            </a:r>
            <a:endParaRPr lang="ru-RU" sz="20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1,6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 smtClean="0">
                <a:latin typeface="Joinks"/>
              </a:rPr>
              <a:t>кальцію</a:t>
            </a:r>
            <a:endParaRPr lang="ru-RU" sz="20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0,7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smtClean="0">
                <a:latin typeface="Joinks"/>
              </a:rPr>
              <a:t>фосфору</a:t>
            </a:r>
            <a:endParaRPr lang="ru-RU" sz="20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smtClean="0">
                <a:latin typeface="Joinks"/>
              </a:rPr>
              <a:t>0,3</a:t>
            </a:r>
            <a:r>
              <a:rPr lang="ru-RU" sz="2000" b="1" dirty="0">
                <a:latin typeface="Joinks"/>
              </a:rPr>
              <a:t>% </a:t>
            </a:r>
            <a:r>
              <a:rPr lang="ru-RU" sz="2000" b="1" dirty="0" err="1" smtClean="0">
                <a:latin typeface="Joinks"/>
              </a:rPr>
              <a:t>натрію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851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Фронт </a:t>
            </a:r>
            <a:r>
              <a:rPr lang="ru-RU" sz="2000" b="1" dirty="0" err="1">
                <a:latin typeface="Joinks"/>
              </a:rPr>
              <a:t>годівлі</a:t>
            </a:r>
            <a:r>
              <a:rPr lang="ru-RU" sz="2000" b="1" dirty="0">
                <a:latin typeface="Joinks"/>
              </a:rPr>
              <a:t> при сухому </a:t>
            </a:r>
            <a:r>
              <a:rPr lang="ru-RU" sz="2000" b="1" dirty="0" err="1">
                <a:latin typeface="Joinks"/>
              </a:rPr>
              <a:t>способі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годівлі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4 см на </a:t>
            </a:r>
            <a:r>
              <a:rPr lang="ru-RU" sz="2000" b="1" dirty="0" smtClean="0">
                <a:latin typeface="Joinks"/>
              </a:rPr>
              <a:t>голову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комбінованому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–15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pPr algn="ctr"/>
            <a:r>
              <a:rPr lang="ru-RU" sz="2000" b="1" dirty="0" smtClean="0">
                <a:latin typeface="Joinks"/>
              </a:rPr>
              <a:t>Фронт </a:t>
            </a:r>
            <a:r>
              <a:rPr lang="ru-RU" sz="2000" b="1" dirty="0" err="1">
                <a:latin typeface="Joinks"/>
              </a:rPr>
              <a:t>напування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3см.</a:t>
            </a:r>
          </a:p>
        </p:txBody>
      </p:sp>
      <p:pic>
        <p:nvPicPr>
          <p:cNvPr id="9219" name="Picture 3" descr="C:\Documents and Settings\Admin\Мои документы\Мои рисунки\ФОТО ДЛЯ ПРЕЗЕНТАЦІЙ\холмогорські гус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490614" cy="18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Мои документы\Мои рисунки\ФОТО ДЛЯ ПРЕЗЕНТАЦІЙ\гуси-пород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82" y="4898730"/>
            <a:ext cx="2878932" cy="173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Admin\Мои документы\Мои рисунки\ФОТО ДЛЯ ПРЕЗЕНТАЦІЙ\гуска біля вод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76213"/>
            <a:ext cx="2649301" cy="186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 М К\ПТАХІВНИЦТВО НАВЧ.МЕТОД. КОМПЛЕКС\Презентації Техн. в-ва прод.птах\ФОТО ДЛЯ ПРЕЗЕНТАЦІЙ\пшеничний кол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1888431"/>
            <a:ext cx="2521247" cy="20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896" y="110242"/>
            <a:ext cx="6984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Годівля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молодняку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462" y="854187"/>
            <a:ext cx="7575697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Нормована годівля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молодняку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грунтується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inks"/>
                <a:ea typeface="Times New Roman"/>
                <a:cs typeface="Times New Roman"/>
              </a:rPr>
              <a:t> на знаннях біологічних особливостей, пов'язаних із закономірностями їх індивідуаль­ного росту і розвитку у різні вікові періоди.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Joinks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896" y="1880318"/>
            <a:ext cx="3273220" cy="310854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b="1" i="1" dirty="0" smtClean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    </a:t>
            </a:r>
            <a:r>
              <a:rPr lang="uk-UA" sz="1600" b="1" dirty="0" smtClean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У </a:t>
            </a:r>
            <a:r>
              <a:rPr lang="uk-UA" sz="1600" b="1" dirty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перший період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(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1–7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тижнів) жива маса курчат збільшується у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18–20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разів. Тому для забезпе­чення такого інтенсивного росту курчатам згодовують комбікорми, у </a:t>
            </a:r>
            <a:endParaRPr lang="uk-UA" sz="1600" b="1" dirty="0" smtClean="0">
              <a:latin typeface="Joinks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100 г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яких повинно міститься 290 ккал (1,214 </a:t>
            </a:r>
            <a:r>
              <a:rPr lang="uk-UA" sz="1600" b="1" dirty="0" err="1">
                <a:latin typeface="Joinks"/>
                <a:ea typeface="Times New Roman"/>
                <a:cs typeface="Times New Roman"/>
              </a:rPr>
              <a:t>МДж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) обмінної енергії, 20% сирого протеїну,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5,0% сирої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клітковини,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1,1% кальцію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,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0,8% фосфору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,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0,3% натрію</a:t>
            </a:r>
            <a:r>
              <a:rPr lang="uk-UA" dirty="0">
                <a:latin typeface="Joinks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Joinks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836" y="2060848"/>
            <a:ext cx="4529199" cy="455509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b="1" dirty="0" smtClean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      </a:t>
            </a:r>
            <a:r>
              <a:rPr lang="uk-UA" sz="1600" b="1" dirty="0" smtClean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У </a:t>
            </a:r>
            <a:r>
              <a:rPr lang="uk-UA" sz="1600" b="1" dirty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другий період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(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8–23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тижні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) годівлю ремонтного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молодняку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про­водять так, щоб значно сповільнити енергію росту,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тому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що надлишкова годівля стимулює раннє статеве дозрівання, яке супроводжується значним вибракуванням птиці. Тому у цей період застосовують так звану </a:t>
            </a:r>
            <a:r>
              <a:rPr lang="uk-UA" sz="1600" b="1" dirty="0">
                <a:solidFill>
                  <a:srgbClr val="C00000"/>
                </a:solidFill>
                <a:latin typeface="Joinks"/>
                <a:ea typeface="Times New Roman"/>
                <a:cs typeface="Times New Roman"/>
              </a:rPr>
              <a:t>обмежену годівлю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, яка стимулює статеве дозрівання.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Починаючи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з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7–8-тижневого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віку молодняк яєчних порід та з </a:t>
            </a:r>
            <a:r>
              <a:rPr lang="uk-UA" sz="1600" b="1" dirty="0" smtClean="0">
                <a:latin typeface="Joinks"/>
                <a:ea typeface="Times New Roman"/>
                <a:cs typeface="Times New Roman"/>
              </a:rPr>
              <a:t>5–6-тижневого </a:t>
            </a:r>
            <a:r>
              <a:rPr lang="uk-UA" sz="1600" b="1" dirty="0">
                <a:latin typeface="Joinks"/>
                <a:ea typeface="Times New Roman"/>
                <a:cs typeface="Times New Roman"/>
              </a:rPr>
              <a:t>віку молодняк м'ясних порід 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поступово, упродовж </a:t>
            </a:r>
            <a:r>
              <a:rPr lang="uk-UA" sz="1600" b="1" dirty="0" smtClean="0">
                <a:latin typeface="Joinks"/>
                <a:ea typeface="Times New Roman"/>
                <a:cs typeface="Century Schoolbook"/>
              </a:rPr>
              <a:t>10–15 днів, 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переводять на обмежену годівлю. Рівень енергії та сирого протеїну у 100 </a:t>
            </a:r>
            <a:r>
              <a:rPr lang="ru-RU" sz="1600" b="1" dirty="0">
                <a:latin typeface="Joinks"/>
                <a:ea typeface="Times New Roman"/>
                <a:cs typeface="Century Schoolbook"/>
              </a:rPr>
              <a:t>г 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комбікорму зменшують відповідно до 260 ккал </a:t>
            </a:r>
            <a:endParaRPr lang="uk-UA" sz="1600" b="1" dirty="0" smtClean="0">
              <a:latin typeface="Joinks"/>
              <a:ea typeface="Times New Roman"/>
              <a:cs typeface="Century Schoolbook"/>
            </a:endParaRPr>
          </a:p>
          <a:p>
            <a:pPr>
              <a:spcAft>
                <a:spcPts val="0"/>
              </a:spcAft>
            </a:pPr>
            <a:r>
              <a:rPr lang="uk-UA" sz="1600" b="1" dirty="0" smtClean="0">
                <a:latin typeface="Joinks"/>
                <a:ea typeface="Times New Roman"/>
                <a:cs typeface="Century Schoolbook"/>
              </a:rPr>
              <a:t>(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1,09 </a:t>
            </a:r>
            <a:r>
              <a:rPr lang="uk-UA" sz="1600" b="1" dirty="0" err="1">
                <a:latin typeface="Joinks"/>
                <a:ea typeface="Times New Roman"/>
                <a:cs typeface="Century Schoolbook"/>
              </a:rPr>
              <a:t>МДж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) та </a:t>
            </a:r>
            <a:r>
              <a:rPr lang="uk-UA" sz="1600" b="1" dirty="0" smtClean="0">
                <a:latin typeface="Joinks"/>
                <a:ea typeface="Times New Roman"/>
                <a:cs typeface="Century Schoolbook"/>
              </a:rPr>
              <a:t>14–15</a:t>
            </a:r>
            <a:r>
              <a:rPr lang="uk-UA" sz="1600" b="1" dirty="0">
                <a:latin typeface="Joinks"/>
                <a:ea typeface="Times New Roman"/>
                <a:cs typeface="Century Schoolbook"/>
              </a:rPr>
              <a:t>%, а кількість клітковини збільшують до 7%. </a:t>
            </a:r>
            <a:endParaRPr lang="ru-RU" sz="1600" b="1" dirty="0">
              <a:effectLst/>
              <a:latin typeface="Joinks"/>
              <a:ea typeface="Times New Roman"/>
              <a:cs typeface="Times New Roman"/>
            </a:endParaRPr>
          </a:p>
        </p:txBody>
      </p:sp>
      <p:pic>
        <p:nvPicPr>
          <p:cNvPr id="2050" name="Picture 2" descr="G:\Н М К\ПТАХІВНИЦТВО НАВЧ.МЕТОД. КОМПЛЕКС\ФОТО ДЛЯ ПРЕЗЕНТАЦІЙ\год.курч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4627"/>
            <a:ext cx="1767060" cy="143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 М К\ПТАХІВНИЦТВО НАВЧ.МЕТОД. КОМПЛЕКС\ФОТО ДЛЯ ПРЕЗЕНТАЦІЙ\спра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02" y="5096794"/>
            <a:ext cx="1964196" cy="162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Н М К\ПТАХІВНИЦТВО НАВЧ.МЕТОД. КОМПЛЕКС\Презентації Техн. в-ва прод.птах\ФОТО ДЛЯ ПРЕЗЕНТАЦІЙ\кліткове вирощ. курча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5" y="83264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 М К\ПТАХІВНИЦТВО НАВЧ.МЕТОД. КОМПЛЕКС\Презентації Техн. в-ва прод.птах\Холдинг АВАНГАРД\каченя пекінської пород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09547"/>
            <a:ext cx="961283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2348880"/>
            <a:ext cx="2149624" cy="194421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8077269" cy="518457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1.Які особливості травлення і обміну речовин у птиці?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2.Які корми використовуються для годівлі птиці?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3.Які є способи підготовки кормів до згодовування птиці?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4.Які є способи годівлі птиці?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5. Які є способи нормування годівлі птиці?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 6.Від чого залежить потреба птиці в поживних речовинах?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7.Що таке фазова і </a:t>
            </a:r>
            <a:r>
              <a:rPr lang="uk-UA" sz="1800" b="1" dirty="0" err="1">
                <a:latin typeface="Georgia" pitchFamily="18" charset="0"/>
                <a:ea typeface="Calibri"/>
                <a:cs typeface="Times New Roman"/>
              </a:rPr>
              <a:t>безфазова</a:t>
            </a: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 годівля птиці?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8.Які особливості годівлі ремонтного молодняку півників?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9.Які особливості годівлі ремонтного молодняку курочок?</a:t>
            </a:r>
            <a:endParaRPr lang="ru-RU" sz="1800" b="1" dirty="0"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Georgia" pitchFamily="18" charset="0"/>
                <a:ea typeface="Calibri"/>
                <a:cs typeface="Times New Roman"/>
              </a:rPr>
              <a:t>10.Які особливості годівлі курчат-бройлерів?</a:t>
            </a:r>
            <a:endParaRPr lang="ru-RU" sz="1800" b="1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155" cy="8248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</a:rPr>
              <a:t>Питання самоконтролю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86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ФОТО ДЛЯ ПРЕЗЕНТАЦІЙ\прод.птах на ЕС світовому рин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3" y="260648"/>
            <a:ext cx="2736304" cy="276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 М К\ПТАХІВНИЦТВО НАВЧ.МЕТОД. КОМПЛЕКС\Презентації Техн. в-ва прод.птах\ФОТО ДЛЯ ПРЕЗЕНТАЦІЙ\я плава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7209"/>
            <a:ext cx="2448272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 М К\ПТАХІВНИЦТВО НАВЧ.МЕТОД. КОМПЛЕКС\Презентації Техн. в-ва прод.птах\ФОТО ДЛЯ ПРЕЗЕНТАЦІЙ\це смішно!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129" y="512676"/>
            <a:ext cx="2779102" cy="225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 М К\ПТАХІВНИЦТВО НАВЧ.МЕТОД. КОМПЛЕКС\Презентації Техн. в-ва прод.птах\ФОТО ДЛЯ ПРЕЗЕНТАЦІЙ\ципля-порос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4646" r="34034" b="-4646"/>
          <a:stretch/>
        </p:blipFill>
        <p:spPr bwMode="auto">
          <a:xfrm flipH="1">
            <a:off x="6206493" y="4149079"/>
            <a:ext cx="2178098" cy="2652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Н М К\ПТАХІВНИЦТВО НАВЧ.МЕТОД. КОМПЛЕКС\Презентації Техн. в-ва прод.птах\ФОТО ДЛЯ ПРЕЗЕНТАЦІЙ\пшениц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069677"/>
            <a:ext cx="2304257" cy="147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Н М К\ПТАХІВНИЦТВО НАВЧ.МЕТОД. КОМПЛЕКС\Презентації Техн. в-ва прод.птах\ФОТО ДЛЯ ПРЕЗЕНТАЦІЙ\корми...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 bwMode="auto">
          <a:xfrm>
            <a:off x="3419872" y="1124744"/>
            <a:ext cx="2350502" cy="1506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Н М К\ПТАХІВНИЦТВО НАВЧ.МЕТОД. КОМПЛЕКС\Презентації Техн. в-ва прод.птах\ФОТО ДЛЯ ПРЕЗЕНТАЦІЙ\ф1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1067"/>
            <a:ext cx="5334712" cy="182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2278" y="3330194"/>
            <a:ext cx="421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</a:t>
            </a:r>
            <a:r>
              <a:rPr lang="ru-RU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 </a:t>
            </a:r>
            <a:r>
              <a:rPr lang="ru-RU" sz="40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увагу</a:t>
            </a:r>
            <a:r>
              <a:rPr lang="en-US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!</a:t>
            </a:r>
            <a:endParaRPr lang="ru-RU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769396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План</a:t>
            </a:r>
            <a:endParaRPr lang="ru-RU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844824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Joinks"/>
              </a:rPr>
              <a:t>1</a:t>
            </a:r>
            <a:r>
              <a:rPr lang="ru-RU" sz="2000" b="1" dirty="0" smtClean="0">
                <a:latin typeface="Joinks"/>
              </a:rPr>
              <a:t>.Поняття про </a:t>
            </a:r>
            <a:r>
              <a:rPr lang="ru-RU" sz="2000" b="1" dirty="0" err="1" smtClean="0">
                <a:latin typeface="Joinks"/>
              </a:rPr>
              <a:t>особливості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травлення</a:t>
            </a:r>
            <a:r>
              <a:rPr lang="ru-RU" sz="2000" b="1" dirty="0" smtClean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н</a:t>
            </a:r>
            <a:r>
              <a:rPr lang="ru-RU" sz="2000" b="1" dirty="0" err="1" smtClean="0">
                <a:latin typeface="Joinks"/>
              </a:rPr>
              <a:t>ормування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поживних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речовин</a:t>
            </a:r>
            <a:r>
              <a:rPr lang="ru-RU" sz="2000" b="1" dirty="0">
                <a:latin typeface="Joinks"/>
              </a:rPr>
              <a:t> для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endParaRPr lang="ru-RU" sz="2000" b="1" dirty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2.Типи </a:t>
            </a:r>
            <a:r>
              <a:rPr lang="ru-RU" sz="2000" b="1" dirty="0" err="1">
                <a:latin typeface="Joinks"/>
              </a:rPr>
              <a:t>годівлі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Фазова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 smtClean="0">
                <a:latin typeface="Joinks"/>
              </a:rPr>
              <a:t>безфазова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годівля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endParaRPr lang="en-US" sz="2000" b="1" dirty="0" smtClean="0">
              <a:latin typeface="Joinks"/>
            </a:endParaRPr>
          </a:p>
          <a:p>
            <a:r>
              <a:rPr lang="ru-RU" sz="2000" b="1" dirty="0" smtClean="0">
                <a:latin typeface="Joinks"/>
              </a:rPr>
              <a:t>3.Годівля </a:t>
            </a:r>
            <a:r>
              <a:rPr lang="ru-RU" sz="2000" b="1" dirty="0">
                <a:latin typeface="Joinks"/>
              </a:rPr>
              <a:t>курей </a:t>
            </a:r>
            <a:r>
              <a:rPr lang="ru-RU" sz="2000" b="1" dirty="0" err="1">
                <a:latin typeface="Joinks"/>
              </a:rPr>
              <a:t>яйцевих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м'ясних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порід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endParaRPr lang="ru-RU" sz="2000" b="1" dirty="0">
              <a:latin typeface="Joinks"/>
            </a:endParaRPr>
          </a:p>
          <a:p>
            <a:r>
              <a:rPr lang="ru-RU" sz="2000" b="1" dirty="0">
                <a:latin typeface="Joinks"/>
              </a:rPr>
              <a:t>4</a:t>
            </a:r>
            <a:r>
              <a:rPr lang="ru-RU" sz="2000" b="1" dirty="0" smtClean="0">
                <a:latin typeface="Joinks"/>
              </a:rPr>
              <a:t>.Годівля </a:t>
            </a:r>
            <a:r>
              <a:rPr lang="ru-RU" sz="2000" b="1" dirty="0" err="1">
                <a:latin typeface="Joinks"/>
              </a:rPr>
              <a:t>індичок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endParaRPr lang="ru-RU" sz="2000" b="1" dirty="0">
              <a:latin typeface="Joinks"/>
            </a:endParaRPr>
          </a:p>
          <a:p>
            <a:r>
              <a:rPr lang="ru-RU" sz="2000" b="1" dirty="0">
                <a:latin typeface="Joinks"/>
              </a:rPr>
              <a:t>5</a:t>
            </a:r>
            <a:r>
              <a:rPr lang="ru-RU" sz="2000" b="1" dirty="0" smtClean="0">
                <a:latin typeface="Joinks"/>
              </a:rPr>
              <a:t>.Особливості </a:t>
            </a:r>
            <a:r>
              <a:rPr lang="ru-RU" sz="2000" b="1" dirty="0" err="1">
                <a:latin typeface="Joinks"/>
              </a:rPr>
              <a:t>годівлі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водоплавної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 smtClean="0">
                <a:latin typeface="Joinks"/>
              </a:rPr>
              <a:t>.</a:t>
            </a:r>
          </a:p>
          <a:p>
            <a:endParaRPr lang="ru-RU" sz="2000" b="1" dirty="0">
              <a:latin typeface="Joinks"/>
            </a:endParaRPr>
          </a:p>
          <a:p>
            <a:r>
              <a:rPr lang="ru-RU" sz="2000" b="1" dirty="0">
                <a:latin typeface="Joinks"/>
              </a:rPr>
              <a:t>6</a:t>
            </a:r>
            <a:r>
              <a:rPr lang="ru-RU" sz="2000" b="1" dirty="0" smtClean="0">
                <a:latin typeface="Joinks"/>
              </a:rPr>
              <a:t>.Годівля </a:t>
            </a:r>
            <a:r>
              <a:rPr lang="ru-RU" sz="2000" b="1" dirty="0">
                <a:latin typeface="Joinks"/>
              </a:rPr>
              <a:t>молодняку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.</a:t>
            </a:r>
          </a:p>
        </p:txBody>
      </p:sp>
      <p:pic>
        <p:nvPicPr>
          <p:cNvPr id="1026" name="Picture 2" descr="G:\Н М К\ПТАХІВНИЦТВО НАВЧ.МЕТОД. КОМПЛЕКС\Презентації Техн. в-ва прод.птах\ФОТО ДЛЯ ПРЕЗЕНТАЦІЙ\без Г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33364" cy="1592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 М К\ПТАХІВНИЦТВО НАВЧ.МЕТОД. КОМПЛЕКС\Презентації Техн. в-ва прод.птах\ФОТО ДЛЯ ПРЕЗЕНТАЦІЙ\біокор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69" y="231312"/>
            <a:ext cx="1605702" cy="1784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Н М К\ПТАХІВНИЦТВО НАВЧ.МЕТОД. КОМПЛЕКС\Презентації Техн. в-ва прод.птах\ФОТО ДЛЯ ПРЕЗЕНТАЦІЙ\годів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1" y="5157192"/>
            <a:ext cx="1749388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Н М К\ПТАХІВНИЦТВО НАВЧ.МЕТОД. КОМПЛЕКС\Презентації Техн. в-ва прод.птах\ФОТО ДЛЯ ПРЕЗЕНТАЦІЙ\клас!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2" y="476672"/>
            <a:ext cx="1461686" cy="1798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2351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sz="4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  <a:cs typeface="Century Schoolbook"/>
              </a:rPr>
              <a:t>Література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40467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Joinks"/>
              </a:rPr>
              <a:t>Бородай В.П.,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Вертійчук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А.І.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підручник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«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Технологія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виробництва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продукції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птахівництва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» </a:t>
            </a:r>
            <a:r>
              <a:rPr lang="ru-RU" sz="2000" b="1" dirty="0" err="1">
                <a:solidFill>
                  <a:prstClr val="black"/>
                </a:solidFill>
                <a:latin typeface="Joinks"/>
              </a:rPr>
              <a:t>Вінниця</a:t>
            </a:r>
            <a:r>
              <a:rPr lang="ru-RU" sz="2000" b="1" dirty="0">
                <a:solidFill>
                  <a:prstClr val="black"/>
                </a:solidFill>
                <a:latin typeface="Joinks"/>
              </a:rPr>
              <a:t> «Нова Книга» 2006 </a:t>
            </a:r>
            <a:r>
              <a:rPr lang="ru-RU" sz="2000" b="1" dirty="0" smtClean="0">
                <a:solidFill>
                  <a:prstClr val="black"/>
                </a:solidFill>
                <a:latin typeface="Joinks"/>
              </a:rPr>
              <a:t>с. 169-205, 268-272, 285, 292, 326-242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54035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489C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Додаткова</a:t>
            </a:r>
            <a:endParaRPr lang="ru-RU" sz="2800" b="1" dirty="0">
              <a:solidFill>
                <a:srgbClr val="F489C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Joinks"/>
              </a:rPr>
              <a:t>1.Бесулін В.І., </a:t>
            </a:r>
            <a:r>
              <a:rPr lang="uk-UA" sz="2000" b="1" dirty="0" err="1">
                <a:solidFill>
                  <a:prstClr val="black"/>
                </a:solidFill>
                <a:latin typeface="Joinks"/>
              </a:rPr>
              <a:t>Гужва</a:t>
            </a:r>
            <a:r>
              <a:rPr lang="uk-UA" sz="2000" b="1" dirty="0">
                <a:solidFill>
                  <a:prstClr val="black"/>
                </a:solidFill>
                <a:latin typeface="Joinks"/>
              </a:rPr>
              <a:t> В.І. підручник «Птахівництво і технологія виробництва яєць та м’яса птиці» Біла церква 2003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 187-214</a:t>
            </a:r>
            <a:endParaRPr lang="ru-RU" sz="2000" dirty="0">
              <a:solidFill>
                <a:prstClr val="black"/>
              </a:solidFill>
              <a:latin typeface="Joinks"/>
            </a:endParaRPr>
          </a:p>
          <a:p>
            <a:pPr lvl="0" algn="ctr"/>
            <a:r>
              <a:rPr lang="uk-UA" sz="2000" b="1" dirty="0">
                <a:solidFill>
                  <a:prstClr val="black"/>
                </a:solidFill>
                <a:latin typeface="Joinks"/>
              </a:rPr>
              <a:t>2.Бусенко О.Т. підручник «Технологія виробництва продукції тваринництва» Київ «Аграрна освіта» 2001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с.351-383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  <a:p>
            <a:pPr lvl="0" algn="ctr"/>
            <a:r>
              <a:rPr lang="uk-UA" sz="2000" b="1" dirty="0">
                <a:solidFill>
                  <a:prstClr val="black"/>
                </a:solidFill>
                <a:latin typeface="Joinks"/>
              </a:rPr>
              <a:t>3.Бусенко О.Т. підручник «Технологія виробництва продукції тваринництва» Київ «Вища освіта» 2005 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с.349-362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7170" name="Picture 2" descr="C:\Documents and Settings\Admin\Мои документы\Мои рисунки\ФОТО ДЛЯ ПРЕЗЕНТАЦІЙ\фон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033"/>
            <a:ext cx="2708300" cy="1984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ФОТО ДЛЯ ПРЕЗЕНТАЦІЙ\годівл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9" r="1396" b="10851"/>
          <a:stretch/>
        </p:blipFill>
        <p:spPr bwMode="auto">
          <a:xfrm>
            <a:off x="566144" y="3812998"/>
            <a:ext cx="1544453" cy="155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733" y="995322"/>
            <a:ext cx="7488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Joinks"/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ля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птиці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характерний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високий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рівень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обміну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речовин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952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Особливості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травлення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і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обміну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речовин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5795" y="1427754"/>
            <a:ext cx="43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Перетравлення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поживних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речовин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кормів</a:t>
            </a:r>
            <a:r>
              <a:rPr lang="ru-RU" sz="2000" b="1" dirty="0">
                <a:latin typeface="Joinks"/>
              </a:rPr>
              <a:t> проходить в основному у кишечнику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413" y="25271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Joinks"/>
              </a:rPr>
              <a:t>Розщеплення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клітковини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проходить </a:t>
            </a:r>
            <a:r>
              <a:rPr lang="ru-RU" sz="2000" b="1" dirty="0" err="1">
                <a:latin typeface="Joinks"/>
              </a:rPr>
              <a:t>переважно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сліпих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відростках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товстого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відділу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кишечника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14908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Неперетравлені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залишки</a:t>
            </a:r>
            <a:r>
              <a:rPr lang="ru-RU" b="1" dirty="0">
                <a:latin typeface="Joinks"/>
              </a:rPr>
              <a:t> корму </a:t>
            </a:r>
            <a:r>
              <a:rPr lang="ru-RU" b="1" dirty="0" err="1">
                <a:latin typeface="Joinks"/>
              </a:rPr>
              <a:t>накопичуються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err="1">
                <a:latin typeface="Joinks"/>
              </a:rPr>
              <a:t>прямій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кишці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потім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надходять</a:t>
            </a:r>
            <a:r>
              <a:rPr lang="ru-RU" b="1" dirty="0">
                <a:latin typeface="Joinks"/>
              </a:rPr>
              <a:t> до </a:t>
            </a:r>
            <a:r>
              <a:rPr lang="ru-RU" b="1" dirty="0" smtClean="0">
                <a:latin typeface="Joinks"/>
              </a:rPr>
              <a:t>клоаки і </a:t>
            </a:r>
            <a:r>
              <a:rPr lang="ru-RU" b="1" dirty="0" err="1" smtClean="0">
                <a:latin typeface="Joinks"/>
              </a:rPr>
              <a:t>виділяються</a:t>
            </a:r>
            <a:r>
              <a:rPr lang="ru-RU" b="1" dirty="0" smtClean="0">
                <a:latin typeface="Joinks"/>
              </a:rPr>
              <a:t> у </a:t>
            </a:r>
            <a:r>
              <a:rPr lang="ru-RU" b="1" dirty="0" err="1" smtClean="0">
                <a:latin typeface="Joinks"/>
              </a:rPr>
              <a:t>вигляді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посліду</a:t>
            </a:r>
            <a:r>
              <a:rPr lang="ru-RU" b="1" dirty="0" smtClean="0">
                <a:latin typeface="Joinks"/>
              </a:rPr>
              <a:t>.</a:t>
            </a:r>
            <a:endParaRPr lang="ru-RU" b="1" dirty="0"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36694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Птиця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має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високу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оплату корму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продукцією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, але у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неї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обмежені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запаси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поживних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речовин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у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організмі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pic>
        <p:nvPicPr>
          <p:cNvPr id="6147" name="Picture 3" descr="C:\Documents and Settings\Admin\Мои документы\Мои рисунки\ФОТО ДЛЯ ПРЕЗЕНТАЦІЙ\курячий послі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72" y="5350814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93" y="2233985"/>
            <a:ext cx="2160240" cy="190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Особливості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нормування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поживних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речовин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для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31683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Joinks"/>
              </a:rPr>
              <a:t>Потреба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птиці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у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поживних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речовинах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залежить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Joinks"/>
              </a:rPr>
              <a:t>від</a:t>
            </a:r>
            <a:r>
              <a:rPr lang="ru-RU" b="1" dirty="0" smtClean="0">
                <a:solidFill>
                  <a:srgbClr val="C00000"/>
                </a:solidFill>
                <a:latin typeface="Joinks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>
                <a:latin typeface="Joinks"/>
              </a:rPr>
              <a:t>в</a:t>
            </a:r>
            <a:r>
              <a:rPr lang="ru-RU" b="1" dirty="0" smtClean="0">
                <a:latin typeface="Joinks"/>
              </a:rPr>
              <a:t>иду; 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живої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маси</a:t>
            </a:r>
            <a:r>
              <a:rPr lang="ru-RU" b="1" dirty="0" smtClean="0">
                <a:latin typeface="Joinks"/>
              </a:rPr>
              <a:t>; 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err="1">
                <a:latin typeface="Joinks"/>
              </a:rPr>
              <a:t>в</a:t>
            </a:r>
            <a:r>
              <a:rPr lang="ru-RU" b="1" dirty="0" err="1" smtClean="0">
                <a:latin typeface="Joinks"/>
              </a:rPr>
              <a:t>іку</a:t>
            </a:r>
            <a:r>
              <a:rPr lang="ru-RU" b="1" dirty="0" smtClean="0">
                <a:latin typeface="Joinks"/>
              </a:rPr>
              <a:t>; 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>
                <a:latin typeface="Joinks"/>
              </a:rPr>
              <a:t>п</a:t>
            </a:r>
            <a:r>
              <a:rPr lang="ru-RU" b="1" dirty="0" smtClean="0">
                <a:latin typeface="Joinks"/>
              </a:rPr>
              <a:t>ороди; 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err="1">
                <a:latin typeface="Joinks"/>
              </a:rPr>
              <a:t>с</a:t>
            </a:r>
            <a:r>
              <a:rPr lang="ru-RU" b="1" dirty="0" err="1" smtClean="0">
                <a:latin typeface="Joinks"/>
              </a:rPr>
              <a:t>таті</a:t>
            </a:r>
            <a:r>
              <a:rPr lang="ru-RU" b="1" dirty="0" smtClean="0">
                <a:latin typeface="Joinks"/>
              </a:rPr>
              <a:t>; 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err="1">
                <a:latin typeface="Joinks"/>
              </a:rPr>
              <a:t>п</a:t>
            </a:r>
            <a:r>
              <a:rPr lang="ru-RU" b="1" dirty="0" err="1" smtClean="0">
                <a:latin typeface="Joinks"/>
              </a:rPr>
              <a:t>родуктивності</a:t>
            </a:r>
            <a:r>
              <a:rPr lang="ru-RU" b="1" dirty="0" smtClean="0">
                <a:latin typeface="Joinks"/>
              </a:rPr>
              <a:t>; </a:t>
            </a:r>
          </a:p>
          <a:p>
            <a:pPr marL="342900" indent="-34290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умов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err="1">
                <a:latin typeface="Joinks"/>
              </a:rPr>
              <a:t>способів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утримання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6443" y="36450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Joinks"/>
              </a:rPr>
              <a:t>С</a:t>
            </a:r>
            <a:r>
              <a:rPr lang="ru-RU" b="1" dirty="0" err="1" smtClean="0">
                <a:solidFill>
                  <a:srgbClr val="C00000"/>
                </a:solidFill>
                <a:latin typeface="Joinks"/>
              </a:rPr>
              <a:t>пособи</a:t>
            </a:r>
            <a:r>
              <a:rPr lang="ru-RU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нормування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поживних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речовин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: 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за </a:t>
            </a:r>
            <a:r>
              <a:rPr lang="ru-RU" b="1" dirty="0" err="1">
                <a:latin typeface="Joinks"/>
              </a:rPr>
              <a:t>обмінною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енергією</a:t>
            </a:r>
            <a:r>
              <a:rPr lang="ru-RU" b="1" dirty="0">
                <a:latin typeface="Joinks"/>
              </a:rPr>
              <a:t> та комплексом </a:t>
            </a:r>
            <a:r>
              <a:rPr lang="ru-RU" b="1" dirty="0" err="1">
                <a:latin typeface="Joinks"/>
              </a:rPr>
              <a:t>поживних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речовин</a:t>
            </a:r>
            <a:r>
              <a:rPr lang="ru-RU" b="1" dirty="0">
                <a:latin typeface="Joinks"/>
              </a:rPr>
              <a:t> у </a:t>
            </a:r>
            <a:r>
              <a:rPr lang="ru-RU" b="1" dirty="0" smtClean="0">
                <a:latin typeface="Joinks"/>
              </a:rPr>
              <a:t>100 г </a:t>
            </a:r>
            <a:r>
              <a:rPr lang="ru-RU" b="1" dirty="0" err="1">
                <a:latin typeface="Joinks"/>
              </a:rPr>
              <a:t>комбікорму</a:t>
            </a:r>
            <a:r>
              <a:rPr lang="ru-RU" b="1" dirty="0">
                <a:latin typeface="Joinks"/>
              </a:rPr>
              <a:t> (при сухому </a:t>
            </a:r>
            <a:r>
              <a:rPr lang="ru-RU" b="1" dirty="0" err="1">
                <a:latin typeface="Joinks"/>
              </a:rPr>
              <a:t>способі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 smtClean="0">
                <a:latin typeface="Joinks"/>
              </a:rPr>
              <a:t>);</a:t>
            </a:r>
            <a:endParaRPr lang="ru-RU" b="1" dirty="0"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на </a:t>
            </a:r>
            <a:r>
              <a:rPr lang="ru-RU" b="1" dirty="0">
                <a:latin typeface="Joinks"/>
              </a:rPr>
              <a:t>одну </a:t>
            </a:r>
            <a:r>
              <a:rPr lang="ru-RU" b="1" dirty="0" err="1">
                <a:latin typeface="Joinks"/>
              </a:rPr>
              <a:t>середню</a:t>
            </a:r>
            <a:r>
              <a:rPr lang="ru-RU" b="1" dirty="0">
                <a:latin typeface="Joinks"/>
              </a:rPr>
              <a:t> голову на </a:t>
            </a:r>
            <a:r>
              <a:rPr lang="ru-RU" b="1" dirty="0" err="1">
                <a:latin typeface="Joinks"/>
              </a:rPr>
              <a:t>добу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вологий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комбінований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способи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).</a:t>
            </a:r>
          </a:p>
        </p:txBody>
      </p:sp>
      <p:pic>
        <p:nvPicPr>
          <p:cNvPr id="2050" name="Picture 2" descr="C:\Documents and Settings\Admin\Мои документы\Мои рисунки\ФОТО ДЛЯ ПРЕЗЕНТАЦІЙ\смішна крт. куряча род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86" y="1945145"/>
            <a:ext cx="1728192" cy="153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Мои рисунки\ФОТО ДЛЯ ПРЕЗЕНТАЦІЙ\утримання гусеня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72" y="3003551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ФОТО ДЛЯ ПРЕЗЕНТАЦІЙ\кохінхіни+молодня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4" y="1299625"/>
            <a:ext cx="1905000" cy="153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Мои документы\Мои рисунки\ФОТО ДЛЯ ПРЕЗЕНТАЦІЙ\утримання цесар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37685"/>
            <a:ext cx="1656184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2680" y="4597156"/>
            <a:ext cx="2112674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8260" indent="342900" algn="r">
              <a:lnSpc>
                <a:spcPct val="115000"/>
              </a:lnSpc>
              <a:spcAft>
                <a:spcPts val="1000"/>
              </a:spcAft>
            </a:pPr>
            <a:r>
              <a:rPr lang="uk-UA" sz="1600" b="1" spc="-5" dirty="0">
                <a:solidFill>
                  <a:srgbClr val="FF0000"/>
                </a:solidFill>
                <a:latin typeface="Joinks"/>
                <a:ea typeface="Times New Roman"/>
                <a:cs typeface="Times New Roman"/>
              </a:rPr>
              <a:t>Дефіцит протеїну в раціоні зразу ж негативно позначається на збереженості поголів’я птиці та її продуктивнос</a:t>
            </a:r>
            <a:r>
              <a:rPr lang="uk-UA" b="1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ті</a:t>
            </a:r>
            <a:r>
              <a:rPr lang="uk-UA" spc="-5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74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087" y="0"/>
            <a:ext cx="6883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Корми та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підготовка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їх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до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згодовування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14" y="1197246"/>
            <a:ext cx="71287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Для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використовують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: 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зерно </a:t>
            </a:r>
            <a:r>
              <a:rPr lang="ru-RU" b="1" dirty="0" err="1">
                <a:latin typeface="Joinks"/>
              </a:rPr>
              <a:t>злакових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бобових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культур </a:t>
            </a:r>
            <a:r>
              <a:rPr lang="ru-RU" b="1" dirty="0">
                <a:latin typeface="Joinks"/>
              </a:rPr>
              <a:t>(</a:t>
            </a:r>
            <a:r>
              <a:rPr lang="ru-RU" b="1" dirty="0" err="1">
                <a:latin typeface="Joinks"/>
              </a:rPr>
              <a:t>кукурудзу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пшеницю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ячмінь</a:t>
            </a:r>
            <a:r>
              <a:rPr lang="ru-RU" b="1" dirty="0">
                <a:latin typeface="Joinks"/>
              </a:rPr>
              <a:t>, овес, просо, сорго, горох, сою</a:t>
            </a:r>
            <a:r>
              <a:rPr lang="ru-RU" b="1" dirty="0" smtClean="0">
                <a:latin typeface="Joinks"/>
              </a:rPr>
              <a:t>);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продукти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переробки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відходи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олійної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промисловості</a:t>
            </a:r>
            <a:r>
              <a:rPr lang="ru-RU" b="1" dirty="0">
                <a:latin typeface="Joinks"/>
              </a:rPr>
              <a:t> (макуха, </a:t>
            </a:r>
            <a:r>
              <a:rPr lang="ru-RU" b="1" dirty="0" err="1">
                <a:latin typeface="Joinks"/>
              </a:rPr>
              <a:t>шроти</a:t>
            </a:r>
            <a:r>
              <a:rPr lang="ru-RU" b="1" dirty="0" smtClean="0">
                <a:latin typeface="Joinks"/>
              </a:rPr>
              <a:t>);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smtClean="0">
                <a:latin typeface="Joinks"/>
              </a:rPr>
              <a:t>корми </a:t>
            </a:r>
            <a:r>
              <a:rPr lang="ru-RU" b="1" dirty="0" err="1">
                <a:latin typeface="Joinks"/>
              </a:rPr>
              <a:t>тваринного</a:t>
            </a:r>
            <a:r>
              <a:rPr lang="ru-RU" b="1" dirty="0">
                <a:latin typeface="Joinks"/>
              </a:rPr>
              <a:t>  </a:t>
            </a:r>
            <a:r>
              <a:rPr lang="ru-RU" b="1" dirty="0" err="1">
                <a:latin typeface="Joinks"/>
              </a:rPr>
              <a:t>походження</a:t>
            </a:r>
            <a:r>
              <a:rPr lang="ru-RU" b="1" dirty="0">
                <a:latin typeface="Joinks"/>
              </a:rPr>
              <a:t> (</a:t>
            </a:r>
            <a:r>
              <a:rPr lang="ru-RU" b="1" dirty="0" err="1">
                <a:latin typeface="Joinks"/>
              </a:rPr>
              <a:t>м'ясне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м'ясо-кісткове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рибне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борошно</a:t>
            </a:r>
            <a:r>
              <a:rPr lang="ru-RU" b="1" dirty="0" smtClean="0">
                <a:latin typeface="Joinks"/>
              </a:rPr>
              <a:t>);</a:t>
            </a:r>
            <a:endParaRPr lang="ru-RU" b="1" dirty="0" smtClean="0"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молочні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та </a:t>
            </a:r>
            <a:r>
              <a:rPr lang="ru-RU" b="1" dirty="0" err="1">
                <a:latin typeface="Joinks"/>
              </a:rPr>
              <a:t>інкубаційні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відходи</a:t>
            </a:r>
            <a:r>
              <a:rPr lang="ru-RU" b="1" dirty="0">
                <a:latin typeface="Joinks"/>
              </a:rPr>
              <a:t>;</a:t>
            </a:r>
            <a:endParaRPr lang="ru-RU" b="1" dirty="0" smtClean="0"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кормовий</a:t>
            </a:r>
            <a:r>
              <a:rPr lang="ru-RU" b="1" dirty="0" smtClean="0">
                <a:latin typeface="Joinks"/>
              </a:rPr>
              <a:t> жир</a:t>
            </a:r>
            <a:r>
              <a:rPr lang="ru-RU" b="1" dirty="0">
                <a:latin typeface="Joinks"/>
              </a:rPr>
              <a:t>;</a:t>
            </a:r>
            <a:endParaRPr lang="ru-RU" b="1" dirty="0" smtClean="0">
              <a:latin typeface="Joinks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також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грубі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корми (</a:t>
            </a:r>
            <a:r>
              <a:rPr lang="ru-RU" b="1" dirty="0" err="1" smtClean="0">
                <a:latin typeface="Joinks"/>
              </a:rPr>
              <a:t>сінне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err="1">
                <a:latin typeface="Joinks"/>
              </a:rPr>
              <a:t>трав'яне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борошно</a:t>
            </a:r>
            <a:r>
              <a:rPr lang="ru-RU" b="1" dirty="0" smtClean="0">
                <a:latin typeface="Joinks"/>
              </a:rPr>
              <a:t>);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соковиті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(</a:t>
            </a:r>
            <a:r>
              <a:rPr lang="ru-RU" b="1" dirty="0" err="1">
                <a:latin typeface="Joinks"/>
              </a:rPr>
              <a:t>буряки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картопля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комбінований</a:t>
            </a:r>
            <a:r>
              <a:rPr lang="ru-RU" b="1" dirty="0">
                <a:latin typeface="Joinks"/>
              </a:rPr>
              <a:t> силос</a:t>
            </a:r>
            <a:r>
              <a:rPr lang="ru-RU" b="1" dirty="0" smtClean="0">
                <a:latin typeface="Joinks"/>
              </a:rPr>
              <a:t>); </a:t>
            </a:r>
          </a:p>
          <a:p>
            <a:pPr marL="285750" indent="-285750">
              <a:buBlip>
                <a:blip r:embed="rId2"/>
              </a:buBlip>
            </a:pPr>
            <a:r>
              <a:rPr lang="ru-RU" b="1" dirty="0" err="1" smtClean="0">
                <a:latin typeface="Joinks"/>
              </a:rPr>
              <a:t>зелені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корми</a:t>
            </a:r>
            <a:r>
              <a:rPr lang="ru-RU" dirty="0"/>
              <a:t>.</a:t>
            </a:r>
          </a:p>
        </p:txBody>
      </p:sp>
      <p:pic>
        <p:nvPicPr>
          <p:cNvPr id="3074" name="Picture 2" descr="C:\Documents and Settings\Admin\Мои документы\Мои рисунки\ФОТО ДЛЯ ПРЕЗЕНТАЦІЙ\корми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69" y="531125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Мои документы\Мои рисунки\ФОТО ДЛЯ ПРЕЗЕНТАЦІЙ\к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19" y="5075231"/>
            <a:ext cx="13906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Мои рисунки\ФОТО ДЛЯ ПРЕЗЕНТАЦІЙ\біокор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3" y="5353652"/>
            <a:ext cx="1318764" cy="147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ФОТО ДЛЯ ПРЕЗЕНТАЦІЙ\зерно кукур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98" y="1143010"/>
            <a:ext cx="1428750" cy="125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ФОТО ДЛЯ ПРЕЗЕНТАЦІЙ\зерно пшениці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27" y="2402618"/>
            <a:ext cx="1489967" cy="117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ФОТО ДЛЯ ПРЕЗЕНТАЦІЙ\кормові дріжджі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89" y="4808283"/>
            <a:ext cx="1573212" cy="125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ФОТО ДЛЯ ПРЕЗЕНТАЦІЙ\біодобавки для птиці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41" y="5042535"/>
            <a:ext cx="1427846" cy="1389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ФОТО ДЛЯ ПРЕЗЕНТАЦІЙ\просо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73" y="3577294"/>
            <a:ext cx="1489789" cy="129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829" y="332655"/>
            <a:ext cx="721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Годівниці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та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напувалки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для </a:t>
            </a:r>
            <a:r>
              <a:rPr lang="ru-RU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</a:p>
        </p:txBody>
      </p:sp>
      <p:pic>
        <p:nvPicPr>
          <p:cNvPr id="5122" name="Picture 2" descr="C:\Documents and Settings\Admin\Мои документы\Мои рисунки\ФОТО ДЛЯ ПРЕЗЕНТАЦІЙ\дер.год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64" y="1222439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Мои рисунки\ФОТО ДЛЯ ПРЕЗЕНТАЦІЙ\годівц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43" y="5322807"/>
            <a:ext cx="131921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Мои рисунки\ФОТО ДЛЯ ПРЕЗЕНТАЦІЙ\годівни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62" y="1185974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Мои документы\Мои рисунки\ФОТО ДЛЯ ПРЕЗЕНТАЦІЙ\кл.утр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67" y="2812517"/>
            <a:ext cx="1443038" cy="178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Мои документы\Мои рисунки\ФОТО ДЛЯ ПРЕЗЕНТАЦІЙ\годів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1222439"/>
            <a:ext cx="1829931" cy="169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Admin\Мои документы\Мои рисунки\ФОТО ДЛЯ ПРЕЗЕНТАЦІЙ\напувалоч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8" y="1900349"/>
            <a:ext cx="14192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Admin\Мои документы\Мои рисунки\ФОТО ДЛЯ ПРЕЗЕНТАЦІЙ\кліткове вирощ. курча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4" y="4938055"/>
            <a:ext cx="1804686" cy="159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Admin\Мои документы\Мои рисунки\ФОТО ДЛЯ ПРЕЗЕНТАЦІЙ\доб.пташенят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5074982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Documents and Settings\Admin\Мои документы\Мои рисунки\ФОТО ДЛЯ ПРЕЗЕНТАЦІЙ\годівниц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1" y="5174412"/>
            <a:ext cx="12858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Documents and Settings\Admin\Мои документы\Мои рисунки\ФОТО ДЛЯ ПРЕЗЕНТАЦІЙ\годівля птиці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30" y="3462627"/>
            <a:ext cx="1874639" cy="157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Documents and Settings\Admin\Мои документы\Мои рисунки\ФОТО ДЛЯ ПРЕЗЕНТАЦІЙ\годівля качок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3450413"/>
            <a:ext cx="19907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Documents and Settings\Admin\Мои документы\Мои рисунки\ФОТО ДЛЯ ПРЕЗЕНТАЦІЙ\годівниця..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63" y="2917666"/>
            <a:ext cx="27527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Documents and Settings\Admin\Мои документы\Мои рисунки\ФОТО ДЛЯ ПРЕЗЕНТАЦІЙ\пластикова год.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53" y="1196521"/>
            <a:ext cx="22193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Documents and Settings\Admin\Мои документы\Мои рисунки\ФОТО ДЛЯ ПРЕЗЕНТАЦІЙ\утр.індиків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99" y="4679308"/>
            <a:ext cx="1689626" cy="156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9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477" y="233117"/>
            <a:ext cx="3985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Типи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9606" y="1045451"/>
            <a:ext cx="4968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У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птахівниці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застосовують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сухий</a:t>
            </a:r>
            <a:r>
              <a:rPr lang="ru-RU" sz="2000" b="1" dirty="0">
                <a:latin typeface="Joinks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вологий</a:t>
            </a:r>
            <a:r>
              <a:rPr lang="ru-RU" sz="2000" b="1" dirty="0">
                <a:latin typeface="Joinks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комбінований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способи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згодовування</a:t>
            </a:r>
            <a:r>
              <a:rPr lang="ru-RU" sz="2000" b="1" dirty="0">
                <a:latin typeface="Joinks"/>
              </a:rPr>
              <a:t> корму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1688" y="2905779"/>
            <a:ext cx="6202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Joinks"/>
              </a:rPr>
              <a:t>Сухий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спосіб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використовують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птахопідприємствах</a:t>
            </a:r>
            <a:r>
              <a:rPr lang="ru-RU" b="1" dirty="0">
                <a:latin typeface="Joinks"/>
              </a:rPr>
              <a:t> з великим </a:t>
            </a:r>
            <a:r>
              <a:rPr lang="ru-RU" b="1" dirty="0" err="1">
                <a:latin typeface="Joinks"/>
              </a:rPr>
              <a:t>поголів'ям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Він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передбачає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годівлю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птиці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повнораціонними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комбікормами</a:t>
            </a:r>
            <a:endParaRPr lang="ru-RU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9197" y="4360455"/>
            <a:ext cx="3735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latin typeface="Joinks"/>
              </a:rPr>
              <a:t>Вологий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комбінований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способи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застосовують</a:t>
            </a:r>
            <a:r>
              <a:rPr lang="ru-RU" b="1" dirty="0">
                <a:latin typeface="Joinks"/>
              </a:rPr>
              <a:t> на невеликих фермах та у </a:t>
            </a:r>
            <a:r>
              <a:rPr lang="ru-RU" b="1" dirty="0" err="1">
                <a:latin typeface="Joinks"/>
              </a:rPr>
              <a:t>фермерських</a:t>
            </a:r>
            <a:r>
              <a:rPr lang="ru-RU" b="1" dirty="0">
                <a:latin typeface="Joinks"/>
              </a:rPr>
              <a:t> і </a:t>
            </a:r>
            <a:r>
              <a:rPr lang="ru-RU" b="1" dirty="0" err="1">
                <a:latin typeface="Joinks"/>
              </a:rPr>
              <a:t>селянських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господарствах</a:t>
            </a:r>
            <a:endParaRPr lang="ru-RU" b="1" dirty="0">
              <a:latin typeface="Joinks"/>
            </a:endParaRPr>
          </a:p>
        </p:txBody>
      </p:sp>
      <p:pic>
        <p:nvPicPr>
          <p:cNvPr id="1026" name="Picture 2" descr="C:\Documents and Settings\Admin\Мои документы\Мои рисунки\vlcsnap-2012-05-26-18h48m43s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45695"/>
            <a:ext cx="2020862" cy="16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ФОТО ДЛЯ ПРЕЗЕНТАЦІЙ\годівниця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941168"/>
            <a:ext cx="27527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ФОТО ДЛЯ ПРЕЗЕНТАЦІЙ\клітков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909888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Мои документы\Мои рисунки\ФОТО ДЛЯ ПРЕЗЕНТАЦІЙ\гусят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3250" y="5257800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7099" y="256291"/>
            <a:ext cx="7155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Фазова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і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безфазова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годівля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782" y="841066"/>
            <a:ext cx="80957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Joinks"/>
              </a:rPr>
              <a:t>У перший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період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b="1" dirty="0">
                <a:latin typeface="Joinks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Joinks"/>
              </a:rPr>
              <a:t>22–47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тижнів</a:t>
            </a:r>
            <a:r>
              <a:rPr lang="ru-RU" b="1" dirty="0">
                <a:latin typeface="Joinks"/>
              </a:rPr>
              <a:t>) </a:t>
            </a:r>
            <a:r>
              <a:rPr lang="ru-RU" b="1" dirty="0" err="1">
                <a:latin typeface="Joinks"/>
              </a:rPr>
              <a:t>норми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годівлі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враховують</a:t>
            </a:r>
            <a:r>
              <a:rPr lang="ru-RU" b="1" dirty="0">
                <a:latin typeface="Joinks"/>
              </a:rPr>
              <a:t> потребу в </a:t>
            </a:r>
            <a:r>
              <a:rPr lang="ru-RU" b="1" dirty="0" err="1">
                <a:latin typeface="Joinks"/>
              </a:rPr>
              <a:t>поживних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речовинах</a:t>
            </a:r>
            <a:r>
              <a:rPr lang="ru-RU" b="1" dirty="0">
                <a:latin typeface="Joinks"/>
              </a:rPr>
              <a:t> на </a:t>
            </a:r>
            <a:r>
              <a:rPr lang="ru-RU" b="1" dirty="0" err="1">
                <a:latin typeface="Joinks"/>
              </a:rPr>
              <a:t>утворення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яйця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приріст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живої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маси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підтримання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фізіологічних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процесів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організмі</a:t>
            </a:r>
            <a:r>
              <a:rPr lang="ru-RU" b="1" dirty="0">
                <a:latin typeface="Joinks"/>
              </a:rPr>
              <a:t>. </a:t>
            </a:r>
            <a:endParaRPr lang="en-US" b="1" dirty="0" smtClean="0">
              <a:latin typeface="Joinks"/>
            </a:endParaRPr>
          </a:p>
          <a:p>
            <a:pPr algn="ctr"/>
            <a:endParaRPr lang="en-US" b="1" dirty="0">
              <a:latin typeface="Joinks"/>
            </a:endParaRPr>
          </a:p>
          <a:p>
            <a:pPr algn="ctr"/>
            <a:endParaRPr lang="ru-RU" b="1" dirty="0" smtClean="0">
              <a:latin typeface="Joinks"/>
            </a:endParaRPr>
          </a:p>
          <a:p>
            <a:pPr algn="ctr"/>
            <a:endParaRPr lang="en-US" b="1" dirty="0" smtClean="0">
              <a:latin typeface="Joinks"/>
            </a:endParaRPr>
          </a:p>
          <a:p>
            <a:pPr algn="ctr"/>
            <a:endParaRPr lang="ru-RU" b="1" dirty="0" smtClean="0">
              <a:latin typeface="Joinks"/>
            </a:endParaRPr>
          </a:p>
          <a:p>
            <a:pPr algn="ctr"/>
            <a:r>
              <a:rPr lang="ru-RU" b="1" dirty="0" err="1" smtClean="0">
                <a:latin typeface="Joinks"/>
              </a:rPr>
              <a:t>Годівля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в </a:t>
            </a:r>
            <a:r>
              <a:rPr lang="ru-RU" b="1" dirty="0" err="1">
                <a:latin typeface="Joinks"/>
              </a:rPr>
              <a:t>цей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період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характеризується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високим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рівнем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поживних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речовин</a:t>
            </a:r>
            <a:r>
              <a:rPr lang="ru-RU" b="1" dirty="0">
                <a:latin typeface="Joinks"/>
              </a:rPr>
              <a:t>: у 100 г корму повинно </a:t>
            </a:r>
            <a:r>
              <a:rPr lang="ru-RU" b="1" dirty="0" err="1">
                <a:latin typeface="Joinks"/>
              </a:rPr>
              <a:t>міститись</a:t>
            </a:r>
            <a:r>
              <a:rPr lang="ru-RU" b="1" dirty="0">
                <a:latin typeface="Joinks"/>
              </a:rPr>
              <a:t> 17% </a:t>
            </a:r>
            <a:r>
              <a:rPr lang="ru-RU" b="1" dirty="0" smtClean="0">
                <a:latin typeface="Joinks"/>
              </a:rPr>
              <a:t>сирого </a:t>
            </a:r>
            <a:r>
              <a:rPr lang="ru-RU" b="1" dirty="0" err="1">
                <a:latin typeface="Joinks"/>
              </a:rPr>
              <a:t>протеїну</a:t>
            </a:r>
            <a:r>
              <a:rPr lang="ru-RU" b="1" dirty="0">
                <a:latin typeface="Joinks"/>
              </a:rPr>
              <a:t>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1,13–1,15 </a:t>
            </a:r>
            <a:r>
              <a:rPr lang="ru-RU" b="1" dirty="0">
                <a:latin typeface="Joinks"/>
              </a:rPr>
              <a:t>МДж (</a:t>
            </a:r>
            <a:r>
              <a:rPr lang="ru-RU" b="1" dirty="0" smtClean="0">
                <a:latin typeface="Joinks"/>
              </a:rPr>
              <a:t>270–275 </a:t>
            </a:r>
            <a:r>
              <a:rPr lang="ru-RU" b="1" dirty="0">
                <a:latin typeface="Joinks"/>
              </a:rPr>
              <a:t>ккал) </a:t>
            </a:r>
            <a:r>
              <a:rPr lang="ru-RU" b="1" dirty="0" err="1">
                <a:latin typeface="Joinks"/>
              </a:rPr>
              <a:t>обмінної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енергії</a:t>
            </a:r>
            <a:r>
              <a:rPr lang="ru-RU" b="1" dirty="0">
                <a:latin typeface="Joinks"/>
              </a:rPr>
              <a:t>, </a:t>
            </a:r>
            <a:r>
              <a:rPr lang="ru-RU" b="1" dirty="0" smtClean="0">
                <a:latin typeface="Joinks"/>
              </a:rPr>
              <a:t>3,1–3,2 </a:t>
            </a:r>
            <a:r>
              <a:rPr lang="ru-RU" b="1" dirty="0">
                <a:latin typeface="Joinks"/>
              </a:rPr>
              <a:t>г </a:t>
            </a:r>
            <a:r>
              <a:rPr lang="ru-RU" b="1" dirty="0" err="1">
                <a:latin typeface="Joinks"/>
              </a:rPr>
              <a:t>кальцію</a:t>
            </a:r>
            <a:r>
              <a:rPr lang="ru-RU" b="1" dirty="0">
                <a:latin typeface="Joinks"/>
              </a:rPr>
              <a:t>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0,7–0,8 </a:t>
            </a:r>
            <a:r>
              <a:rPr lang="ru-RU" b="1" dirty="0">
                <a:latin typeface="Joinks"/>
              </a:rPr>
              <a:t>г </a:t>
            </a:r>
            <a:r>
              <a:rPr lang="ru-RU" b="1" dirty="0" smtClean="0">
                <a:latin typeface="Joinks"/>
              </a:rPr>
              <a:t>фосфору </a:t>
            </a:r>
            <a:r>
              <a:rPr lang="ru-RU" b="1" dirty="0">
                <a:latin typeface="Joinks"/>
              </a:rPr>
              <a:t>і </a:t>
            </a:r>
            <a:r>
              <a:rPr lang="ru-RU" b="1" dirty="0" smtClean="0">
                <a:latin typeface="Joinks"/>
              </a:rPr>
              <a:t>0,3 г </a:t>
            </a:r>
            <a:r>
              <a:rPr lang="ru-RU" b="1" dirty="0" err="1">
                <a:latin typeface="Joinks"/>
              </a:rPr>
              <a:t>натрію</a:t>
            </a:r>
            <a:r>
              <a:rPr lang="ru-RU" b="1" dirty="0">
                <a:latin typeface="Joinks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138826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Другий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період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Joinks"/>
              </a:rPr>
              <a:t>–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закінчення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росту, початок </a:t>
            </a:r>
            <a:r>
              <a:rPr lang="ru-RU" b="1" dirty="0" err="1">
                <a:latin typeface="Joinks"/>
              </a:rPr>
              <a:t>зниження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яйценоскості</a:t>
            </a:r>
            <a:r>
              <a:rPr lang="ru-RU" b="1" dirty="0">
                <a:latin typeface="Joinks"/>
              </a:rPr>
              <a:t>. </a:t>
            </a:r>
            <a:endParaRPr lang="ru-RU" b="1" dirty="0" smtClean="0">
              <a:latin typeface="Joinks"/>
            </a:endParaRPr>
          </a:p>
          <a:p>
            <a:pPr algn="ctr"/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У </a:t>
            </a:r>
            <a:r>
              <a:rPr lang="ru-RU" b="1" dirty="0" err="1">
                <a:latin typeface="Joinks"/>
              </a:rPr>
              <a:t>цей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період</a:t>
            </a:r>
            <a:r>
              <a:rPr lang="ru-RU" b="1" dirty="0">
                <a:latin typeface="Joinks"/>
              </a:rPr>
              <a:t> у 100 г </a:t>
            </a:r>
            <a:r>
              <a:rPr lang="ru-RU" b="1" dirty="0" smtClean="0">
                <a:latin typeface="Joinks"/>
              </a:rPr>
              <a:t>корму </a:t>
            </a:r>
            <a:r>
              <a:rPr lang="ru-RU" b="1" dirty="0">
                <a:latin typeface="Joinks"/>
              </a:rPr>
              <a:t>повинно </a:t>
            </a:r>
            <a:r>
              <a:rPr lang="ru-RU" b="1" dirty="0" err="1">
                <a:latin typeface="Joinks"/>
              </a:rPr>
              <a:t>міститись</a:t>
            </a:r>
            <a:r>
              <a:rPr lang="ru-RU" b="1" dirty="0">
                <a:latin typeface="Joinks"/>
              </a:rPr>
              <a:t>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15–16 % </a:t>
            </a:r>
            <a:r>
              <a:rPr lang="ru-RU" b="1" dirty="0" smtClean="0">
                <a:latin typeface="Joinks"/>
              </a:rPr>
              <a:t>сирого </a:t>
            </a:r>
            <a:r>
              <a:rPr lang="ru-RU" b="1" dirty="0" err="1">
                <a:latin typeface="Joinks"/>
              </a:rPr>
              <a:t>протеїну</a:t>
            </a:r>
            <a:r>
              <a:rPr lang="ru-RU" b="1" dirty="0">
                <a:latin typeface="Joinks"/>
              </a:rPr>
              <a:t>, </a:t>
            </a:r>
            <a:r>
              <a:rPr lang="ru-RU" b="1" dirty="0" smtClean="0">
                <a:latin typeface="Joinks"/>
              </a:rPr>
              <a:t>1,09–1,13 </a:t>
            </a:r>
            <a:r>
              <a:rPr lang="ru-RU" b="1" dirty="0">
                <a:latin typeface="Joinks"/>
              </a:rPr>
              <a:t>МДж (</a:t>
            </a:r>
            <a:r>
              <a:rPr lang="ru-RU" b="1" dirty="0" smtClean="0">
                <a:latin typeface="Joinks"/>
              </a:rPr>
              <a:t>260–265 </a:t>
            </a:r>
            <a:r>
              <a:rPr lang="ru-RU" b="1" dirty="0">
                <a:latin typeface="Joinks"/>
              </a:rPr>
              <a:t>Ккал ) </a:t>
            </a:r>
            <a:r>
              <a:rPr lang="ru-RU" b="1" dirty="0" err="1">
                <a:latin typeface="Joinks"/>
              </a:rPr>
              <a:t>обмінної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енергії</a:t>
            </a:r>
            <a:r>
              <a:rPr lang="ru-RU" b="1" dirty="0">
                <a:latin typeface="Joinks"/>
              </a:rPr>
              <a:t>, </a:t>
            </a:r>
            <a:r>
              <a:rPr lang="ru-RU" b="1" dirty="0" smtClean="0">
                <a:latin typeface="Joinks"/>
              </a:rPr>
              <a:t>3,0–3,2 </a:t>
            </a:r>
            <a:r>
              <a:rPr lang="ru-RU" b="1" dirty="0">
                <a:latin typeface="Joinks"/>
              </a:rPr>
              <a:t>г </a:t>
            </a:r>
            <a:r>
              <a:rPr lang="ru-RU" b="1" dirty="0" err="1">
                <a:latin typeface="Joinks"/>
              </a:rPr>
              <a:t>кальцію</a:t>
            </a:r>
            <a:r>
              <a:rPr lang="ru-RU" b="1" dirty="0">
                <a:latin typeface="Joinks"/>
              </a:rPr>
              <a:t>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0,7– </a:t>
            </a:r>
            <a:r>
              <a:rPr lang="ru-RU" b="1" dirty="0">
                <a:latin typeface="Joinks"/>
              </a:rPr>
              <a:t>0,8 г </a:t>
            </a:r>
            <a:r>
              <a:rPr lang="ru-RU" b="1" dirty="0" smtClean="0">
                <a:latin typeface="Joinks"/>
              </a:rPr>
              <a:t>фосфору</a:t>
            </a:r>
            <a:r>
              <a:rPr lang="ru-RU" b="1" dirty="0">
                <a:latin typeface="Joinks"/>
              </a:rPr>
              <a:t>, </a:t>
            </a:r>
            <a:endParaRPr lang="ru-RU" b="1" dirty="0" smtClean="0">
              <a:latin typeface="Joinks"/>
            </a:endParaRPr>
          </a:p>
          <a:p>
            <a:pPr algn="ctr"/>
            <a:r>
              <a:rPr lang="ru-RU" b="1" dirty="0" smtClean="0">
                <a:latin typeface="Joinks"/>
              </a:rPr>
              <a:t>0,3 </a:t>
            </a:r>
            <a:r>
              <a:rPr lang="ru-RU" b="1" dirty="0">
                <a:latin typeface="Joinks"/>
              </a:rPr>
              <a:t>г </a:t>
            </a:r>
            <a:r>
              <a:rPr lang="ru-RU" b="1" dirty="0" err="1">
                <a:latin typeface="Joinks"/>
              </a:rPr>
              <a:t>натрію</a:t>
            </a:r>
            <a:r>
              <a:rPr lang="ru-RU" b="1" dirty="0">
                <a:latin typeface="Joinks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ФОТО ДЛЯ ПРЕЗЕНТАЦІЙ\яйц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77904" y="1780618"/>
            <a:ext cx="1428751" cy="1352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Мои рисунки\ФОТО ДЛЯ ПРЕЗЕНТАЦІЙ\фолікул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601" r="50000" b="14445"/>
          <a:stretch/>
        </p:blipFill>
        <p:spPr bwMode="auto">
          <a:xfrm>
            <a:off x="1446995" y="1883932"/>
            <a:ext cx="1080120" cy="99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Мои рисунки\ФОТО ДЛЯ ПРЕЗЕНТАЦІЙ\фолікул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9" t="8556" r="4668" b="12037"/>
          <a:stretch/>
        </p:blipFill>
        <p:spPr bwMode="auto">
          <a:xfrm>
            <a:off x="6895777" y="4072720"/>
            <a:ext cx="1146422" cy="99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Мои рисунки\ФОТО ДЛЯ ПРЕЗЕНТАЦІЙ\привіт.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4" b="12111"/>
          <a:stretch/>
        </p:blipFill>
        <p:spPr bwMode="auto">
          <a:xfrm>
            <a:off x="3433513" y="1829449"/>
            <a:ext cx="2152650" cy="109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915</TotalTime>
  <Words>1271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повнораціонного комбікорму для курей несучок, %: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87</cp:revision>
  <dcterms:created xsi:type="dcterms:W3CDTF">2013-04-21T06:39:18Z</dcterms:created>
  <dcterms:modified xsi:type="dcterms:W3CDTF">2015-01-08T09:46:04Z</dcterms:modified>
</cp:coreProperties>
</file>