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56" r:id="rId2"/>
    <p:sldId id="269" r:id="rId3"/>
    <p:sldId id="290" r:id="rId4"/>
    <p:sldId id="291" r:id="rId5"/>
    <p:sldId id="258" r:id="rId6"/>
    <p:sldId id="260" r:id="rId7"/>
    <p:sldId id="267" r:id="rId8"/>
    <p:sldId id="265" r:id="rId9"/>
    <p:sldId id="274" r:id="rId10"/>
    <p:sldId id="270" r:id="rId11"/>
    <p:sldId id="261" r:id="rId12"/>
    <p:sldId id="266" r:id="rId13"/>
    <p:sldId id="271" r:id="rId14"/>
    <p:sldId id="272" r:id="rId15"/>
    <p:sldId id="275" r:id="rId16"/>
    <p:sldId id="282" r:id="rId17"/>
    <p:sldId id="279" r:id="rId18"/>
    <p:sldId id="273" r:id="rId19"/>
    <p:sldId id="278" r:id="rId20"/>
    <p:sldId id="281" r:id="rId21"/>
    <p:sldId id="283" r:id="rId22"/>
    <p:sldId id="285" r:id="rId23"/>
    <p:sldId id="292" r:id="rId24"/>
    <p:sldId id="276" r:id="rId25"/>
    <p:sldId id="284" r:id="rId26"/>
    <p:sldId id="289" r:id="rId27"/>
    <p:sldId id="280" r:id="rId28"/>
    <p:sldId id="286" r:id="rId29"/>
    <p:sldId id="293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2A2A6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2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F9F64-DD3C-41BA-8AD1-547E35A65E6F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649CE-256F-46DC-AFDA-FA96541BD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4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649CE-256F-46DC-AFDA-FA96541BD7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3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649CE-256F-46DC-AFDA-FA96541BD72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1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CA2313-6D01-4705-ADAD-6DDD28D7E8C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441690-7730-409C-A467-D09B6103B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showparrot.ucoz.ru/_fr/3/343738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7" Type="http://schemas.microsoft.com/office/2007/relationships/hdphoto" Target="../media/hdphoto2.wdp"/><Relationship Id="rId2" Type="http://schemas.openxmlformats.org/officeDocument/2006/relationships/hyperlink" Target="javascript:scroll(0,0);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78.png"/><Relationship Id="rId10" Type="http://schemas.openxmlformats.org/officeDocument/2006/relationships/image" Target="../media/image82.emf"/><Relationship Id="rId4" Type="http://schemas.openxmlformats.org/officeDocument/2006/relationships/image" Target="../media/image77.jpe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1.jpg"/><Relationship Id="rId7" Type="http://schemas.openxmlformats.org/officeDocument/2006/relationships/image" Target="../media/image8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pn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11" Type="http://schemas.microsoft.com/office/2007/relationships/hdphoto" Target="../media/hdphoto3.wdp"/><Relationship Id="rId5" Type="http://schemas.openxmlformats.org/officeDocument/2006/relationships/image" Target="../media/image102.png"/><Relationship Id="rId10" Type="http://schemas.openxmlformats.org/officeDocument/2006/relationships/image" Target="../media/image107.jpe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86Y8qR3hcXE/T5gJzWjo7NI/AAAAAAAABtc/YzTQIhzOtyI/s1600/4l2zhz-n26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222">
            <a:off x="3852556" y="2248866"/>
            <a:ext cx="5078613" cy="2039438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09600" y="104828"/>
            <a:ext cx="78508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prstClr val="black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prstClr val="black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prstClr val="black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886" y="5380728"/>
            <a:ext cx="4453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prstClr val="black"/>
                </a:solidFill>
                <a:latin typeface="Joinks"/>
              </a:rPr>
              <a:t>Мультимедійний </a:t>
            </a:r>
            <a:r>
              <a:rPr lang="uk-UA" b="1" kern="0" smtClean="0">
                <a:solidFill>
                  <a:prstClr val="black"/>
                </a:solidFill>
                <a:latin typeface="Joinks"/>
              </a:rPr>
              <a:t>супровід лекції</a:t>
            </a:r>
          </a:p>
          <a:p>
            <a:pPr lvl="0" algn="ctr">
              <a:defRPr/>
            </a:pPr>
            <a:r>
              <a:rPr lang="uk-UA" b="1" kern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uk-UA" b="1" kern="0" dirty="0" smtClean="0">
                <a:solidFill>
                  <a:prstClr val="black"/>
                </a:solidFill>
                <a:latin typeface="Joinks"/>
              </a:rPr>
              <a:t>з дисципліни </a:t>
            </a:r>
            <a:r>
              <a:rPr lang="uk-UA" b="1" kern="0" dirty="0">
                <a:solidFill>
                  <a:srgbClr val="C00000"/>
                </a:solidFill>
                <a:latin typeface="Joinks"/>
              </a:rPr>
              <a:t>«Технологія виробництва продукції птахівництва»</a:t>
            </a:r>
            <a:endParaRPr lang="ru-RU" kern="0" dirty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750060"/>
            <a:ext cx="3153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oinks"/>
                <a:ea typeface="Calibri"/>
                <a:cs typeface="Times New Roman"/>
              </a:rPr>
              <a:t>Викладачі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 </a:t>
            </a:r>
            <a:r>
              <a:rPr kumimoji="0" lang="uk-U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Петращук</a:t>
            </a:r>
            <a:r>
              <a:rPr kumimoji="0" lang="uk-UA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В.М.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smtClean="0">
                <a:solidFill>
                  <a:srgbClr val="002060"/>
                </a:solidFill>
                <a:latin typeface="Joinks"/>
                <a:cs typeface="Times New Roman"/>
              </a:rPr>
              <a:t>                    </a:t>
            </a:r>
            <a:r>
              <a:rPr lang="uk-UA" b="1" kern="0" dirty="0" err="1" smtClean="0">
                <a:solidFill>
                  <a:srgbClr val="002060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 smtClean="0">
                <a:solidFill>
                  <a:srgbClr val="002060"/>
                </a:solidFill>
                <a:latin typeface="Joinks"/>
                <a:cs typeface="Times New Roman"/>
              </a:rPr>
              <a:t> І.В.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2401" y="1606123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effectLst/>
                <a:latin typeface="Joinks"/>
                <a:ea typeface="Calibri"/>
              </a:rPr>
              <a:t>Тема лекції</a:t>
            </a:r>
            <a:endParaRPr lang="ru-RU" sz="4000" dirty="0">
              <a:latin typeface="Joink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10035">
            <a:off x="4060034" y="2329866"/>
            <a:ext cx="46636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2800" b="1" i="1" dirty="0" smtClean="0">
                <a:solidFill>
                  <a:srgbClr val="C00000"/>
                </a:solidFill>
                <a:effectLst/>
                <a:latin typeface="Joinks"/>
                <a:ea typeface="Calibri"/>
                <a:cs typeface="Times New Roman"/>
              </a:rPr>
              <a:t>4.2.Технологія  інкубації яєць сільськогосподарської птиці</a:t>
            </a:r>
            <a:r>
              <a:rPr lang="uk-UA" sz="3200" b="1" i="1" dirty="0" smtClean="0">
                <a:solidFill>
                  <a:srgbClr val="C00000"/>
                </a:solidFill>
                <a:effectLst/>
                <a:latin typeface="Joinks"/>
                <a:ea typeface="Calibri"/>
                <a:cs typeface="Times New Roman"/>
              </a:rPr>
              <a:t> </a:t>
            </a:r>
            <a:endParaRPr lang="ru-RU" sz="3200" i="1" dirty="0">
              <a:solidFill>
                <a:srgbClr val="C00000"/>
              </a:solidFill>
              <a:latin typeface="Joinks"/>
              <a:ea typeface="Calibri"/>
              <a:cs typeface="Times New Roman"/>
            </a:endParaRPr>
          </a:p>
        </p:txBody>
      </p:sp>
      <p:pic>
        <p:nvPicPr>
          <p:cNvPr id="12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14009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402374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3595" y="350658"/>
            <a:ext cx="71047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cap="all" dirty="0">
                <a:solidFill>
                  <a:srgbClr val="2A2A62"/>
                </a:solidFill>
                <a:latin typeface="Joinks"/>
                <a:ea typeface="+mj-ea"/>
                <a:cs typeface="+mj-cs"/>
              </a:rPr>
              <a:t>Визначення </a:t>
            </a:r>
            <a:r>
              <a:rPr lang="uk-UA" sz="3600" b="1" cap="all" dirty="0" smtClean="0">
                <a:solidFill>
                  <a:srgbClr val="2A2A62"/>
                </a:solidFill>
                <a:latin typeface="Joinks"/>
                <a:ea typeface="+mj-ea"/>
                <a:cs typeface="+mj-cs"/>
              </a:rPr>
              <a:t>Висоти повітряної камери</a:t>
            </a:r>
            <a:endParaRPr lang="ru-RU" sz="3600" b="1" dirty="0">
              <a:solidFill>
                <a:srgbClr val="2A2A62"/>
              </a:solidFill>
              <a:latin typeface="Joinks"/>
            </a:endParaRPr>
          </a:p>
        </p:txBody>
      </p:sp>
      <p:pic>
        <p:nvPicPr>
          <p:cNvPr id="4" name="Picture 2" descr="C:\Documents and Settings\Admin\Рабочий стол\Інкубація в картинках\інк.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" y="1666402"/>
            <a:ext cx="2540000" cy="241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s62.ucoz.net/a/09/112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6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0"/>
            <a:ext cx="6552728" cy="14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2A2A62"/>
                </a:solidFill>
                <a:latin typeface="Joinks"/>
              </a:rPr>
              <a:t>З</a:t>
            </a:r>
            <a:r>
              <a:rPr lang="uk-UA" sz="3200" b="1" dirty="0" smtClean="0">
                <a:solidFill>
                  <a:srgbClr val="2A2A62"/>
                </a:solidFill>
                <a:latin typeface="Joinks"/>
              </a:rPr>
              <a:t>важування інкубаційних яєць сільськогосподарської птиці</a:t>
            </a:r>
            <a:endParaRPr lang="ru-RU" sz="3200" b="1" dirty="0">
              <a:solidFill>
                <a:srgbClr val="2A2A62"/>
              </a:solidFill>
              <a:latin typeface="Joinks"/>
            </a:endParaRPr>
          </a:p>
        </p:txBody>
      </p:sp>
      <p:pic>
        <p:nvPicPr>
          <p:cNvPr id="3" name="Рисунок 2" descr="P10100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608512" cy="367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4048" y="1503123"/>
            <a:ext cx="4139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Joinks"/>
                <a:ea typeface="Century Gothic"/>
                <a:cs typeface="Times New Roman"/>
              </a:rPr>
              <a:t>   </a:t>
            </a:r>
            <a:r>
              <a:rPr lang="ru-RU" sz="2000" b="1" dirty="0" err="1" smtClean="0">
                <a:latin typeface="Joinks"/>
                <a:ea typeface="Century Gothic"/>
                <a:cs typeface="Times New Roman"/>
              </a:rPr>
              <a:t>Якщо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ви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зберігаєте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яйця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до 20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днів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, вам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необхідно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дотримуватися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ряду умов для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збереження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їх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інкубаційних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якостей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.</a:t>
            </a:r>
            <a:endParaRPr lang="en-US" sz="2000" b="1" dirty="0" smtClean="0">
              <a:latin typeface="Joinks"/>
              <a:ea typeface="Century Gothic"/>
              <a:cs typeface="Times New Roman"/>
            </a:endParaRPr>
          </a:p>
          <a:p>
            <a:pPr algn="ctr"/>
            <a:r>
              <a:rPr lang="ru-RU" sz="2000" b="1" dirty="0">
                <a:latin typeface="Joinks"/>
                <a:ea typeface="Century Gothic"/>
                <a:cs typeface="Times New Roman"/>
              </a:rPr>
              <a:t/>
            </a:r>
            <a:br>
              <a:rPr lang="ru-RU" sz="2000" b="1" dirty="0">
                <a:latin typeface="Joinks"/>
                <a:ea typeface="Century Gothic"/>
                <a:cs typeface="Times New Roman"/>
              </a:rPr>
            </a:br>
            <a:r>
              <a:rPr lang="en-US" sz="2000" b="1" dirty="0" smtClean="0">
                <a:latin typeface="Joinks"/>
                <a:ea typeface="Century Gothic"/>
                <a:cs typeface="Times New Roman"/>
              </a:rPr>
              <a:t>   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В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цьому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випадку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застосовують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періодичний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підігрів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яєць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кожні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5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днів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за </a:t>
            </a:r>
            <a:r>
              <a:rPr lang="ru-RU" sz="2000" b="1" dirty="0" err="1" smtClean="0">
                <a:latin typeface="Joinks"/>
                <a:ea typeface="Century Gothic"/>
                <a:cs typeface="Times New Roman"/>
              </a:rPr>
              <a:t>температури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 37,5–38 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° С. </a:t>
            </a:r>
            <a:endParaRPr lang="ru-RU" sz="2000" b="1" dirty="0" smtClean="0">
              <a:latin typeface="Joinks"/>
              <a:ea typeface="Century Gothic"/>
              <a:cs typeface="Times New Roman"/>
            </a:endParaRPr>
          </a:p>
          <a:p>
            <a:pPr algn="ctr"/>
            <a:endParaRPr lang="en-US" sz="2000" b="1" dirty="0" smtClean="0">
              <a:latin typeface="Joinks"/>
              <a:ea typeface="Century Gothic"/>
              <a:cs typeface="Times New Roman"/>
            </a:endParaRPr>
          </a:p>
          <a:p>
            <a:pPr algn="ctr"/>
            <a:r>
              <a:rPr lang="en-US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en-US" sz="2000" b="1" dirty="0" smtClean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Перший 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раз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підігрівають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яйця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не </a:t>
            </a:r>
            <a:r>
              <a:rPr lang="ru-RU" sz="2000" b="1" dirty="0" err="1" smtClean="0">
                <a:latin typeface="Joinks"/>
                <a:ea typeface="Century Gothic"/>
                <a:cs typeface="Times New Roman"/>
              </a:rPr>
              <a:t>пізніше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,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ніж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через 3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дні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після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знесення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.</a:t>
            </a:r>
            <a:endParaRPr lang="ru-RU" sz="2000" b="1" dirty="0">
              <a:latin typeface="Joinks"/>
            </a:endParaRPr>
          </a:p>
        </p:txBody>
      </p:sp>
      <p:pic>
        <p:nvPicPr>
          <p:cNvPr id="6" name="Рисунок 5" descr="http://s62.ucoz.net/a/09/11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5805265"/>
            <a:ext cx="1397847" cy="111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9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11" y="232576"/>
            <a:ext cx="6552728" cy="659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Joinks"/>
              </a:rPr>
              <a:t>Визначення індексу яйця</a:t>
            </a:r>
            <a:endParaRPr lang="ru-RU" b="1" dirty="0">
              <a:latin typeface="Joink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7392820" cy="10064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Joinks"/>
              </a:rPr>
              <a:t>Для визначення індексу форми яйця  використовують спеціальний прилад – ІНДЕКСОМІР</a:t>
            </a:r>
            <a:endParaRPr lang="ru-RU" sz="2400" b="1" dirty="0">
              <a:solidFill>
                <a:srgbClr val="FF0000"/>
              </a:solidFill>
              <a:latin typeface="Joinks"/>
            </a:endParaRPr>
          </a:p>
        </p:txBody>
      </p:sp>
      <p:pic>
        <p:nvPicPr>
          <p:cNvPr id="4" name="Рисунок 3" descr="рис"/>
          <p:cNvPicPr/>
          <p:nvPr/>
        </p:nvPicPr>
        <p:blipFill rotWithShape="1">
          <a:blip r:embed="rId2" cstate="print"/>
          <a:srcRect t="7650" b="7649"/>
          <a:stretch/>
        </p:blipFill>
        <p:spPr bwMode="auto">
          <a:xfrm>
            <a:off x="2483768" y="1124744"/>
            <a:ext cx="403244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62.ucoz.net/a/09/11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87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799" y="105294"/>
            <a:ext cx="6304723" cy="9141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Joinks"/>
              </a:rPr>
              <a:t>Визначення індексу білка</a:t>
            </a:r>
            <a:endParaRPr lang="ru-RU" sz="3600" b="1" dirty="0"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5949280"/>
            <a:ext cx="4680520" cy="594067"/>
          </a:xfrm>
        </p:spPr>
        <p:txBody>
          <a:bodyPr>
            <a:normAutofit fontScale="92500"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мікрометр,штангенциркуль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4" name="Рисунок 3" descr="beolvasás000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3367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62.ucoz.net/a/09/11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4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49" y="106284"/>
            <a:ext cx="7242048" cy="9632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Визначення пружної деформації яйця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P10100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58" y="1283264"/>
            <a:ext cx="3360373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4" name="Рисунок 3" descr="Tetra labor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241" y="1429175"/>
            <a:ext cx="398444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248807" y="5021119"/>
            <a:ext cx="7564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sz="2400" b="1" dirty="0" smtClean="0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Міцність шкаралупи визначають шляхом пружної деформації яйця, а товщину вимірюють мікрометром у трьох точках: в середній частині, на тупому і гострому кінцях </a:t>
            </a:r>
            <a:endParaRPr lang="ru-RU" sz="2400" b="1" dirty="0">
              <a:solidFill>
                <a:srgbClr val="2A2A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6" name="Рисунок 5" descr="http://s62.ucoz.net/a/09/112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97" y="0"/>
            <a:ext cx="1397847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Рисунок 3" descr="Deform-test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78056"/>
            <a:ext cx="32766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1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1" y="0"/>
            <a:ext cx="7219103" cy="9401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Вимоги до якості інкубаційних яєць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21475"/>
              </p:ext>
            </p:extLst>
          </p:nvPr>
        </p:nvGraphicFramePr>
        <p:xfrm>
          <a:off x="539552" y="944725"/>
          <a:ext cx="8089912" cy="5584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844"/>
                <a:gridCol w="2023112"/>
                <a:gridCol w="2022267"/>
                <a:gridCol w="2022689"/>
              </a:tblGrid>
              <a:tr h="829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Показник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Кури </a:t>
                      </a:r>
                      <a:r>
                        <a:rPr lang="uk-UA" sz="1400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яєчні,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яйця з коричневою шкаралупою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Кури </a:t>
                      </a:r>
                      <a:r>
                        <a:rPr lang="uk-UA" sz="1400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яєчні,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яйця з білою шкаралупою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Кури м’ясо-яєчні та м’ясні</a:t>
                      </a:r>
                      <a:endParaRPr lang="ru-RU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6767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Маса яєць для відтворення племінних стад</a:t>
                      </a:r>
                      <a:r>
                        <a:rPr lang="uk-UA" sz="900" dirty="0" smtClean="0">
                          <a:solidFill>
                            <a:srgbClr val="C00000"/>
                          </a:solidFill>
                          <a:effectLst/>
                        </a:rPr>
                        <a:t>, г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52-65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52-65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52-65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71142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Маса яєць для відтворення промислового стада</a:t>
                      </a:r>
                      <a:r>
                        <a:rPr lang="uk-UA" sz="900" dirty="0" smtClean="0">
                          <a:solidFill>
                            <a:srgbClr val="C00000"/>
                          </a:solidFill>
                          <a:effectLst/>
                        </a:rPr>
                        <a:t>, г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50-67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50-67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50-70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1061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C00000"/>
                          </a:solidFill>
                          <a:effectLst/>
                        </a:rPr>
                        <a:t>Індекс форми яєць,%</a:t>
                      </a:r>
                      <a:endParaRPr lang="ru-RU" sz="8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C00000"/>
                          </a:solidFill>
                          <a:effectLst/>
                        </a:rPr>
                        <a:t>батьківського стада</a:t>
                      </a:r>
                      <a:endParaRPr lang="ru-RU" sz="8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C00000"/>
                          </a:solidFill>
                          <a:effectLst/>
                        </a:rPr>
                        <a:t>промислового стада</a:t>
                      </a:r>
                      <a:endParaRPr lang="ru-RU" sz="80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74-78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74-80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73-78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73-82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73-78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74-82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5335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Товщина </a:t>
                      </a:r>
                      <a:r>
                        <a:rPr lang="uk-UA" sz="900" dirty="0" smtClean="0">
                          <a:solidFill>
                            <a:srgbClr val="C00000"/>
                          </a:solidFill>
                          <a:effectLst/>
                        </a:rPr>
                        <a:t>шкаралупи, мм 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0 .30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0,30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0 ,32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5335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C00000"/>
                          </a:solidFill>
                          <a:effectLst/>
                        </a:rPr>
                        <a:t>Висота повітряної камери, не більше, мм</a:t>
                      </a:r>
                      <a:endParaRPr lang="ru-RU" sz="80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2,2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2,0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5335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Вміст вітамінів, </a:t>
                      </a:r>
                      <a:r>
                        <a:rPr lang="uk-UA" sz="900" dirty="0" err="1">
                          <a:solidFill>
                            <a:srgbClr val="C00000"/>
                          </a:solidFill>
                          <a:effectLst/>
                        </a:rPr>
                        <a:t>мкг</a:t>
                      </a: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/г, у </a:t>
                      </a:r>
                      <a:r>
                        <a:rPr lang="uk-UA" sz="900" dirty="0" err="1" smtClean="0">
                          <a:solidFill>
                            <a:srgbClr val="C00000"/>
                          </a:solidFill>
                          <a:effectLst/>
                        </a:rPr>
                        <a:t>жовтку–</a:t>
                      </a:r>
                      <a:r>
                        <a:rPr lang="uk-UA" sz="9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каротиноїдів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uk-UA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15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18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1778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C00000"/>
                          </a:solidFill>
                          <a:effectLst/>
                        </a:rPr>
                        <a:t>Заплідненість,% </a:t>
                      </a:r>
                      <a:endParaRPr lang="ru-RU" sz="80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92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85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17785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Виводимість,%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83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84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83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  <a:tr h="34888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C00000"/>
                          </a:solidFill>
                          <a:effectLst/>
                        </a:rPr>
                        <a:t>Вивід молодняку,%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75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77</a:t>
                      </a:r>
                      <a:endParaRPr lang="ru-RU" sz="8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71</a:t>
                      </a:r>
                      <a:endParaRPr lang="ru-RU" sz="8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91287" marR="91287" marT="0" marB="0"/>
                </a:tc>
              </a:tr>
            </a:tbl>
          </a:graphicData>
        </a:graphic>
      </p:graphicFrame>
      <p:pic>
        <p:nvPicPr>
          <p:cNvPr id="5" name="Рисунок 4" descr="http://s62.ucoz.net/a/09/11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9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vlcsnap-2012-05-26-19h07m28s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188">
            <a:off x="5067641" y="1949179"/>
            <a:ext cx="2916449" cy="17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Мои рисунки\vlcsnap-2012-05-26-19h08m17s2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71">
            <a:off x="359838" y="275105"/>
            <a:ext cx="375912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Мои документы\Мои рисунки\vlcsnap-2012-05-26-19h08m45s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354">
            <a:off x="4380165" y="242768"/>
            <a:ext cx="36163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Admin\Мои документы\Мои рисунки\vlcsnap-2012-05-26-19h09m57s16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710">
            <a:off x="765233" y="1828982"/>
            <a:ext cx="3759123" cy="22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Admin\Мои документы\Мои рисунки\vlcsnap-2012-05-26-19h11m53s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882">
            <a:off x="689451" y="4133388"/>
            <a:ext cx="3744525" cy="23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Admin\Мои документы\Мои рисунки\vlcsnap-2012-05-26-19h12m18s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436">
            <a:off x="4201560" y="3907788"/>
            <a:ext cx="3460303" cy="23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Н М К\ПТАХІВНИЦТВО НАВЧ.МЕТОД. КОМПЛЕКС\Презентації Техн. в-ва прод.птах\Холдинг АВАНГАРД\смішне ципл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1"/>
            <a:ext cx="1475656" cy="1303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7526"/>
            <a:ext cx="4834933" cy="12687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+mn-cs"/>
              </a:rPr>
              <a:t>Режим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+mn-cs"/>
              </a:rPr>
              <a:t>інкубації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+mn-cs"/>
              </a:rPr>
              <a:t> –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+mn-cs"/>
              </a:rPr>
              <a:t> </a:t>
            </a:r>
            <a:r>
              <a:rPr lang="ru-RU" sz="3600" dirty="0">
                <a:solidFill>
                  <a:srgbClr val="2A2A62"/>
                </a:solidFill>
                <a:latin typeface="Joinks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2A2A62"/>
                </a:solidFill>
                <a:latin typeface="Joinks"/>
                <a:ea typeface="+mn-ea"/>
                <a:cs typeface="+mn-cs"/>
              </a:rPr>
            </a:br>
            <a:endParaRPr lang="ru-RU" dirty="0">
              <a:solidFill>
                <a:srgbClr val="2A2A62"/>
              </a:solidFill>
            </a:endParaRPr>
          </a:p>
        </p:txBody>
      </p:sp>
      <p:pic>
        <p:nvPicPr>
          <p:cNvPr id="8" name="Объект 7" descr="C:\Documents and Settings\Admin\Мои документы\Мои рисунки\vlcsnap-2012-05-26-18h52m12s58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0815" y="4565660"/>
            <a:ext cx="2610322" cy="226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171" y="1078834"/>
            <a:ext cx="3826768" cy="1414062"/>
          </a:xfrm>
        </p:spPr>
        <p:txBody>
          <a:bodyPr>
            <a:normAutofit fontScale="62500" lnSpcReduction="20000"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uk-UA" sz="4500" b="1" dirty="0">
                <a:solidFill>
                  <a:schemeClr val="tx1"/>
                </a:solidFill>
                <a:latin typeface="Georgia" pitchFamily="18" charset="0"/>
                <a:ea typeface="Calibri"/>
              </a:rPr>
              <a:t>це умови, в яких знаходяться яйця під час інкубації</a:t>
            </a:r>
            <a:endParaRPr lang="ru-RU" sz="45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60896"/>
            <a:ext cx="3840427" cy="228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400" b="1" dirty="0" smtClean="0">
                <a:latin typeface="Joinks"/>
                <a:ea typeface="Calibri"/>
                <a:cs typeface="Times New Roman"/>
              </a:rPr>
              <a:t>температура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400" b="1" dirty="0" smtClean="0">
                <a:latin typeface="Joinks"/>
                <a:ea typeface="Calibri"/>
                <a:cs typeface="Times New Roman"/>
              </a:rPr>
              <a:t>вологість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надходження свіжого </a:t>
            </a:r>
            <a:r>
              <a:rPr lang="uk-UA" sz="2400" b="1" dirty="0" err="1" smtClean="0">
                <a:latin typeface="Joinks"/>
                <a:ea typeface="Calibri"/>
                <a:cs typeface="Times New Roman"/>
              </a:rPr>
              <a:t>повітр</a:t>
            </a:r>
            <a:r>
              <a:rPr lang="ru-RU" sz="2400" b="1" dirty="0" smtClean="0">
                <a:latin typeface="Joinks"/>
                <a:ea typeface="Calibri"/>
                <a:cs typeface="Times New Roman"/>
              </a:rPr>
              <a:t>я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>
                <a:latin typeface="Joinks"/>
                <a:ea typeface="Calibri"/>
              </a:rPr>
              <a:t>положення</a:t>
            </a:r>
            <a:r>
              <a:rPr lang="ru-RU" sz="2400" b="1" dirty="0">
                <a:latin typeface="Joinks"/>
                <a:ea typeface="Calibri"/>
              </a:rPr>
              <a:t> </a:t>
            </a:r>
            <a:r>
              <a:rPr lang="ru-RU" sz="2400" b="1" dirty="0" err="1" smtClean="0">
                <a:latin typeface="Joinks"/>
                <a:ea typeface="Calibri"/>
              </a:rPr>
              <a:t>яєць</a:t>
            </a:r>
            <a:endParaRPr lang="ru-RU" b="1" dirty="0"/>
          </a:p>
        </p:txBody>
      </p:sp>
      <p:pic>
        <p:nvPicPr>
          <p:cNvPr id="9" name="Рисунок 8" descr="http://s62.ucoz.net/a/09/11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5976" y="1052736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latin typeface="Joinks"/>
                <a:ea typeface="Times New Roman"/>
              </a:rPr>
              <a:t>Кожна інкубаційна шафа вміщує 104 </a:t>
            </a:r>
            <a:r>
              <a:rPr lang="uk-UA" sz="2400" b="1" dirty="0" smtClean="0">
                <a:latin typeface="Joinks"/>
                <a:ea typeface="Times New Roman"/>
              </a:rPr>
              <a:t>лотки, вивідна – 52</a:t>
            </a:r>
            <a:r>
              <a:rPr lang="uk-UA" sz="2400" b="1" dirty="0">
                <a:latin typeface="Joinks"/>
                <a:ea typeface="Times New Roman"/>
              </a:rPr>
              <a:t>, з кожним інкубатором постачається 2 </a:t>
            </a:r>
            <a:r>
              <a:rPr lang="uk-UA" sz="2400" b="1" dirty="0" smtClean="0">
                <a:latin typeface="Joinks"/>
                <a:ea typeface="Times New Roman"/>
              </a:rPr>
              <a:t>комплекти </a:t>
            </a:r>
            <a:r>
              <a:rPr lang="uk-UA" sz="2400" b="1" dirty="0">
                <a:latin typeface="Joinks"/>
                <a:ea typeface="Times New Roman"/>
              </a:rPr>
              <a:t>лотків. </a:t>
            </a:r>
            <a:endParaRPr lang="uk-UA" sz="2400" b="1" dirty="0" smtClean="0">
              <a:latin typeface="Joinks"/>
              <a:ea typeface="Times New Roman"/>
            </a:endParaRPr>
          </a:p>
          <a:p>
            <a:pPr lvl="0" algn="ctr"/>
            <a:endParaRPr lang="uk-UA" sz="2400" b="1" dirty="0">
              <a:latin typeface="Joinks"/>
              <a:ea typeface="Times New Roman"/>
            </a:endParaRPr>
          </a:p>
          <a:p>
            <a:pPr lvl="0" algn="ctr"/>
            <a:r>
              <a:rPr lang="uk-UA" sz="2400" b="1" dirty="0" smtClean="0">
                <a:latin typeface="Joinks"/>
                <a:ea typeface="Times New Roman"/>
              </a:rPr>
              <a:t>Місткість </a:t>
            </a:r>
            <a:r>
              <a:rPr lang="uk-UA" sz="2400" b="1" dirty="0">
                <a:latin typeface="Joinks"/>
                <a:ea typeface="Times New Roman"/>
              </a:rPr>
              <a:t>інкубаційного </a:t>
            </a:r>
            <a:r>
              <a:rPr lang="uk-UA" sz="2400" b="1" dirty="0" smtClean="0">
                <a:latin typeface="Joinks"/>
                <a:ea typeface="Times New Roman"/>
              </a:rPr>
              <a:t>лотка – 128–156 </a:t>
            </a:r>
            <a:r>
              <a:rPr lang="uk-UA" sz="2400" b="1" dirty="0">
                <a:latin typeface="Joinks"/>
                <a:ea typeface="Times New Roman"/>
              </a:rPr>
              <a:t>курячих, </a:t>
            </a:r>
            <a:r>
              <a:rPr lang="uk-UA" sz="2400" b="1" dirty="0" smtClean="0">
                <a:latin typeface="Joinks"/>
                <a:ea typeface="Times New Roman"/>
              </a:rPr>
              <a:t>90–112 </a:t>
            </a:r>
            <a:r>
              <a:rPr lang="uk-UA" sz="2400" b="1" dirty="0">
                <a:latin typeface="Joinks"/>
                <a:ea typeface="Times New Roman"/>
              </a:rPr>
              <a:t>качиних або </a:t>
            </a:r>
            <a:r>
              <a:rPr lang="uk-UA" sz="2400" b="1" dirty="0" smtClean="0">
                <a:latin typeface="Joinks"/>
                <a:ea typeface="Times New Roman"/>
              </a:rPr>
              <a:t>індичих </a:t>
            </a:r>
            <a:r>
              <a:rPr lang="uk-UA" sz="2400" b="1" dirty="0">
                <a:latin typeface="Joinks"/>
                <a:ea typeface="Times New Roman"/>
              </a:rPr>
              <a:t>і </a:t>
            </a:r>
            <a:r>
              <a:rPr lang="uk-UA" sz="2400" b="1" dirty="0" smtClean="0">
                <a:latin typeface="Joinks"/>
                <a:ea typeface="Times New Roman"/>
              </a:rPr>
              <a:t>51–61 </a:t>
            </a:r>
            <a:r>
              <a:rPr lang="uk-UA" sz="2400" b="1" dirty="0">
                <a:latin typeface="Joinks"/>
                <a:ea typeface="Times New Roman"/>
              </a:rPr>
              <a:t>гусячих яєць. 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blackGray">
          <a:xfrm rot="16200000" flipH="1" flipV="1">
            <a:off x="803196" y="1450721"/>
            <a:ext cx="223403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rgbClr val="DC5270">
                  <a:gamma/>
                  <a:tint val="0"/>
                  <a:invGamma/>
                  <a:alpha val="0"/>
                </a:srgbClr>
              </a:gs>
              <a:gs pos="100000">
                <a:srgbClr val="DC527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0187">
            <a:off x="2107962" y="1976142"/>
            <a:ext cx="24332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6"/>
          <p:cNvSpPr>
            <a:spLocks noChangeArrowheads="1"/>
          </p:cNvSpPr>
          <p:nvPr/>
        </p:nvSpPr>
        <p:spPr bwMode="blackGray">
          <a:xfrm rot="14583163" flipH="1" flipV="1">
            <a:off x="3876248" y="2185066"/>
            <a:ext cx="17841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rgbClr val="DC5270">
                  <a:gamma/>
                  <a:tint val="0"/>
                  <a:invGamma/>
                  <a:alpha val="0"/>
                </a:srgbClr>
              </a:gs>
              <a:gs pos="100000">
                <a:srgbClr val="DC527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54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20065"/>
              </p:ext>
            </p:extLst>
          </p:nvPr>
        </p:nvGraphicFramePr>
        <p:xfrm>
          <a:off x="0" y="482031"/>
          <a:ext cx="9144000" cy="64924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58961"/>
                <a:gridCol w="1064957"/>
                <a:gridCol w="1054843"/>
                <a:gridCol w="1173479"/>
                <a:gridCol w="112085"/>
                <a:gridCol w="1079675"/>
              </a:tblGrid>
              <a:tr h="351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5">
                  <a:txBody>
                    <a:bodyPr/>
                    <a:lstStyle/>
                    <a:p>
                      <a:pPr marL="875030"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         </a:t>
                      </a:r>
                      <a:endParaRPr lang="uk-UA" sz="1500" dirty="0" smtClean="0">
                        <a:effectLst/>
                      </a:endParaRPr>
                    </a:p>
                    <a:p>
                      <a:pPr marL="875030"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Яйця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338">
                <a:tc>
                  <a:txBody>
                    <a:bodyPr/>
                    <a:lstStyle/>
                    <a:p>
                      <a:pPr marL="716280"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Joinks"/>
                        </a:rPr>
                        <a:t>   </a:t>
                      </a:r>
                      <a:endParaRPr lang="uk-UA" sz="1200" dirty="0" smtClean="0">
                        <a:effectLst/>
                        <a:latin typeface="Joinks"/>
                      </a:endParaRPr>
                    </a:p>
                    <a:p>
                      <a:pPr marL="716280"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Показник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Joinks"/>
                        </a:rPr>
                        <a:t> </a:t>
                      </a:r>
                      <a:r>
                        <a:rPr lang="uk-UA" sz="1200" b="1" dirty="0" smtClean="0">
                          <a:effectLst/>
                          <a:latin typeface="Joinks"/>
                        </a:rPr>
                        <a:t>курячі</a:t>
                      </a:r>
                      <a:endParaRPr lang="ru-RU" sz="12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Joinks"/>
                        </a:rPr>
                        <a:t>  </a:t>
                      </a:r>
                      <a:r>
                        <a:rPr lang="uk-UA" sz="1200" b="1" dirty="0" smtClean="0">
                          <a:effectLst/>
                          <a:latin typeface="Joinks"/>
                        </a:rPr>
                        <a:t>індичі</a:t>
                      </a:r>
                      <a:endParaRPr lang="ru-RU" sz="12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Joinks"/>
                        </a:rPr>
                        <a:t>   качині</a:t>
                      </a:r>
                      <a:endParaRPr lang="ru-RU" sz="12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Joinks"/>
                        </a:rPr>
                        <a:t>   гусячі</a:t>
                      </a:r>
                      <a:endParaRPr lang="ru-RU" sz="12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435">
                <a:tc gridSpan="6"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Joinks"/>
                        </a:rPr>
                        <a:t>Інкубаційна шафа, неповне завантаження</a:t>
                      </a:r>
                      <a:endParaRPr lang="ru-RU" sz="12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Температура, °С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37,8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37,6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37,7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37,7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Відносна вологість, </a:t>
                      </a:r>
                      <a:r>
                        <a:rPr lang="uk-UA" sz="900" b="1" dirty="0" smtClean="0">
                          <a:effectLst/>
                          <a:latin typeface="Joinks"/>
                        </a:rPr>
                        <a:t>%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57-61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57-61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57-61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57-61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611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Показники зволоженого термометра, °С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Ширина отворів </a:t>
                      </a:r>
                      <a:r>
                        <a:rPr lang="uk-UA" sz="900" b="1" dirty="0" err="1">
                          <a:effectLst/>
                          <a:latin typeface="Joinks"/>
                        </a:rPr>
                        <a:t>заслонок</a:t>
                      </a:r>
                      <a:r>
                        <a:rPr lang="uk-UA" sz="900" b="1" dirty="0">
                          <a:effectLst/>
                          <a:latin typeface="Joinks"/>
                        </a:rPr>
                        <a:t>, мм: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      припливних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30-31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10-15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30-31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10-15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30-31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20-25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30-31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20-25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      витяжних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3-10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3-10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3-10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3-10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Кількість обертів яєць на добу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12-24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12-24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12-24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12-24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 gridSpan="6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                                  </a:t>
                      </a:r>
                      <a:r>
                        <a:rPr lang="en-US" sz="900" b="1" dirty="0">
                          <a:effectLst/>
                          <a:latin typeface="Joinks"/>
                        </a:rPr>
                        <a:t>     </a:t>
                      </a:r>
                      <a:r>
                        <a:rPr lang="uk-UA" sz="900" b="1" dirty="0">
                          <a:effectLst/>
                          <a:latin typeface="Joinks"/>
                        </a:rPr>
                        <a:t>Інкубаційна шафа, повне завантаження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Температура, °С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37,6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37,5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37,6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37,6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</a:tr>
              <a:tr h="157202">
                <a:tc row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Відносна вологість, </a:t>
                      </a:r>
                      <a:r>
                        <a:rPr lang="uk-UA" sz="900" b="1" dirty="0" smtClean="0">
                          <a:effectLst/>
                          <a:latin typeface="Joinks"/>
                        </a:rPr>
                        <a:t>%.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Показники зволоженого термометра, °С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Ширина отворів заслінок, мм: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припливних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48-52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47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48-52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48-52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</a:tr>
              <a:tr h="608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28-29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25-30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27,5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25-30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28-29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25-30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28-29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25-30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витяжних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12-18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12-18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12-18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12-18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</a:tr>
              <a:tr h="175435">
                <a:tc gridSpan="6">
                  <a:txBody>
                    <a:bodyPr/>
                    <a:lstStyle/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Joinks"/>
                        </a:rPr>
                        <a:t>Вивідна шафа при переведенні яєць на виведення</a:t>
                      </a:r>
                      <a:endParaRPr lang="ru-RU" sz="12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Температура, °С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37,2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37,0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37,0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37,2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Відносна вологість, </a:t>
                      </a:r>
                      <a:r>
                        <a:rPr lang="uk-UA" sz="900" b="1" dirty="0" smtClean="0">
                          <a:effectLst/>
                          <a:latin typeface="Joinks"/>
                        </a:rPr>
                        <a:t>%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54-58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54-58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54-58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54-58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611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Показники зволоженого термометра, °С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Ширина отворів заслінок, мм: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припливних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29-30</a:t>
                      </a:r>
                      <a:endParaRPr lang="ru-RU" sz="900" b="1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 </a:t>
                      </a:r>
                      <a:endParaRPr lang="ru-RU" sz="900" b="1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25-30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29-30</a:t>
                      </a:r>
                      <a:endParaRPr lang="ru-RU" sz="900" b="1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 </a:t>
                      </a:r>
                      <a:endParaRPr lang="ru-RU" sz="900" b="1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25-30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29-30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25-30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29-30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25-30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витяжних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12-18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12-18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12-18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12-18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 gridSpan="6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                                 Вивідна шафа при масовому виведенні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Температура, °С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37,2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37,0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37,0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37,2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02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Відносна вологість, </a:t>
                      </a:r>
                      <a:r>
                        <a:rPr lang="uk-UA" sz="900" b="1" dirty="0" smtClean="0">
                          <a:effectLst/>
                          <a:latin typeface="Joinks"/>
                        </a:rPr>
                        <a:t>%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70-75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Joinks"/>
                        </a:rPr>
                        <a:t>70-75</a:t>
                      </a:r>
                      <a:endParaRPr lang="ru-RU" sz="900" b="1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70-75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70-75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917"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Показники зволоженого термометра, °С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Ширина отворів заслінок, мм: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припливних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витяжних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32-33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176530" algn="just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176530" algn="just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30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32-33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176530" algn="just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Joinks"/>
                        </a:rPr>
                        <a:t> 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176530" algn="just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30</a:t>
                      </a:r>
                      <a:endParaRPr lang="ru-RU" sz="900" b="1" dirty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Joinks"/>
                        </a:rPr>
                        <a:t>18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effectLst/>
                          <a:latin typeface="Joinks"/>
                        </a:rPr>
                        <a:t>32-33</a:t>
                      </a:r>
                      <a:endParaRPr lang="ru-RU" sz="900" b="1" dirty="0" smtClean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effectLst/>
                          <a:latin typeface="Joinks"/>
                        </a:rPr>
                        <a:t> </a:t>
                      </a:r>
                      <a:endParaRPr lang="ru-RU" sz="900" b="1" dirty="0" smtClean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 smtClean="0">
                          <a:effectLst/>
                          <a:latin typeface="Joinks"/>
                        </a:rPr>
                        <a:t>повніст</a:t>
                      </a:r>
                      <a:endParaRPr lang="ru-RU" sz="900" b="1" dirty="0" smtClean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effectLst/>
                          <a:latin typeface="Joinks"/>
                        </a:rPr>
                        <a:t>відкриті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gridSpan="2">
                  <a:txBody>
                    <a:bodyPr/>
                    <a:lstStyle/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effectLst/>
                          <a:latin typeface="Joinks"/>
                        </a:rPr>
                        <a:t>32-33</a:t>
                      </a:r>
                      <a:endParaRPr lang="ru-RU" sz="900" b="1" dirty="0" smtClean="0">
                        <a:effectLst/>
                        <a:latin typeface="Joinks"/>
                      </a:endParaRPr>
                    </a:p>
                    <a:p>
                      <a:pPr indent="2501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effectLst/>
                          <a:latin typeface="Joinks"/>
                        </a:rPr>
                        <a:t> </a:t>
                      </a:r>
                      <a:endParaRPr lang="ru-RU" sz="900" b="1" dirty="0" smtClean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 smtClean="0">
                          <a:effectLst/>
                          <a:latin typeface="Joinks"/>
                        </a:rPr>
                        <a:t>Повніст</a:t>
                      </a:r>
                      <a:r>
                        <a:rPr lang="uk-UA" sz="900" b="1" dirty="0" smtClean="0">
                          <a:effectLst/>
                          <a:latin typeface="Joinks"/>
                        </a:rPr>
                        <a:t>.</a:t>
                      </a:r>
                      <a:endParaRPr lang="ru-RU" sz="900" b="1" dirty="0" smtClean="0">
                        <a:effectLst/>
                        <a:latin typeface="Joinks"/>
                      </a:endParaRPr>
                    </a:p>
                    <a:p>
                      <a:pPr indent="25019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effectLst/>
                          <a:latin typeface="Joinks"/>
                        </a:rPr>
                        <a:t>відкриті</a:t>
                      </a:r>
                      <a:endParaRPr lang="ru-RU" sz="900" b="1" dirty="0">
                        <a:effectLst/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L="16660" marR="166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2817" y="0"/>
            <a:ext cx="8710669" cy="46166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0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Режим інкубації при закладках  яєць за схемами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3681" y="67766"/>
            <a:ext cx="5420319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ТЕХНОЛОГІЧНІ  ПРОЦЕСИ ІНКУБУВАННЯ ЯЄЦЬ СІЛЬСЬКОГОСПОДАРСЬКОЇ ПТИЦІ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http://www.propozitsiya.com/image.cgi?id=1199&amp;randid=E78cW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79" y="5476444"/>
            <a:ext cx="1905000" cy="1301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Documents and Settings\Admin\Мои документы\Мои рисунки\vlcsnap-2012-05-26-19h21m33s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4566"/>
          <a:stretch/>
        </p:blipFill>
        <p:spPr bwMode="auto">
          <a:xfrm>
            <a:off x="6964905" y="3077826"/>
            <a:ext cx="2035043" cy="1340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C:\Documents and Settings\Admin\Мои документы\Мои рисунки\vlcsnap-2013-04-08-14h11m35s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53" y="67766"/>
            <a:ext cx="338043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Мои документы\Мои рисунки\vlcsnap-2013-04-08-14h13m52s1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9281"/>
            <a:ext cx="317146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Мои документы\Мои рисунки\vlcsnap-2013-04-08-14h14m53s7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23" y="974033"/>
            <a:ext cx="342680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Admin\Мои документы\Мои рисунки\vlcsnap-2013-04-08-14h13m28s2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14" y="3161388"/>
            <a:ext cx="3016131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8" y="4179882"/>
            <a:ext cx="2860791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83" y="4764915"/>
            <a:ext cx="331886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152"/>
            <a:ext cx="4512501" cy="165618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400" b="1" cap="none" dirty="0" smtClean="0">
                <a:solidFill>
                  <a:srgbClr val="F07F09"/>
                </a:solidFill>
                <a:latin typeface="Joinks"/>
                <a:ea typeface="Calibri"/>
                <a:cs typeface="+mn-cs"/>
              </a:rPr>
              <a:t>       </a:t>
            </a:r>
            <a:br>
              <a:rPr lang="en-US" sz="4400" b="1" cap="none" dirty="0" smtClean="0">
                <a:solidFill>
                  <a:srgbClr val="F07F09"/>
                </a:solidFill>
                <a:latin typeface="Joinks"/>
                <a:ea typeface="Calibri"/>
                <a:cs typeface="+mn-cs"/>
              </a:rPr>
            </a:br>
            <a:r>
              <a:rPr lang="en-US" sz="4400" b="1" cap="none" dirty="0">
                <a:solidFill>
                  <a:srgbClr val="F07F09"/>
                </a:solidFill>
                <a:latin typeface="Joinks"/>
                <a:ea typeface="Calibri"/>
                <a:cs typeface="+mn-cs"/>
              </a:rPr>
              <a:t/>
            </a:r>
            <a:br>
              <a:rPr lang="en-US" sz="4400" b="1" cap="none" dirty="0">
                <a:solidFill>
                  <a:srgbClr val="F07F09"/>
                </a:solidFill>
                <a:latin typeface="Joinks"/>
                <a:ea typeface="Calibri"/>
                <a:cs typeface="+mn-cs"/>
              </a:rPr>
            </a:br>
            <a:r>
              <a:rPr lang="en-US" sz="4400" b="1" cap="none" dirty="0" smtClean="0">
                <a:solidFill>
                  <a:srgbClr val="F07F09"/>
                </a:solidFill>
                <a:latin typeface="Joinks"/>
                <a:ea typeface="Calibri"/>
                <a:cs typeface="+mn-cs"/>
              </a:rPr>
              <a:t>    </a:t>
            </a:r>
            <a:r>
              <a:rPr lang="uk-UA" sz="4400" b="1" cap="none" dirty="0" smtClean="0">
                <a:solidFill>
                  <a:srgbClr val="F07F09"/>
                </a:solidFill>
                <a:latin typeface="Joinks"/>
                <a:ea typeface="Calibri"/>
                <a:cs typeface="+mn-cs"/>
              </a:rPr>
              <a:t>  </a:t>
            </a:r>
            <a:r>
              <a:rPr lang="uk-UA" sz="4400" b="1" cap="none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+mn-cs"/>
              </a:rPr>
              <a:t>План</a:t>
            </a:r>
            <a:r>
              <a:rPr lang="ru-RU" sz="4400" cap="none" dirty="0">
                <a:solidFill>
                  <a:srgbClr val="F07F09"/>
                </a:solidFill>
                <a:latin typeface="Joinks"/>
                <a:ea typeface="+mn-ea"/>
                <a:cs typeface="+mn-cs"/>
              </a:rPr>
              <a:t/>
            </a:r>
            <a:br>
              <a:rPr lang="ru-RU" sz="4400" cap="none" dirty="0">
                <a:solidFill>
                  <a:srgbClr val="F07F09"/>
                </a:solidFill>
                <a:latin typeface="Joinks"/>
                <a:ea typeface="+mn-ea"/>
                <a:cs typeface="+mn-cs"/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532" y="1484784"/>
            <a:ext cx="8097545" cy="3528392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uk-UA" sz="28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1.Технологічні процеси штучного    виведення молодняку птиці.</a:t>
            </a:r>
            <a:endParaRPr lang="ru-RU" sz="2800" b="1" dirty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uk-UA" sz="28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2.Вимоги до якості інкубаційних яєць.</a:t>
            </a:r>
            <a:endParaRPr lang="ru-RU" sz="2800" b="1" dirty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uk-UA" sz="28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3.Режим інкубації яєць сільськогосподарської птиці.</a:t>
            </a:r>
            <a:endParaRPr lang="ru-RU" sz="2800" b="1" dirty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uk-UA" sz="28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4.Ембріональний розвиток птиці та біологічний контроль в</a:t>
            </a:r>
            <a:r>
              <a:rPr lang="ru-RU" sz="28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uk-UA" sz="2800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процесі інкубації</a:t>
            </a:r>
            <a:endParaRPr lang="ru-RU" dirty="0"/>
          </a:p>
        </p:txBody>
      </p:sp>
      <p:pic>
        <p:nvPicPr>
          <p:cNvPr id="4" name="Picture 3" descr="C:\Documents and Settings\Admin\Рабочий стол\Інкубація в картинках\інк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98" y="4767609"/>
            <a:ext cx="1504949" cy="1988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s62.ucoz.net/a/09/11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46774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3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Admin\Мои документы\Мои рисунки\vlcsnap-2012-05-26-19h11m12s1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2" y="10325"/>
            <a:ext cx="3019944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Admin\Мои документы\Мои рисунки\vlcsnap-2012-05-26-19h11m22s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10" y="2067725"/>
            <a:ext cx="3907829" cy="2161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Admin\Мои документы\Мои рисунки\vlcsnap-2012-05-26-19h14m05s1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25" y="4125124"/>
            <a:ext cx="5321300" cy="273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4522065"/>
            <a:ext cx="313184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sz="2400" b="1" dirty="0" smtClean="0">
                <a:solidFill>
                  <a:srgbClr val="C00000"/>
                </a:solidFill>
                <a:latin typeface="Joinks"/>
              </a:rPr>
              <a:t>Контроль </a:t>
            </a:r>
            <a:r>
              <a:rPr lang="uk-UA" sz="2400" b="1" dirty="0" err="1" smtClean="0">
                <a:solidFill>
                  <a:srgbClr val="C00000"/>
                </a:solidFill>
                <a:latin typeface="Joinks"/>
              </a:rPr>
              <a:t>вологісно-температурного</a:t>
            </a:r>
            <a:r>
              <a:rPr lang="uk-UA" sz="2400" b="1" dirty="0" smtClean="0">
                <a:solidFill>
                  <a:srgbClr val="C00000"/>
                </a:solidFill>
                <a:latin typeface="Joinks"/>
              </a:rPr>
              <a:t> режиму та  повертання інкубаційних яєць</a:t>
            </a:r>
            <a:endParaRPr lang="ru-RU" sz="24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7177" name="Picture 9" descr="C:\Documents and Settings\Admin\Мои документы\Мои рисунки\vlcsnap-2012-05-26-18h53m02s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06" y="904787"/>
            <a:ext cx="2826940" cy="223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s62.ucoz.net/a/09/112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30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3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541" y="134634"/>
            <a:ext cx="8160907" cy="4860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Joinks"/>
              </a:rPr>
              <a:t>Біологічний контроль інкубації</a:t>
            </a:r>
            <a:endParaRPr lang="ru-RU" sz="32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40598"/>
            <a:ext cx="5796136" cy="519671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 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Це </a:t>
            </a: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комплексна якісна оцінка яєць, умов інкубації і добового молодняку.</a:t>
            </a:r>
            <a:endParaRPr lang="ru-RU" sz="7200" b="1" dirty="0">
              <a:solidFill>
                <a:schemeClr val="tx1"/>
              </a:solidFill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  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Основою </a:t>
            </a: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біологічного контролю є оцінка розвитку ембріонів у процесі інкубації шляхом просвічування яєць за допомогою спеціального обладнання, яке називається овоскоп.</a:t>
            </a:r>
            <a:endParaRPr lang="ru-RU" sz="7200" b="1" dirty="0">
              <a:solidFill>
                <a:schemeClr val="tx1"/>
              </a:solidFill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З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дійснюється </a:t>
            </a: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поетапно, сюди входять:</a:t>
            </a:r>
            <a:endParaRPr lang="ru-RU" sz="7200" b="1" dirty="0">
              <a:solidFill>
                <a:schemeClr val="tx1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оцінка  яєць до  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інкубації</a:t>
            </a:r>
            <a:endParaRPr lang="ru-RU" sz="7200" b="1" dirty="0">
              <a:solidFill>
                <a:schemeClr val="tx1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прижиттєвий контроль за розвитком зародка; вибіркове  розкриття яєць з живими 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зародками</a:t>
            </a:r>
            <a:endParaRPr lang="ru-RU" sz="7200" b="1" dirty="0">
              <a:solidFill>
                <a:schemeClr val="tx1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спостереження за виводом  і якістю  добового  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молодняку</a:t>
            </a:r>
            <a:endParaRPr lang="ru-RU" sz="7200" b="1" dirty="0">
              <a:solidFill>
                <a:schemeClr val="tx1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облік результатів 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інкубації</a:t>
            </a:r>
            <a:endParaRPr lang="ru-RU" sz="7200" b="1" dirty="0">
              <a:solidFill>
                <a:schemeClr val="tx1"/>
              </a:solidFill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патолого-анатомічний </a:t>
            </a:r>
            <a:r>
              <a:rPr lang="uk-UA" sz="7200" b="1" dirty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аналіз  інкубаційних  </a:t>
            </a:r>
            <a:r>
              <a:rPr lang="uk-UA" sz="7200" b="1" dirty="0" smtClean="0">
                <a:solidFill>
                  <a:schemeClr val="tx1"/>
                </a:solidFill>
                <a:latin typeface="Joinks"/>
                <a:ea typeface="Calibri"/>
                <a:cs typeface="Times New Roman"/>
              </a:rPr>
              <a:t>відходів</a:t>
            </a:r>
            <a:r>
              <a:rPr lang="uk-UA" sz="8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8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4953"/>
          <a:stretch>
            <a:fillRect/>
          </a:stretch>
        </p:blipFill>
        <p:spPr>
          <a:xfrm>
            <a:off x="6084168" y="2132856"/>
            <a:ext cx="3059832" cy="3744416"/>
          </a:xfrm>
        </p:spPr>
      </p:pic>
      <p:pic>
        <p:nvPicPr>
          <p:cNvPr id="6" name="Рисунок 5" descr="C:\Documents and Settings\Admin\Мои документы\Мои рисунки\ФОТО ДЛЯ ПРЕЗЕНТАЦІЙ\незапліднене яйце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" r="52567" b="34238"/>
          <a:stretch/>
        </p:blipFill>
        <p:spPr bwMode="auto">
          <a:xfrm>
            <a:off x="6255385" y="1833775"/>
            <a:ext cx="1499235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Documents and Settings\Admin\Мои документы\Мои рисунки\ФОТО ДЛЯ ПРЕЗЕНТАЦІЙ\незапліднене яйце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6" t="-1167" b="32682"/>
          <a:stretch/>
        </p:blipFill>
        <p:spPr bwMode="auto">
          <a:xfrm>
            <a:off x="7754620" y="1772815"/>
            <a:ext cx="1389380" cy="135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5385" y="131042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Незапліднені яйця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95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owparrot.ucoz.ru/_fr/3/s3437380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://s62.ucoz.net/a/09/112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-26209"/>
            <a:ext cx="1397847" cy="107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5354" y="322267"/>
            <a:ext cx="7200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solidFill>
                  <a:srgbClr val="C00000"/>
                </a:solidFill>
                <a:latin typeface="Joinks"/>
                <a:ea typeface="+mj-ea"/>
                <a:cs typeface="+mj-cs"/>
              </a:rPr>
              <a:t>Вікові ознаки розвитку ембріонів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69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Ембріональний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період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розвитку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курчати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протягом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21 дня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інкубації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: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Joinks"/>
              </a:rPr>
              <a:t>1 день </a:t>
            </a:r>
            <a:r>
              <a:rPr lang="ru-RU" sz="1600" b="1" dirty="0" smtClean="0">
                <a:latin typeface="Joinks"/>
              </a:rPr>
              <a:t>– </a:t>
            </a:r>
            <a:r>
              <a:rPr lang="ru-RU" sz="1600" b="1" dirty="0" err="1" smtClean="0">
                <a:latin typeface="Joinks"/>
              </a:rPr>
              <a:t>формується</a:t>
            </a:r>
            <a:r>
              <a:rPr lang="ru-RU" sz="1600" b="1" dirty="0" smtClean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головний</a:t>
            </a:r>
            <a:r>
              <a:rPr lang="ru-RU" sz="1600" b="1" dirty="0">
                <a:latin typeface="Joinks"/>
              </a:rPr>
              <a:t> та </a:t>
            </a:r>
            <a:r>
              <a:rPr lang="ru-RU" sz="1600" b="1" dirty="0" err="1">
                <a:latin typeface="Joinks"/>
              </a:rPr>
              <a:t>спинний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мозок</a:t>
            </a:r>
            <a:r>
              <a:rPr lang="ru-RU" sz="1600" b="1" dirty="0">
                <a:latin typeface="Joinks"/>
              </a:rPr>
              <a:t>, хорда, </a:t>
            </a:r>
            <a:r>
              <a:rPr lang="ru-RU" sz="1600" b="1" dirty="0" err="1">
                <a:latin typeface="Joinks"/>
              </a:rPr>
              <a:t>з’являються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перші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кров’яні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острівці</a:t>
            </a:r>
            <a:r>
              <a:rPr lang="ru-RU" sz="1600" b="1" dirty="0">
                <a:latin typeface="Joinks"/>
              </a:rPr>
              <a:t>; </a:t>
            </a:r>
            <a:r>
              <a:rPr lang="ru-RU" sz="1600" b="1" dirty="0" err="1" smtClean="0">
                <a:latin typeface="Joinks"/>
              </a:rPr>
              <a:t>розмір</a:t>
            </a:r>
            <a:r>
              <a:rPr lang="ru-RU" sz="1600" b="1" dirty="0" smtClean="0">
                <a:latin typeface="Joinks"/>
              </a:rPr>
              <a:t> – </a:t>
            </a:r>
            <a:r>
              <a:rPr lang="ru-RU" sz="1600" b="1" dirty="0">
                <a:latin typeface="Joinks"/>
              </a:rPr>
              <a:t>0,33 мм.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Joinks"/>
              </a:rPr>
              <a:t>2 день </a:t>
            </a:r>
            <a:r>
              <a:rPr lang="ru-RU" sz="1600" b="1" dirty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закладається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серце</a:t>
            </a:r>
            <a:r>
              <a:rPr lang="ru-RU" sz="1600" b="1" dirty="0">
                <a:latin typeface="Joinks"/>
              </a:rPr>
              <a:t>, яке </a:t>
            </a:r>
            <a:r>
              <a:rPr lang="ru-RU" sz="1600" b="1" dirty="0" err="1">
                <a:latin typeface="Joinks"/>
              </a:rPr>
              <a:t>відразу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починає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працювати</a:t>
            </a:r>
            <a:r>
              <a:rPr lang="ru-RU" sz="1600" b="1" dirty="0">
                <a:latin typeface="Joinks"/>
              </a:rPr>
              <a:t>; </a:t>
            </a:r>
            <a:r>
              <a:rPr lang="ru-RU" sz="1600" b="1" dirty="0" err="1">
                <a:latin typeface="Joinks"/>
              </a:rPr>
              <a:t>утворюються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кровоносні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судини</a:t>
            </a:r>
            <a:r>
              <a:rPr lang="ru-RU" sz="1600" b="1" dirty="0">
                <a:latin typeface="Joinks"/>
              </a:rPr>
              <a:t>, зачатки </a:t>
            </a:r>
            <a:r>
              <a:rPr lang="ru-RU" sz="1600" b="1" dirty="0" err="1">
                <a:latin typeface="Joinks"/>
              </a:rPr>
              <a:t>органів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зору</a:t>
            </a:r>
            <a:r>
              <a:rPr lang="ru-RU" sz="1600" b="1" dirty="0">
                <a:latin typeface="Joinks"/>
              </a:rPr>
              <a:t>, слуху, нюху, </a:t>
            </a:r>
            <a:r>
              <a:rPr lang="ru-RU" sz="1600" b="1" dirty="0" err="1">
                <a:latin typeface="Joinks"/>
              </a:rPr>
              <a:t>нервових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вузлів</a:t>
            </a:r>
            <a:r>
              <a:rPr lang="ru-RU" sz="1600" b="1" dirty="0">
                <a:latin typeface="Joinks"/>
              </a:rPr>
              <a:t> і </a:t>
            </a:r>
            <a:r>
              <a:rPr lang="ru-RU" sz="1600" b="1" dirty="0" err="1">
                <a:latin typeface="Joinks"/>
              </a:rPr>
              <a:t>первинної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нирки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деякі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відділи</a:t>
            </a:r>
            <a:r>
              <a:rPr lang="ru-RU" sz="1600" b="1" dirty="0">
                <a:latin typeface="Joinks"/>
              </a:rPr>
              <a:t> кишечника; </a:t>
            </a:r>
            <a:r>
              <a:rPr lang="ru-RU" sz="1600" b="1" dirty="0" err="1">
                <a:latin typeface="Joinks"/>
              </a:rPr>
              <a:t>розміри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 smtClean="0">
                <a:latin typeface="Joinks"/>
              </a:rPr>
              <a:t>ембріона</a:t>
            </a:r>
            <a:r>
              <a:rPr lang="ru-RU" sz="1600" b="1" dirty="0" smtClean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збільшуються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вдвічі</a:t>
            </a:r>
            <a:r>
              <a:rPr lang="ru-RU" sz="1600" b="1" dirty="0">
                <a:latin typeface="Joinks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Joinks"/>
              </a:rPr>
              <a:t>3 день </a:t>
            </a:r>
            <a:r>
              <a:rPr lang="ru-RU" sz="1600" b="1" dirty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з’являються</a:t>
            </a:r>
            <a:r>
              <a:rPr lang="ru-RU" sz="1600" b="1" dirty="0">
                <a:latin typeface="Joinks"/>
              </a:rPr>
              <a:t> зачатки </a:t>
            </a:r>
            <a:r>
              <a:rPr lang="ru-RU" sz="1600" b="1" dirty="0" err="1">
                <a:latin typeface="Joinks"/>
              </a:rPr>
              <a:t>печінки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підшлункової</a:t>
            </a:r>
            <a:r>
              <a:rPr lang="ru-RU" sz="1600" b="1" dirty="0">
                <a:latin typeface="Joinks"/>
              </a:rPr>
              <a:t> і </a:t>
            </a:r>
            <a:r>
              <a:rPr lang="ru-RU" sz="1600" b="1" dirty="0" err="1">
                <a:latin typeface="Joinks"/>
              </a:rPr>
              <a:t>щитоподібної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залоз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гіпофізу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формуються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місця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ніг</a:t>
            </a:r>
            <a:r>
              <a:rPr lang="ru-RU" sz="1600" b="1" dirty="0">
                <a:latin typeface="Joinks"/>
              </a:rPr>
              <a:t> та </a:t>
            </a:r>
            <a:r>
              <a:rPr lang="ru-RU" sz="1600" b="1" dirty="0" err="1">
                <a:latin typeface="Joinks"/>
              </a:rPr>
              <a:t>крил</a:t>
            </a:r>
            <a:r>
              <a:rPr lang="ru-RU" sz="1600" b="1" dirty="0">
                <a:latin typeface="Joinks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Joinks"/>
              </a:rPr>
              <a:t>4 день </a:t>
            </a:r>
            <a:r>
              <a:rPr lang="ru-RU" sz="1600" b="1" dirty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зародок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відділяється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від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жовтка</a:t>
            </a:r>
            <a:r>
              <a:rPr lang="ru-RU" sz="1600" b="1" dirty="0">
                <a:latin typeface="Joinks"/>
              </a:rPr>
              <a:t> і </a:t>
            </a:r>
            <a:r>
              <a:rPr lang="ru-RU" sz="1600" b="1" dirty="0" err="1">
                <a:latin typeface="Joinks"/>
              </a:rPr>
              <a:t>повертається</a:t>
            </a:r>
            <a:r>
              <a:rPr lang="ru-RU" sz="1600" b="1" dirty="0">
                <a:latin typeface="Joinks"/>
              </a:rPr>
              <a:t> на </a:t>
            </a:r>
            <a:r>
              <a:rPr lang="ru-RU" sz="1600" b="1" dirty="0" err="1">
                <a:latin typeface="Joinks"/>
              </a:rPr>
              <a:t>лівий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бік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бо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йому</a:t>
            </a:r>
            <a:r>
              <a:rPr lang="ru-RU" sz="1600" b="1" dirty="0">
                <a:latin typeface="Joinks"/>
              </a:rPr>
              <a:t> так, напевно, </a:t>
            </a:r>
            <a:r>
              <a:rPr lang="ru-RU" sz="1600" b="1" dirty="0" err="1">
                <a:latin typeface="Joinks"/>
              </a:rPr>
              <a:t>зручніше</a:t>
            </a:r>
            <a:r>
              <a:rPr lang="ru-RU" sz="1600" b="1" dirty="0">
                <a:latin typeface="Joinks"/>
              </a:rPr>
              <a:t>; </a:t>
            </a:r>
            <a:r>
              <a:rPr lang="ru-RU" sz="1600" b="1" dirty="0" err="1">
                <a:latin typeface="Joinks"/>
              </a:rPr>
              <a:t>формується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кишкова</a:t>
            </a:r>
            <a:r>
              <a:rPr lang="ru-RU" sz="1600" b="1" dirty="0">
                <a:latin typeface="Joinks"/>
              </a:rPr>
              <a:t> трубка, зачатки </a:t>
            </a:r>
            <a:r>
              <a:rPr lang="ru-RU" sz="1600" b="1" dirty="0" err="1">
                <a:latin typeface="Joinks"/>
              </a:rPr>
              <a:t>вторинної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нирки</a:t>
            </a:r>
            <a:r>
              <a:rPr lang="ru-RU" sz="1600" b="1" dirty="0">
                <a:latin typeface="Joinks"/>
              </a:rPr>
              <a:t> і </a:t>
            </a:r>
            <a:r>
              <a:rPr lang="ru-RU" sz="1600" b="1" dirty="0" err="1">
                <a:latin typeface="Joinks"/>
              </a:rPr>
              <a:t>статевих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залоз</a:t>
            </a:r>
            <a:r>
              <a:rPr lang="ru-RU" sz="1600" b="1" dirty="0">
                <a:latin typeface="Joinks"/>
              </a:rPr>
              <a:t>; </a:t>
            </a:r>
            <a:r>
              <a:rPr lang="ru-RU" sz="1600" b="1" dirty="0" err="1">
                <a:latin typeface="Joinks"/>
              </a:rPr>
              <a:t>довжина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 smtClean="0">
                <a:latin typeface="Joinks"/>
              </a:rPr>
              <a:t>зародка</a:t>
            </a:r>
            <a:r>
              <a:rPr lang="ru-RU" sz="1600" b="1" dirty="0" smtClean="0">
                <a:latin typeface="Joinks"/>
              </a:rPr>
              <a:t> – </a:t>
            </a:r>
            <a:r>
              <a:rPr lang="ru-RU" sz="1600" b="1" dirty="0">
                <a:latin typeface="Joinks"/>
              </a:rPr>
              <a:t>0,8 см.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Joinks"/>
              </a:rPr>
              <a:t>5–6 </a:t>
            </a:r>
            <a:r>
              <a:rPr lang="ru-RU" sz="1600" b="1" dirty="0">
                <a:solidFill>
                  <a:srgbClr val="C00000"/>
                </a:solidFill>
                <a:latin typeface="Joinks"/>
              </a:rPr>
              <a:t>день </a:t>
            </a:r>
            <a:r>
              <a:rPr lang="ru-RU" sz="1600" b="1" dirty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закладається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волова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залоза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шлунок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починає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формуватися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дзьоб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відокремлюються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пальці</a:t>
            </a:r>
            <a:r>
              <a:rPr lang="ru-RU" sz="1600" b="1" dirty="0">
                <a:latin typeface="Joinks"/>
              </a:rPr>
              <a:t> на ногах і </a:t>
            </a:r>
            <a:r>
              <a:rPr lang="ru-RU" sz="1600" b="1" dirty="0" err="1">
                <a:latin typeface="Joinks"/>
              </a:rPr>
              <a:t>крилах</a:t>
            </a:r>
            <a:r>
              <a:rPr lang="ru-RU" sz="1600" b="1" dirty="0">
                <a:latin typeface="Joinks"/>
              </a:rPr>
              <a:t>, а </a:t>
            </a:r>
            <a:r>
              <a:rPr lang="ru-RU" sz="1600" b="1" dirty="0" err="1">
                <a:latin typeface="Joinks"/>
              </a:rPr>
              <a:t>також</a:t>
            </a:r>
            <a:r>
              <a:rPr lang="ru-RU" sz="1600" b="1" dirty="0">
                <a:latin typeface="Joinks"/>
              </a:rPr>
              <a:t> шия; </a:t>
            </a:r>
            <a:r>
              <a:rPr lang="ru-RU" sz="1600" b="1" dirty="0" err="1">
                <a:latin typeface="Joinks"/>
              </a:rPr>
              <a:t>довжина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 smtClean="0">
                <a:latin typeface="Joinks"/>
              </a:rPr>
              <a:t>ембріона</a:t>
            </a:r>
            <a:r>
              <a:rPr lang="ru-RU" sz="1600" b="1" dirty="0" smtClean="0">
                <a:latin typeface="Joinks"/>
              </a:rPr>
              <a:t> – </a:t>
            </a:r>
            <a:r>
              <a:rPr lang="ru-RU" sz="1600" b="1" dirty="0">
                <a:latin typeface="Joinks"/>
              </a:rPr>
              <a:t>1,5 см.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Joinks"/>
              </a:rPr>
              <a:t>7–12 </a:t>
            </a:r>
            <a:r>
              <a:rPr lang="ru-RU" sz="1600" b="1" dirty="0">
                <a:solidFill>
                  <a:srgbClr val="C00000"/>
                </a:solidFill>
                <a:latin typeface="Joinks"/>
              </a:rPr>
              <a:t>день </a:t>
            </a:r>
            <a:r>
              <a:rPr lang="ru-RU" sz="1600" b="1" dirty="0" smtClean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диференціюється</a:t>
            </a:r>
            <a:r>
              <a:rPr lang="ru-RU" sz="1600" b="1" dirty="0">
                <a:latin typeface="Joinks"/>
              </a:rPr>
              <a:t> стать, </a:t>
            </a:r>
            <a:r>
              <a:rPr lang="ru-RU" sz="1600" b="1" dirty="0" err="1">
                <a:latin typeface="Joinks"/>
              </a:rPr>
              <a:t>пробивається</a:t>
            </a:r>
            <a:r>
              <a:rPr lang="ru-RU" sz="1600" b="1" dirty="0">
                <a:latin typeface="Joinks"/>
              </a:rPr>
              <a:t> перший пух, </a:t>
            </a:r>
            <a:r>
              <a:rPr lang="ru-RU" sz="1600" b="1" dirty="0" err="1">
                <a:latin typeface="Joinks"/>
              </a:rPr>
              <a:t>кігті</a:t>
            </a:r>
            <a:r>
              <a:rPr lang="ru-RU" sz="1600" b="1" dirty="0">
                <a:latin typeface="Joinks"/>
              </a:rPr>
              <a:t> на </a:t>
            </a:r>
            <a:r>
              <a:rPr lang="ru-RU" sz="1600" b="1" dirty="0" err="1">
                <a:latin typeface="Joinks"/>
              </a:rPr>
              <a:t>пальцях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починають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працювати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нирки</a:t>
            </a:r>
            <a:r>
              <a:rPr lang="ru-RU" sz="1600" b="1" dirty="0">
                <a:latin typeface="Joinks"/>
              </a:rPr>
              <a:t>; на 10 день </a:t>
            </a:r>
            <a:r>
              <a:rPr lang="ru-RU" sz="1600" b="1" dirty="0" err="1">
                <a:latin typeface="Joinks"/>
              </a:rPr>
              <a:t>зародок</a:t>
            </a:r>
            <a:r>
              <a:rPr lang="ru-RU" sz="1600" b="1" dirty="0">
                <a:latin typeface="Joinks"/>
              </a:rPr>
              <a:t> уже </a:t>
            </a:r>
            <a:r>
              <a:rPr lang="ru-RU" sz="1600" b="1" dirty="0" err="1">
                <a:latin typeface="Joinks"/>
              </a:rPr>
              <a:t>рухається</a:t>
            </a:r>
            <a:r>
              <a:rPr lang="ru-RU" sz="1600" b="1" dirty="0">
                <a:latin typeface="Joinks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Joinks"/>
              </a:rPr>
              <a:t>13–19 </a:t>
            </a:r>
            <a:r>
              <a:rPr lang="ru-RU" sz="1600" b="1" dirty="0">
                <a:solidFill>
                  <a:srgbClr val="C00000"/>
                </a:solidFill>
                <a:latin typeface="Joinks"/>
              </a:rPr>
              <a:t>день </a:t>
            </a:r>
            <a:r>
              <a:rPr lang="ru-RU" sz="1600" b="1" dirty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тіло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покривається</a:t>
            </a:r>
            <a:r>
              <a:rPr lang="ru-RU" sz="1600" b="1" dirty="0">
                <a:latin typeface="Joinks"/>
              </a:rPr>
              <a:t> пухом, </a:t>
            </a:r>
            <a:r>
              <a:rPr lang="ru-RU" sz="1600" b="1" dirty="0" err="1">
                <a:latin typeface="Joinks"/>
              </a:rPr>
              <a:t>роговіють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дзьоб</a:t>
            </a:r>
            <a:r>
              <a:rPr lang="ru-RU" sz="1600" b="1" dirty="0">
                <a:latin typeface="Joinks"/>
              </a:rPr>
              <a:t> та </a:t>
            </a:r>
            <a:r>
              <a:rPr lang="ru-RU" sz="1600" b="1" dirty="0" err="1">
                <a:latin typeface="Joinks"/>
              </a:rPr>
              <a:t>кігті</a:t>
            </a:r>
            <a:r>
              <a:rPr lang="ru-RU" sz="1600" b="1" dirty="0">
                <a:latin typeface="Joinks"/>
              </a:rPr>
              <a:t>; </a:t>
            </a:r>
            <a:r>
              <a:rPr lang="ru-RU" sz="1600" b="1" dirty="0" err="1">
                <a:latin typeface="Joinks"/>
              </a:rPr>
              <a:t>курча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може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відкривати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очі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подавати</a:t>
            </a:r>
            <a:r>
              <a:rPr lang="ru-RU" sz="1600" b="1" dirty="0">
                <a:latin typeface="Joinks"/>
              </a:rPr>
              <a:t> голос; </a:t>
            </a:r>
            <a:r>
              <a:rPr lang="ru-RU" sz="1600" b="1" dirty="0" err="1">
                <a:latin typeface="Joinks"/>
              </a:rPr>
              <a:t>його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 smtClean="0">
                <a:latin typeface="Joinks"/>
              </a:rPr>
              <a:t>розміри</a:t>
            </a:r>
            <a:r>
              <a:rPr lang="ru-RU" sz="1600" b="1" dirty="0" smtClean="0">
                <a:latin typeface="Joinks"/>
              </a:rPr>
              <a:t> – </a:t>
            </a:r>
            <a:r>
              <a:rPr lang="ru-RU" sz="1600" b="1" dirty="0">
                <a:latin typeface="Joinks"/>
              </a:rPr>
              <a:t>7 см.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Joinks"/>
              </a:rPr>
              <a:t>20 день </a:t>
            </a:r>
            <a:r>
              <a:rPr lang="ru-RU" sz="1600" b="1" dirty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пташеня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займає</a:t>
            </a:r>
            <a:r>
              <a:rPr lang="ru-RU" sz="1600" b="1" dirty="0">
                <a:latin typeface="Joinks"/>
              </a:rPr>
              <a:t> все яйце, </a:t>
            </a:r>
            <a:r>
              <a:rPr lang="ru-RU" sz="1600" b="1" dirty="0" err="1">
                <a:latin typeface="Joinks"/>
              </a:rPr>
              <a:t>лежить</a:t>
            </a:r>
            <a:r>
              <a:rPr lang="ru-RU" sz="1600" b="1" dirty="0">
                <a:latin typeface="Joinks"/>
              </a:rPr>
              <a:t> хвостом до </a:t>
            </a:r>
            <a:r>
              <a:rPr lang="ru-RU" sz="1600" b="1" dirty="0" err="1">
                <a:latin typeface="Joinks"/>
              </a:rPr>
              <a:t>гострого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кінця</a:t>
            </a:r>
            <a:r>
              <a:rPr lang="ru-RU" sz="1600" b="1" dirty="0">
                <a:latin typeface="Joinks"/>
              </a:rPr>
              <a:t>, ноги </a:t>
            </a:r>
            <a:r>
              <a:rPr lang="ru-RU" sz="1600" b="1" dirty="0" err="1">
                <a:latin typeface="Joinks"/>
              </a:rPr>
              <a:t>підігнуті</a:t>
            </a:r>
            <a:r>
              <a:rPr lang="ru-RU" sz="1600" b="1" dirty="0">
                <a:latin typeface="Joinks"/>
              </a:rPr>
              <a:t> до черева, голова повернута до </a:t>
            </a:r>
            <a:r>
              <a:rPr lang="ru-RU" sz="1600" b="1" dirty="0" err="1">
                <a:latin typeface="Joinks"/>
              </a:rPr>
              <a:t>повітряної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камери</a:t>
            </a:r>
            <a:r>
              <a:rPr lang="ru-RU" sz="1600" b="1" dirty="0">
                <a:latin typeface="Joinks"/>
              </a:rPr>
              <a:t> і </a:t>
            </a:r>
            <a:r>
              <a:rPr lang="ru-RU" sz="1600" b="1" dirty="0" err="1">
                <a:latin typeface="Joinks"/>
              </a:rPr>
              <a:t>прикрита</a:t>
            </a:r>
            <a:r>
              <a:rPr lang="ru-RU" sz="1600" b="1" dirty="0">
                <a:latin typeface="Joinks"/>
              </a:rPr>
              <a:t> правим </a:t>
            </a:r>
            <a:r>
              <a:rPr lang="ru-RU" sz="1600" b="1" dirty="0" err="1">
                <a:latin typeface="Joinks"/>
              </a:rPr>
              <a:t>крилом</a:t>
            </a:r>
            <a:r>
              <a:rPr lang="ru-RU" sz="1600" b="1" dirty="0">
                <a:latin typeface="Joinks"/>
              </a:rPr>
              <a:t>, з-</a:t>
            </a:r>
            <a:r>
              <a:rPr lang="ru-RU" sz="1600" b="1" dirty="0" err="1">
                <a:latin typeface="Joinks"/>
              </a:rPr>
              <a:t>під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якого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стирчить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лише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дзьоб</a:t>
            </a:r>
            <a:r>
              <a:rPr lang="ru-RU" sz="1600" b="1" dirty="0">
                <a:latin typeface="Joinks"/>
              </a:rPr>
              <a:t>; </a:t>
            </a:r>
            <a:r>
              <a:rPr lang="ru-RU" sz="1600" b="1" dirty="0" err="1">
                <a:latin typeface="Joinks"/>
              </a:rPr>
              <a:t>курча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починає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дихати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легенями</a:t>
            </a:r>
            <a:r>
              <a:rPr lang="ru-RU" sz="1600" b="1" dirty="0">
                <a:latin typeface="Joinks"/>
              </a:rPr>
              <a:t>, тому </a:t>
            </a:r>
            <a:r>
              <a:rPr lang="ru-RU" sz="1600" b="1" dirty="0" err="1">
                <a:latin typeface="Joinks"/>
              </a:rPr>
              <a:t>повітря</a:t>
            </a:r>
            <a:r>
              <a:rPr lang="ru-RU" sz="1600" b="1" dirty="0">
                <a:latin typeface="Joinks"/>
              </a:rPr>
              <a:t> у </a:t>
            </a:r>
            <a:r>
              <a:rPr lang="ru-RU" sz="1600" b="1" dirty="0" err="1">
                <a:latin typeface="Joinks"/>
              </a:rPr>
              <a:t>повітряній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камері</a:t>
            </a:r>
            <a:r>
              <a:rPr lang="ru-RU" sz="1600" b="1" dirty="0">
                <a:latin typeface="Joinks"/>
              </a:rPr>
              <a:t> уже не </a:t>
            </a:r>
            <a:r>
              <a:rPr lang="ru-RU" sz="1600" b="1" dirty="0" err="1">
                <a:latin typeface="Joinks"/>
              </a:rPr>
              <a:t>вистачає</a:t>
            </a:r>
            <a:r>
              <a:rPr lang="ru-RU" sz="1600" b="1" dirty="0">
                <a:latin typeface="Joinks"/>
              </a:rPr>
              <a:t> і </a:t>
            </a:r>
            <a:r>
              <a:rPr lang="ru-RU" sz="1600" b="1" dirty="0" err="1">
                <a:latin typeface="Joinks"/>
              </a:rPr>
              <a:t>це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змушує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його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пробивати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шкаралупу</a:t>
            </a:r>
            <a:r>
              <a:rPr lang="ru-RU" sz="1600" b="1" dirty="0">
                <a:latin typeface="Joinks"/>
              </a:rPr>
              <a:t>; на </a:t>
            </a:r>
            <a:r>
              <a:rPr lang="ru-RU" sz="1600" b="1" dirty="0" err="1">
                <a:latin typeface="Joinks"/>
              </a:rPr>
              <a:t>кінці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наддзьобка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наявний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яйцевий</a:t>
            </a:r>
            <a:r>
              <a:rPr lang="ru-RU" sz="1600" b="1" dirty="0">
                <a:latin typeface="Joinks"/>
              </a:rPr>
              <a:t> зуб, за </a:t>
            </a:r>
            <a:r>
              <a:rPr lang="ru-RU" sz="1600" b="1" dirty="0" err="1">
                <a:latin typeface="Joinks"/>
              </a:rPr>
              <a:t>допомогою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якого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пробивається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міцна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шкаралупа</a:t>
            </a:r>
            <a:r>
              <a:rPr lang="ru-RU" sz="1600" b="1" dirty="0">
                <a:latin typeface="Joinks"/>
              </a:rPr>
              <a:t>, а </a:t>
            </a:r>
            <a:r>
              <a:rPr lang="ru-RU" sz="1600" b="1" dirty="0" err="1">
                <a:latin typeface="Joinks"/>
              </a:rPr>
              <a:t>виконавши</a:t>
            </a:r>
            <a:r>
              <a:rPr lang="ru-RU" sz="1600" b="1" dirty="0">
                <a:latin typeface="Joinks"/>
              </a:rPr>
              <a:t> свою </a:t>
            </a:r>
            <a:r>
              <a:rPr lang="ru-RU" sz="1600" b="1" dirty="0" err="1">
                <a:latin typeface="Joinks"/>
              </a:rPr>
              <a:t>місію</a:t>
            </a:r>
            <a:r>
              <a:rPr lang="ru-RU" sz="1600" b="1" dirty="0">
                <a:latin typeface="Joinks"/>
              </a:rPr>
              <a:t>, зуб </a:t>
            </a:r>
            <a:r>
              <a:rPr lang="ru-RU" sz="1600" b="1" dirty="0" err="1">
                <a:latin typeface="Joinks"/>
              </a:rPr>
              <a:t>зникає</a:t>
            </a:r>
            <a:r>
              <a:rPr lang="ru-RU" sz="1600" b="1" dirty="0">
                <a:latin typeface="Joinks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Joinks"/>
              </a:rPr>
              <a:t>21 день </a:t>
            </a:r>
            <a:r>
              <a:rPr lang="ru-RU" sz="1600" b="1" dirty="0">
                <a:latin typeface="Joinks"/>
              </a:rPr>
              <a:t>– </a:t>
            </a:r>
            <a:r>
              <a:rPr lang="ru-RU" sz="1600" b="1" dirty="0" err="1">
                <a:latin typeface="Joinks"/>
              </a:rPr>
              <a:t>курча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робить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колові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рухи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навколо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поздовжньої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осі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проти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годинникової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стрілки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після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чого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намагаючись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розігнутися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упирається</a:t>
            </a:r>
            <a:r>
              <a:rPr lang="ru-RU" sz="1600" b="1" dirty="0">
                <a:latin typeface="Joinks"/>
              </a:rPr>
              <a:t> ногами в </a:t>
            </a:r>
            <a:r>
              <a:rPr lang="ru-RU" sz="1600" b="1" dirty="0" err="1">
                <a:latin typeface="Joinks"/>
              </a:rPr>
              <a:t>шкаралупу</a:t>
            </a:r>
            <a:r>
              <a:rPr lang="ru-RU" sz="1600" b="1" dirty="0">
                <a:latin typeface="Joinks"/>
              </a:rPr>
              <a:t> і, </a:t>
            </a:r>
            <a:r>
              <a:rPr lang="ru-RU" sz="1600" b="1" dirty="0" err="1">
                <a:latin typeface="Joinks"/>
              </a:rPr>
              <a:t>випрямляючи</a:t>
            </a:r>
            <a:r>
              <a:rPr lang="ru-RU" sz="1600" b="1" dirty="0">
                <a:latin typeface="Joinks"/>
              </a:rPr>
              <a:t> </a:t>
            </a:r>
            <a:r>
              <a:rPr lang="ru-RU" sz="1600" b="1" dirty="0" err="1">
                <a:latin typeface="Joinks"/>
              </a:rPr>
              <a:t>шию</a:t>
            </a:r>
            <a:r>
              <a:rPr lang="ru-RU" sz="1600" b="1" dirty="0">
                <a:latin typeface="Joinks"/>
              </a:rPr>
              <a:t>, </a:t>
            </a:r>
            <a:r>
              <a:rPr lang="ru-RU" sz="1600" b="1" dirty="0" err="1">
                <a:latin typeface="Joinks"/>
              </a:rPr>
              <a:t>розламує</a:t>
            </a:r>
            <a:r>
              <a:rPr lang="ru-RU" sz="1600" b="1" dirty="0">
                <a:latin typeface="Joinks"/>
              </a:rPr>
              <a:t> свою </a:t>
            </a:r>
            <a:r>
              <a:rPr lang="ru-RU" sz="1600" b="1" dirty="0" err="1">
                <a:latin typeface="Joinks"/>
              </a:rPr>
              <a:t>колиску</a:t>
            </a:r>
            <a:r>
              <a:rPr lang="ru-RU" sz="1600" b="1" dirty="0">
                <a:latin typeface="Joink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3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6932"/>
            <a:ext cx="9143999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effectLst/>
                <a:latin typeface="Georgia" pitchFamily="18" charset="0"/>
                <a:ea typeface="Calibri"/>
              </a:rPr>
              <a:t>Строки контрольних переглядів  яєць в процесі  інкубації, </a:t>
            </a:r>
            <a:r>
              <a:rPr lang="uk-UA" dirty="0" smtClean="0">
                <a:solidFill>
                  <a:srgbClr val="C00000"/>
                </a:solidFill>
                <a:effectLst/>
                <a:latin typeface="Georgia" pitchFamily="18" charset="0"/>
                <a:ea typeface="Calibri"/>
              </a:rPr>
              <a:t>діб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09551"/>
              </p:ext>
            </p:extLst>
          </p:nvPr>
        </p:nvGraphicFramePr>
        <p:xfrm>
          <a:off x="635564" y="2996952"/>
          <a:ext cx="7824868" cy="25752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02448"/>
                <a:gridCol w="1374140"/>
                <a:gridCol w="1374140"/>
                <a:gridCol w="1374140"/>
              </a:tblGrid>
              <a:tr h="4284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uk-UA" sz="2000" b="1" kern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Вид птиці</a:t>
                      </a:r>
                      <a:endParaRPr lang="ru-RU" sz="2000" b="1" kern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uk-UA" sz="1800" b="1" kern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oinks"/>
                        </a:rPr>
                        <a:t>Перегляди на овоскопі </a:t>
                      </a:r>
                      <a:endParaRPr lang="ru-RU" sz="1800" b="1" kern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oinks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1-й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2-й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3-й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42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Кури 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>
                          <a:effectLst/>
                          <a:latin typeface="Joinks"/>
                        </a:rPr>
                        <a:t>7</a:t>
                      </a:r>
                      <a:endParaRPr lang="ru-RU" sz="1500" b="1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11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19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42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Качки і індики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8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>
                          <a:effectLst/>
                          <a:latin typeface="Joinks"/>
                        </a:rPr>
                        <a:t>13</a:t>
                      </a:r>
                      <a:endParaRPr lang="ru-RU" sz="1500" b="1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25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42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>
                          <a:effectLst/>
                          <a:latin typeface="Joinks"/>
                        </a:rPr>
                        <a:t>Гуси </a:t>
                      </a:r>
                      <a:endParaRPr lang="ru-RU" sz="1500" b="1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>
                          <a:effectLst/>
                          <a:latin typeface="Joinks"/>
                        </a:rPr>
                        <a:t>9</a:t>
                      </a:r>
                      <a:endParaRPr lang="ru-RU" sz="1500" b="1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>
                          <a:effectLst/>
                          <a:latin typeface="Joinks"/>
                        </a:rPr>
                        <a:t>15</a:t>
                      </a:r>
                      <a:endParaRPr lang="ru-RU" sz="1500" b="1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28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429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Цесарки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>
                          <a:effectLst/>
                          <a:latin typeface="Joinks"/>
                        </a:rPr>
                        <a:t>9</a:t>
                      </a:r>
                      <a:endParaRPr lang="ru-RU" sz="1500" b="1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>
                          <a:effectLst/>
                          <a:latin typeface="Joinks"/>
                        </a:rPr>
                        <a:t>14</a:t>
                      </a:r>
                      <a:endParaRPr lang="ru-RU" sz="1500" b="1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500" b="1" dirty="0">
                          <a:effectLst/>
                          <a:latin typeface="Joinks"/>
                        </a:rPr>
                        <a:t>25</a:t>
                      </a:r>
                      <a:endParaRPr lang="ru-RU" sz="1500" b="1" dirty="0">
                        <a:effectLst/>
                        <a:latin typeface="Joinks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8" name="Рисунок 7" descr="http://www.wellensittichclub.com/knopki_forum/p_up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5934" y="1208082"/>
            <a:ext cx="792087" cy="16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D:\З робочого стола\ПТАХІВН,\Інкубація в картинках\інк.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40"/>
            <a:ext cx="2757814" cy="126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D:\З робочого стола\ПТАХІВН,\Інкубація в картинках\надкльовування курчат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226774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Н М К\ПТАХІВНИЦТВО НАВЧ.МЕТОД. КОМПЛЕКС\Презентації Техн. в-ва прод.птах\ФОТО ДЛЯ ПРЕЗЕНТАЦІЙ\інкубація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71" y="1268760"/>
            <a:ext cx="3002826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433" y="42149"/>
            <a:ext cx="34196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Joinks"/>
              </a:rPr>
              <a:t>Біологічний контроль</a:t>
            </a:r>
            <a:endParaRPr lang="ru-RU" sz="40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3" name="Рисунок 2" descr="http://showparrot.ucoz.ru/_fr/3/69437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30" y="3153863"/>
            <a:ext cx="4599519" cy="267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showparrot.ucoz.ru/_fr/3/508295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7" y="4113141"/>
            <a:ext cx="3881657" cy="2744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23"/>
            <a:ext cx="3039245" cy="3978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s62.ucoz.net/a/09/112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18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Admin\Мои документы\Мои рисунки\vlcsnap-2012-05-26-19h18m22s1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9" y="1181672"/>
            <a:ext cx="1676771" cy="1611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Мои документы\Мои рисунки\vlcsnap-2012-05-26-19h16m53s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72" y="1705064"/>
            <a:ext cx="1551384" cy="144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Мои документы\Мои рисунки\vlcsnap-2012-05-26-19h18m07s3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67562"/>
            <a:ext cx="1662201" cy="1485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72" y="5593556"/>
            <a:ext cx="2082215" cy="1264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18" y="188640"/>
            <a:ext cx="7205333" cy="8640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Тривалість ембріонального розвитку молодняку птиці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04281"/>
            <a:ext cx="8352928" cy="5332505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Кури : яєчні – 19–21 доба</a:t>
            </a:r>
          </a:p>
          <a:p>
            <a:pPr algn="l"/>
            <a:r>
              <a:rPr lang="uk-UA" sz="20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          м’ясні – 19–21 доба 6 годин</a:t>
            </a:r>
          </a:p>
          <a:p>
            <a:pPr algn="l"/>
            <a:endParaRPr lang="uk-UA" sz="2000" b="1" dirty="0" smtClean="0">
              <a:solidFill>
                <a:schemeClr val="tx1"/>
              </a:solidFill>
              <a:latin typeface="Joinks"/>
            </a:endParaRPr>
          </a:p>
          <a:p>
            <a:pPr algn="l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Індики – 25–27 діб 12 годин</a:t>
            </a:r>
          </a:p>
          <a:p>
            <a:pPr algn="l"/>
            <a:endParaRPr lang="uk-UA" sz="2000" b="1" dirty="0" smtClean="0">
              <a:solidFill>
                <a:schemeClr val="tx1"/>
              </a:solidFill>
              <a:latin typeface="Joinks"/>
            </a:endParaRPr>
          </a:p>
          <a:p>
            <a:pPr algn="l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Качки – 25–27 діб 12 годин</a:t>
            </a:r>
          </a:p>
          <a:p>
            <a:pPr algn="l"/>
            <a:endParaRPr lang="uk-UA" sz="2000" b="1" dirty="0" smtClean="0">
              <a:solidFill>
                <a:schemeClr val="tx1"/>
              </a:solidFill>
              <a:latin typeface="Joinks"/>
            </a:endParaRPr>
          </a:p>
          <a:p>
            <a:pPr algn="l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Гуси – 27–30 діб 12 годин</a:t>
            </a:r>
          </a:p>
          <a:p>
            <a:pPr algn="l"/>
            <a:endParaRPr lang="uk-UA" sz="2000" b="1" dirty="0" smtClean="0">
              <a:solidFill>
                <a:schemeClr val="tx1"/>
              </a:solidFill>
              <a:latin typeface="Joinks"/>
            </a:endParaRPr>
          </a:p>
          <a:p>
            <a:pPr algn="l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Цесарки – 25–28 діб</a:t>
            </a:r>
          </a:p>
          <a:p>
            <a:pPr algn="l"/>
            <a:endParaRPr lang="uk-UA" sz="2000" b="1" dirty="0" smtClean="0">
              <a:solidFill>
                <a:schemeClr val="tx1"/>
              </a:solidFill>
              <a:latin typeface="Joinks"/>
            </a:endParaRPr>
          </a:p>
          <a:p>
            <a:pPr algn="l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Перепели – 16–17 діб 12 годин</a:t>
            </a:r>
          </a:p>
          <a:p>
            <a:pPr algn="l"/>
            <a:endParaRPr lang="ru-RU" sz="2000" dirty="0">
              <a:latin typeface="Joink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84" y="5820951"/>
            <a:ext cx="1399116" cy="1052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Admin\Мои документы\Мои рисунки\Холдинг АВАНГАРД\добові курчата- Аванг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47" y="1171984"/>
            <a:ext cx="2131130" cy="1283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Холдинг АВАНГАРД\каченя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7"/>
            <a:ext cx="2016223" cy="1429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ФОТО ДЛЯ ПРЕЗЕНТАЦІЙ\гусенятка...добов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68" y="3641285"/>
            <a:ext cx="1880684" cy="1465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Мои рисунки\ФОТО ДЛЯ ПРЕЗЕНТАЦІЙ\індичата добові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13" y="2145197"/>
            <a:ext cx="2191327" cy="1415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Мои рисунки\ФОТО ДЛЯ ПРЕЗЕНТАЦІЙ\фон!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18019"/>
          <a:stretch/>
        </p:blipFill>
        <p:spPr bwMode="auto">
          <a:xfrm>
            <a:off x="7460796" y="19185"/>
            <a:ext cx="1683204" cy="1171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Мои рисунки\ФОТО ДЛЯ ПРЕЗЕНТАЦІЙ\цесарятка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92201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Н М К\ПТАХІВНИЦТВО НАВЧ.МЕТОД. КОМПЛЕКС\Презентації Техн. в-ва прод.птах\ФОТО ДЛЯ ПРЕЗЕНТАЦІЙ\гусен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40968"/>
            <a:ext cx="1907704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76824"/>
            <a:ext cx="2160240" cy="1647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Мои рисунки\vlcsnap-2013-04-08-14h16m55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42" y="885825"/>
            <a:ext cx="285380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Мои документы\Мои рисунки\vlcsnap-2013-04-08-14h16m13s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6" y="300752"/>
            <a:ext cx="3000367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Мои документы\Мои рисунки\vlcsnap-2013-04-08-14h17m11s1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03443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Admin\Мои документы\Мои рисунки\vlcsnap-2013-04-08-14h17m32s1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44" y="3212976"/>
            <a:ext cx="3074888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Documents and Settings\Admin\Мои документы\Мои рисунки\vlcsnap-2013-04-08-14h17m57s1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6" y="4437112"/>
            <a:ext cx="271233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Documents and Settings\Admin\Мои документы\Мои рисунки\vlcsnap-2013-04-08-14h18m43s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53" y="4863658"/>
            <a:ext cx="273630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35386" y="71883"/>
            <a:ext cx="398159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atin typeface="Joinks"/>
                <a:ea typeface="+mj-ea"/>
                <a:cs typeface="+mj-cs"/>
              </a:rPr>
              <a:t>Вивід молодняку птиці</a:t>
            </a:r>
            <a:endParaRPr lang="ru-RU" dirty="0"/>
          </a:p>
        </p:txBody>
      </p:sp>
      <p:pic>
        <p:nvPicPr>
          <p:cNvPr id="2050" name="Picture 2" descr="G:\Н М К\ПТАХІВНИЦТВО НАВЧ.МЕТОД. КОМПЛЕКС\Презентації Техн. в-ва прод.птах\Холдинг АВАНГАРД\інкубація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92" y="2881536"/>
            <a:ext cx="173955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Documents and Settings\Admin\Мои документы\Мои рисунки\vlcsnap-2012-05-26-19h22m06s7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8" y="548936"/>
            <a:ext cx="2190666" cy="147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Мои рисунки\vlcsnap-2013-04-08-14h19m15s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600"/>
            <a:ext cx="2336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Мои документы\Мои рисунки\vlcsnap-2013-04-08-14h19m39s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74" y="123109"/>
            <a:ext cx="302065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Admin\Мои документы\Мои рисунки\vlcsnap-2013-04-08-14h20m00s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1743004"/>
            <a:ext cx="3225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Admin\Мои документы\Мои рисунки\vlcsnap-2013-04-08-14h20m23s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06" y="1743004"/>
            <a:ext cx="3068059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Admin\Мои документы\Мои рисунки\vlcsnap-2013-04-08-14h20m40s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08" y="3314558"/>
            <a:ext cx="35306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Documents and Settings\Admin\Мои документы\Мои рисунки\vlcsnap-2013-04-08-14h21m28s12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5" y="3029910"/>
            <a:ext cx="3600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Documents and Settings\Admin\Мои документы\Мои рисунки\vlcsnap-2013-04-08-14h22m05s3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029200"/>
            <a:ext cx="35306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Documents and Settings\Admin\Мои документы\Мои рисунки\vlcsnap-2013-04-08-14h22m50s22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320112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D:\З робочого стола\ПТАХІВН,\Інкубація в картинках\інк.15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6913"/>
            <a:ext cx="2229103" cy="1584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7056784" cy="5183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1.Розкрийте поняття </a:t>
            </a:r>
            <a:r>
              <a:rPr lang="uk-UA" sz="1600" b="1" dirty="0" smtClean="0">
                <a:latin typeface="Georgia" pitchFamily="18" charset="0"/>
                <a:ea typeface="Calibri"/>
                <a:cs typeface="Times New Roman"/>
              </a:rPr>
              <a:t>«інкубація».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2.Вкажіть вимоги до якості інкубаційних яєць.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3.Які яйця не підлягають інкубації?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4.Яка допустима маса інкубаційних яєць різних видів птиці?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5.Назвіть термін інкубації яєць різних видів птиці.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6.Що таке режим інкубації?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7.Які фактори впливають на виводимість яєць?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8.Яка температура повинна підтримуватись в інкубаційній шафі?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9.Що таке біологічний контроль інкубації?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10.В які терміни інкубації проводять біологічний контроль?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11.За якими ознаками проводять оцінку добового молодняку?</a:t>
            </a:r>
            <a:endParaRPr lang="ru-RU" sz="16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latin typeface="Georgia" pitchFamily="18" charset="0"/>
                <a:ea typeface="Calibri"/>
                <a:cs typeface="Times New Roman"/>
              </a:rPr>
              <a:t>12.Яка мета проведення обліку інкубації? </a:t>
            </a:r>
            <a:endParaRPr lang="ru-RU" sz="1600" b="1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788" y="22173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cs typeface="Arial"/>
              </a:rPr>
              <a:t>Питання самоконтролю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036252" y="637237"/>
            <a:ext cx="2015049" cy="1827185"/>
          </a:xfrm>
          <a:prstGeom prst="ellipse">
            <a:avLst/>
          </a:prstGeom>
          <a:solidFill>
            <a:srgbClr val="000000"/>
          </a:solidFill>
          <a:ln w="76200">
            <a:solidFill>
              <a:srgbClr val="2D2D8A">
                <a:lumMod val="40000"/>
                <a:lumOff val="6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5008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7364" y="620688"/>
            <a:ext cx="3241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25"/>
              </a:spcBef>
            </a:pPr>
            <a:r>
              <a:rPr lang="uk-UA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Century Schoolbook"/>
              </a:rPr>
              <a:t>Література</a:t>
            </a:r>
            <a:endParaRPr lang="ru-RU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916832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0" y="275189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Joinks"/>
              </a:rPr>
              <a:t>Бородай В.П., </a:t>
            </a:r>
            <a:r>
              <a:rPr lang="ru-RU" sz="2400" b="1" dirty="0" err="1">
                <a:solidFill>
                  <a:prstClr val="black"/>
                </a:solidFill>
                <a:latin typeface="Joinks"/>
              </a:rPr>
              <a:t>Вертійчук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 А.І. </a:t>
            </a:r>
            <a:r>
              <a:rPr lang="ru-RU" sz="2400" b="1" dirty="0" err="1">
                <a:solidFill>
                  <a:prstClr val="black"/>
                </a:solidFill>
                <a:latin typeface="Joinks"/>
              </a:rPr>
              <a:t>підручник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 «</a:t>
            </a:r>
            <a:r>
              <a:rPr lang="ru-RU" sz="2400" b="1" dirty="0" err="1">
                <a:solidFill>
                  <a:prstClr val="black"/>
                </a:solidFill>
                <a:latin typeface="Joinks"/>
              </a:rPr>
              <a:t>Технологія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Joinks"/>
              </a:rPr>
              <a:t>виробництва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Joinks"/>
              </a:rPr>
              <a:t>продукції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Joinks"/>
              </a:rPr>
              <a:t>птахівництва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» </a:t>
            </a:r>
            <a:r>
              <a:rPr lang="ru-RU" sz="2400" b="1" dirty="0" err="1">
                <a:solidFill>
                  <a:prstClr val="black"/>
                </a:solidFill>
                <a:latin typeface="Joinks"/>
              </a:rPr>
              <a:t>Вінниця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 «Нова Книга» 2006 </a:t>
            </a:r>
            <a:r>
              <a:rPr lang="ru-RU" sz="2400" b="1" dirty="0" smtClean="0">
                <a:solidFill>
                  <a:prstClr val="black"/>
                </a:solidFill>
                <a:latin typeface="Joinks"/>
              </a:rPr>
              <a:t>с.138-167</a:t>
            </a:r>
            <a:endParaRPr lang="ru-RU" sz="2400" b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7708" y="3952220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Додаткова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0" y="4509120"/>
            <a:ext cx="8784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prstClr val="black"/>
                </a:solidFill>
                <a:latin typeface="Joinks"/>
              </a:rPr>
              <a:t>1.Бесулін В.І., </a:t>
            </a:r>
            <a:r>
              <a:rPr lang="uk-UA" sz="2000" b="1" dirty="0" err="1">
                <a:solidFill>
                  <a:prstClr val="black"/>
                </a:solidFill>
                <a:latin typeface="Joinks"/>
              </a:rPr>
              <a:t>Гужва</a:t>
            </a:r>
            <a:r>
              <a:rPr lang="uk-UA" sz="2000" b="1" dirty="0">
                <a:solidFill>
                  <a:prstClr val="black"/>
                </a:solidFill>
                <a:latin typeface="Joinks"/>
              </a:rPr>
              <a:t> В.І. підручник «Птахівництво і технологія виробництва яєць та м’яса птиці» Біла церква 2003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с.159-186</a:t>
            </a:r>
            <a:endParaRPr lang="ru-RU" sz="2000" dirty="0">
              <a:solidFill>
                <a:prstClr val="black"/>
              </a:solidFill>
              <a:latin typeface="Joinks"/>
            </a:endParaRPr>
          </a:p>
          <a:p>
            <a:pPr lvl="0" algn="ctr"/>
            <a:r>
              <a:rPr lang="uk-UA" sz="2000" b="1" dirty="0">
                <a:solidFill>
                  <a:prstClr val="black"/>
                </a:solidFill>
                <a:latin typeface="Joinks"/>
              </a:rPr>
              <a:t>2.Бусенко О.Т. підручник «Технологія виробництва продукції тваринництва» Київ «Аграрна освіта» 2001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с.343-345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  <a:p>
            <a:pPr lvl="0" algn="ctr"/>
            <a:r>
              <a:rPr lang="uk-UA" sz="2000" b="1" dirty="0">
                <a:solidFill>
                  <a:prstClr val="black"/>
                </a:solidFill>
                <a:latin typeface="Joinks"/>
              </a:rPr>
              <a:t>3.Бусенко О.Т. підручник «Технологія виробництва продукції тваринництва» Київ «Вища освіта» 2005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с.341-343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9" y="783704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Documents and Settings\Admin\Мои документы\Мои рисунки\vlcsnap-2012-05-26-18h48m43s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5" y="240141"/>
            <a:ext cx="2771801" cy="2299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20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З робочого стола\ПТАХІВН,\Інкубація в картинках\індокаче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6" y="2976879"/>
            <a:ext cx="2540000" cy="1856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З робочого стола\ПТАХІВН,\Інкубація в картинках\інк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47" y="1230890"/>
            <a:ext cx="1799855" cy="1450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З робочого стола\ПТАХІВН,\Інкубація в картинках\інк.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14" y="2803252"/>
            <a:ext cx="2857500" cy="175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:\З робочого стола\ПТАХІВН,\Інкубація в картинках\інк.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2" y="117481"/>
            <a:ext cx="2941527" cy="1434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D:\З робочого стола\ПТАХІВН,\Інкубація в картинках\інк.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" y="1268761"/>
            <a:ext cx="2058319" cy="1534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D:\З робочого стола\ПТАХІВН,\Інкубація в картинках\інк.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82" y="4982230"/>
            <a:ext cx="2540000" cy="1671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D:\З робочого стола\ПТАХІВН,\Інкубація в картинках\інк.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" y="2976879"/>
            <a:ext cx="2472678" cy="1653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:\З робочого стола\ПТАХІВН,\Інкубація в картинках\інк.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36" y="4915172"/>
            <a:ext cx="2555878" cy="175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D:\З робочого стола\ПТАХІВН,\Інкубація в картинках\каченята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1500" b="20000"/>
          <a:stretch/>
        </p:blipFill>
        <p:spPr bwMode="auto">
          <a:xfrm>
            <a:off x="425449" y="4892844"/>
            <a:ext cx="2472678" cy="177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8127" y="2157741"/>
            <a:ext cx="34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ДЯКУЮ ЗА УВАГУ!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658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737" y="266888"/>
            <a:ext cx="2117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Інкубація –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6847" y="31673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Joinks"/>
                <a:ea typeface="Calibri"/>
                <a:cs typeface="Times New Roman"/>
              </a:rPr>
              <a:t>штучне виведення </a:t>
            </a:r>
            <a:r>
              <a:rPr lang="uk-UA" b="1" i="1" dirty="0" smtClean="0">
                <a:latin typeface="Joinks"/>
                <a:ea typeface="Calibri"/>
                <a:cs typeface="Times New Roman"/>
              </a:rPr>
              <a:t>молодняку з яєць сільськогосподарської птиці.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2579" y="2654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b="1" i="1" dirty="0" smtClean="0">
                <a:solidFill>
                  <a:prstClr val="black"/>
                </a:solidFill>
                <a:latin typeface="Joinks"/>
                <a:cs typeface="Times New Roman"/>
              </a:rPr>
              <a:t>Вона з успіхом проводиться протягом усього року і не залежить від наявності квочок.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6838" y="357752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solidFill>
                  <a:prstClr val="black"/>
                </a:solidFill>
                <a:latin typeface="Joinks"/>
                <a:cs typeface="Times New Roman"/>
              </a:rPr>
              <a:t>Штучна інкубація полегшує проведення племінної роботи, а витрати  на неї та на собівартість добового молодняку значно менші порівняно з виведенням молодняку під квочкою.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838" y="1095127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prstClr val="black"/>
                </a:solidFill>
                <a:latin typeface="Joinks"/>
                <a:cs typeface="Times New Roman"/>
              </a:rPr>
              <a:t>Вона дозволяє отримувати для вирощування в потрібній кількості  великі партії однодобового молодняку.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871567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Штучна  інкубація – важлива ланка </a:t>
            </a:r>
            <a:r>
              <a:rPr lang="uk-UA" b="1" i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технології виробництва продукції </a:t>
            </a:r>
            <a:r>
              <a:rPr lang="uk-UA" b="1" i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птахівництва</a:t>
            </a:r>
            <a:r>
              <a:rPr lang="uk-UA" b="1" i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</a:t>
            </a:r>
            <a:endParaRPr lang="ru-RU" b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1026" name="Picture 2" descr="G:\Н М К\ПТАХІВНИЦТВО НАВЧ.МЕТОД. КОМПЛЕКС\Презентації Техн. в-ва прод.птах\Холдинг АВАНГАРД\квочка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72" y="4509121"/>
            <a:ext cx="1390792" cy="110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 М К\ПТАХІВНИЦТВО НАВЧ.МЕТОД. КОМПЛЕКС\Презентації Техн. в-ва прод.птах\Холдинг АВАНГАРД\інкуб.яйця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152170"/>
            <a:ext cx="1623360" cy="128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Н М К\ПТАХІВНИЦТВО НАВЧ.МЕТОД. КОМПЛЕКС\Презентації Техн. в-ва прод.птах\Холдинг АВАНГАРД\яйця інкубаційні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41" y="2492896"/>
            <a:ext cx="1656184" cy="151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Н М К\ПТАХІВНИЦТВО НАВЧ.МЕТОД. КОМПЛЕКС\Презентації Техн. в-ва прод.птах\ФОТО ДЛЯ ПРЕЗЕНТАЦІЙ\бройлерні індичат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0"/>
          <a:stretch/>
        </p:blipFill>
        <p:spPr bwMode="auto">
          <a:xfrm>
            <a:off x="1843909" y="5234138"/>
            <a:ext cx="1514185" cy="129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Н М К\ПТАХІВНИЦТВО НАВЧ.МЕТОД. КОМПЛЕКС\Презентації Техн. в-ва прод.птах\ФОТО ДЛЯ ПРЕЗЕНТАЦІЙ\гусенята Леггард добові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" y="4589129"/>
            <a:ext cx="16287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Н М К\ПТАХІВНИЦТВО НАВЧ.МЕТОД. КОМПЛЕКС\Презентації Техн. в-ва прод.птах\ФОТО ДЛЯ ПРЕЗЕНТАЦІЙ\добовий молодня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26" y="963066"/>
            <a:ext cx="27336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Н М К\ПТАХІВНИЦТВО НАВЧ.МЕТОД. КОМПЛЕКС\Презентації Техн. в-ва прод.птах\ФОТО ДЛЯ ПРЕЗЕНТАЦІЙ\квочеч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24" y="4314696"/>
            <a:ext cx="1478656" cy="135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Н М К\ПТАХІВНИЦТВО НАВЧ.МЕТОД. КОМПЛЕКС\Презентації Техн. в-ва прод.птах\ФОТО ДЛЯ ПРЕЗЕНТАЦІЙ\квочка на яйцях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83" y="4723494"/>
            <a:ext cx="1381391" cy="116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Н М К\ПТАХІВНИЦТВО НАВЧ.МЕТОД. КОМПЛЕКС\Презентації Техн. в-ва прод.птах\ФОТО ДЛЯ ПРЕЗЕНТАЦІЙ\каченятка добові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4" y="2018457"/>
            <a:ext cx="16573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59" y="85725"/>
            <a:ext cx="8229600" cy="9401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Технологічні процеси штучного виведення молодняку птиці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33" y="944729"/>
            <a:ext cx="8697755" cy="572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прийом яєць;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їх оцінка і сортування;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закладка в інкубаційні лотки; </a:t>
            </a:r>
            <a:endParaRPr lang="ru-RU" sz="2000" b="1" dirty="0"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зберігання до закладки в інкубатор;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закладка лотків з яйцями в інкубатор; 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інкубація яєць, забезпечення необхідного режиму в інкубаторах;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контроль режиму за приборами;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біологічний контроль за ембріональним розвитком;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перекладання яєць з інкубаційних лотків у вивідні та розміщення їх у вивідні шафи;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вибирання обсохлого молодняку; </a:t>
            </a:r>
            <a:endParaRPr lang="ru-RU" sz="2000" b="1" dirty="0"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оцінка його якості і визначення статі;</a:t>
            </a:r>
            <a:endParaRPr lang="ru-RU" sz="2000" b="1" dirty="0" smtClean="0">
              <a:effectLst/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  <a:cs typeface="Times New Roman"/>
              </a:rPr>
              <a:t>реалізація молодняку на вирощування;</a:t>
            </a:r>
            <a:endParaRPr lang="ru-RU" sz="2000" b="1" dirty="0">
              <a:latin typeface="Joink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uk-UA" sz="2000" b="1" dirty="0" smtClean="0">
                <a:effectLst/>
                <a:latin typeface="Joinks"/>
                <a:ea typeface="Calibri"/>
              </a:rPr>
              <a:t>очищення, миття і дезінфекція інкубаторів,    лотків, приміщень та тари</a:t>
            </a:r>
            <a:endParaRPr lang="ru-RU" sz="2000" b="1" dirty="0">
              <a:latin typeface="Joinks"/>
            </a:endParaRPr>
          </a:p>
        </p:txBody>
      </p:sp>
      <p:pic>
        <p:nvPicPr>
          <p:cNvPr id="4" name="Рисунок 3" descr="http://s62.ucoz.net/a/09/11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0" y="0"/>
            <a:ext cx="1080120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97" y="944729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3729" y="5373216"/>
            <a:ext cx="5280271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Кури, індики, гуси, перепели, цесарки, качки, страуси</a:t>
            </a:r>
            <a:endParaRPr lang="ru-RU" sz="3200" b="1" dirty="0">
              <a:solidFill>
                <a:srgbClr val="2A2A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6" descr="C:\Documents and Settings\Admin\Рабочий стол\Інкубація в картинках\інк. утримання батьківського погол. птиці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257">
            <a:off x="151607" y="1109889"/>
            <a:ext cx="2540000" cy="13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84137" y="1160749"/>
            <a:ext cx="4038600" cy="3942438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маса;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форма яєць;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щільність;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співвідношення маси складових частин яйця;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висота білка та жовтка;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Wingdings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товщина та міцність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шкаралупи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95575"/>
            <a:ext cx="4860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uk-UA" sz="2800" b="1" dirty="0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</a:rPr>
              <a:t>Відбір яєць для інкубації за комплексом ознак</a:t>
            </a:r>
            <a:endParaRPr lang="ru-RU" sz="2800" dirty="0">
              <a:solidFill>
                <a:srgbClr val="2A2A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702" y="95575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 b="1" dirty="0" err="1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Інкубують</a:t>
            </a:r>
            <a:r>
              <a:rPr lang="ru-RU" sz="2800" b="1" dirty="0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 </a:t>
            </a:r>
            <a:r>
              <a:rPr lang="ru-RU" sz="2800" b="1" dirty="0" err="1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яйця</a:t>
            </a:r>
            <a:r>
              <a:rPr lang="ru-RU" sz="2800" b="1" dirty="0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 </a:t>
            </a:r>
            <a:r>
              <a:rPr lang="ru-RU" sz="2800" b="1" dirty="0" err="1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всіх</a:t>
            </a:r>
            <a:r>
              <a:rPr lang="ru-RU" sz="2800" b="1" dirty="0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 </a:t>
            </a:r>
            <a:r>
              <a:rPr lang="ru-RU" sz="2800" b="1" dirty="0" err="1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видів</a:t>
            </a:r>
            <a:r>
              <a:rPr lang="ru-RU" sz="2800" b="1" dirty="0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 </a:t>
            </a:r>
            <a:r>
              <a:rPr lang="ru-RU" sz="2800" b="1" dirty="0" err="1">
                <a:solidFill>
                  <a:srgbClr val="2A2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птиці</a:t>
            </a:r>
            <a:endParaRPr lang="ru-RU" sz="2800" b="1" dirty="0">
              <a:solidFill>
                <a:srgbClr val="2A2A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8" name="Picture 5" descr="C:\Documents and Settings\Admin\Рабочий стол\Інкубація в картинках\інд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916">
            <a:off x="2308186" y="1326392"/>
            <a:ext cx="2279651" cy="14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dmin\Рабочий стол\Інкубація в картинках\гус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232">
            <a:off x="298993" y="2343350"/>
            <a:ext cx="2279651" cy="10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Інкубація в картинках\перепел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497">
            <a:off x="2514925" y="2888856"/>
            <a:ext cx="2050553" cy="11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Рабочий стол\Інкубація в картинках\цесар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198">
            <a:off x="420409" y="3532291"/>
            <a:ext cx="2076819" cy="12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3"/>
          <p:cNvPicPr>
            <a:picLocks/>
          </p:cNvPicPr>
          <p:nvPr/>
        </p:nvPicPr>
        <p:blipFill>
          <a:blip r:embed="rId7" cstate="print"/>
          <a:srcRect l="3935" t="9708" r="4810" b="7616"/>
          <a:stretch>
            <a:fillRect/>
          </a:stretch>
        </p:blipFill>
        <p:spPr bwMode="auto">
          <a:xfrm rot="913299">
            <a:off x="2435329" y="4088101"/>
            <a:ext cx="2025879" cy="1196235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pic>
        <p:nvPicPr>
          <p:cNvPr id="13" name="Рисунок 12" descr="http://1.bp.blogspot.com/-86Y8qR3hcXE/T5gJzWjo7NI/AAAAAAAABtc/YzTQIhzOtyI/s200/4l2zhz-n26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062">
            <a:off x="427118" y="4805650"/>
            <a:ext cx="2535767" cy="178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2" descr="http://www.tempo-jsc.com/upload/img/ovovita/images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85" y="1327426"/>
            <a:ext cx="1432215" cy="1093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307027"/>
            <a:ext cx="7095280" cy="95852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600" b="1" cap="none" dirty="0" err="1">
                <a:solidFill>
                  <a:srgbClr val="0000FF"/>
                </a:solidFill>
                <a:latin typeface="Joinks"/>
                <a:ea typeface="+mn-ea"/>
                <a:cs typeface="+mn-cs"/>
              </a:rPr>
              <a:t>Вимоги</a:t>
            </a:r>
            <a:r>
              <a:rPr lang="ru-RU" sz="3600" b="1" cap="none" dirty="0">
                <a:solidFill>
                  <a:srgbClr val="0000FF"/>
                </a:solidFill>
                <a:latin typeface="Joinks"/>
                <a:ea typeface="+mn-ea"/>
                <a:cs typeface="+mn-cs"/>
              </a:rPr>
              <a:t> до </a:t>
            </a:r>
            <a:r>
              <a:rPr lang="ru-RU" sz="3600" b="1" cap="none" dirty="0" err="1">
                <a:solidFill>
                  <a:srgbClr val="0000FF"/>
                </a:solidFill>
                <a:latin typeface="Joinks"/>
                <a:ea typeface="+mn-ea"/>
                <a:cs typeface="+mn-cs"/>
              </a:rPr>
              <a:t>якості</a:t>
            </a:r>
            <a:r>
              <a:rPr lang="ru-RU" sz="3600" b="1" cap="none" dirty="0">
                <a:solidFill>
                  <a:srgbClr val="0000FF"/>
                </a:solidFill>
                <a:latin typeface="Joinks"/>
                <a:ea typeface="+mn-ea"/>
                <a:cs typeface="+mn-cs"/>
              </a:rPr>
              <a:t> </a:t>
            </a:r>
            <a:r>
              <a:rPr lang="ru-RU" sz="3600" b="1" cap="none" dirty="0" err="1">
                <a:solidFill>
                  <a:srgbClr val="0000FF"/>
                </a:solidFill>
                <a:latin typeface="Joinks"/>
                <a:ea typeface="+mn-ea"/>
                <a:cs typeface="+mn-cs"/>
              </a:rPr>
              <a:t>інкубаційних</a:t>
            </a:r>
            <a:r>
              <a:rPr lang="ru-RU" sz="3600" b="1" cap="none" dirty="0">
                <a:solidFill>
                  <a:srgbClr val="0000FF"/>
                </a:solidFill>
                <a:latin typeface="Joinks"/>
                <a:ea typeface="+mn-ea"/>
                <a:cs typeface="+mn-cs"/>
              </a:rPr>
              <a:t> </a:t>
            </a:r>
            <a:r>
              <a:rPr lang="ru-RU" sz="3600" b="1" cap="none" dirty="0" err="1">
                <a:solidFill>
                  <a:srgbClr val="0000FF"/>
                </a:solidFill>
                <a:latin typeface="Joinks"/>
                <a:ea typeface="+mn-ea"/>
                <a:cs typeface="+mn-cs"/>
              </a:rPr>
              <a:t>яєць</a:t>
            </a:r>
            <a:r>
              <a:rPr lang="ru-RU" b="1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cap="none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7531" y="5859270"/>
            <a:ext cx="365760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3541" y="2186862"/>
            <a:ext cx="3657600" cy="32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9552" y="1268760"/>
            <a:ext cx="365760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773" y="786289"/>
            <a:ext cx="4416491" cy="571935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 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Повноцінні 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інкубаційні яйця мають правильну форму, тупий і гострий кінці їх чітко розрізняються. </a:t>
            </a:r>
            <a:endParaRPr lang="en-US" sz="2000" b="1" dirty="0" smtClean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  <a:latin typeface="Joinks"/>
                <a:ea typeface="Times New Roman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Форма 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яйця впливає на положення зародка, що розвивається, вивід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молодняку 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з круглих або довгих яєць знижується. </a:t>
            </a:r>
            <a:endParaRPr lang="ru-RU" sz="20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tabLst>
                <a:tab pos="8001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 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У 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повноцінних інкубаційних яєць шкаралупа повинна бути чистою, гладкою, без зморшок, наростів, бугрів. </a:t>
            </a:r>
            <a:endParaRPr lang="en-US" sz="2000" b="1" dirty="0" smtClean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tabLst>
                <a:tab pos="8001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Joinks"/>
                <a:ea typeface="Times New Roman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Діаметр 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повітряної камери свіжого яйця не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перевищує 17мм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,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висота – 3мм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,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об’єм – 0,1–0,3см</a:t>
            </a:r>
            <a:r>
              <a:rPr lang="uk-UA" sz="2000" b="1" baseline="30000" dirty="0" smtClean="0">
                <a:solidFill>
                  <a:prstClr val="black"/>
                </a:solidFill>
                <a:latin typeface="Joinks"/>
                <a:ea typeface="Times New Roman"/>
              </a:rPr>
              <a:t>3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en-US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tabLst>
                <a:tab pos="8001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Зародковий 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</a:rPr>
              <a:t>диск заплідненого яйця має діаметр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</a:rPr>
              <a:t>4–5мм</a:t>
            </a:r>
            <a:endParaRPr lang="ru-RU" sz="2000" b="1" dirty="0"/>
          </a:p>
        </p:txBody>
      </p:sp>
      <p:pic>
        <p:nvPicPr>
          <p:cNvPr id="1026" name="Picture 2" descr="C:\Documents and Settings\Admin\Рабочий стол\Інкубація в картинках\інк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6290"/>
            <a:ext cx="1771015" cy="18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Інкубація в картинках\інк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16" y="1837408"/>
            <a:ext cx="1327072" cy="18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Інкубація в картинках\яйце страусин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29766"/>
            <a:ext cx="2387600" cy="11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Інкубація в картинках\яйце інкубаційне куряч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6" y="2641105"/>
            <a:ext cx="1900545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Інкубація в картинках\яйця індич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06" y="3678868"/>
            <a:ext cx="2051272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Рабочий стол\Інкубація в картинках\карт.яйця пародія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12702" y="5743575"/>
            <a:ext cx="155637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Інкубація в картинках\яйце інкуб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81" y="5009341"/>
            <a:ext cx="2128019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s62.ucoz.net/a/09/1123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743575"/>
            <a:ext cx="1203897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3" name="Прямая со стрелкой 2062"/>
          <p:cNvCxnSpPr/>
          <p:nvPr/>
        </p:nvCxnSpPr>
        <p:spPr>
          <a:xfrm>
            <a:off x="1907704" y="2477537"/>
            <a:ext cx="2808312" cy="296768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/>
          <p:nvPr/>
        </p:nvCxnSpPr>
        <p:spPr>
          <a:xfrm>
            <a:off x="3907826" y="1739482"/>
            <a:ext cx="2970702" cy="73805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/>
          <p:nvPr/>
        </p:nvCxnSpPr>
        <p:spPr>
          <a:xfrm flipV="1">
            <a:off x="6502456" y="1078834"/>
            <a:ext cx="752145" cy="43204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/>
          <p:nvPr/>
        </p:nvCxnSpPr>
        <p:spPr>
          <a:xfrm>
            <a:off x="6484013" y="1510882"/>
            <a:ext cx="1326763" cy="457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531" y="1052736"/>
            <a:ext cx="6456717" cy="5328592"/>
          </a:xfrm>
        </p:spPr>
        <p:txBody>
          <a:bodyPr>
            <a:normAutofit fontScale="70000" lnSpcReduction="20000"/>
          </a:bodyPr>
          <a:lstStyle/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надмірно круглі або видовжені,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тонка шкаралупа, «насічка», вапняні нарости, зморшки, «мармуровість</a:t>
            </a:r>
            <a:r>
              <a:rPr lang="uk-UA" sz="2900" b="1" dirty="0" smtClean="0">
                <a:solidFill>
                  <a:prstClr val="black"/>
                </a:solidFill>
                <a:latin typeface="Joinks"/>
                <a:ea typeface="Times New Roman"/>
              </a:rPr>
              <a:t>»</a:t>
            </a:r>
            <a:endParaRPr lang="en-US" sz="2900" b="1" dirty="0" smtClean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 err="1">
                <a:solidFill>
                  <a:prstClr val="black"/>
                </a:solidFill>
                <a:latin typeface="Joinks"/>
                <a:ea typeface="Times New Roman"/>
              </a:rPr>
              <a:t>д</a:t>
            </a:r>
            <a:r>
              <a:rPr lang="uk-UA" sz="2900" b="1" dirty="0" err="1" smtClean="0">
                <a:solidFill>
                  <a:prstClr val="black"/>
                </a:solidFill>
                <a:latin typeface="Joinks"/>
                <a:ea typeface="Times New Roman"/>
              </a:rPr>
              <a:t>вожовткові</a:t>
            </a:r>
            <a:r>
              <a:rPr lang="uk-UA" sz="2900" b="1" dirty="0" smtClean="0">
                <a:solidFill>
                  <a:prstClr val="black"/>
                </a:solidFill>
                <a:latin typeface="Joinks"/>
                <a:ea typeface="Times New Roman"/>
              </a:rPr>
              <a:t>, неправильної форми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зміщена, рухома або блукаюча повітряна </a:t>
            </a:r>
            <a:r>
              <a:rPr lang="uk-UA" sz="2900" b="1" dirty="0" smtClean="0">
                <a:solidFill>
                  <a:prstClr val="black"/>
                </a:solidFill>
                <a:latin typeface="Joinks"/>
                <a:ea typeface="Times New Roman"/>
              </a:rPr>
              <a:t>камера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кров’яні </a:t>
            </a:r>
            <a:r>
              <a:rPr lang="uk-UA" sz="2900" b="1" dirty="0" smtClean="0">
                <a:solidFill>
                  <a:prstClr val="black"/>
                </a:solidFill>
                <a:latin typeface="Joinks"/>
                <a:ea typeface="Times New Roman"/>
              </a:rPr>
              <a:t>та </a:t>
            </a: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інші чужорідні включення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зміщений або присохлий до шкаралупи жовток 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розрив </a:t>
            </a:r>
            <a:r>
              <a:rPr lang="uk-UA" sz="2900" b="1" dirty="0" smtClean="0">
                <a:solidFill>
                  <a:prstClr val="black"/>
                </a:solidFill>
                <a:latin typeface="Joinks"/>
                <a:ea typeface="Times New Roman"/>
              </a:rPr>
              <a:t>жовткової </a:t>
            </a: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оболонки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темні плями або зовсім не просвічується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збільшена повітряна камера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великий, темний, надто рухомий жовток, рідкий білок,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забруднена шкарлупа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pPr marL="457200" lvl="0" indent="-457200" algn="just">
              <a:spcBef>
                <a:spcPts val="0"/>
              </a:spcBef>
              <a:buClrTx/>
              <a:buSzTx/>
              <a:buBlip>
                <a:blip r:embed="rId2"/>
              </a:buBlip>
              <a:tabLst>
                <a:tab pos="457200" algn="l"/>
                <a:tab pos="800100" algn="l"/>
              </a:tabLst>
            </a:pPr>
            <a:r>
              <a:rPr lang="uk-UA" sz="2900" b="1" dirty="0">
                <a:solidFill>
                  <a:prstClr val="black"/>
                </a:solidFill>
                <a:latin typeface="Joinks"/>
                <a:ea typeface="Times New Roman"/>
              </a:rPr>
              <a:t>не миті</a:t>
            </a:r>
            <a:endParaRPr lang="ru-RU" sz="2900" b="1" dirty="0">
              <a:solidFill>
                <a:prstClr val="black"/>
              </a:solidFill>
              <a:latin typeface="Joinks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http://www.propozitsiya.com/image.cgi?id=696&amp;randid=9nLdV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546">
            <a:off x="4338956" y="5413806"/>
            <a:ext cx="2664296" cy="132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Admin\Мои документы\Мои рисунки\ФОТО ДЛЯ ПРЕЗЕНТАЦІЙ\яйця не придатні для інкубації за формою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8776" r="52565" b="15754"/>
          <a:stretch/>
        </p:blipFill>
        <p:spPr bwMode="auto">
          <a:xfrm>
            <a:off x="7298711" y="646784"/>
            <a:ext cx="102413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Documents and Settings\Admin\Мои документы\Мои рисунки\ФОТО ДЛЯ ПРЕЗЕНТАЦІЙ\яйця не придатні для інкубації за формою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 t="8776" r="25213" b="10489"/>
          <a:stretch/>
        </p:blipFill>
        <p:spPr bwMode="auto">
          <a:xfrm>
            <a:off x="7810776" y="1700808"/>
            <a:ext cx="936242" cy="77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Documents and Settings\Admin\Мои документы\Мои рисунки\ФОТО ДЛЯ ПРЕЗЕНТАЦІЙ\яйця не придатні для інкубації за формою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3" t="1755" r="1659" b="7938"/>
          <a:stretch/>
        </p:blipFill>
        <p:spPr bwMode="auto">
          <a:xfrm>
            <a:off x="6883810" y="1942169"/>
            <a:ext cx="630511" cy="125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Documents and Settings\Admin\Мои документы\Мои рисунки\ФОТО ДЛЯ ПРЕЗЕНТАЦІЙ\яйця не придатні для інкубації за формою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6" r="84188" b="10490"/>
          <a:stretch/>
        </p:blipFill>
        <p:spPr bwMode="auto">
          <a:xfrm>
            <a:off x="7784840" y="3139931"/>
            <a:ext cx="675592" cy="144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54397"/>
            <a:ext cx="51523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2A2A62"/>
                </a:solidFill>
                <a:latin typeface="Joinks"/>
              </a:rPr>
              <a:t>Вади інкубаційних </a:t>
            </a:r>
            <a:r>
              <a:rPr lang="uk-UA" sz="3200" b="1" dirty="0">
                <a:solidFill>
                  <a:srgbClr val="2A2A62"/>
                </a:solidFill>
                <a:latin typeface="Joinks"/>
              </a:rPr>
              <a:t>яєць </a:t>
            </a:r>
            <a:endParaRPr lang="ru-RU" dirty="0"/>
          </a:p>
        </p:txBody>
      </p:sp>
      <p:cxnSp>
        <p:nvCxnSpPr>
          <p:cNvPr id="2048" name="Прямая со стрелкой 2047"/>
          <p:cNvCxnSpPr>
            <a:endCxn id="11" idx="1"/>
          </p:cNvCxnSpPr>
          <p:nvPr/>
        </p:nvCxnSpPr>
        <p:spPr>
          <a:xfrm>
            <a:off x="5220072" y="2477537"/>
            <a:ext cx="2564768" cy="138299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094" y="267336"/>
            <a:ext cx="5359432" cy="5766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   </a:t>
            </a:r>
            <a:r>
              <a:rPr lang="uk-UA" sz="4000" b="1" dirty="0" err="1" smtClean="0">
                <a:solidFill>
                  <a:srgbClr val="2A2A62"/>
                </a:solidFill>
                <a:latin typeface="Joinks"/>
              </a:rPr>
              <a:t>Овоскопування</a:t>
            </a:r>
            <a:r>
              <a:rPr lang="en-US" sz="4000" b="1" dirty="0" smtClean="0">
                <a:solidFill>
                  <a:srgbClr val="2A2A62"/>
                </a:solidFill>
                <a:latin typeface="Joinks"/>
              </a:rPr>
              <a:t> </a:t>
            </a:r>
            <a:r>
              <a:rPr lang="uk-UA" sz="4000" b="1" dirty="0" smtClean="0">
                <a:solidFill>
                  <a:srgbClr val="2A2A62"/>
                </a:solidFill>
                <a:latin typeface="Joinks"/>
              </a:rPr>
              <a:t>яєць</a:t>
            </a:r>
            <a:r>
              <a:rPr lang="en-US" sz="4000" b="1" dirty="0" smtClean="0">
                <a:solidFill>
                  <a:srgbClr val="2A2A62"/>
                </a:solidFill>
                <a:latin typeface="Joinks"/>
              </a:rPr>
              <a:t> </a:t>
            </a:r>
            <a:endParaRPr lang="ru-RU" sz="4000" b="1" dirty="0">
              <a:solidFill>
                <a:srgbClr val="2A2A62"/>
              </a:solidFill>
              <a:latin typeface="Joinks"/>
            </a:endParaRPr>
          </a:p>
        </p:txBody>
      </p:sp>
      <p:pic>
        <p:nvPicPr>
          <p:cNvPr id="4098" name="Picture 2" descr="C:\Documents and Settings\Admin\Рабочий стол\Інкубація в картинках\міраж яєц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49" y="4868005"/>
            <a:ext cx="2495916" cy="192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Інкубація в картинках\інк.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5" y="2623208"/>
            <a:ext cx="2717800" cy="206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Інкубація в картинках\карт. біологічний контроль..смішна.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3" y="2132577"/>
            <a:ext cx="2152283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Рабочий стол\Інкубація в картинках\інк.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77" y="3720443"/>
            <a:ext cx="209550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911" y="751727"/>
            <a:ext cx="7185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Joinks"/>
                <a:ea typeface="Century Gothic"/>
                <a:cs typeface="Times New Roman"/>
              </a:rPr>
              <a:t>    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За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допомогою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овоскопа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відбраковують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яйця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з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двома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жовтками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, з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блідим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жовтком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,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занадто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великою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повітряною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камерою (в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нормі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вона повинна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залишатися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нерухомою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на тупому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кінці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яйця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і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мати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err="1">
                <a:latin typeface="Joinks"/>
                <a:ea typeface="Century Gothic"/>
                <a:cs typeface="Times New Roman"/>
              </a:rPr>
              <a:t>висоту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 smtClean="0">
                <a:latin typeface="Joinks"/>
                <a:ea typeface="Century Gothic"/>
                <a:cs typeface="Times New Roman"/>
              </a:rPr>
              <a:t>2–3 </a:t>
            </a:r>
            <a:r>
              <a:rPr lang="ru-RU" sz="2000" b="1" dirty="0">
                <a:latin typeface="Joinks"/>
                <a:ea typeface="Century Gothic"/>
                <a:cs typeface="Times New Roman"/>
              </a:rPr>
              <a:t>мм).</a:t>
            </a:r>
            <a:br>
              <a:rPr lang="ru-RU" sz="2000" b="1" dirty="0">
                <a:latin typeface="Joinks"/>
                <a:ea typeface="Century Gothic"/>
                <a:cs typeface="Times New Roman"/>
              </a:rPr>
            </a:br>
            <a:endParaRPr lang="ru-RU" sz="2000" b="1" dirty="0">
              <a:latin typeface="Joinks"/>
            </a:endParaRPr>
          </a:p>
        </p:txBody>
      </p:sp>
      <p:pic>
        <p:nvPicPr>
          <p:cNvPr id="8" name="Рисунок 7" descr="http://s62.ucoz.net/a/09/112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54" y="0"/>
            <a:ext cx="1397847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" descr="SHELL COLO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3" y="5375952"/>
            <a:ext cx="2141468" cy="141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ei-schou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897920"/>
            <a:ext cx="1944215" cy="158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Admin\Мои документы\Мои рисунки\ФОТО ДЛЯ ПРЕЗЕНТАЦІЙ\овоскоп.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8" y="2228292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1821</TotalTime>
  <Words>1560</Words>
  <Application>Microsoft Office PowerPoint</Application>
  <PresentationFormat>Экран (4:3)</PresentationFormat>
  <Paragraphs>379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Spring</vt:lpstr>
      <vt:lpstr>Презентация PowerPoint</vt:lpstr>
      <vt:lpstr>               План </vt:lpstr>
      <vt:lpstr>Презентация PowerPoint</vt:lpstr>
      <vt:lpstr>Презентация PowerPoint</vt:lpstr>
      <vt:lpstr>Технологічні процеси штучного виведення молодняку птиці</vt:lpstr>
      <vt:lpstr>Кури, індики, гуси, перепели, цесарки, качки, страуси</vt:lpstr>
      <vt:lpstr>Вимоги до якості інкубаційних яєць </vt:lpstr>
      <vt:lpstr>Презентация PowerPoint</vt:lpstr>
      <vt:lpstr>   Овоскопування яєць </vt:lpstr>
      <vt:lpstr>Презентация PowerPoint</vt:lpstr>
      <vt:lpstr>Зважування інкубаційних яєць сільськогосподарської птиці</vt:lpstr>
      <vt:lpstr>Визначення індексу яйця</vt:lpstr>
      <vt:lpstr>Визначення індексу білка</vt:lpstr>
      <vt:lpstr>Визначення пружної деформації яйця</vt:lpstr>
      <vt:lpstr>Вимоги до якості інкубаційних яєць</vt:lpstr>
      <vt:lpstr>Презентация PowerPoint</vt:lpstr>
      <vt:lpstr>Режим інкубації –   </vt:lpstr>
      <vt:lpstr>Презентация PowerPoint</vt:lpstr>
      <vt:lpstr>Презентация PowerPoint</vt:lpstr>
      <vt:lpstr>Презентация PowerPoint</vt:lpstr>
      <vt:lpstr>Біологічний контроль інкубації</vt:lpstr>
      <vt:lpstr>Презентация PowerPoint</vt:lpstr>
      <vt:lpstr>Презентация PowerPoint</vt:lpstr>
      <vt:lpstr>Строки контрольних переглядів  яєць в процесі  інкубації, діб</vt:lpstr>
      <vt:lpstr>Біологічний контроль</vt:lpstr>
      <vt:lpstr>Тривалість ембріонального розвитку молодняку птиці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Пользователь</cp:lastModifiedBy>
  <cp:revision>188</cp:revision>
  <dcterms:created xsi:type="dcterms:W3CDTF">2013-04-07T10:30:11Z</dcterms:created>
  <dcterms:modified xsi:type="dcterms:W3CDTF">2015-01-15T09:11:53Z</dcterms:modified>
</cp:coreProperties>
</file>