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2" r:id="rId3"/>
    <p:sldId id="281" r:id="rId4"/>
    <p:sldId id="263" r:id="rId5"/>
    <p:sldId id="286" r:id="rId6"/>
    <p:sldId id="265" r:id="rId7"/>
    <p:sldId id="266" r:id="rId8"/>
    <p:sldId id="280" r:id="rId9"/>
    <p:sldId id="270" r:id="rId10"/>
    <p:sldId id="271" r:id="rId11"/>
    <p:sldId id="285" r:id="rId12"/>
    <p:sldId id="272" r:id="rId13"/>
    <p:sldId id="283" r:id="rId14"/>
    <p:sldId id="284" r:id="rId15"/>
    <p:sldId id="269" r:id="rId16"/>
    <p:sldId id="268" r:id="rId17"/>
    <p:sldId id="274" r:id="rId18"/>
    <p:sldId id="273" r:id="rId19"/>
    <p:sldId id="275" r:id="rId20"/>
    <p:sldId id="260" r:id="rId21"/>
    <p:sldId id="279" r:id="rId22"/>
    <p:sldId id="277" r:id="rId23"/>
    <p:sldId id="276" r:id="rId24"/>
    <p:sldId id="259" r:id="rId25"/>
    <p:sldId id="257" r:id="rId26"/>
    <p:sldId id="258" r:id="rId27"/>
    <p:sldId id="267" r:id="rId28"/>
    <p:sldId id="278" r:id="rId29"/>
    <p:sldId id="282" r:id="rId30"/>
    <p:sldId id="264" r:id="rId31"/>
    <p:sldId id="287" r:id="rId32"/>
    <p:sldId id="261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79DCFF"/>
    <a:srgbClr val="3012AE"/>
    <a:srgbClr val="C3E488"/>
    <a:srgbClr val="D1F3FF"/>
    <a:srgbClr val="89E0FF"/>
    <a:srgbClr val="004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18" y="6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940B-F79D-4881-A403-D7A368EF9279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0575D7-F5AB-44FF-93C0-8FE1A63B40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940B-F79D-4881-A403-D7A368EF9279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75D7-F5AB-44FF-93C0-8FE1A63B40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940B-F79D-4881-A403-D7A368EF9279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75D7-F5AB-44FF-93C0-8FE1A63B40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940B-F79D-4881-A403-D7A368EF9279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0575D7-F5AB-44FF-93C0-8FE1A63B40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940B-F79D-4881-A403-D7A368EF9279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75D7-F5AB-44FF-93C0-8FE1A63B407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940B-F79D-4881-A403-D7A368EF9279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75D7-F5AB-44FF-93C0-8FE1A63B40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940B-F79D-4881-A403-D7A368EF9279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90575D7-F5AB-44FF-93C0-8FE1A63B407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940B-F79D-4881-A403-D7A368EF9279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75D7-F5AB-44FF-93C0-8FE1A63B40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940B-F79D-4881-A403-D7A368EF9279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75D7-F5AB-44FF-93C0-8FE1A63B40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940B-F79D-4881-A403-D7A368EF9279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75D7-F5AB-44FF-93C0-8FE1A63B40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940B-F79D-4881-A403-D7A368EF9279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75D7-F5AB-44FF-93C0-8FE1A63B407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82E940B-F79D-4881-A403-D7A368EF9279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0575D7-F5AB-44FF-93C0-8FE1A63B407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фон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3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13393" y="260648"/>
            <a:ext cx="715109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Joinks"/>
              </a:rPr>
              <a:t>Міністерство аграрної політики та продовольства України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Joinks"/>
              </a:rPr>
              <a:t>Рогатинський</a:t>
            </a:r>
            <a:r>
              <a:rPr kumimoji="0" lang="uk-UA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Joinks"/>
              </a:rPr>
              <a:t> державний аграрний коледж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5" y="5397315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kern="0" dirty="0" smtClean="0">
                <a:latin typeface="Joinks"/>
              </a:rPr>
              <a:t>Мультимедійний супровід лекції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Joinks"/>
              </a:rPr>
              <a:t> з дисципліни  </a:t>
            </a:r>
            <a:r>
              <a:rPr kumimoji="0" lang="uk-UA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Joinks"/>
              </a:rPr>
              <a:t>«Технологія</a:t>
            </a:r>
            <a:r>
              <a:rPr kumimoji="0" lang="uk-UA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Joinks"/>
              </a:rPr>
              <a:t> виробництва продукції птахівництва»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59053" y="5517232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Joinks"/>
                <a:ea typeface="Calibri"/>
                <a:cs typeface="Times New Roman"/>
              </a:rPr>
              <a:t>Викладачі</a:t>
            </a:r>
            <a:r>
              <a:rPr lang="uk-UA" b="1" dirty="0" smtClean="0">
                <a:solidFill>
                  <a:srgbClr val="002060"/>
                </a:solidFill>
                <a:latin typeface="Joinks"/>
                <a:ea typeface="Calibri"/>
                <a:cs typeface="Times New Roman"/>
              </a:rPr>
              <a:t>  </a:t>
            </a:r>
            <a:r>
              <a:rPr lang="uk-UA" b="1" dirty="0" err="1" smtClean="0">
                <a:solidFill>
                  <a:srgbClr val="002060"/>
                </a:solidFill>
                <a:latin typeface="Joinks"/>
                <a:ea typeface="Calibri"/>
                <a:cs typeface="Times New Roman"/>
              </a:rPr>
              <a:t>Петращук</a:t>
            </a:r>
            <a:r>
              <a:rPr lang="uk-UA" b="1" dirty="0" smtClean="0">
                <a:solidFill>
                  <a:srgbClr val="002060"/>
                </a:solidFill>
                <a:latin typeface="Joinks"/>
                <a:ea typeface="Calibri"/>
                <a:cs typeface="Times New Roman"/>
              </a:rPr>
              <a:t> В.М.</a:t>
            </a:r>
          </a:p>
          <a:p>
            <a:r>
              <a:rPr lang="uk-UA" b="1" dirty="0" smtClean="0">
                <a:solidFill>
                  <a:srgbClr val="002060"/>
                </a:solidFill>
                <a:latin typeface="Joinks"/>
                <a:ea typeface="Calibri"/>
                <a:cs typeface="Times New Roman"/>
              </a:rPr>
              <a:t>                    </a:t>
            </a:r>
            <a:r>
              <a:rPr lang="uk-UA" b="1" dirty="0" err="1" smtClean="0">
                <a:solidFill>
                  <a:srgbClr val="002060"/>
                </a:solidFill>
                <a:latin typeface="Joinks"/>
                <a:ea typeface="Calibri"/>
                <a:cs typeface="Times New Roman"/>
              </a:rPr>
              <a:t>Тринів</a:t>
            </a:r>
            <a:r>
              <a:rPr lang="uk-UA" b="1" dirty="0" smtClean="0">
                <a:solidFill>
                  <a:srgbClr val="002060"/>
                </a:solidFill>
                <a:latin typeface="Joinks"/>
                <a:ea typeface="Calibri"/>
                <a:cs typeface="Times New Roman"/>
              </a:rPr>
              <a:t> І.В.</a:t>
            </a:r>
          </a:p>
          <a:p>
            <a:r>
              <a:rPr lang="uk-UA" sz="3600" b="1" dirty="0" smtClean="0">
                <a:solidFill>
                  <a:srgbClr val="002060"/>
                </a:solidFill>
                <a:latin typeface="Joinks"/>
                <a:ea typeface="Calibri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9" name="Picture 5" descr="D:\Мои рисунки\смайлики Карета Юля\АнИмАшкИ\Птички\bird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1683584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817" y="1143031"/>
            <a:ext cx="34083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блако 10"/>
          <p:cNvSpPr/>
          <p:nvPr/>
        </p:nvSpPr>
        <p:spPr>
          <a:xfrm rot="21030721">
            <a:off x="1966338" y="2056697"/>
            <a:ext cx="7255822" cy="331846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ru-RU" sz="2800" i="1" kern="0" dirty="0">
              <a:solidFill>
                <a:sysClr val="windowText" lastClr="000000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731009">
            <a:off x="1629107" y="2588710"/>
            <a:ext cx="72467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sz="3600" b="1" i="1" kern="0" dirty="0">
                <a:solidFill>
                  <a:srgbClr val="3012AE"/>
                </a:solidFill>
                <a:latin typeface="Georgia" pitchFamily="18" charset="0"/>
              </a:rPr>
              <a:t>4.1.Поняття про інкубацію</a:t>
            </a:r>
            <a:r>
              <a:rPr lang="uk-UA" sz="3600" b="1" i="1" kern="0" dirty="0" smtClean="0">
                <a:solidFill>
                  <a:srgbClr val="3012AE"/>
                </a:solidFill>
                <a:latin typeface="Georgia" pitchFamily="18" charset="0"/>
              </a:rPr>
              <a:t>.</a:t>
            </a:r>
            <a:endParaRPr lang="en-US" sz="3600" b="1" i="1" kern="0" dirty="0" smtClean="0">
              <a:solidFill>
                <a:srgbClr val="3012AE"/>
              </a:solidFill>
              <a:latin typeface="Georgia" pitchFamily="18" charset="0"/>
            </a:endParaRPr>
          </a:p>
          <a:p>
            <a:pPr lvl="0" algn="ctr">
              <a:defRPr/>
            </a:pPr>
            <a:r>
              <a:rPr lang="uk-UA" sz="3600" b="1" i="1" kern="0" dirty="0" smtClean="0">
                <a:solidFill>
                  <a:srgbClr val="3012AE"/>
                </a:solidFill>
                <a:latin typeface="Georgia" pitchFamily="18" charset="0"/>
              </a:rPr>
              <a:t>Типи </a:t>
            </a:r>
            <a:r>
              <a:rPr lang="uk-UA" sz="3600" b="1" i="1" kern="0" dirty="0">
                <a:solidFill>
                  <a:srgbClr val="3012AE"/>
                </a:solidFill>
                <a:latin typeface="Georgia" pitchFamily="18" charset="0"/>
              </a:rPr>
              <a:t>інкубаторів.</a:t>
            </a:r>
            <a:endParaRPr lang="ru-RU" sz="3600" i="1" kern="0" dirty="0">
              <a:solidFill>
                <a:srgbClr val="3012AE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53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571260"/>
            <a:ext cx="84969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000" dirty="0" smtClean="0">
                <a:solidFill>
                  <a:srgbClr val="002060"/>
                </a:solidFill>
                <a:latin typeface="Joinks"/>
                <a:ea typeface="Times New Roman"/>
              </a:rPr>
              <a:t> </a:t>
            </a:r>
            <a:endParaRPr lang="uk-UA" sz="2400" b="1" dirty="0" smtClean="0">
              <a:solidFill>
                <a:srgbClr val="002060"/>
              </a:solidFill>
              <a:latin typeface="Joinks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sz="2000" b="1" dirty="0" smtClean="0">
                <a:solidFill>
                  <a:srgbClr val="002060"/>
                </a:solidFill>
                <a:latin typeface="Joinks"/>
                <a:ea typeface="Times New Roman"/>
              </a:rPr>
              <a:t>Складається </a:t>
            </a:r>
            <a:r>
              <a:rPr lang="uk-UA" sz="2000" b="1" dirty="0">
                <a:solidFill>
                  <a:srgbClr val="002060"/>
                </a:solidFill>
                <a:latin typeface="Joinks"/>
                <a:ea typeface="Times New Roman"/>
              </a:rPr>
              <a:t>з 2 самостійних машин: </a:t>
            </a:r>
            <a:endParaRPr lang="uk-UA" sz="2000" b="1" dirty="0" smtClean="0">
              <a:solidFill>
                <a:srgbClr val="002060"/>
              </a:solidFill>
              <a:latin typeface="Joinks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v"/>
            </a:pPr>
            <a:r>
              <a:rPr lang="uk-UA" sz="2000" b="1" dirty="0" smtClean="0">
                <a:solidFill>
                  <a:srgbClr val="002060"/>
                </a:solidFill>
                <a:latin typeface="Joinks"/>
                <a:ea typeface="Times New Roman"/>
              </a:rPr>
              <a:t>інкубаційної </a:t>
            </a:r>
            <a:r>
              <a:rPr lang="uk-UA" sz="2000" b="1" dirty="0">
                <a:solidFill>
                  <a:srgbClr val="002060"/>
                </a:solidFill>
                <a:latin typeface="Joinks"/>
                <a:ea typeface="Times New Roman"/>
              </a:rPr>
              <a:t>з трьома шафами в одному корпусі </a:t>
            </a:r>
            <a:endParaRPr lang="uk-UA" sz="2000" b="1" dirty="0" smtClean="0">
              <a:solidFill>
                <a:srgbClr val="002060"/>
              </a:solidFill>
              <a:latin typeface="Joinks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v"/>
            </a:pPr>
            <a:r>
              <a:rPr lang="uk-UA" sz="2000" b="1" dirty="0" smtClean="0">
                <a:solidFill>
                  <a:srgbClr val="002060"/>
                </a:solidFill>
                <a:latin typeface="Joinks"/>
                <a:ea typeface="Times New Roman"/>
              </a:rPr>
              <a:t>вивідної </a:t>
            </a:r>
            <a:r>
              <a:rPr lang="uk-UA" sz="2000" b="1" dirty="0">
                <a:solidFill>
                  <a:srgbClr val="002060"/>
                </a:solidFill>
                <a:latin typeface="Joinks"/>
                <a:ea typeface="Times New Roman"/>
              </a:rPr>
              <a:t>у відокремленому корпусі однієї шафи. </a:t>
            </a:r>
            <a:endParaRPr lang="uk-UA" sz="2000" b="1" dirty="0" smtClean="0">
              <a:solidFill>
                <a:srgbClr val="002060"/>
              </a:solidFill>
              <a:latin typeface="Joinks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sz="2000" b="1" dirty="0">
                <a:solidFill>
                  <a:srgbClr val="002060"/>
                </a:solidFill>
                <a:latin typeface="Joinks"/>
                <a:ea typeface="Times New Roman"/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  <a:latin typeface="Joinks"/>
                <a:ea typeface="Times New Roman"/>
              </a:rPr>
              <a:t>            Інкубаційні </a:t>
            </a:r>
            <a:r>
              <a:rPr lang="uk-UA" sz="2000" b="1" dirty="0">
                <a:solidFill>
                  <a:srgbClr val="002060"/>
                </a:solidFill>
                <a:latin typeface="Joinks"/>
                <a:ea typeface="Times New Roman"/>
              </a:rPr>
              <a:t>шафи розміщують в інкубаційній залі, </a:t>
            </a:r>
            <a:r>
              <a:rPr lang="uk-UA" sz="2000" b="1" dirty="0" smtClean="0">
                <a:solidFill>
                  <a:srgbClr val="002060"/>
                </a:solidFill>
                <a:latin typeface="Joinks"/>
                <a:ea typeface="Times New Roman"/>
              </a:rPr>
              <a:t>вивідні – у </a:t>
            </a:r>
            <a:r>
              <a:rPr lang="uk-UA" sz="2000" b="1" dirty="0">
                <a:solidFill>
                  <a:srgbClr val="002060"/>
                </a:solidFill>
                <a:latin typeface="Joinks"/>
                <a:ea typeface="Times New Roman"/>
              </a:rPr>
              <a:t>сусідній вивідній залі. Спереду всі шафи мають </a:t>
            </a:r>
            <a:r>
              <a:rPr lang="uk-UA" sz="2000" b="1" dirty="0" err="1">
                <a:solidFill>
                  <a:srgbClr val="002060"/>
                </a:solidFill>
                <a:latin typeface="Joinks"/>
                <a:ea typeface="Times New Roman"/>
              </a:rPr>
              <a:t>двостульчасті</a:t>
            </a:r>
            <a:r>
              <a:rPr lang="uk-UA" sz="2000" b="1" dirty="0">
                <a:solidFill>
                  <a:srgbClr val="002060"/>
                </a:solidFill>
                <a:latin typeface="Joinks"/>
                <a:ea typeface="Times New Roman"/>
              </a:rPr>
              <a:t>  двері, через які </a:t>
            </a:r>
            <a:r>
              <a:rPr lang="uk-UA" sz="2000" b="1" dirty="0" smtClean="0">
                <a:solidFill>
                  <a:srgbClr val="002060"/>
                </a:solidFill>
                <a:latin typeface="Joinks"/>
                <a:ea typeface="Times New Roman"/>
              </a:rPr>
              <a:t>завантажують </a:t>
            </a:r>
            <a:r>
              <a:rPr lang="uk-UA" sz="2000" b="1" dirty="0">
                <a:solidFill>
                  <a:srgbClr val="002060"/>
                </a:solidFill>
                <a:latin typeface="Joinks"/>
                <a:ea typeface="Times New Roman"/>
              </a:rPr>
              <a:t>лотки і ведуть їх обслуговування. Двері мають замки, що замикаються </a:t>
            </a:r>
            <a:r>
              <a:rPr lang="uk-UA" sz="2000" b="1" dirty="0" smtClean="0">
                <a:solidFill>
                  <a:srgbClr val="002060"/>
                </a:solidFill>
                <a:latin typeface="Joinks"/>
                <a:ea typeface="Times New Roman"/>
              </a:rPr>
              <a:t>поворотом </a:t>
            </a:r>
            <a:r>
              <a:rPr lang="uk-UA" sz="2000" b="1" dirty="0">
                <a:solidFill>
                  <a:srgbClr val="002060"/>
                </a:solidFill>
                <a:latin typeface="Joinks"/>
                <a:ea typeface="Times New Roman"/>
              </a:rPr>
              <a:t>рукояток.</a:t>
            </a:r>
            <a:endParaRPr lang="ru-RU" sz="2000" b="1" dirty="0">
              <a:solidFill>
                <a:srgbClr val="002060"/>
              </a:solidFill>
              <a:latin typeface="Joinks"/>
              <a:ea typeface="Times New Roman"/>
            </a:endParaRPr>
          </a:p>
          <a:p>
            <a:pPr algn="just"/>
            <a:r>
              <a:rPr lang="uk-UA" sz="2000" b="1" dirty="0" smtClean="0">
                <a:solidFill>
                  <a:srgbClr val="002060"/>
                </a:solidFill>
                <a:latin typeface="Joinks"/>
                <a:ea typeface="Times New Roman"/>
              </a:rPr>
              <a:t>            Кожна </a:t>
            </a:r>
            <a:r>
              <a:rPr lang="uk-UA" sz="2000" b="1" dirty="0">
                <a:solidFill>
                  <a:srgbClr val="002060"/>
                </a:solidFill>
                <a:latin typeface="Joinks"/>
                <a:ea typeface="Times New Roman"/>
              </a:rPr>
              <a:t>інкубаційна шафа вміщує 104 </a:t>
            </a:r>
            <a:r>
              <a:rPr lang="uk-UA" sz="2000" b="1" dirty="0" smtClean="0">
                <a:solidFill>
                  <a:srgbClr val="002060"/>
                </a:solidFill>
                <a:latin typeface="Joinks"/>
                <a:ea typeface="Times New Roman"/>
              </a:rPr>
              <a:t>лотки, вивідна–52</a:t>
            </a:r>
            <a:r>
              <a:rPr lang="uk-UA" sz="2000" b="1" dirty="0">
                <a:solidFill>
                  <a:srgbClr val="002060"/>
                </a:solidFill>
                <a:latin typeface="Joinks"/>
                <a:ea typeface="Times New Roman"/>
              </a:rPr>
              <a:t>, з кожним інкубатором постачається 2 </a:t>
            </a:r>
            <a:r>
              <a:rPr lang="uk-UA" sz="2000" b="1" dirty="0" smtClean="0">
                <a:solidFill>
                  <a:srgbClr val="002060"/>
                </a:solidFill>
                <a:latin typeface="Joinks"/>
                <a:ea typeface="Times New Roman"/>
              </a:rPr>
              <a:t>комплекти </a:t>
            </a:r>
            <a:r>
              <a:rPr lang="uk-UA" sz="2000" b="1" dirty="0">
                <a:solidFill>
                  <a:srgbClr val="002060"/>
                </a:solidFill>
                <a:latin typeface="Joinks"/>
                <a:ea typeface="Times New Roman"/>
              </a:rPr>
              <a:t>лотків. Місткість інкубаційного </a:t>
            </a:r>
            <a:r>
              <a:rPr lang="uk-UA" sz="2000" b="1" dirty="0" smtClean="0">
                <a:solidFill>
                  <a:srgbClr val="002060"/>
                </a:solidFill>
                <a:latin typeface="Joinks"/>
                <a:ea typeface="Times New Roman"/>
              </a:rPr>
              <a:t>лотка – 128–156 </a:t>
            </a:r>
            <a:r>
              <a:rPr lang="uk-UA" sz="2000" b="1" dirty="0">
                <a:solidFill>
                  <a:srgbClr val="002060"/>
                </a:solidFill>
                <a:latin typeface="Joinks"/>
                <a:ea typeface="Times New Roman"/>
              </a:rPr>
              <a:t>курячих, </a:t>
            </a:r>
            <a:r>
              <a:rPr lang="uk-UA" sz="2000" b="1" dirty="0" smtClean="0">
                <a:solidFill>
                  <a:srgbClr val="002060"/>
                </a:solidFill>
                <a:latin typeface="Joinks"/>
                <a:ea typeface="Times New Roman"/>
              </a:rPr>
              <a:t>90–112 </a:t>
            </a:r>
            <a:r>
              <a:rPr lang="uk-UA" sz="2000" b="1" dirty="0">
                <a:solidFill>
                  <a:srgbClr val="002060"/>
                </a:solidFill>
                <a:latin typeface="Joinks"/>
                <a:ea typeface="Times New Roman"/>
              </a:rPr>
              <a:t>качиних або </a:t>
            </a:r>
            <a:r>
              <a:rPr lang="uk-UA" sz="2000" b="1" dirty="0" smtClean="0">
                <a:solidFill>
                  <a:srgbClr val="002060"/>
                </a:solidFill>
                <a:latin typeface="Joinks"/>
                <a:ea typeface="Times New Roman"/>
              </a:rPr>
              <a:t>індичих </a:t>
            </a:r>
            <a:r>
              <a:rPr lang="uk-UA" sz="2000" b="1" dirty="0">
                <a:solidFill>
                  <a:srgbClr val="002060"/>
                </a:solidFill>
                <a:latin typeface="Joinks"/>
                <a:ea typeface="Times New Roman"/>
              </a:rPr>
              <a:t>і </a:t>
            </a:r>
            <a:r>
              <a:rPr lang="uk-UA" sz="2000" b="1" dirty="0" smtClean="0">
                <a:solidFill>
                  <a:srgbClr val="002060"/>
                </a:solidFill>
                <a:latin typeface="Joinks"/>
                <a:ea typeface="Times New Roman"/>
              </a:rPr>
              <a:t>51–61 </a:t>
            </a:r>
            <a:r>
              <a:rPr lang="uk-UA" sz="2000" b="1" dirty="0">
                <a:solidFill>
                  <a:srgbClr val="002060"/>
                </a:solidFill>
                <a:latin typeface="Joinks"/>
                <a:ea typeface="Times New Roman"/>
              </a:rPr>
              <a:t>гусячих яєць. </a:t>
            </a:r>
            <a:endParaRPr lang="uk-UA" sz="2000" b="1" dirty="0" smtClean="0">
              <a:solidFill>
                <a:srgbClr val="002060"/>
              </a:solidFill>
              <a:latin typeface="Joinks"/>
              <a:ea typeface="Times New Roman"/>
            </a:endParaRPr>
          </a:p>
          <a:p>
            <a:pPr algn="just"/>
            <a:r>
              <a:rPr lang="uk-UA" sz="2000" b="1" dirty="0">
                <a:solidFill>
                  <a:srgbClr val="002060"/>
                </a:solidFill>
                <a:latin typeface="Joinks"/>
                <a:ea typeface="Times New Roman"/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  <a:latin typeface="Joinks"/>
                <a:ea typeface="Times New Roman"/>
              </a:rPr>
              <a:t>            Загальна </a:t>
            </a:r>
            <a:r>
              <a:rPr lang="uk-UA" sz="2000" b="1" dirty="0">
                <a:solidFill>
                  <a:srgbClr val="002060"/>
                </a:solidFill>
                <a:latin typeface="Joinks"/>
                <a:ea typeface="Times New Roman"/>
              </a:rPr>
              <a:t>місткість </a:t>
            </a:r>
            <a:r>
              <a:rPr lang="uk-UA" sz="2000" b="1" dirty="0" smtClean="0">
                <a:solidFill>
                  <a:srgbClr val="002060"/>
                </a:solidFill>
                <a:latin typeface="Joinks"/>
                <a:ea typeface="Times New Roman"/>
              </a:rPr>
              <a:t>інкубатора – 56784 </a:t>
            </a:r>
            <a:r>
              <a:rPr lang="uk-UA" sz="2000" b="1" dirty="0" err="1">
                <a:solidFill>
                  <a:srgbClr val="002060"/>
                </a:solidFill>
                <a:latin typeface="Joinks"/>
                <a:ea typeface="Times New Roman"/>
              </a:rPr>
              <a:t>яйцемісць</a:t>
            </a:r>
            <a:r>
              <a:rPr lang="uk-UA" sz="2000" b="1" dirty="0">
                <a:solidFill>
                  <a:srgbClr val="002060"/>
                </a:solidFill>
                <a:latin typeface="Joinks"/>
                <a:ea typeface="Times New Roman"/>
              </a:rPr>
              <a:t>. В інкубаційних шафах лотки з яйцями встановлюють у поворотні барабани</a:t>
            </a:r>
            <a:r>
              <a:rPr lang="uk-UA" sz="2000" b="1" dirty="0" smtClean="0">
                <a:solidFill>
                  <a:srgbClr val="002060"/>
                </a:solidFill>
                <a:latin typeface="Joinks"/>
                <a:ea typeface="Times New Roman"/>
              </a:rPr>
              <a:t>, які </a:t>
            </a:r>
            <a:r>
              <a:rPr lang="uk-UA" sz="2000" b="1" dirty="0">
                <a:solidFill>
                  <a:srgbClr val="002060"/>
                </a:solidFill>
                <a:latin typeface="Joinks"/>
                <a:ea typeface="Times New Roman"/>
              </a:rPr>
              <a:t>змонтовані на валу, загальному для усіх 3 шаф </a:t>
            </a:r>
            <a:r>
              <a:rPr lang="uk-UA" sz="2000" b="1" dirty="0" smtClean="0">
                <a:solidFill>
                  <a:srgbClr val="002060"/>
                </a:solidFill>
                <a:latin typeface="Joinks"/>
                <a:ea typeface="Times New Roman"/>
              </a:rPr>
              <a:t>інкубатора.</a:t>
            </a:r>
            <a:endParaRPr lang="ru-RU" sz="2000" b="1" dirty="0">
              <a:solidFill>
                <a:srgbClr val="002060"/>
              </a:solidFill>
              <a:latin typeface="Joink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0"/>
            <a:ext cx="2699792" cy="2286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65384" y="332656"/>
            <a:ext cx="50788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400" b="1" dirty="0">
                <a:solidFill>
                  <a:srgbClr val="002060"/>
                </a:solidFill>
                <a:latin typeface="Joinks"/>
                <a:ea typeface="Times New Roman"/>
              </a:rPr>
              <a:t>Інкубатор «</a:t>
            </a:r>
            <a:r>
              <a:rPr lang="uk-UA" sz="2400" b="1" dirty="0" smtClean="0">
                <a:solidFill>
                  <a:srgbClr val="002060"/>
                </a:solidFill>
                <a:latin typeface="Joinks"/>
                <a:ea typeface="Times New Roman"/>
              </a:rPr>
              <a:t>Універсал-55»призначений </a:t>
            </a:r>
            <a:r>
              <a:rPr lang="uk-UA" sz="2400" b="1" dirty="0">
                <a:solidFill>
                  <a:srgbClr val="002060"/>
                </a:solidFill>
                <a:latin typeface="Joinks"/>
                <a:ea typeface="Times New Roman"/>
              </a:rPr>
              <a:t>для інкубації яєць </a:t>
            </a:r>
            <a:r>
              <a:rPr lang="uk-UA" sz="2400" b="1" dirty="0" smtClean="0">
                <a:solidFill>
                  <a:srgbClr val="002060"/>
                </a:solidFill>
                <a:latin typeface="Joinks"/>
                <a:ea typeface="Times New Roman"/>
              </a:rPr>
              <a:t>сільськогосподарської   </a:t>
            </a:r>
            <a:r>
              <a:rPr lang="uk-UA" sz="2400" b="1" dirty="0">
                <a:solidFill>
                  <a:srgbClr val="002060"/>
                </a:solidFill>
                <a:latin typeface="Joinks"/>
                <a:ea typeface="Times New Roman"/>
              </a:rPr>
              <a:t>птиці всіх видів. </a:t>
            </a:r>
          </a:p>
        </p:txBody>
      </p:sp>
    </p:spTree>
    <p:extLst>
      <p:ext uri="{BB962C8B-B14F-4D97-AF65-F5344CB8AC3E}">
        <p14:creationId xmlns:p14="http://schemas.microsoft.com/office/powerpoint/2010/main" val="294037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фон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954"/>
            <a:ext cx="9144000" cy="690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Admin\Рабочий стол\Інкубація в картинках\Універсал 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961" y="1276889"/>
            <a:ext cx="2809875" cy="2126134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Admin\Рабочий стол\Інкубація в картинках\Універсал 55 на 45 тис.яєць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84" y="4001756"/>
            <a:ext cx="2570237" cy="2168526"/>
          </a:xfrm>
          <a:prstGeom prst="rect">
            <a:avLst/>
          </a:prstGeom>
          <a:noFill/>
          <a:scene3d>
            <a:camera prst="perspectiveBelow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Admin\Рабочий стол\Інкубація в картинках\Універсал на 30 тис.яєць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5" b="13428"/>
          <a:stretch/>
        </p:blipFill>
        <p:spPr bwMode="auto">
          <a:xfrm>
            <a:off x="4974182" y="1250913"/>
            <a:ext cx="2940049" cy="2126133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Admin\Рабочий стол\Інкубація в картинках\інк.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3" y="3668688"/>
            <a:ext cx="2542133" cy="2168525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Documents and Settings\Admin\Рабочий стол\Інкубація в картинках\інк. смайлик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9" y="5429250"/>
            <a:ext cx="1905001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34318" y="6143624"/>
            <a:ext cx="3558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  <a:latin typeface="Joinks"/>
                <a:ea typeface="Times New Roman"/>
              </a:rPr>
              <a:t>Інкубатор «Універсал-55</a:t>
            </a:r>
            <a:r>
              <a:rPr lang="uk-UA" sz="2400" b="1" dirty="0" smtClean="0">
                <a:solidFill>
                  <a:srgbClr val="C00000"/>
                </a:solidFill>
                <a:latin typeface="Joinks"/>
                <a:ea typeface="Times New Roman"/>
              </a:rPr>
              <a:t>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444969"/>
            <a:ext cx="35119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rgbClr val="002060"/>
                </a:solidFill>
                <a:latin typeface="Joinks"/>
                <a:ea typeface="Times New Roman"/>
              </a:rPr>
              <a:t>Інкубатор «Універсал-55</a:t>
            </a:r>
            <a:r>
              <a:rPr lang="uk-UA" sz="2000" b="1" dirty="0" smtClean="0">
                <a:solidFill>
                  <a:srgbClr val="002060"/>
                </a:solidFill>
                <a:latin typeface="Joinks"/>
                <a:ea typeface="Times New Roman"/>
              </a:rPr>
              <a:t>»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08179" y="3354403"/>
            <a:ext cx="34269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  <a:latin typeface="Joinks"/>
                <a:ea typeface="Times New Roman"/>
              </a:rPr>
              <a:t>Інкубатор «</a:t>
            </a:r>
            <a:r>
              <a:rPr lang="uk-UA" sz="2000" b="1" dirty="0" smtClean="0">
                <a:solidFill>
                  <a:srgbClr val="C00000"/>
                </a:solidFill>
                <a:latin typeface="Joinks"/>
                <a:ea typeface="Times New Roman"/>
              </a:rPr>
              <a:t>Універсал-30</a:t>
            </a:r>
            <a:r>
              <a:rPr lang="uk-UA" sz="2000" b="1" dirty="0" smtClean="0">
                <a:solidFill>
                  <a:srgbClr val="002060"/>
                </a:solidFill>
                <a:latin typeface="Joinks"/>
                <a:ea typeface="Times New Roman"/>
              </a:rPr>
              <a:t>»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05239" y="260648"/>
            <a:ext cx="48569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Joinks"/>
              </a:rPr>
              <a:t>Марки </a:t>
            </a:r>
            <a:r>
              <a:rPr lang="ru-RU" sz="4000" b="1" dirty="0" err="1" smtClean="0">
                <a:solidFill>
                  <a:srgbClr val="C00000"/>
                </a:solidFill>
                <a:latin typeface="Joinks"/>
              </a:rPr>
              <a:t>інкубаторів</a:t>
            </a:r>
            <a:endParaRPr lang="ru-RU" sz="4000" b="1" dirty="0">
              <a:solidFill>
                <a:srgbClr val="C00000"/>
              </a:solidFill>
              <a:latin typeface="Joinks"/>
            </a:endParaRPr>
          </a:p>
        </p:txBody>
      </p:sp>
    </p:spTree>
    <p:extLst>
      <p:ext uri="{BB962C8B-B14F-4D97-AF65-F5344CB8AC3E}">
        <p14:creationId xmlns:p14="http://schemas.microsoft.com/office/powerpoint/2010/main" val="310108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68" y="0"/>
            <a:ext cx="917746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2852936"/>
            <a:ext cx="756084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solidFill>
                  <a:srgbClr val="002060"/>
                </a:solidFill>
                <a:latin typeface="Joinks"/>
                <a:ea typeface="Times New Roman"/>
              </a:rPr>
              <a:t>           </a:t>
            </a:r>
            <a:r>
              <a:rPr lang="uk-UA" sz="2000" b="1" dirty="0" smtClean="0">
                <a:solidFill>
                  <a:srgbClr val="002060"/>
                </a:solidFill>
                <a:latin typeface="Joinks"/>
                <a:ea typeface="Times New Roman"/>
              </a:rPr>
              <a:t>Призначений </a:t>
            </a:r>
            <a:r>
              <a:rPr lang="uk-UA" sz="2000" b="1" dirty="0">
                <a:solidFill>
                  <a:srgbClr val="002060"/>
                </a:solidFill>
                <a:latin typeface="Joinks"/>
                <a:ea typeface="Times New Roman"/>
              </a:rPr>
              <a:t>для інкубації качиних, </a:t>
            </a:r>
            <a:r>
              <a:rPr lang="uk-UA" sz="2000" b="1" dirty="0" smtClean="0">
                <a:solidFill>
                  <a:srgbClr val="002060"/>
                </a:solidFill>
                <a:latin typeface="Joinks"/>
                <a:ea typeface="Times New Roman"/>
              </a:rPr>
              <a:t>індичих </a:t>
            </a:r>
            <a:r>
              <a:rPr lang="uk-UA" sz="2000" b="1" dirty="0">
                <a:solidFill>
                  <a:srgbClr val="002060"/>
                </a:solidFill>
                <a:latin typeface="Joinks"/>
                <a:ea typeface="Times New Roman"/>
              </a:rPr>
              <a:t>яєць з одноразовим </a:t>
            </a:r>
            <a:r>
              <a:rPr lang="uk-UA" sz="2000" b="1" dirty="0" smtClean="0">
                <a:solidFill>
                  <a:srgbClr val="002060"/>
                </a:solidFill>
                <a:latin typeface="Joinks"/>
                <a:ea typeface="Times New Roman"/>
              </a:rPr>
              <a:t>завантаженням, зовнішнім </a:t>
            </a:r>
            <a:r>
              <a:rPr lang="uk-UA" sz="2000" b="1" dirty="0" err="1" smtClean="0">
                <a:solidFill>
                  <a:srgbClr val="002060"/>
                </a:solidFill>
                <a:latin typeface="Joinks"/>
                <a:ea typeface="Times New Roman"/>
              </a:rPr>
              <a:t>обслуговува-нням</a:t>
            </a:r>
            <a:r>
              <a:rPr lang="uk-UA" sz="2000" b="1" dirty="0">
                <a:solidFill>
                  <a:srgbClr val="002060"/>
                </a:solidFill>
                <a:latin typeface="Joinks"/>
                <a:ea typeface="Times New Roman"/>
              </a:rPr>
              <a:t>, роздільним виводом. </a:t>
            </a:r>
            <a:endParaRPr lang="uk-UA" sz="2000" b="1" dirty="0" smtClean="0">
              <a:solidFill>
                <a:srgbClr val="002060"/>
              </a:solidFill>
              <a:latin typeface="Joinks"/>
              <a:ea typeface="Times New Roman"/>
            </a:endParaRPr>
          </a:p>
          <a:p>
            <a:pPr algn="just"/>
            <a:r>
              <a:rPr lang="uk-UA" sz="2000" b="1" dirty="0" smtClean="0">
                <a:solidFill>
                  <a:srgbClr val="002060"/>
                </a:solidFill>
                <a:latin typeface="Joinks"/>
                <a:ea typeface="Times New Roman"/>
              </a:rPr>
              <a:t>           Складається </a:t>
            </a:r>
            <a:r>
              <a:rPr lang="uk-UA" sz="2000" b="1" dirty="0">
                <a:solidFill>
                  <a:srgbClr val="002060"/>
                </a:solidFill>
                <a:latin typeface="Joinks"/>
                <a:ea typeface="Times New Roman"/>
              </a:rPr>
              <a:t>з 6 інкубаційних шаф, зібраних в одному корпусі, і вивідної </a:t>
            </a:r>
            <a:r>
              <a:rPr lang="uk-UA" sz="2000" b="1" dirty="0" smtClean="0">
                <a:solidFill>
                  <a:srgbClr val="002060"/>
                </a:solidFill>
                <a:latin typeface="Joinks"/>
                <a:ea typeface="Times New Roman"/>
              </a:rPr>
              <a:t>шафи, </a:t>
            </a:r>
            <a:r>
              <a:rPr lang="uk-UA" sz="2000" b="1" dirty="0">
                <a:solidFill>
                  <a:srgbClr val="002060"/>
                </a:solidFill>
                <a:latin typeface="Joinks"/>
                <a:ea typeface="Times New Roman"/>
              </a:rPr>
              <a:t>змонтованої окремо. </a:t>
            </a:r>
            <a:endParaRPr lang="uk-UA" sz="2000" b="1" dirty="0" smtClean="0">
              <a:solidFill>
                <a:srgbClr val="002060"/>
              </a:solidFill>
              <a:latin typeface="Joinks"/>
              <a:ea typeface="Times New Roman"/>
            </a:endParaRPr>
          </a:p>
          <a:p>
            <a:pPr algn="just"/>
            <a:r>
              <a:rPr lang="uk-UA" sz="2000" b="1" dirty="0">
                <a:solidFill>
                  <a:srgbClr val="002060"/>
                </a:solidFill>
                <a:latin typeface="Joinks"/>
                <a:ea typeface="Times New Roman"/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  <a:latin typeface="Joinks"/>
                <a:ea typeface="Times New Roman"/>
              </a:rPr>
              <a:t>          В </a:t>
            </a:r>
            <a:r>
              <a:rPr lang="uk-UA" sz="2000" b="1" dirty="0">
                <a:solidFill>
                  <a:srgbClr val="002060"/>
                </a:solidFill>
                <a:latin typeface="Joinks"/>
                <a:ea typeface="Times New Roman"/>
              </a:rPr>
              <a:t>кожній шафі розміщують по 4 </a:t>
            </a:r>
            <a:r>
              <a:rPr lang="uk-UA" sz="2000" b="1" dirty="0" smtClean="0">
                <a:solidFill>
                  <a:srgbClr val="002060"/>
                </a:solidFill>
                <a:latin typeface="Joinks"/>
                <a:ea typeface="Times New Roman"/>
              </a:rPr>
              <a:t>візки. </a:t>
            </a:r>
            <a:endParaRPr lang="uk-UA" sz="2000" b="1" dirty="0" smtClean="0">
              <a:solidFill>
                <a:srgbClr val="002060"/>
              </a:solidFill>
              <a:latin typeface="Joinks"/>
              <a:ea typeface="Times New Roman"/>
            </a:endParaRPr>
          </a:p>
          <a:p>
            <a:pPr algn="just"/>
            <a:r>
              <a:rPr lang="uk-UA" sz="2000" b="1" dirty="0">
                <a:solidFill>
                  <a:srgbClr val="002060"/>
                </a:solidFill>
                <a:latin typeface="Joinks"/>
                <a:ea typeface="Times New Roman"/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  <a:latin typeface="Joinks"/>
                <a:ea typeface="Times New Roman"/>
              </a:rPr>
              <a:t>          Вдосконалені </a:t>
            </a:r>
            <a:r>
              <a:rPr lang="uk-UA" sz="2000" b="1" dirty="0">
                <a:solidFill>
                  <a:srgbClr val="002060"/>
                </a:solidFill>
                <a:latin typeface="Joinks"/>
                <a:ea typeface="Times New Roman"/>
              </a:rPr>
              <a:t>системи повітрообміну, нагрівання, зволоження, </a:t>
            </a:r>
            <a:r>
              <a:rPr lang="uk-UA" sz="2000" b="1" dirty="0" smtClean="0">
                <a:solidFill>
                  <a:srgbClr val="002060"/>
                </a:solidFill>
                <a:latin typeface="Joinks"/>
                <a:ea typeface="Times New Roman"/>
              </a:rPr>
              <a:t>охолодження </a:t>
            </a:r>
            <a:r>
              <a:rPr lang="uk-UA" sz="2000" b="1" dirty="0">
                <a:solidFill>
                  <a:srgbClr val="002060"/>
                </a:solidFill>
                <a:latin typeface="Joinks"/>
                <a:ea typeface="Times New Roman"/>
              </a:rPr>
              <a:t>та механізми управління і </a:t>
            </a:r>
            <a:r>
              <a:rPr lang="uk-UA" sz="2000" b="1" dirty="0" smtClean="0">
                <a:solidFill>
                  <a:srgbClr val="002060"/>
                </a:solidFill>
                <a:latin typeface="Joinks"/>
                <a:ea typeface="Times New Roman"/>
              </a:rPr>
              <a:t>електрообладнання.</a:t>
            </a:r>
            <a:endParaRPr lang="ru-RU" sz="2000" b="1" dirty="0">
              <a:solidFill>
                <a:srgbClr val="002060"/>
              </a:solidFill>
              <a:latin typeface="Joink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0"/>
            <a:ext cx="2483768" cy="2048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67939" y="908720"/>
            <a:ext cx="3725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  <a:latin typeface="Joinks"/>
                <a:ea typeface="Times New Roman"/>
              </a:rPr>
              <a:t>Інкубатор ІКП-60 «Кавказ»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6758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фон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74" y="-29310"/>
            <a:ext cx="9187474" cy="705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Рабочий стол\Інкубація в картинках\інк.29 МРІЯ інкубато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311" y="-29309"/>
            <a:ext cx="3025775" cy="2872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984" y="2267289"/>
            <a:ext cx="612923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Joinks"/>
                <a:ea typeface="Times New Roman"/>
              </a:rPr>
              <a:t>        </a:t>
            </a:r>
            <a:r>
              <a:rPr lang="ru-RU" sz="2400" b="1" dirty="0" err="1" smtClean="0">
                <a:latin typeface="Joinks"/>
                <a:ea typeface="Times New Roman"/>
              </a:rPr>
              <a:t>Призначений</a:t>
            </a:r>
            <a:r>
              <a:rPr lang="ru-RU" sz="2400" b="1" dirty="0" smtClean="0">
                <a:latin typeface="Joinks"/>
                <a:ea typeface="Times New Roman"/>
              </a:rPr>
              <a:t> для </a:t>
            </a:r>
            <a:r>
              <a:rPr lang="ru-RU" sz="2400" b="1" dirty="0" err="1" smtClean="0">
                <a:latin typeface="Joinks"/>
                <a:ea typeface="Times New Roman"/>
              </a:rPr>
              <a:t>виведення</a:t>
            </a:r>
            <a:r>
              <a:rPr lang="ru-RU" sz="2400" b="1" dirty="0" smtClean="0">
                <a:latin typeface="Joinks"/>
                <a:ea typeface="Times New Roman"/>
              </a:rPr>
              <a:t> </a:t>
            </a:r>
            <a:r>
              <a:rPr lang="ru-RU" sz="2400" b="1" dirty="0" err="1" smtClean="0">
                <a:latin typeface="Joinks"/>
                <a:ea typeface="Times New Roman"/>
              </a:rPr>
              <a:t>страусенят</a:t>
            </a:r>
            <a:r>
              <a:rPr lang="ru-RU" sz="2400" b="1" dirty="0" smtClean="0">
                <a:latin typeface="Joinks"/>
                <a:ea typeface="Times New Roman"/>
              </a:rPr>
              <a:t>, </a:t>
            </a:r>
            <a:r>
              <a:rPr lang="ru-RU" sz="2400" b="1" dirty="0" err="1" smtClean="0">
                <a:latin typeface="Joinks"/>
                <a:ea typeface="Times New Roman"/>
              </a:rPr>
              <a:t>гусенят</a:t>
            </a:r>
            <a:r>
              <a:rPr lang="ru-RU" sz="2400" b="1" dirty="0" smtClean="0">
                <a:latin typeface="Joinks"/>
                <a:ea typeface="Times New Roman"/>
              </a:rPr>
              <a:t>, </a:t>
            </a:r>
            <a:r>
              <a:rPr lang="ru-RU" sz="2400" b="1" dirty="0" err="1" smtClean="0">
                <a:latin typeface="Joinks"/>
                <a:ea typeface="Times New Roman"/>
              </a:rPr>
              <a:t>качат</a:t>
            </a:r>
            <a:r>
              <a:rPr lang="ru-RU" sz="2400" b="1" dirty="0" smtClean="0">
                <a:latin typeface="Joinks"/>
                <a:ea typeface="Times New Roman"/>
              </a:rPr>
              <a:t>, </a:t>
            </a:r>
            <a:r>
              <a:rPr lang="ru-RU" sz="2400" b="1" dirty="0" err="1" smtClean="0">
                <a:latin typeface="Joinks"/>
                <a:ea typeface="Times New Roman"/>
              </a:rPr>
              <a:t>індичат</a:t>
            </a:r>
            <a:r>
              <a:rPr lang="ru-RU" sz="2400" b="1" dirty="0" smtClean="0">
                <a:latin typeface="Joinks"/>
                <a:ea typeface="Times New Roman"/>
              </a:rPr>
              <a:t>, курчат, перепелят та </a:t>
            </a:r>
            <a:r>
              <a:rPr lang="ru-RU" sz="2400" b="1" dirty="0" err="1" smtClean="0">
                <a:latin typeface="Joinks"/>
                <a:ea typeface="Times New Roman"/>
              </a:rPr>
              <a:t>іншої</a:t>
            </a:r>
            <a:r>
              <a:rPr lang="ru-RU" sz="2400" b="1" dirty="0" smtClean="0">
                <a:latin typeface="Joinks"/>
                <a:ea typeface="Times New Roman"/>
              </a:rPr>
              <a:t> </a:t>
            </a:r>
            <a:r>
              <a:rPr lang="ru-RU" sz="2400" b="1" dirty="0" err="1" smtClean="0">
                <a:latin typeface="Joinks"/>
                <a:ea typeface="Times New Roman"/>
              </a:rPr>
              <a:t>домашньої</a:t>
            </a:r>
            <a:r>
              <a:rPr lang="ru-RU" sz="2400" b="1" dirty="0" smtClean="0">
                <a:latin typeface="Joinks"/>
                <a:ea typeface="Times New Roman"/>
              </a:rPr>
              <a:t> </a:t>
            </a:r>
            <a:r>
              <a:rPr lang="ru-RU" sz="2400" b="1" dirty="0" err="1" smtClean="0">
                <a:latin typeface="Joinks"/>
                <a:ea typeface="Times New Roman"/>
              </a:rPr>
              <a:t>птиці</a:t>
            </a:r>
            <a:r>
              <a:rPr lang="ru-RU" sz="2400" b="1" dirty="0" smtClean="0">
                <a:latin typeface="Joinks"/>
                <a:ea typeface="Times New Roman"/>
              </a:rPr>
              <a:t>, а </a:t>
            </a:r>
            <a:r>
              <a:rPr lang="ru-RU" sz="2400" b="1" dirty="0" err="1" smtClean="0">
                <a:latin typeface="Joinks"/>
                <a:ea typeface="Times New Roman"/>
              </a:rPr>
              <a:t>також</a:t>
            </a:r>
            <a:r>
              <a:rPr lang="ru-RU" sz="2400" b="1" dirty="0" smtClean="0">
                <a:latin typeface="Joinks"/>
                <a:ea typeface="Times New Roman"/>
              </a:rPr>
              <a:t> </a:t>
            </a:r>
            <a:r>
              <a:rPr lang="ru-RU" sz="2400" b="1" dirty="0" err="1" smtClean="0">
                <a:latin typeface="Joinks"/>
                <a:ea typeface="Times New Roman"/>
              </a:rPr>
              <a:t>яєць</a:t>
            </a:r>
            <a:r>
              <a:rPr lang="ru-RU" sz="2400" b="1" dirty="0" smtClean="0">
                <a:latin typeface="Joinks"/>
                <a:ea typeface="Times New Roman"/>
              </a:rPr>
              <a:t> </a:t>
            </a:r>
            <a:r>
              <a:rPr lang="ru-RU" sz="2400" b="1" dirty="0" err="1" smtClean="0">
                <a:latin typeface="Joinks"/>
                <a:ea typeface="Times New Roman"/>
              </a:rPr>
              <a:t>декоративних</a:t>
            </a:r>
            <a:r>
              <a:rPr lang="ru-RU" sz="2400" b="1" dirty="0" smtClean="0">
                <a:latin typeface="Joinks"/>
                <a:ea typeface="Times New Roman"/>
              </a:rPr>
              <a:t> </a:t>
            </a:r>
            <a:r>
              <a:rPr lang="ru-RU" sz="2400" b="1" dirty="0" err="1" smtClean="0">
                <a:latin typeface="Joinks"/>
                <a:ea typeface="Times New Roman"/>
              </a:rPr>
              <a:t>птахів</a:t>
            </a:r>
            <a:r>
              <a:rPr lang="ru-RU" sz="2400" b="1" dirty="0" smtClean="0">
                <a:latin typeface="Joinks"/>
                <a:ea typeface="Times New Roman"/>
              </a:rPr>
              <a:t> та </a:t>
            </a:r>
            <a:r>
              <a:rPr lang="ru-RU" sz="2400" b="1" dirty="0" err="1" smtClean="0">
                <a:latin typeface="Joinks"/>
                <a:ea typeface="Times New Roman"/>
              </a:rPr>
              <a:t>рептилій</a:t>
            </a:r>
            <a:r>
              <a:rPr lang="ru-RU" sz="2400" b="1" dirty="0" smtClean="0">
                <a:latin typeface="Joinks"/>
                <a:ea typeface="Times New Roman"/>
              </a:rPr>
              <a:t> (черепах, </a:t>
            </a:r>
            <a:r>
              <a:rPr lang="ru-RU" sz="2400" b="1" dirty="0" err="1" smtClean="0">
                <a:latin typeface="Joinks"/>
                <a:ea typeface="Times New Roman"/>
              </a:rPr>
              <a:t>крокодилів</a:t>
            </a:r>
            <a:r>
              <a:rPr lang="ru-RU" sz="2400" b="1" dirty="0" smtClean="0">
                <a:latin typeface="Joinks"/>
                <a:ea typeface="Times New Roman"/>
              </a:rPr>
              <a:t>, </a:t>
            </a:r>
            <a:r>
              <a:rPr lang="ru-RU" sz="2400" b="1" dirty="0" err="1" smtClean="0">
                <a:latin typeface="Joinks"/>
                <a:ea typeface="Times New Roman"/>
              </a:rPr>
              <a:t>ящірок</a:t>
            </a:r>
            <a:r>
              <a:rPr lang="ru-RU" sz="2400" b="1" dirty="0" smtClean="0">
                <a:latin typeface="Joinks"/>
                <a:ea typeface="Times New Roman"/>
              </a:rPr>
              <a:t> агам, </a:t>
            </a:r>
            <a:r>
              <a:rPr lang="ru-RU" sz="2400" b="1" dirty="0" err="1" smtClean="0">
                <a:latin typeface="Joinks"/>
                <a:ea typeface="Times New Roman"/>
              </a:rPr>
              <a:t>ігуан</a:t>
            </a:r>
            <a:r>
              <a:rPr lang="ru-RU" sz="2400" b="1" dirty="0" smtClean="0">
                <a:latin typeface="Joinks"/>
                <a:ea typeface="Times New Roman"/>
              </a:rPr>
              <a:t>, </a:t>
            </a:r>
            <a:r>
              <a:rPr lang="ru-RU" sz="2400" b="1" dirty="0" err="1" smtClean="0">
                <a:latin typeface="Joinks"/>
                <a:ea typeface="Times New Roman"/>
              </a:rPr>
              <a:t>змій</a:t>
            </a:r>
            <a:r>
              <a:rPr lang="ru-RU" sz="2400" b="1" dirty="0" smtClean="0">
                <a:latin typeface="Joinks"/>
                <a:ea typeface="Times New Roman"/>
              </a:rPr>
              <a:t>). </a:t>
            </a:r>
            <a:endParaRPr lang="en-US" sz="2400" b="1" dirty="0" smtClean="0">
              <a:latin typeface="Joinks"/>
              <a:ea typeface="Times New Roman"/>
            </a:endParaRPr>
          </a:p>
          <a:p>
            <a:r>
              <a:rPr lang="ru-RU" sz="2400" b="1" dirty="0" smtClean="0">
                <a:latin typeface="Joinks"/>
                <a:ea typeface="Times New Roman"/>
              </a:rPr>
              <a:t>       </a:t>
            </a:r>
            <a:r>
              <a:rPr lang="ru-RU" sz="2400" b="1" dirty="0" err="1" smtClean="0">
                <a:latin typeface="Joinks"/>
                <a:ea typeface="Times New Roman"/>
              </a:rPr>
              <a:t>Інкубатор</a:t>
            </a:r>
            <a:r>
              <a:rPr lang="ru-RU" sz="2400" b="1" dirty="0" smtClean="0">
                <a:latin typeface="Joinks"/>
                <a:ea typeface="Times New Roman"/>
              </a:rPr>
              <a:t> </a:t>
            </a:r>
            <a:r>
              <a:rPr lang="ru-RU" sz="2400" b="1" dirty="0" err="1" smtClean="0">
                <a:latin typeface="Joinks"/>
                <a:ea typeface="Times New Roman"/>
              </a:rPr>
              <a:t>можна</a:t>
            </a:r>
            <a:r>
              <a:rPr lang="ru-RU" sz="2400" b="1" dirty="0" smtClean="0">
                <a:latin typeface="Joinks"/>
                <a:ea typeface="Times New Roman"/>
              </a:rPr>
              <a:t> </a:t>
            </a:r>
            <a:r>
              <a:rPr lang="ru-RU" sz="2400" b="1" dirty="0" err="1" smtClean="0">
                <a:latin typeface="Joinks"/>
                <a:ea typeface="Times New Roman"/>
              </a:rPr>
              <a:t>використовувати</a:t>
            </a:r>
            <a:r>
              <a:rPr lang="ru-RU" sz="2400" b="1" dirty="0" smtClean="0">
                <a:latin typeface="Joinks"/>
                <a:ea typeface="Times New Roman"/>
              </a:rPr>
              <a:t> </a:t>
            </a:r>
            <a:r>
              <a:rPr lang="ru-RU" sz="2400" b="1" dirty="0" err="1" smtClean="0">
                <a:latin typeface="Joinks"/>
                <a:ea typeface="Times New Roman"/>
              </a:rPr>
              <a:t>також</a:t>
            </a:r>
            <a:r>
              <a:rPr lang="ru-RU" sz="2400" b="1" dirty="0" smtClean="0">
                <a:latin typeface="Joinks"/>
                <a:ea typeface="Times New Roman"/>
              </a:rPr>
              <a:t> як сушку для </a:t>
            </a:r>
            <a:r>
              <a:rPr lang="ru-RU" sz="2400" b="1" dirty="0" err="1" smtClean="0">
                <a:latin typeface="Joinks"/>
                <a:ea typeface="Times New Roman"/>
              </a:rPr>
              <a:t>продуктів</a:t>
            </a:r>
            <a:r>
              <a:rPr lang="ru-RU" sz="2400" b="1" dirty="0" smtClean="0">
                <a:latin typeface="Joinks"/>
                <a:ea typeface="Times New Roman"/>
              </a:rPr>
              <a:t> </a:t>
            </a:r>
            <a:r>
              <a:rPr lang="ru-RU" sz="2400" b="1" dirty="0" err="1" smtClean="0">
                <a:latin typeface="Joinks"/>
                <a:ea typeface="Times New Roman"/>
              </a:rPr>
              <a:t>бджільництва</a:t>
            </a:r>
            <a:r>
              <a:rPr lang="ru-RU" sz="2400" b="1" dirty="0" smtClean="0">
                <a:latin typeface="Joinks"/>
                <a:ea typeface="Times New Roman"/>
              </a:rPr>
              <a:t> (</a:t>
            </a:r>
            <a:r>
              <a:rPr lang="ru-RU" sz="2400" b="1" dirty="0" err="1" smtClean="0">
                <a:latin typeface="Joinks"/>
                <a:ea typeface="Times New Roman"/>
              </a:rPr>
              <a:t>квіткового</a:t>
            </a:r>
            <a:r>
              <a:rPr lang="ru-RU" sz="2400" b="1" dirty="0" smtClean="0">
                <a:latin typeface="Joinks"/>
                <a:ea typeface="Times New Roman"/>
              </a:rPr>
              <a:t> пилку) та для </a:t>
            </a:r>
            <a:r>
              <a:rPr lang="ru-RU" sz="2400" b="1" dirty="0" err="1" smtClean="0">
                <a:latin typeface="Joinks"/>
                <a:ea typeface="Times New Roman"/>
              </a:rPr>
              <a:t>сушіння</a:t>
            </a:r>
            <a:r>
              <a:rPr lang="ru-RU" sz="2400" b="1" dirty="0" smtClean="0">
                <a:latin typeface="Joinks"/>
                <a:ea typeface="Times New Roman"/>
              </a:rPr>
              <a:t> </a:t>
            </a:r>
            <a:r>
              <a:rPr lang="ru-RU" sz="2400" b="1" dirty="0" err="1" smtClean="0">
                <a:latin typeface="Joinks"/>
                <a:ea typeface="Times New Roman"/>
              </a:rPr>
              <a:t>лікарських</a:t>
            </a:r>
            <a:r>
              <a:rPr lang="ru-RU" sz="2400" b="1" dirty="0" smtClean="0">
                <a:latin typeface="Joinks"/>
                <a:ea typeface="Times New Roman"/>
              </a:rPr>
              <a:t> </a:t>
            </a:r>
            <a:r>
              <a:rPr lang="ru-RU" sz="2400" b="1" dirty="0" err="1" smtClean="0">
                <a:latin typeface="Joinks"/>
                <a:ea typeface="Times New Roman"/>
              </a:rPr>
              <a:t>рослин</a:t>
            </a:r>
            <a:r>
              <a:rPr lang="ru-RU" sz="2400" b="1" dirty="0" smtClean="0">
                <a:latin typeface="Joinks"/>
                <a:ea typeface="Times New Roman"/>
              </a:rPr>
              <a:t>, </a:t>
            </a:r>
            <a:r>
              <a:rPr lang="ru-RU" sz="2400" b="1" dirty="0" err="1" smtClean="0">
                <a:latin typeface="Joinks"/>
                <a:ea typeface="Times New Roman"/>
              </a:rPr>
              <a:t>ягід</a:t>
            </a:r>
            <a:r>
              <a:rPr lang="ru-RU" sz="2400" b="1" dirty="0" smtClean="0">
                <a:latin typeface="Joinks"/>
                <a:ea typeface="Times New Roman"/>
              </a:rPr>
              <a:t> та </a:t>
            </a:r>
            <a:r>
              <a:rPr lang="ru-RU" sz="2400" b="1" dirty="0" err="1" smtClean="0">
                <a:latin typeface="Joinks"/>
                <a:ea typeface="Times New Roman"/>
              </a:rPr>
              <a:t>ін</a:t>
            </a:r>
            <a:r>
              <a:rPr lang="ru-RU" sz="2400" b="1" dirty="0" smtClean="0">
                <a:latin typeface="Joinks"/>
                <a:ea typeface="Times New Roman"/>
              </a:rPr>
              <a:t>.</a:t>
            </a:r>
            <a:endParaRPr lang="ru-RU" sz="2400" b="1" dirty="0">
              <a:latin typeface="Joink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47852" y="2927158"/>
            <a:ext cx="2852063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2800" b="1" dirty="0" err="1">
                <a:solidFill>
                  <a:srgbClr val="3012AE"/>
                </a:solidFill>
                <a:latin typeface="Joinks"/>
                <a:ea typeface="Times New Roman"/>
                <a:cs typeface="Times New Roman"/>
              </a:rPr>
              <a:t>Місткість</a:t>
            </a:r>
            <a:r>
              <a:rPr lang="ru-RU" sz="2800" b="1" dirty="0">
                <a:solidFill>
                  <a:srgbClr val="3012AE"/>
                </a:solidFill>
                <a:latin typeface="Joinks"/>
                <a:ea typeface="Times New Roman"/>
                <a:cs typeface="Times New Roman"/>
              </a:rPr>
              <a:t> </a:t>
            </a:r>
            <a:r>
              <a:rPr lang="ru-RU" sz="2800" b="1" dirty="0" err="1">
                <a:solidFill>
                  <a:srgbClr val="3012AE"/>
                </a:solidFill>
                <a:latin typeface="Joinks"/>
                <a:ea typeface="Times New Roman"/>
                <a:cs typeface="Times New Roman"/>
              </a:rPr>
              <a:t>яєць</a:t>
            </a:r>
            <a:r>
              <a:rPr lang="ru-RU" dirty="0">
                <a:solidFill>
                  <a:srgbClr val="3012AE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1400" dirty="0">
              <a:solidFill>
                <a:srgbClr val="3012AE"/>
              </a:solidFill>
              <a:effectLst/>
              <a:latin typeface="Century Gothic"/>
              <a:ea typeface="Century Gothic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3410173"/>
            <a:ext cx="3355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2000" b="1" dirty="0" err="1">
                <a:solidFill>
                  <a:srgbClr val="C00000"/>
                </a:solidFill>
                <a:latin typeface="Joinks"/>
                <a:ea typeface="Times New Roman"/>
                <a:cs typeface="Times New Roman"/>
              </a:rPr>
              <a:t>Страусиних</a:t>
            </a:r>
            <a:r>
              <a:rPr lang="ru-RU" sz="2000" b="1" dirty="0">
                <a:solidFill>
                  <a:srgbClr val="C00000"/>
                </a:solidFill>
                <a:latin typeface="Joinks"/>
                <a:ea typeface="Times New Roman"/>
                <a:cs typeface="Times New Roman"/>
              </a:rPr>
              <a:t> (ему</a:t>
            </a:r>
            <a:r>
              <a:rPr lang="ru-RU" sz="2000" b="1" dirty="0" smtClean="0">
                <a:solidFill>
                  <a:srgbClr val="C00000"/>
                </a:solidFill>
                <a:latin typeface="Joinks"/>
                <a:ea typeface="Times New Roman"/>
                <a:cs typeface="Times New Roman"/>
              </a:rPr>
              <a:t>) – до 12</a:t>
            </a:r>
            <a:endParaRPr lang="ru-RU" sz="2000" b="1" dirty="0">
              <a:solidFill>
                <a:srgbClr val="C00000"/>
              </a:solidFill>
              <a:effectLst/>
              <a:latin typeface="Joinks"/>
              <a:ea typeface="Century Gothic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21949" y="3947813"/>
            <a:ext cx="2157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2000" b="1" dirty="0" err="1" smtClean="0">
                <a:solidFill>
                  <a:srgbClr val="C00000"/>
                </a:solidFill>
                <a:latin typeface="Joinks"/>
                <a:ea typeface="Times New Roman"/>
                <a:cs typeface="Times New Roman"/>
              </a:rPr>
              <a:t>Гусячих</a:t>
            </a:r>
            <a:r>
              <a:rPr lang="ru-RU" sz="2000" b="1" dirty="0" smtClean="0">
                <a:solidFill>
                  <a:srgbClr val="C00000"/>
                </a:solidFill>
                <a:latin typeface="Joinks"/>
                <a:ea typeface="Times New Roman"/>
                <a:cs typeface="Times New Roman"/>
              </a:rPr>
              <a:t> – до </a:t>
            </a:r>
            <a:r>
              <a:rPr lang="ru-RU" sz="2000" b="1" dirty="0">
                <a:solidFill>
                  <a:srgbClr val="C00000"/>
                </a:solidFill>
                <a:latin typeface="Joinks"/>
                <a:ea typeface="Times New Roman"/>
                <a:cs typeface="Times New Roman"/>
              </a:rPr>
              <a:t>45</a:t>
            </a:r>
            <a:endParaRPr lang="ru-RU" sz="2000" b="1" dirty="0">
              <a:solidFill>
                <a:srgbClr val="C00000"/>
              </a:solidFill>
              <a:effectLst/>
              <a:latin typeface="Joinks"/>
              <a:ea typeface="Century Gothic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4868121"/>
            <a:ext cx="37507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2000" b="1" dirty="0" err="1">
                <a:solidFill>
                  <a:srgbClr val="C00000"/>
                </a:solidFill>
                <a:latin typeface="Joinks"/>
                <a:ea typeface="Times New Roman"/>
                <a:cs typeface="Times New Roman"/>
              </a:rPr>
              <a:t>Качиних</a:t>
            </a:r>
            <a:r>
              <a:rPr lang="ru-RU" sz="2000" b="1" dirty="0">
                <a:solidFill>
                  <a:srgbClr val="C00000"/>
                </a:solidFill>
                <a:latin typeface="Joinks"/>
                <a:ea typeface="Times New Roman"/>
                <a:cs typeface="Times New Roman"/>
              </a:rPr>
              <a:t> та </a:t>
            </a:r>
            <a:r>
              <a:rPr lang="ru-RU" sz="2000" b="1" dirty="0" err="1" smtClean="0">
                <a:solidFill>
                  <a:srgbClr val="C00000"/>
                </a:solidFill>
                <a:latin typeface="Joinks"/>
                <a:ea typeface="Times New Roman"/>
                <a:cs typeface="Times New Roman"/>
              </a:rPr>
              <a:t>індичих</a:t>
            </a:r>
            <a:r>
              <a:rPr lang="ru-RU" sz="2000" b="1" dirty="0" smtClean="0">
                <a:solidFill>
                  <a:srgbClr val="C00000"/>
                </a:solidFill>
                <a:latin typeface="Joinks"/>
                <a:ea typeface="Times New Roman"/>
                <a:cs typeface="Times New Roman"/>
              </a:rPr>
              <a:t> – </a:t>
            </a:r>
            <a:r>
              <a:rPr lang="ru-RU" sz="2000" b="1" dirty="0" smtClean="0">
                <a:solidFill>
                  <a:srgbClr val="C00000"/>
                </a:solidFill>
                <a:latin typeface="Joinks"/>
                <a:ea typeface="Times New Roman"/>
                <a:cs typeface="Times New Roman"/>
              </a:rPr>
              <a:t>до </a:t>
            </a:r>
            <a:r>
              <a:rPr lang="ru-RU" sz="2000" b="1" dirty="0">
                <a:solidFill>
                  <a:srgbClr val="C00000"/>
                </a:solidFill>
                <a:latin typeface="Joinks"/>
                <a:ea typeface="Times New Roman"/>
                <a:cs typeface="Times New Roman"/>
              </a:rPr>
              <a:t>60</a:t>
            </a:r>
            <a:endParaRPr lang="ru-RU" sz="2000" b="1" dirty="0">
              <a:solidFill>
                <a:srgbClr val="C00000"/>
              </a:solidFill>
              <a:effectLst/>
              <a:latin typeface="Joinks"/>
              <a:ea typeface="Century Gothic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10280" y="6056082"/>
            <a:ext cx="2192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2000" b="1" dirty="0" err="1" smtClean="0">
                <a:solidFill>
                  <a:srgbClr val="C00000"/>
                </a:solidFill>
                <a:latin typeface="Joinks"/>
                <a:ea typeface="Times New Roman"/>
                <a:cs typeface="Times New Roman"/>
              </a:rPr>
              <a:t>Курячих</a:t>
            </a:r>
            <a:r>
              <a:rPr lang="ru-RU" sz="2000" b="1" dirty="0" smtClean="0">
                <a:solidFill>
                  <a:srgbClr val="C00000"/>
                </a:solidFill>
                <a:latin typeface="Joinks"/>
                <a:ea typeface="Times New Roman"/>
                <a:cs typeface="Times New Roman"/>
              </a:rPr>
              <a:t> – </a:t>
            </a:r>
            <a:r>
              <a:rPr lang="ru-RU" sz="2000" b="1" dirty="0" smtClean="0">
                <a:solidFill>
                  <a:srgbClr val="C00000"/>
                </a:solidFill>
                <a:latin typeface="Joinks"/>
                <a:ea typeface="Times New Roman"/>
                <a:cs typeface="Times New Roman"/>
              </a:rPr>
              <a:t>до </a:t>
            </a:r>
            <a:r>
              <a:rPr lang="ru-RU" sz="2000" b="1" dirty="0">
                <a:solidFill>
                  <a:srgbClr val="C00000"/>
                </a:solidFill>
                <a:latin typeface="Joinks"/>
                <a:ea typeface="Times New Roman"/>
                <a:cs typeface="Times New Roman"/>
              </a:rPr>
              <a:t>80</a:t>
            </a:r>
            <a:endParaRPr lang="ru-RU" sz="2000" b="1" dirty="0">
              <a:solidFill>
                <a:srgbClr val="C00000"/>
              </a:solidFill>
              <a:effectLst/>
              <a:latin typeface="Joinks"/>
              <a:ea typeface="Century Gothic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81214" y="5531467"/>
            <a:ext cx="2988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2000" b="1" dirty="0" err="1" smtClean="0">
                <a:solidFill>
                  <a:srgbClr val="C00000"/>
                </a:solidFill>
                <a:latin typeface="Joinks"/>
                <a:ea typeface="Times New Roman"/>
                <a:cs typeface="Times New Roman"/>
              </a:rPr>
              <a:t>Перепелиних</a:t>
            </a:r>
            <a:r>
              <a:rPr lang="ru-RU" sz="2000" b="1" dirty="0" smtClean="0">
                <a:solidFill>
                  <a:srgbClr val="C00000"/>
                </a:solidFill>
                <a:latin typeface="Joinks"/>
                <a:ea typeface="Times New Roman"/>
                <a:cs typeface="Times New Roman"/>
              </a:rPr>
              <a:t> – </a:t>
            </a:r>
            <a:r>
              <a:rPr lang="ru-RU" sz="2000" b="1" dirty="0" smtClean="0">
                <a:solidFill>
                  <a:srgbClr val="C00000"/>
                </a:solidFill>
                <a:latin typeface="Joinks"/>
                <a:ea typeface="Times New Roman"/>
                <a:cs typeface="Times New Roman"/>
              </a:rPr>
              <a:t>до </a:t>
            </a:r>
            <a:r>
              <a:rPr lang="ru-RU" sz="2000" b="1" dirty="0">
                <a:solidFill>
                  <a:srgbClr val="C00000"/>
                </a:solidFill>
                <a:latin typeface="Joinks"/>
                <a:ea typeface="Times New Roman"/>
                <a:cs typeface="Times New Roman"/>
              </a:rPr>
              <a:t>220</a:t>
            </a:r>
            <a:endParaRPr lang="ru-RU" sz="2000" b="1" dirty="0">
              <a:solidFill>
                <a:srgbClr val="C00000"/>
              </a:solidFill>
              <a:effectLst/>
              <a:latin typeface="Joinks"/>
              <a:ea typeface="Century Gothic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7376" y="260648"/>
            <a:ext cx="31631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3012AE"/>
                </a:solidFill>
                <a:latin typeface="Joinks"/>
                <a:ea typeface="Times New Roman"/>
              </a:rPr>
              <a:t>Інкубатор</a:t>
            </a:r>
            <a:r>
              <a:rPr lang="ru-RU" sz="2800" b="1" dirty="0">
                <a:solidFill>
                  <a:srgbClr val="3012AE"/>
                </a:solidFill>
                <a:latin typeface="Joinks"/>
                <a:ea typeface="Times New Roman"/>
              </a:rPr>
              <a:t> для </a:t>
            </a:r>
            <a:r>
              <a:rPr lang="ru-RU" sz="2800" b="1" dirty="0" err="1">
                <a:solidFill>
                  <a:srgbClr val="3012AE"/>
                </a:solidFill>
                <a:latin typeface="Joinks"/>
                <a:ea typeface="Times New Roman"/>
              </a:rPr>
              <a:t>яєць</a:t>
            </a:r>
            <a:r>
              <a:rPr lang="ru-RU" sz="2800" b="1" dirty="0">
                <a:solidFill>
                  <a:srgbClr val="3012AE"/>
                </a:solidFill>
                <a:latin typeface="Joinks"/>
                <a:ea typeface="Times New Roman"/>
              </a:rPr>
              <a:t> </a:t>
            </a:r>
            <a:r>
              <a:rPr lang="ru-RU" sz="2800" b="1" dirty="0" err="1">
                <a:solidFill>
                  <a:srgbClr val="3012AE"/>
                </a:solidFill>
                <a:latin typeface="Joinks"/>
                <a:ea typeface="Times New Roman"/>
              </a:rPr>
              <a:t>побутовий</a:t>
            </a:r>
            <a:r>
              <a:rPr lang="ru-RU" sz="2800" b="1" dirty="0">
                <a:solidFill>
                  <a:srgbClr val="3012AE"/>
                </a:solidFill>
                <a:latin typeface="Joinks"/>
                <a:ea typeface="Times New Roman"/>
              </a:rPr>
              <a:t>            </a:t>
            </a:r>
            <a:r>
              <a:rPr lang="ru-RU" sz="2800" b="1" dirty="0" err="1">
                <a:solidFill>
                  <a:srgbClr val="3012AE"/>
                </a:solidFill>
                <a:latin typeface="Joinks"/>
                <a:ea typeface="Times New Roman"/>
              </a:rPr>
              <a:t>малогабаритний</a:t>
            </a:r>
            <a:r>
              <a:rPr lang="ru-RU" sz="2800" b="1" dirty="0">
                <a:solidFill>
                  <a:srgbClr val="3012AE"/>
                </a:solidFill>
                <a:latin typeface="Joinks"/>
                <a:ea typeface="Times New Roman"/>
              </a:rPr>
              <a:t> МІ - 55 «</a:t>
            </a:r>
            <a:r>
              <a:rPr lang="ru-RU" sz="2800" b="1" dirty="0" err="1" smtClean="0">
                <a:solidFill>
                  <a:srgbClr val="3012AE"/>
                </a:solidFill>
                <a:latin typeface="Joinks"/>
                <a:ea typeface="Times New Roman"/>
              </a:rPr>
              <a:t>Мрія</a:t>
            </a:r>
            <a:r>
              <a:rPr lang="ru-RU" sz="2800" b="1" dirty="0" smtClean="0">
                <a:solidFill>
                  <a:srgbClr val="3012AE"/>
                </a:solidFill>
                <a:latin typeface="Joinks"/>
                <a:ea typeface="Times New Roman"/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487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5" grpId="0" build="p"/>
      <p:bldP spid="6" grpId="0"/>
      <p:bldP spid="7" grpId="0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фон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9"/>
            <a:ext cx="91824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64491" y="68443"/>
            <a:ext cx="45082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solidFill>
                  <a:srgbClr val="3012AE"/>
                </a:solidFill>
                <a:latin typeface="Joinks"/>
                <a:ea typeface="Times New Roman"/>
              </a:rPr>
              <a:t>Інкубатор</a:t>
            </a:r>
            <a:r>
              <a:rPr lang="ru-RU" sz="3600" b="1" dirty="0">
                <a:solidFill>
                  <a:srgbClr val="3012AE"/>
                </a:solidFill>
                <a:latin typeface="Joinks"/>
                <a:ea typeface="Times New Roman"/>
              </a:rPr>
              <a:t> ІНКА 320</a:t>
            </a:r>
            <a:endParaRPr lang="ru-RU" sz="3600" dirty="0">
              <a:solidFill>
                <a:srgbClr val="3012AE"/>
              </a:solidFill>
              <a:latin typeface="Joinks"/>
            </a:endParaRPr>
          </a:p>
        </p:txBody>
      </p:sp>
      <p:pic>
        <p:nvPicPr>
          <p:cNvPr id="2051" name="Picture 3" descr="C:\Documents and Settings\Admin\Рабочий стол\Інкубація в картинках\інк.28 інкубаторій ІНКА 64 на 24 нкубатора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11" b="20355"/>
          <a:stretch/>
        </p:blipFill>
        <p:spPr bwMode="auto">
          <a:xfrm>
            <a:off x="5940152" y="0"/>
            <a:ext cx="3203848" cy="285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522" y="1088347"/>
            <a:ext cx="508768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b="1" dirty="0" smtClean="0">
                <a:latin typeface="Joinks"/>
                <a:ea typeface="Times New Roman"/>
                <a:cs typeface="Times New Roman"/>
              </a:rPr>
              <a:t>            </a:t>
            </a:r>
            <a:r>
              <a:rPr lang="ru-RU" b="1" dirty="0" err="1" smtClean="0">
                <a:latin typeface="Joinks"/>
                <a:ea typeface="Times New Roman"/>
                <a:cs typeface="Times New Roman"/>
              </a:rPr>
              <a:t>Інкубатор</a:t>
            </a:r>
            <a:r>
              <a:rPr lang="ru-RU" b="1" dirty="0" smtClean="0">
                <a:latin typeface="Joinks"/>
                <a:ea typeface="Times New Roman"/>
                <a:cs typeface="Times New Roman"/>
              </a:rPr>
              <a:t> </a:t>
            </a:r>
            <a:r>
              <a:rPr lang="ru-RU" b="1" dirty="0" err="1">
                <a:latin typeface="Joinks"/>
                <a:ea typeface="Times New Roman"/>
                <a:cs typeface="Times New Roman"/>
              </a:rPr>
              <a:t>інкубаційно-вивідний</a:t>
            </a:r>
            <a:r>
              <a:rPr lang="ru-RU" b="1" dirty="0">
                <a:latin typeface="Joinks"/>
                <a:ea typeface="Times New Roman"/>
                <a:cs typeface="Times New Roman"/>
              </a:rPr>
              <a:t> ІНКА 320 </a:t>
            </a:r>
            <a:r>
              <a:rPr lang="ru-RU" b="1" dirty="0" err="1">
                <a:latin typeface="Joinks"/>
                <a:ea typeface="Times New Roman"/>
                <a:cs typeface="Times New Roman"/>
              </a:rPr>
              <a:t>розроблений</a:t>
            </a:r>
            <a:r>
              <a:rPr lang="ru-RU" b="1" dirty="0">
                <a:latin typeface="Joinks"/>
                <a:ea typeface="Times New Roman"/>
                <a:cs typeface="Times New Roman"/>
              </a:rPr>
              <a:t> </a:t>
            </a:r>
            <a:r>
              <a:rPr lang="ru-RU" b="1" dirty="0" err="1">
                <a:latin typeface="Joinks"/>
                <a:ea typeface="Times New Roman"/>
                <a:cs typeface="Times New Roman"/>
              </a:rPr>
              <a:t>спеціально</a:t>
            </a:r>
            <a:r>
              <a:rPr lang="ru-RU" b="1" dirty="0">
                <a:latin typeface="Joinks"/>
                <a:ea typeface="Times New Roman"/>
                <a:cs typeface="Times New Roman"/>
              </a:rPr>
              <a:t> для </a:t>
            </a:r>
            <a:r>
              <a:rPr lang="ru-RU" b="1" dirty="0" err="1">
                <a:latin typeface="Joinks"/>
                <a:ea typeface="Times New Roman"/>
                <a:cs typeface="Times New Roman"/>
              </a:rPr>
              <a:t>інкубації</a:t>
            </a:r>
            <a:r>
              <a:rPr lang="ru-RU" b="1" dirty="0">
                <a:latin typeface="Joinks"/>
                <a:ea typeface="Times New Roman"/>
                <a:cs typeface="Times New Roman"/>
              </a:rPr>
              <a:t> </a:t>
            </a:r>
            <a:r>
              <a:rPr lang="ru-RU" b="1" dirty="0" err="1">
                <a:latin typeface="Joinks"/>
                <a:ea typeface="Times New Roman"/>
                <a:cs typeface="Times New Roman"/>
              </a:rPr>
              <a:t>яєць</a:t>
            </a:r>
            <a:r>
              <a:rPr lang="ru-RU" b="1" dirty="0">
                <a:latin typeface="Joinks"/>
                <a:ea typeface="Times New Roman"/>
                <a:cs typeface="Times New Roman"/>
              </a:rPr>
              <a:t> в </a:t>
            </a:r>
            <a:r>
              <a:rPr lang="ru-RU" b="1" dirty="0" err="1">
                <a:latin typeface="Joinks"/>
                <a:ea typeface="Times New Roman"/>
                <a:cs typeface="Times New Roman"/>
              </a:rPr>
              <a:t>домашніх</a:t>
            </a:r>
            <a:r>
              <a:rPr lang="ru-RU" b="1" dirty="0">
                <a:latin typeface="Joinks"/>
                <a:ea typeface="Times New Roman"/>
                <a:cs typeface="Times New Roman"/>
              </a:rPr>
              <a:t> </a:t>
            </a:r>
            <a:r>
              <a:rPr lang="ru-RU" b="1" dirty="0" err="1">
                <a:latin typeface="Joinks"/>
                <a:ea typeface="Times New Roman"/>
                <a:cs typeface="Times New Roman"/>
              </a:rPr>
              <a:t>умовах</a:t>
            </a:r>
            <a:r>
              <a:rPr lang="ru-RU" b="1" dirty="0">
                <a:latin typeface="Joinks"/>
                <a:ea typeface="Times New Roman"/>
                <a:cs typeface="Times New Roman"/>
              </a:rPr>
              <a:t>. </a:t>
            </a:r>
            <a:r>
              <a:rPr lang="ru-RU" b="1" dirty="0" err="1">
                <a:latin typeface="Joinks"/>
                <a:ea typeface="Times New Roman"/>
                <a:cs typeface="Times New Roman"/>
              </a:rPr>
              <a:t>Інкубатор</a:t>
            </a:r>
            <a:r>
              <a:rPr lang="ru-RU" b="1" dirty="0">
                <a:latin typeface="Joinks"/>
                <a:ea typeface="Times New Roman"/>
                <a:cs typeface="Times New Roman"/>
              </a:rPr>
              <a:t> ІНКА </a:t>
            </a:r>
            <a:r>
              <a:rPr lang="ru-RU" b="1" dirty="0" smtClean="0">
                <a:latin typeface="Joinks"/>
                <a:ea typeface="Times New Roman"/>
                <a:cs typeface="Times New Roman"/>
              </a:rPr>
              <a:t>320 </a:t>
            </a:r>
            <a:r>
              <a:rPr lang="ru-RU" b="1" dirty="0" err="1" smtClean="0">
                <a:latin typeface="Joinks"/>
                <a:ea typeface="Times New Roman"/>
                <a:cs typeface="Times New Roman"/>
              </a:rPr>
              <a:t>повністю</a:t>
            </a:r>
            <a:r>
              <a:rPr lang="ru-RU" b="1" dirty="0" smtClean="0">
                <a:latin typeface="Joinks"/>
                <a:ea typeface="Times New Roman"/>
                <a:cs typeface="Times New Roman"/>
              </a:rPr>
              <a:t> </a:t>
            </a:r>
            <a:r>
              <a:rPr lang="ru-RU" b="1" dirty="0" err="1">
                <a:latin typeface="Joinks"/>
                <a:ea typeface="Times New Roman"/>
                <a:cs typeface="Times New Roman"/>
              </a:rPr>
              <a:t>автоматизований</a:t>
            </a:r>
            <a:r>
              <a:rPr lang="ru-RU" b="1" dirty="0">
                <a:latin typeface="Joinks"/>
                <a:ea typeface="Times New Roman"/>
                <a:cs typeface="Times New Roman"/>
              </a:rPr>
              <a:t>, </a:t>
            </a:r>
            <a:r>
              <a:rPr lang="ru-RU" b="1" dirty="0" err="1">
                <a:latin typeface="Joinks"/>
                <a:ea typeface="Times New Roman"/>
                <a:cs typeface="Times New Roman"/>
              </a:rPr>
              <a:t>має</a:t>
            </a:r>
            <a:r>
              <a:rPr lang="ru-RU" b="1" dirty="0">
                <a:latin typeface="Joinks"/>
                <a:ea typeface="Times New Roman"/>
                <a:cs typeface="Times New Roman"/>
              </a:rPr>
              <a:t> </a:t>
            </a:r>
            <a:r>
              <a:rPr lang="ru-RU" b="1" dirty="0" err="1">
                <a:latin typeface="Joinks"/>
                <a:ea typeface="Times New Roman"/>
                <a:cs typeface="Times New Roman"/>
              </a:rPr>
              <a:t>цифрову</a:t>
            </a:r>
            <a:r>
              <a:rPr lang="ru-RU" b="1" dirty="0">
                <a:latin typeface="Joinks"/>
                <a:ea typeface="Times New Roman"/>
                <a:cs typeface="Times New Roman"/>
              </a:rPr>
              <a:t> </a:t>
            </a:r>
            <a:r>
              <a:rPr lang="ru-RU" b="1" dirty="0" err="1">
                <a:latin typeface="Joinks"/>
                <a:ea typeface="Times New Roman"/>
                <a:cs typeface="Times New Roman"/>
              </a:rPr>
              <a:t>індикацію</a:t>
            </a:r>
            <a:r>
              <a:rPr lang="ru-RU" b="1" dirty="0">
                <a:latin typeface="Joinks"/>
                <a:ea typeface="Times New Roman"/>
                <a:cs typeface="Times New Roman"/>
              </a:rPr>
              <a:t> </a:t>
            </a:r>
            <a:r>
              <a:rPr lang="ru-RU" b="1" dirty="0" err="1">
                <a:latin typeface="Joinks"/>
                <a:ea typeface="Times New Roman"/>
                <a:cs typeface="Times New Roman"/>
              </a:rPr>
              <a:t>режимів</a:t>
            </a:r>
            <a:r>
              <a:rPr lang="ru-RU" b="1" dirty="0">
                <a:latin typeface="Joinks"/>
                <a:ea typeface="Times New Roman"/>
                <a:cs typeface="Times New Roman"/>
              </a:rPr>
              <a:t> </a:t>
            </a:r>
            <a:r>
              <a:rPr lang="ru-RU" b="1" dirty="0" err="1">
                <a:latin typeface="Joinks"/>
                <a:ea typeface="Times New Roman"/>
                <a:cs typeface="Times New Roman"/>
              </a:rPr>
              <a:t>інкубації</a:t>
            </a:r>
            <a:r>
              <a:rPr lang="ru-RU" b="1" dirty="0">
                <a:latin typeface="Joinks"/>
                <a:ea typeface="Times New Roman"/>
                <a:cs typeface="Times New Roman"/>
              </a:rPr>
              <a:t> </a:t>
            </a:r>
            <a:r>
              <a:rPr lang="ru-RU" b="1" dirty="0" err="1">
                <a:latin typeface="Joinks"/>
                <a:ea typeface="Times New Roman"/>
                <a:cs typeface="Times New Roman"/>
              </a:rPr>
              <a:t>яєць</a:t>
            </a:r>
            <a:r>
              <a:rPr lang="ru-RU" b="1" dirty="0">
                <a:latin typeface="Joinks"/>
                <a:ea typeface="Times New Roman"/>
                <a:cs typeface="Times New Roman"/>
              </a:rPr>
              <a:t> </a:t>
            </a:r>
            <a:r>
              <a:rPr lang="ru-RU" b="1" dirty="0" err="1">
                <a:latin typeface="Joinks"/>
                <a:ea typeface="Times New Roman"/>
                <a:cs typeface="Times New Roman"/>
              </a:rPr>
              <a:t>свійської</a:t>
            </a:r>
            <a:r>
              <a:rPr lang="ru-RU" b="1" dirty="0">
                <a:latin typeface="Joinks"/>
                <a:ea typeface="Times New Roman"/>
                <a:cs typeface="Times New Roman"/>
              </a:rPr>
              <a:t> </a:t>
            </a:r>
            <a:r>
              <a:rPr lang="ru-RU" b="1" dirty="0" err="1">
                <a:latin typeface="Joinks"/>
                <a:ea typeface="Times New Roman"/>
                <a:cs typeface="Times New Roman"/>
              </a:rPr>
              <a:t>птиці</a:t>
            </a:r>
            <a:r>
              <a:rPr lang="ru-RU" b="1" dirty="0">
                <a:latin typeface="Joinks"/>
                <a:ea typeface="Times New Roman"/>
                <a:cs typeface="Times New Roman"/>
              </a:rPr>
              <a:t>, </a:t>
            </a:r>
            <a:r>
              <a:rPr lang="ru-RU" b="1" dirty="0" smtClean="0">
                <a:latin typeface="Joinks"/>
                <a:ea typeface="Times New Roman"/>
                <a:cs typeface="Times New Roman"/>
              </a:rPr>
              <a:t>автоматично </a:t>
            </a:r>
            <a:r>
              <a:rPr lang="ru-RU" b="1" dirty="0" err="1">
                <a:latin typeface="Joinks"/>
                <a:ea typeface="Times New Roman"/>
                <a:cs typeface="Times New Roman"/>
              </a:rPr>
              <a:t>перемикається</a:t>
            </a:r>
            <a:r>
              <a:rPr lang="ru-RU" b="1" dirty="0">
                <a:latin typeface="Joinks"/>
                <a:ea typeface="Times New Roman"/>
                <a:cs typeface="Times New Roman"/>
              </a:rPr>
              <a:t> в режим </a:t>
            </a:r>
            <a:r>
              <a:rPr lang="ru-RU" b="1" dirty="0" err="1">
                <a:latin typeface="Joinks"/>
                <a:ea typeface="Times New Roman"/>
                <a:cs typeface="Times New Roman"/>
              </a:rPr>
              <a:t>аварійного</a:t>
            </a:r>
            <a:r>
              <a:rPr lang="ru-RU" b="1" dirty="0">
                <a:latin typeface="Joinks"/>
                <a:ea typeface="Times New Roman"/>
                <a:cs typeface="Times New Roman"/>
              </a:rPr>
              <a:t> </a:t>
            </a:r>
            <a:r>
              <a:rPr lang="ru-RU" b="1" dirty="0" err="1">
                <a:latin typeface="Joinks"/>
                <a:ea typeface="Times New Roman"/>
                <a:cs typeface="Times New Roman"/>
              </a:rPr>
              <a:t>підігріву</a:t>
            </a:r>
            <a:r>
              <a:rPr lang="ru-RU" b="1" dirty="0">
                <a:latin typeface="Joinks"/>
                <a:ea typeface="Times New Roman"/>
                <a:cs typeface="Times New Roman"/>
              </a:rPr>
              <a:t> </a:t>
            </a:r>
            <a:r>
              <a:rPr lang="ru-RU" b="1" dirty="0" err="1">
                <a:latin typeface="Joinks"/>
                <a:ea typeface="Times New Roman"/>
                <a:cs typeface="Times New Roman"/>
              </a:rPr>
              <a:t>від</a:t>
            </a:r>
            <a:r>
              <a:rPr lang="ru-RU" b="1" dirty="0">
                <a:latin typeface="Joinks"/>
                <a:ea typeface="Times New Roman"/>
                <a:cs typeface="Times New Roman"/>
              </a:rPr>
              <a:t> </a:t>
            </a:r>
            <a:r>
              <a:rPr lang="ru-RU" b="1" dirty="0" err="1">
                <a:latin typeface="Joinks"/>
                <a:ea typeface="Times New Roman"/>
                <a:cs typeface="Times New Roman"/>
              </a:rPr>
              <a:t>акумулятора</a:t>
            </a:r>
            <a:r>
              <a:rPr lang="ru-RU" b="1" dirty="0">
                <a:latin typeface="Joinks"/>
                <a:ea typeface="Times New Roman"/>
                <a:cs typeface="Times New Roman"/>
              </a:rPr>
              <a:t> 12 </a:t>
            </a:r>
            <a:r>
              <a:rPr lang="ru-RU" b="1" dirty="0" smtClean="0">
                <a:latin typeface="Joinks"/>
                <a:ea typeface="Times New Roman"/>
                <a:cs typeface="Times New Roman"/>
              </a:rPr>
              <a:t>В.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b="1" dirty="0" smtClean="0">
                <a:latin typeface="Joinks"/>
                <a:ea typeface="Times New Roman"/>
                <a:cs typeface="Times New Roman"/>
              </a:rPr>
              <a:t>           </a:t>
            </a:r>
            <a:r>
              <a:rPr lang="ru-RU" b="1" dirty="0" err="1" smtClean="0">
                <a:latin typeface="Joinks"/>
                <a:ea typeface="Times New Roman"/>
                <a:cs typeface="Times New Roman"/>
              </a:rPr>
              <a:t>Інкубатор</a:t>
            </a:r>
            <a:r>
              <a:rPr lang="ru-RU" b="1" dirty="0" smtClean="0">
                <a:latin typeface="Joinks"/>
                <a:ea typeface="Times New Roman"/>
                <a:cs typeface="Times New Roman"/>
              </a:rPr>
              <a:t> </a:t>
            </a:r>
            <a:r>
              <a:rPr lang="ru-RU" b="1" dirty="0">
                <a:latin typeface="Joinks"/>
                <a:ea typeface="Times New Roman"/>
                <a:cs typeface="Times New Roman"/>
              </a:rPr>
              <a:t>ІНКА </a:t>
            </a:r>
            <a:r>
              <a:rPr lang="ru-RU" b="1" dirty="0" smtClean="0">
                <a:latin typeface="Joinks"/>
                <a:ea typeface="Times New Roman"/>
                <a:cs typeface="Times New Roman"/>
              </a:rPr>
              <a:t>320 </a:t>
            </a:r>
            <a:r>
              <a:rPr lang="ru-RU" b="1" dirty="0" err="1">
                <a:latin typeface="Joinks"/>
                <a:ea typeface="Times New Roman"/>
                <a:cs typeface="Times New Roman"/>
              </a:rPr>
              <a:t>компактний</a:t>
            </a:r>
            <a:r>
              <a:rPr lang="ru-RU" b="1" dirty="0">
                <a:latin typeface="Joinks"/>
                <a:ea typeface="Times New Roman"/>
                <a:cs typeface="Times New Roman"/>
              </a:rPr>
              <a:t>, </a:t>
            </a:r>
            <a:r>
              <a:rPr lang="ru-RU" b="1" dirty="0" err="1">
                <a:latin typeface="Joinks"/>
                <a:ea typeface="Times New Roman"/>
                <a:cs typeface="Times New Roman"/>
              </a:rPr>
              <a:t>надійний</a:t>
            </a:r>
            <a:r>
              <a:rPr lang="ru-RU" b="1" dirty="0">
                <a:latin typeface="Joinks"/>
                <a:ea typeface="Times New Roman"/>
                <a:cs typeface="Times New Roman"/>
              </a:rPr>
              <a:t>, </a:t>
            </a:r>
            <a:r>
              <a:rPr lang="ru-RU" b="1" dirty="0" err="1">
                <a:latin typeface="Joinks"/>
                <a:ea typeface="Times New Roman"/>
                <a:cs typeface="Times New Roman"/>
              </a:rPr>
              <a:t>гарантійний</a:t>
            </a:r>
            <a:r>
              <a:rPr lang="ru-RU" b="1" dirty="0">
                <a:latin typeface="Joinks"/>
                <a:ea typeface="Times New Roman"/>
                <a:cs typeface="Times New Roman"/>
              </a:rPr>
              <a:t> </a:t>
            </a:r>
            <a:r>
              <a:rPr lang="ru-RU" b="1" dirty="0" err="1">
                <a:latin typeface="Joinks"/>
                <a:ea typeface="Times New Roman"/>
                <a:cs typeface="Times New Roman"/>
              </a:rPr>
              <a:t>термін</a:t>
            </a:r>
            <a:r>
              <a:rPr lang="ru-RU" b="1" dirty="0">
                <a:latin typeface="Joinks"/>
                <a:ea typeface="Times New Roman"/>
                <a:cs typeface="Times New Roman"/>
              </a:rPr>
              <a:t> </a:t>
            </a:r>
            <a:r>
              <a:rPr lang="ru-RU" b="1" dirty="0" err="1" smtClean="0">
                <a:latin typeface="Joinks"/>
                <a:ea typeface="Times New Roman"/>
                <a:cs typeface="Times New Roman"/>
              </a:rPr>
              <a:t>експлуатації</a:t>
            </a:r>
            <a:r>
              <a:rPr lang="ru-RU" b="1" dirty="0" smtClean="0">
                <a:latin typeface="Joinks"/>
                <a:ea typeface="Times New Roman"/>
                <a:cs typeface="Times New Roman"/>
              </a:rPr>
              <a:t> – </a:t>
            </a:r>
            <a:r>
              <a:rPr lang="ru-RU" b="1" dirty="0">
                <a:latin typeface="Joinks"/>
                <a:ea typeface="Times New Roman"/>
                <a:cs typeface="Times New Roman"/>
              </a:rPr>
              <a:t>не </a:t>
            </a:r>
            <a:r>
              <a:rPr lang="ru-RU" b="1" dirty="0" err="1">
                <a:latin typeface="Joinks"/>
                <a:ea typeface="Times New Roman"/>
                <a:cs typeface="Times New Roman"/>
              </a:rPr>
              <a:t>менше</a:t>
            </a:r>
            <a:r>
              <a:rPr lang="ru-RU" b="1" dirty="0">
                <a:latin typeface="Joinks"/>
                <a:ea typeface="Times New Roman"/>
                <a:cs typeface="Times New Roman"/>
              </a:rPr>
              <a:t> 3 </a:t>
            </a:r>
            <a:r>
              <a:rPr lang="ru-RU" b="1" dirty="0" err="1">
                <a:latin typeface="Joinks"/>
                <a:ea typeface="Times New Roman"/>
                <a:cs typeface="Times New Roman"/>
              </a:rPr>
              <a:t>років</a:t>
            </a:r>
            <a:r>
              <a:rPr lang="ru-RU" b="1" dirty="0">
                <a:latin typeface="Joinks"/>
                <a:ea typeface="Times New Roman"/>
                <a:cs typeface="Times New Roman"/>
              </a:rPr>
              <a:t>. </a:t>
            </a:r>
            <a:r>
              <a:rPr lang="ru-RU" b="1" dirty="0" err="1">
                <a:latin typeface="Joinks"/>
                <a:ea typeface="Times New Roman"/>
                <a:cs typeface="Times New Roman"/>
              </a:rPr>
              <a:t>Післягарантійний</a:t>
            </a:r>
            <a:r>
              <a:rPr lang="ru-RU" b="1" dirty="0">
                <a:latin typeface="Joinks"/>
                <a:ea typeface="Times New Roman"/>
                <a:cs typeface="Times New Roman"/>
              </a:rPr>
              <a:t> </a:t>
            </a:r>
            <a:r>
              <a:rPr lang="ru-RU" b="1" dirty="0" err="1">
                <a:latin typeface="Joinks"/>
                <a:ea typeface="Times New Roman"/>
                <a:cs typeface="Times New Roman"/>
              </a:rPr>
              <a:t>термін</a:t>
            </a:r>
            <a:r>
              <a:rPr lang="ru-RU" b="1" dirty="0">
                <a:latin typeface="Joinks"/>
                <a:ea typeface="Times New Roman"/>
                <a:cs typeface="Times New Roman"/>
              </a:rPr>
              <a:t> </a:t>
            </a:r>
            <a:r>
              <a:rPr lang="ru-RU" b="1" dirty="0" err="1">
                <a:latin typeface="Joinks"/>
                <a:ea typeface="Times New Roman"/>
                <a:cs typeface="Times New Roman"/>
              </a:rPr>
              <a:t>експлуатації</a:t>
            </a:r>
            <a:r>
              <a:rPr lang="ru-RU" b="1" dirty="0">
                <a:latin typeface="Joinks"/>
                <a:ea typeface="Times New Roman"/>
                <a:cs typeface="Times New Roman"/>
              </a:rPr>
              <a:t> </a:t>
            </a:r>
            <a:r>
              <a:rPr lang="ru-RU" b="1" dirty="0" err="1">
                <a:latin typeface="Joinks"/>
                <a:ea typeface="Times New Roman"/>
                <a:cs typeface="Times New Roman"/>
              </a:rPr>
              <a:t>інкубатора</a:t>
            </a:r>
            <a:r>
              <a:rPr lang="ru-RU" b="1" dirty="0">
                <a:latin typeface="Joinks"/>
                <a:ea typeface="Times New Roman"/>
                <a:cs typeface="Times New Roman"/>
              </a:rPr>
              <a:t> </a:t>
            </a:r>
            <a:r>
              <a:rPr lang="ru-RU" b="1" dirty="0" err="1">
                <a:latin typeface="Joinks"/>
                <a:ea typeface="Times New Roman"/>
                <a:cs typeface="Times New Roman"/>
              </a:rPr>
              <a:t>має</a:t>
            </a:r>
            <a:r>
              <a:rPr lang="ru-RU" b="1" dirty="0">
                <a:latin typeface="Joinks"/>
                <a:ea typeface="Times New Roman"/>
                <a:cs typeface="Times New Roman"/>
              </a:rPr>
              <a:t> не </a:t>
            </a:r>
            <a:r>
              <a:rPr lang="ru-RU" b="1" dirty="0" err="1">
                <a:latin typeface="Joinks"/>
                <a:ea typeface="Times New Roman"/>
                <a:cs typeface="Times New Roman"/>
              </a:rPr>
              <a:t>менше</a:t>
            </a:r>
            <a:r>
              <a:rPr lang="ru-RU" b="1" dirty="0">
                <a:latin typeface="Joinks"/>
                <a:ea typeface="Times New Roman"/>
                <a:cs typeface="Times New Roman"/>
              </a:rPr>
              <a:t> 20 </a:t>
            </a:r>
            <a:r>
              <a:rPr lang="ru-RU" b="1" dirty="0" err="1">
                <a:latin typeface="Joinks"/>
                <a:ea typeface="Times New Roman"/>
                <a:cs typeface="Times New Roman"/>
              </a:rPr>
              <a:t>років</a:t>
            </a:r>
            <a:r>
              <a:rPr lang="ru-RU" b="1" dirty="0">
                <a:latin typeface="Joinks"/>
                <a:ea typeface="Times New Roman"/>
                <a:cs typeface="Times New Roman"/>
              </a:rPr>
              <a:t>. </a:t>
            </a:r>
            <a:endParaRPr lang="ru-RU" b="1" dirty="0" smtClean="0">
              <a:latin typeface="Joinks"/>
              <a:ea typeface="Times New Roman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b="1" dirty="0">
                <a:latin typeface="Joinks"/>
                <a:ea typeface="Times New Roman"/>
                <a:cs typeface="Times New Roman"/>
              </a:rPr>
              <a:t> </a:t>
            </a:r>
            <a:r>
              <a:rPr lang="ru-RU" b="1" dirty="0" smtClean="0">
                <a:latin typeface="Joinks"/>
                <a:ea typeface="Times New Roman"/>
                <a:cs typeface="Times New Roman"/>
              </a:rPr>
              <a:t>         </a:t>
            </a:r>
            <a:r>
              <a:rPr lang="ru-RU" b="1" dirty="0" err="1" smtClean="0">
                <a:latin typeface="Joinks"/>
                <a:ea typeface="Times New Roman"/>
                <a:cs typeface="Times New Roman"/>
              </a:rPr>
              <a:t>Серійно</a:t>
            </a:r>
            <a:r>
              <a:rPr lang="ru-RU" b="1" dirty="0" smtClean="0">
                <a:latin typeface="Joinks"/>
                <a:ea typeface="Times New Roman"/>
                <a:cs typeface="Times New Roman"/>
              </a:rPr>
              <a:t> </a:t>
            </a:r>
            <a:r>
              <a:rPr lang="ru-RU" b="1" dirty="0" err="1" smtClean="0">
                <a:latin typeface="Joinks"/>
                <a:ea typeface="Times New Roman"/>
                <a:cs typeface="Times New Roman"/>
              </a:rPr>
              <a:t>випускається</a:t>
            </a:r>
            <a:r>
              <a:rPr lang="ru-RU" b="1" dirty="0" smtClean="0">
                <a:latin typeface="Joinks"/>
                <a:ea typeface="Times New Roman"/>
                <a:cs typeface="Times New Roman"/>
              </a:rPr>
              <a:t> </a:t>
            </a:r>
            <a:r>
              <a:rPr lang="ru-RU" b="1" dirty="0" err="1" smtClean="0">
                <a:latin typeface="Joinks"/>
                <a:ea typeface="Times New Roman"/>
                <a:cs typeface="Times New Roman"/>
              </a:rPr>
              <a:t>вже</a:t>
            </a:r>
            <a:r>
              <a:rPr lang="ru-RU" b="1" dirty="0" smtClean="0">
                <a:latin typeface="Joinks"/>
                <a:ea typeface="Times New Roman"/>
                <a:cs typeface="Times New Roman"/>
              </a:rPr>
              <a:t> </a:t>
            </a:r>
            <a:r>
              <a:rPr lang="ru-RU" b="1" dirty="0" err="1">
                <a:latin typeface="Joinks"/>
                <a:ea typeface="Times New Roman"/>
                <a:cs typeface="Times New Roman"/>
              </a:rPr>
              <a:t>більше</a:t>
            </a:r>
            <a:r>
              <a:rPr lang="ru-RU" b="1" dirty="0">
                <a:latin typeface="Joinks"/>
                <a:ea typeface="Times New Roman"/>
                <a:cs typeface="Times New Roman"/>
              </a:rPr>
              <a:t> 9 </a:t>
            </a:r>
            <a:r>
              <a:rPr lang="ru-RU" b="1" dirty="0" err="1">
                <a:latin typeface="Joinks"/>
                <a:ea typeface="Times New Roman"/>
                <a:cs typeface="Times New Roman"/>
              </a:rPr>
              <a:t>років</a:t>
            </a:r>
            <a:r>
              <a:rPr lang="ru-RU" b="1" dirty="0">
                <a:latin typeface="Joinks"/>
                <a:ea typeface="Times New Roman"/>
                <a:cs typeface="Times New Roman"/>
              </a:rPr>
              <a:t>. </a:t>
            </a:r>
            <a:endParaRPr lang="ru-RU" sz="1200" b="1" dirty="0">
              <a:latin typeface="Joinks"/>
              <a:ea typeface="Century Gothic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ru-RU" sz="1200" dirty="0">
              <a:latin typeface="Century Gothic"/>
              <a:ea typeface="Century Gothic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200" dirty="0">
              <a:effectLst/>
              <a:latin typeface="Century Gothic"/>
              <a:ea typeface="Century Gothic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74241" y="3064622"/>
            <a:ext cx="2908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3012AE"/>
                </a:solidFill>
                <a:latin typeface="Joinks"/>
                <a:ea typeface="Times New Roman"/>
                <a:cs typeface="Times New Roman"/>
              </a:rPr>
              <a:t>Місткість</a:t>
            </a:r>
            <a:r>
              <a:rPr lang="ru-RU" sz="2800" b="1" dirty="0">
                <a:solidFill>
                  <a:srgbClr val="3012AE"/>
                </a:solidFill>
                <a:latin typeface="Joinks"/>
                <a:ea typeface="Times New Roman"/>
                <a:cs typeface="Times New Roman"/>
              </a:rPr>
              <a:t> </a:t>
            </a:r>
            <a:r>
              <a:rPr lang="ru-RU" sz="2800" b="1" dirty="0" err="1" smtClean="0">
                <a:solidFill>
                  <a:srgbClr val="3012AE"/>
                </a:solidFill>
                <a:latin typeface="Joinks"/>
                <a:ea typeface="Times New Roman"/>
                <a:cs typeface="Times New Roman"/>
              </a:rPr>
              <a:t>яєць</a:t>
            </a:r>
            <a:r>
              <a:rPr lang="ru-RU" sz="2800" b="1" dirty="0" smtClean="0">
                <a:solidFill>
                  <a:srgbClr val="3012AE"/>
                </a:solidFill>
                <a:latin typeface="Joinks"/>
                <a:ea typeface="Times New Roman"/>
                <a:cs typeface="Times New Roman"/>
              </a:rPr>
              <a:t>: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68213" y="3587842"/>
            <a:ext cx="1877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Joinks"/>
                <a:ea typeface="Times New Roman"/>
                <a:cs typeface="Times New Roman"/>
              </a:rPr>
              <a:t>320 </a:t>
            </a:r>
            <a:r>
              <a:rPr lang="ru-RU" b="1" dirty="0" smtClean="0">
                <a:solidFill>
                  <a:srgbClr val="C00000"/>
                </a:solidFill>
                <a:latin typeface="Joinks"/>
                <a:ea typeface="Times New Roman"/>
                <a:cs typeface="Times New Roman"/>
              </a:rPr>
              <a:t>шт</a:t>
            </a:r>
            <a:r>
              <a:rPr lang="ru-RU" b="1" dirty="0" smtClean="0">
                <a:solidFill>
                  <a:srgbClr val="C00000"/>
                </a:solidFill>
                <a:latin typeface="Joinks"/>
                <a:ea typeface="Times New Roman"/>
                <a:cs typeface="Times New Roman"/>
              </a:rPr>
              <a:t>. –</a:t>
            </a:r>
            <a:r>
              <a:rPr lang="ru-RU" sz="2000" b="1" dirty="0" smtClean="0">
                <a:solidFill>
                  <a:srgbClr val="C00000"/>
                </a:solidFill>
                <a:latin typeface="Joinks"/>
                <a:ea typeface="Times New Roman"/>
                <a:cs typeface="Times New Roman"/>
              </a:rPr>
              <a:t> </a:t>
            </a:r>
            <a:r>
              <a:rPr lang="uk-UA" sz="2000" b="1" dirty="0">
                <a:solidFill>
                  <a:srgbClr val="C00000"/>
                </a:solidFill>
                <a:latin typeface="Joinks"/>
                <a:ea typeface="Times New Roman"/>
                <a:cs typeface="Times New Roman"/>
              </a:rPr>
              <a:t>кури</a:t>
            </a:r>
            <a:endParaRPr lang="ru-RU" sz="2000" b="1" dirty="0">
              <a:solidFill>
                <a:srgbClr val="C00000"/>
              </a:solidFill>
              <a:effectLst/>
              <a:latin typeface="Joinks"/>
              <a:ea typeface="Century Gothic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7338" y="3904503"/>
            <a:ext cx="1995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Joinks"/>
                <a:ea typeface="Times New Roman"/>
                <a:cs typeface="Times New Roman"/>
              </a:rPr>
              <a:t>224 </a:t>
            </a:r>
            <a:r>
              <a:rPr lang="ru-RU" b="1" dirty="0" smtClean="0">
                <a:solidFill>
                  <a:srgbClr val="C00000"/>
                </a:solidFill>
                <a:latin typeface="Joinks"/>
                <a:ea typeface="Times New Roman"/>
                <a:cs typeface="Times New Roman"/>
              </a:rPr>
              <a:t>шт</a:t>
            </a:r>
            <a:r>
              <a:rPr lang="ru-RU" b="1" dirty="0" smtClean="0">
                <a:solidFill>
                  <a:srgbClr val="C00000"/>
                </a:solidFill>
                <a:latin typeface="Joinks"/>
                <a:ea typeface="Times New Roman"/>
                <a:cs typeface="Times New Roman"/>
              </a:rPr>
              <a:t>. –</a:t>
            </a:r>
            <a:r>
              <a:rPr lang="uk-UA" sz="2000" b="1" dirty="0" smtClean="0">
                <a:solidFill>
                  <a:srgbClr val="C00000"/>
                </a:solidFill>
                <a:latin typeface="Joinks"/>
                <a:ea typeface="Times New Roman"/>
                <a:cs typeface="Times New Roman"/>
              </a:rPr>
              <a:t> </a:t>
            </a:r>
            <a:r>
              <a:rPr lang="uk-UA" sz="2000" b="1" dirty="0">
                <a:solidFill>
                  <a:srgbClr val="C00000"/>
                </a:solidFill>
                <a:latin typeface="Joinks"/>
                <a:ea typeface="Times New Roman"/>
                <a:cs typeface="Times New Roman"/>
              </a:rPr>
              <a:t>качки</a:t>
            </a:r>
            <a:endParaRPr lang="ru-RU" sz="2000" b="1" dirty="0">
              <a:solidFill>
                <a:srgbClr val="C00000"/>
              </a:solidFill>
              <a:effectLst/>
              <a:latin typeface="Joinks"/>
              <a:ea typeface="Century Gothic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34123" y="4153802"/>
            <a:ext cx="18870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Joinks"/>
                <a:ea typeface="Times New Roman"/>
                <a:cs typeface="Times New Roman"/>
              </a:rPr>
              <a:t>128 </a:t>
            </a:r>
            <a:r>
              <a:rPr lang="ru-RU" b="1" dirty="0" smtClean="0">
                <a:solidFill>
                  <a:srgbClr val="C00000"/>
                </a:solidFill>
                <a:latin typeface="Joinks"/>
                <a:ea typeface="Times New Roman"/>
                <a:cs typeface="Times New Roman"/>
              </a:rPr>
              <a:t>шт</a:t>
            </a:r>
            <a:r>
              <a:rPr lang="ru-RU" sz="2000" b="1" dirty="0" smtClean="0">
                <a:solidFill>
                  <a:srgbClr val="C00000"/>
                </a:solidFill>
                <a:latin typeface="Joinks"/>
                <a:ea typeface="Times New Roman"/>
                <a:cs typeface="Times New Roman"/>
              </a:rPr>
              <a:t>. –</a:t>
            </a:r>
            <a:r>
              <a:rPr lang="uk-UA" sz="2000" b="1" dirty="0" smtClean="0">
                <a:solidFill>
                  <a:srgbClr val="C00000"/>
                </a:solidFill>
                <a:latin typeface="Joinks"/>
                <a:ea typeface="Times New Roman"/>
                <a:cs typeface="Times New Roman"/>
              </a:rPr>
              <a:t> </a:t>
            </a:r>
            <a:r>
              <a:rPr lang="uk-UA" sz="2000" b="1" dirty="0">
                <a:solidFill>
                  <a:srgbClr val="C00000"/>
                </a:solidFill>
                <a:latin typeface="Joinks"/>
                <a:ea typeface="Times New Roman"/>
                <a:cs typeface="Times New Roman"/>
              </a:rPr>
              <a:t>гуси</a:t>
            </a:r>
            <a:endParaRPr lang="ru-RU" sz="2000" b="1" dirty="0">
              <a:solidFill>
                <a:srgbClr val="C00000"/>
              </a:solidFill>
              <a:effectLst/>
              <a:latin typeface="Joinks"/>
              <a:ea typeface="Century Gothic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5703" y="5229200"/>
            <a:ext cx="2128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uk-UA" sz="2000" b="1" dirty="0">
                <a:solidFill>
                  <a:srgbClr val="C00000"/>
                </a:solidFill>
                <a:latin typeface="Joinks"/>
                <a:ea typeface="Times New Roman"/>
                <a:cs typeface="Times New Roman"/>
              </a:rPr>
              <a:t>224 </a:t>
            </a:r>
            <a:r>
              <a:rPr lang="uk-UA" b="1" dirty="0" smtClean="0">
                <a:solidFill>
                  <a:srgbClr val="C00000"/>
                </a:solidFill>
                <a:latin typeface="Joinks"/>
                <a:ea typeface="Times New Roman"/>
                <a:cs typeface="Times New Roman"/>
              </a:rPr>
              <a:t>шт</a:t>
            </a:r>
            <a:r>
              <a:rPr lang="uk-UA" b="1" dirty="0" smtClean="0">
                <a:solidFill>
                  <a:srgbClr val="C00000"/>
                </a:solidFill>
                <a:latin typeface="Joinks"/>
                <a:ea typeface="Times New Roman"/>
                <a:cs typeface="Times New Roman"/>
              </a:rPr>
              <a:t>. –</a:t>
            </a:r>
            <a:r>
              <a:rPr lang="uk-UA" sz="2000" b="1" dirty="0" smtClean="0">
                <a:solidFill>
                  <a:srgbClr val="C00000"/>
                </a:solidFill>
                <a:latin typeface="Joinks"/>
                <a:ea typeface="Times New Roman"/>
                <a:cs typeface="Times New Roman"/>
              </a:rPr>
              <a:t> </a:t>
            </a:r>
            <a:r>
              <a:rPr lang="uk-UA" sz="2000" b="1" dirty="0">
                <a:solidFill>
                  <a:srgbClr val="C00000"/>
                </a:solidFill>
                <a:latin typeface="Joinks"/>
                <a:ea typeface="Times New Roman"/>
                <a:cs typeface="Times New Roman"/>
              </a:rPr>
              <a:t>індики</a:t>
            </a:r>
            <a:endParaRPr lang="ru-RU" sz="2000" b="1" dirty="0">
              <a:solidFill>
                <a:srgbClr val="C00000"/>
              </a:solidFill>
              <a:effectLst/>
              <a:latin typeface="Joinks"/>
              <a:ea typeface="Century Gothic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80175" y="5949280"/>
            <a:ext cx="2616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uk-UA" sz="2000" b="1" dirty="0">
                <a:solidFill>
                  <a:srgbClr val="C00000"/>
                </a:solidFill>
                <a:latin typeface="Joinks"/>
                <a:ea typeface="Times New Roman"/>
                <a:cs typeface="Times New Roman"/>
              </a:rPr>
              <a:t>960 </a:t>
            </a:r>
            <a:r>
              <a:rPr lang="uk-UA" b="1" dirty="0" smtClean="0">
                <a:solidFill>
                  <a:srgbClr val="C00000"/>
                </a:solidFill>
                <a:latin typeface="Joinks"/>
                <a:ea typeface="Times New Roman"/>
                <a:cs typeface="Times New Roman"/>
              </a:rPr>
              <a:t>шт</a:t>
            </a:r>
            <a:r>
              <a:rPr lang="uk-UA" sz="2000" b="1" dirty="0" smtClean="0">
                <a:solidFill>
                  <a:srgbClr val="C00000"/>
                </a:solidFill>
                <a:latin typeface="Joinks"/>
                <a:ea typeface="Times New Roman"/>
                <a:cs typeface="Times New Roman"/>
              </a:rPr>
              <a:t>. – </a:t>
            </a:r>
            <a:r>
              <a:rPr lang="uk-UA" sz="2000" b="1" dirty="0">
                <a:solidFill>
                  <a:srgbClr val="C00000"/>
                </a:solidFill>
                <a:latin typeface="Joinks"/>
                <a:ea typeface="Times New Roman"/>
                <a:cs typeface="Times New Roman"/>
              </a:rPr>
              <a:t>перепілки</a:t>
            </a:r>
            <a:endParaRPr lang="ru-RU" sz="2000" b="1" dirty="0">
              <a:solidFill>
                <a:srgbClr val="C00000"/>
              </a:solidFill>
              <a:effectLst/>
              <a:latin typeface="Joinks"/>
              <a:ea typeface="Century Gothic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961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60032" y="2761726"/>
            <a:ext cx="3456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600" b="1" dirty="0">
                <a:solidFill>
                  <a:srgbClr val="002060"/>
                </a:solidFill>
                <a:latin typeface="Joinks"/>
              </a:rPr>
              <a:t>Інкубатори </a:t>
            </a:r>
            <a:r>
              <a:rPr lang="uk-UA" sz="3600" b="1" dirty="0" smtClean="0">
                <a:solidFill>
                  <a:srgbClr val="002060"/>
                </a:solidFill>
                <a:latin typeface="Joinks"/>
              </a:rPr>
              <a:t>зарубіжного виробництва</a:t>
            </a:r>
            <a:r>
              <a:rPr lang="uk-UA" sz="3600" b="1" dirty="0">
                <a:solidFill>
                  <a:srgbClr val="002060"/>
                </a:solidFill>
                <a:latin typeface="Joinks"/>
              </a:rPr>
              <a:t>:</a:t>
            </a:r>
          </a:p>
          <a:p>
            <a:pPr lvl="0"/>
            <a:endParaRPr lang="uk-UA" sz="3600" b="1" dirty="0">
              <a:solidFill>
                <a:srgbClr val="002060"/>
              </a:solidFill>
              <a:latin typeface="Joink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335891"/>
            <a:ext cx="4263026" cy="3570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Joinks"/>
                <a:ea typeface="Times New Roman"/>
              </a:rPr>
              <a:t>Рас </a:t>
            </a:r>
            <a:r>
              <a:rPr lang="uk-UA" sz="2800" b="1" dirty="0">
                <a:solidFill>
                  <a:srgbClr val="002060"/>
                </a:solidFill>
                <a:latin typeface="Joinks"/>
                <a:ea typeface="Times New Roman"/>
              </a:rPr>
              <a:t>Р</a:t>
            </a:r>
            <a:r>
              <a:rPr lang="uk-UA" sz="2800" b="1" dirty="0" smtClean="0">
                <a:solidFill>
                  <a:srgbClr val="002060"/>
                </a:solidFill>
                <a:latin typeface="Joinks"/>
                <a:ea typeface="Times New Roman"/>
              </a:rPr>
              <a:t>еформ </a:t>
            </a:r>
            <a:r>
              <a:rPr lang="uk-UA" sz="2400" b="1" dirty="0" smtClean="0">
                <a:solidFill>
                  <a:srgbClr val="002060"/>
                </a:solidFill>
                <a:latin typeface="Joinks"/>
                <a:ea typeface="Times New Roman"/>
              </a:rPr>
              <a:t>– </a:t>
            </a:r>
            <a:r>
              <a:rPr lang="uk-UA" sz="2400" b="1" dirty="0" smtClean="0">
                <a:solidFill>
                  <a:srgbClr val="C00000"/>
                </a:solidFill>
                <a:latin typeface="Joinks"/>
                <a:ea typeface="Times New Roman"/>
              </a:rPr>
              <a:t>Голландія</a:t>
            </a:r>
          </a:p>
          <a:p>
            <a:endParaRPr lang="uk-UA" sz="2400" b="1" dirty="0" smtClean="0">
              <a:solidFill>
                <a:srgbClr val="002060"/>
              </a:solidFill>
              <a:latin typeface="Joinks"/>
              <a:ea typeface="Times New Roman"/>
            </a:endParaRPr>
          </a:p>
          <a:p>
            <a:r>
              <a:rPr lang="uk-UA" sz="2800" b="1" dirty="0" err="1" smtClean="0">
                <a:solidFill>
                  <a:srgbClr val="002060"/>
                </a:solidFill>
                <a:latin typeface="Joinks"/>
              </a:rPr>
              <a:t>Петерслайм</a:t>
            </a:r>
            <a:r>
              <a:rPr lang="uk-UA" sz="2400" b="1" dirty="0" smtClean="0">
                <a:solidFill>
                  <a:srgbClr val="002060"/>
                </a:solidFill>
                <a:latin typeface="Joinks"/>
              </a:rPr>
              <a:t> – </a:t>
            </a:r>
            <a:r>
              <a:rPr lang="uk-UA" sz="2400" b="1" dirty="0" smtClean="0">
                <a:solidFill>
                  <a:srgbClr val="C00000"/>
                </a:solidFill>
                <a:latin typeface="Joinks"/>
              </a:rPr>
              <a:t>Бельгія</a:t>
            </a:r>
          </a:p>
          <a:p>
            <a:endParaRPr lang="uk-UA" sz="2400" b="1" dirty="0" smtClean="0">
              <a:solidFill>
                <a:srgbClr val="002060"/>
              </a:solidFill>
              <a:latin typeface="Joinks"/>
            </a:endParaRPr>
          </a:p>
          <a:p>
            <a:r>
              <a:rPr lang="uk-UA" sz="2800" b="1" dirty="0" err="1" smtClean="0">
                <a:solidFill>
                  <a:srgbClr val="002060"/>
                </a:solidFill>
                <a:latin typeface="Joinks"/>
              </a:rPr>
              <a:t>Чік</a:t>
            </a:r>
            <a:r>
              <a:rPr lang="uk-UA" sz="2800" b="1" dirty="0" smtClean="0">
                <a:solidFill>
                  <a:srgbClr val="002060"/>
                </a:solidFill>
                <a:latin typeface="Joinks"/>
              </a:rPr>
              <a:t> </a:t>
            </a:r>
            <a:r>
              <a:rPr lang="uk-UA" sz="2800" b="1" dirty="0" err="1" smtClean="0">
                <a:solidFill>
                  <a:srgbClr val="002060"/>
                </a:solidFill>
                <a:latin typeface="Joinks"/>
              </a:rPr>
              <a:t>Мастер</a:t>
            </a:r>
            <a:r>
              <a:rPr lang="uk-UA" sz="2800" b="1" dirty="0" smtClean="0">
                <a:solidFill>
                  <a:srgbClr val="002060"/>
                </a:solidFill>
                <a:latin typeface="Joinks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Joinks"/>
              </a:rPr>
              <a:t>– </a:t>
            </a:r>
            <a:r>
              <a:rPr lang="uk-UA" sz="2400" b="1" dirty="0" smtClean="0">
                <a:solidFill>
                  <a:srgbClr val="C00000"/>
                </a:solidFill>
                <a:latin typeface="Joinks"/>
              </a:rPr>
              <a:t>США</a:t>
            </a:r>
          </a:p>
          <a:p>
            <a:endParaRPr lang="uk-UA" sz="2400" b="1" dirty="0" smtClean="0">
              <a:solidFill>
                <a:srgbClr val="002060"/>
              </a:solidFill>
              <a:latin typeface="Joinks"/>
            </a:endParaRPr>
          </a:p>
          <a:p>
            <a:r>
              <a:rPr lang="uk-UA" sz="2800" b="1" dirty="0" smtClean="0">
                <a:solidFill>
                  <a:srgbClr val="002060"/>
                </a:solidFill>
                <a:latin typeface="Joinks"/>
              </a:rPr>
              <a:t>Вікторія</a:t>
            </a:r>
            <a:r>
              <a:rPr lang="uk-UA" sz="2400" b="1" dirty="0" smtClean="0">
                <a:solidFill>
                  <a:srgbClr val="002060"/>
                </a:solidFill>
                <a:latin typeface="Joinks"/>
              </a:rPr>
              <a:t> – </a:t>
            </a:r>
            <a:r>
              <a:rPr lang="uk-UA" sz="2400" b="1" dirty="0" smtClean="0">
                <a:solidFill>
                  <a:srgbClr val="C00000"/>
                </a:solidFill>
                <a:latin typeface="Joinks"/>
              </a:rPr>
              <a:t>Італія</a:t>
            </a:r>
          </a:p>
          <a:p>
            <a:endParaRPr lang="uk-UA" sz="2400" b="1" dirty="0" smtClean="0">
              <a:solidFill>
                <a:srgbClr val="002060"/>
              </a:solidFill>
              <a:latin typeface="Joinks"/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711"/>
            <a:ext cx="2699792" cy="2120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03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C:\Documents and Settings\Admin\Мои документы\Мои рисунки\vlcsnap-2012-05-26-19h03m45s58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6063"/>
            <a:ext cx="2533650" cy="2162175"/>
          </a:xfrm>
          <a:prstGeom prst="rect">
            <a:avLst/>
          </a:prstGeom>
          <a:noFill/>
          <a:ln>
            <a:noFill/>
          </a:ln>
          <a:scene3d>
            <a:camera prst="isometricOffAxis2Left"/>
            <a:lightRig rig="threePt" dir="t"/>
          </a:scene3d>
        </p:spPr>
      </p:pic>
      <p:pic>
        <p:nvPicPr>
          <p:cNvPr id="4" name="Рисунок 3" descr="C:\Documents and Settings\Admin\Мои документы\Мои рисунки\vlcsnap-2012-05-26-18h48m17s223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77099"/>
            <a:ext cx="2562225" cy="2162175"/>
          </a:xfrm>
          <a:prstGeom prst="rect">
            <a:avLst/>
          </a:prstGeom>
          <a:noFill/>
          <a:ln>
            <a:noFill/>
          </a:ln>
          <a:scene3d>
            <a:camera prst="isometricOffAxis2Left"/>
            <a:lightRig rig="threePt" dir="t"/>
          </a:scene3d>
          <a:sp3d contourW="12700">
            <a:bevelT w="165100" prst="coolSlant"/>
            <a:bevelB/>
            <a:contourClr>
              <a:srgbClr val="0070C0"/>
            </a:contourClr>
          </a:sp3d>
        </p:spPr>
      </p:pic>
      <p:pic>
        <p:nvPicPr>
          <p:cNvPr id="5" name="Рисунок 4" descr="C:\Documents and Settings\Admin\Мои документы\Мои рисунки\vlcsnap-2012-05-26-18h58m58s15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982" y="1579158"/>
            <a:ext cx="2486025" cy="2162175"/>
          </a:xfrm>
          <a:prstGeom prst="rect">
            <a:avLst/>
          </a:prstGeom>
          <a:noFill/>
          <a:ln>
            <a:noFill/>
          </a:ln>
          <a:scene3d>
            <a:camera prst="perspectiveContrastingRightFacing"/>
            <a:lightRig rig="threePt" dir="t"/>
          </a:scene3d>
        </p:spPr>
      </p:pic>
      <p:pic>
        <p:nvPicPr>
          <p:cNvPr id="6" name="Рисунок 5" descr="C:\Documents and Settings\Admin\Мои документы\Мои рисунки\vlcsnap-2012-05-26-18h59m13s162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6537">
            <a:off x="5266129" y="4071587"/>
            <a:ext cx="2581275" cy="2085975"/>
          </a:xfrm>
          <a:prstGeom prst="rect">
            <a:avLst/>
          </a:prstGeom>
          <a:noFill/>
          <a:ln>
            <a:noFill/>
          </a:ln>
          <a:scene3d>
            <a:camera prst="perspectiveContrastingLeftFacing"/>
            <a:lightRig rig="threePt" dir="t"/>
          </a:scene3d>
        </p:spPr>
      </p:pic>
      <p:pic>
        <p:nvPicPr>
          <p:cNvPr id="7" name="Рисунок 6" descr="C:\Documents and Settings\Admin\Мои документы\Мои рисунки\vlcsnap-2012-05-26-19h06m21s94.png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116" y="3741333"/>
            <a:ext cx="2409825" cy="2266950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</p:spPr>
      </p:pic>
      <p:pic>
        <p:nvPicPr>
          <p:cNvPr id="8" name="Рисунок 7" descr="C:\Documents and Settings\Admin\Мои документы\Мои рисунки\vlcsnap-2012-05-26-19h12m39s6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57" y="3938238"/>
            <a:ext cx="2600325" cy="2219325"/>
          </a:xfrm>
          <a:prstGeom prst="rect">
            <a:avLst/>
          </a:prstGeom>
          <a:noFill/>
          <a:ln>
            <a:noFill/>
          </a:ln>
          <a:scene3d>
            <a:camera prst="perspectiveHeroicExtremeLeftFacing"/>
            <a:lightRig rig="threePt" dir="t"/>
          </a:scene3d>
          <a:sp3d prstMaterial="metal">
            <a:bevelT prst="relaxedInset"/>
          </a:sp3d>
        </p:spPr>
      </p:pic>
      <p:sp>
        <p:nvSpPr>
          <p:cNvPr id="9" name="Прямоугольник 8"/>
          <p:cNvSpPr/>
          <p:nvPr/>
        </p:nvSpPr>
        <p:spPr>
          <a:xfrm>
            <a:off x="1835696" y="530084"/>
            <a:ext cx="68654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latin typeface="Joinks"/>
                <a:ea typeface="Century Gothic"/>
              </a:rPr>
              <a:t>Виробництво інкубаційних </a:t>
            </a:r>
            <a:r>
              <a:rPr lang="uk-UA" sz="3200" b="1" dirty="0">
                <a:solidFill>
                  <a:srgbClr val="002060"/>
                </a:solidFill>
                <a:latin typeface="Joinks"/>
                <a:ea typeface="Century Gothic"/>
              </a:rPr>
              <a:t>яєць </a:t>
            </a:r>
            <a:endParaRPr lang="ru-RU" sz="3200" b="1" dirty="0">
              <a:solidFill>
                <a:srgbClr val="002060"/>
              </a:solidFill>
              <a:latin typeface="Joinks"/>
            </a:endParaRPr>
          </a:p>
        </p:txBody>
      </p:sp>
    </p:spTree>
    <p:extLst>
      <p:ext uri="{BB962C8B-B14F-4D97-AF65-F5344CB8AC3E}">
        <p14:creationId xmlns:p14="http://schemas.microsoft.com/office/powerpoint/2010/main" val="246233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76126" y="2780928"/>
            <a:ext cx="5076056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 smtClean="0">
                <a:solidFill>
                  <a:srgbClr val="C00000"/>
                </a:solidFill>
                <a:latin typeface="Joinks"/>
                <a:ea typeface="Calibri"/>
                <a:cs typeface="Times New Roman"/>
              </a:rPr>
              <a:t>Збирання</a:t>
            </a:r>
            <a:r>
              <a:rPr lang="uk-UA" sz="2400" b="1" dirty="0">
                <a:solidFill>
                  <a:srgbClr val="C00000"/>
                </a:solidFill>
                <a:latin typeface="Joinks"/>
                <a:ea typeface="Calibri"/>
                <a:cs typeface="Times New Roman"/>
              </a:rPr>
              <a:t>, зберігання, транспортування та    передінкубаційна</a:t>
            </a:r>
            <a:r>
              <a:rPr lang="ru-RU" sz="2400" b="1" dirty="0">
                <a:solidFill>
                  <a:srgbClr val="C00000"/>
                </a:solidFill>
                <a:latin typeface="Joinks"/>
                <a:ea typeface="Calibri"/>
                <a:cs typeface="Times New Roman"/>
              </a:rPr>
              <a:t>    </a:t>
            </a:r>
            <a:r>
              <a:rPr lang="uk-UA" sz="2400" b="1" dirty="0">
                <a:solidFill>
                  <a:srgbClr val="C00000"/>
                </a:solidFill>
                <a:latin typeface="Joinks"/>
                <a:ea typeface="Calibri"/>
                <a:cs typeface="Times New Roman"/>
              </a:rPr>
              <a:t>обробка яєць пти</a:t>
            </a:r>
            <a:r>
              <a:rPr lang="uk-UA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ці.</a:t>
            </a:r>
            <a:endParaRPr lang="ru-RU" sz="24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154" y="0"/>
            <a:ext cx="2538027" cy="2060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95863"/>
            <a:ext cx="2609850" cy="21526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3" descr="Лотки для яєць пластмасові багаторазові для інкубаторів, птахофабрик, фермерських господарств, Хидерабад М"/>
          <p:cNvPicPr>
            <a:picLocks noChangeAspect="1" noChangeArrowheads="1"/>
          </p:cNvPicPr>
          <p:nvPr/>
        </p:nvPicPr>
        <p:blipFill>
          <a:blip r:embed="rId5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50" y="4914900"/>
            <a:ext cx="2076450" cy="1943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4" descr="Лотки для яєць пластмасові багаторазові для інкубаторів, птахофабрик, фермерських господарств, Анкара"/>
          <p:cNvPicPr>
            <a:picLocks noChangeAspect="1" noChangeArrowheads="1"/>
          </p:cNvPicPr>
          <p:nvPr/>
        </p:nvPicPr>
        <p:blipFill>
          <a:blip r:embed="rId6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" y="2060848"/>
            <a:ext cx="2339752" cy="1864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10071" y="705177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sz="2800" b="1" dirty="0">
                <a:solidFill>
                  <a:srgbClr val="002060"/>
                </a:solidFill>
                <a:latin typeface="Joinks"/>
              </a:rPr>
              <a:t>Збір яєць проводять з </a:t>
            </a:r>
            <a:r>
              <a:rPr lang="uk-UA" sz="2800" b="1" dirty="0" smtClean="0">
                <a:solidFill>
                  <a:srgbClr val="002060"/>
                </a:solidFill>
                <a:latin typeface="Joinks"/>
              </a:rPr>
              <a:t>7–9 </a:t>
            </a:r>
            <a:r>
              <a:rPr lang="uk-UA" sz="2800" b="1" dirty="0">
                <a:solidFill>
                  <a:srgbClr val="002060"/>
                </a:solidFill>
                <a:latin typeface="Joinks"/>
              </a:rPr>
              <a:t>години – курей, гусей, індиків, </a:t>
            </a:r>
            <a:endParaRPr lang="uk-UA" sz="2800" b="1" dirty="0" smtClean="0">
              <a:solidFill>
                <a:srgbClr val="002060"/>
              </a:solidFill>
              <a:latin typeface="Joinks"/>
            </a:endParaRPr>
          </a:p>
          <a:p>
            <a:pPr lvl="0"/>
            <a:r>
              <a:rPr lang="uk-UA" sz="2800" b="1" dirty="0" smtClean="0">
                <a:solidFill>
                  <a:srgbClr val="002060"/>
                </a:solidFill>
                <a:latin typeface="Joinks"/>
              </a:rPr>
              <a:t>а </a:t>
            </a:r>
            <a:r>
              <a:rPr lang="uk-UA" sz="2800" b="1" dirty="0">
                <a:solidFill>
                  <a:srgbClr val="002060"/>
                </a:solidFill>
                <a:latin typeface="Joinks"/>
              </a:rPr>
              <a:t>качок – з </a:t>
            </a:r>
            <a:r>
              <a:rPr lang="uk-UA" sz="2800" b="1" dirty="0" smtClean="0">
                <a:solidFill>
                  <a:srgbClr val="002060"/>
                </a:solidFill>
                <a:latin typeface="Joinks"/>
              </a:rPr>
              <a:t>5–6</a:t>
            </a:r>
            <a:r>
              <a:rPr lang="uk-UA" sz="2800" b="1" dirty="0">
                <a:solidFill>
                  <a:srgbClr val="002060"/>
                </a:solidFill>
                <a:latin typeface="Joinks"/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43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23928" y="3068960"/>
            <a:ext cx="50659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200" b="1" dirty="0" smtClean="0">
                <a:solidFill>
                  <a:srgbClr val="002060"/>
                </a:solidFill>
                <a:latin typeface="Joinks"/>
              </a:rPr>
              <a:t>Підбір яєць для інкубації</a:t>
            </a:r>
            <a:endParaRPr lang="ru-RU" sz="3200" b="1" dirty="0">
              <a:solidFill>
                <a:srgbClr val="002060"/>
              </a:solidFill>
              <a:latin typeface="Joink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351508"/>
            <a:ext cx="388843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200" b="1" dirty="0" smtClean="0">
                <a:solidFill>
                  <a:srgbClr val="C00000"/>
                </a:solidFill>
                <a:latin typeface="Joinks"/>
              </a:rPr>
              <a:t>Зовнішній огляд: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uk-UA" sz="2400" b="1" dirty="0" smtClean="0">
                <a:solidFill>
                  <a:srgbClr val="002060"/>
                </a:solidFill>
                <a:latin typeface="Joinks"/>
              </a:rPr>
              <a:t>маса</a:t>
            </a:r>
            <a:endParaRPr lang="uk-UA" sz="2400" b="1" dirty="0" smtClean="0">
              <a:solidFill>
                <a:srgbClr val="002060"/>
              </a:solidFill>
              <a:latin typeface="Joinks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uk-UA" sz="2400" b="1" dirty="0" smtClean="0">
                <a:solidFill>
                  <a:srgbClr val="002060"/>
                </a:solidFill>
                <a:latin typeface="Joinks"/>
              </a:rPr>
              <a:t>форма</a:t>
            </a:r>
            <a:endParaRPr lang="uk-UA" sz="2400" b="1" dirty="0" smtClean="0">
              <a:solidFill>
                <a:srgbClr val="002060"/>
              </a:solidFill>
              <a:latin typeface="Joinks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uk-UA" sz="2400" b="1" dirty="0" smtClean="0">
                <a:solidFill>
                  <a:srgbClr val="002060"/>
                </a:solidFill>
                <a:latin typeface="Joinks"/>
              </a:rPr>
              <a:t>стан </a:t>
            </a:r>
            <a:r>
              <a:rPr lang="uk-UA" sz="2400" b="1" dirty="0" smtClean="0">
                <a:solidFill>
                  <a:srgbClr val="002060"/>
                </a:solidFill>
                <a:latin typeface="Joinks"/>
              </a:rPr>
              <a:t>шкаралупи</a:t>
            </a:r>
          </a:p>
          <a:p>
            <a:pPr marL="342900" lvl="0" indent="-342900">
              <a:buFont typeface="Wingdings" pitchFamily="2" charset="2"/>
              <a:buChar char="Ø"/>
            </a:pPr>
            <a:endParaRPr lang="uk-UA" sz="2400" b="1" dirty="0">
              <a:solidFill>
                <a:srgbClr val="002060"/>
              </a:solidFill>
              <a:latin typeface="Joinks"/>
            </a:endParaRPr>
          </a:p>
          <a:p>
            <a:pPr lvl="0"/>
            <a:r>
              <a:rPr lang="uk-UA" sz="3200" b="1" dirty="0" err="1" smtClean="0">
                <a:solidFill>
                  <a:srgbClr val="C00000"/>
                </a:solidFill>
                <a:latin typeface="Joinks"/>
              </a:rPr>
              <a:t>Овоскопування</a:t>
            </a:r>
            <a:r>
              <a:rPr lang="uk-UA" sz="3200" b="1" dirty="0" smtClean="0">
                <a:solidFill>
                  <a:srgbClr val="C00000"/>
                </a:solidFill>
                <a:latin typeface="Joinks"/>
              </a:rPr>
              <a:t>: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uk-UA" sz="2400" b="1" dirty="0" smtClean="0">
                <a:solidFill>
                  <a:srgbClr val="002060"/>
                </a:solidFill>
                <a:latin typeface="Joinks"/>
              </a:rPr>
              <a:t>розмір </a:t>
            </a:r>
            <a:r>
              <a:rPr lang="uk-UA" sz="2400" b="1" dirty="0" smtClean="0">
                <a:solidFill>
                  <a:srgbClr val="002060"/>
                </a:solidFill>
                <a:latin typeface="Joinks"/>
              </a:rPr>
              <a:t>і розміщення пуги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uk-UA" sz="2400" b="1" dirty="0" smtClean="0">
                <a:solidFill>
                  <a:srgbClr val="002060"/>
                </a:solidFill>
                <a:latin typeface="Joinks"/>
              </a:rPr>
              <a:t>стан </a:t>
            </a:r>
            <a:r>
              <a:rPr lang="uk-UA" sz="2400" b="1" dirty="0" smtClean="0">
                <a:solidFill>
                  <a:srgbClr val="002060"/>
                </a:solidFill>
                <a:latin typeface="Joinks"/>
              </a:rPr>
              <a:t>градинок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uk-UA" sz="2400" b="1" dirty="0" smtClean="0">
                <a:solidFill>
                  <a:srgbClr val="002060"/>
                </a:solidFill>
                <a:latin typeface="Joinks"/>
              </a:rPr>
              <a:t>положення </a:t>
            </a:r>
            <a:r>
              <a:rPr lang="uk-UA" sz="2400" b="1" dirty="0" smtClean="0">
                <a:solidFill>
                  <a:srgbClr val="002060"/>
                </a:solidFill>
                <a:latin typeface="Joinks"/>
              </a:rPr>
              <a:t>і рухомість жовтка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uk-UA" sz="2400" b="1" dirty="0" smtClean="0">
                <a:solidFill>
                  <a:srgbClr val="002060"/>
                </a:solidFill>
                <a:latin typeface="Joinks"/>
              </a:rPr>
              <a:t>наявність </a:t>
            </a:r>
            <a:r>
              <a:rPr lang="uk-UA" sz="2400" b="1" dirty="0" smtClean="0">
                <a:solidFill>
                  <a:srgbClr val="002060"/>
                </a:solidFill>
                <a:latin typeface="Joinks"/>
              </a:rPr>
              <a:t>включень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uk-UA" sz="2400" b="1" dirty="0" smtClean="0">
                <a:solidFill>
                  <a:srgbClr val="002060"/>
                </a:solidFill>
                <a:latin typeface="Joinks"/>
              </a:rPr>
              <a:t>стан </a:t>
            </a:r>
            <a:r>
              <a:rPr lang="uk-UA" sz="2400" b="1" dirty="0" smtClean="0">
                <a:solidFill>
                  <a:srgbClr val="002060"/>
                </a:solidFill>
                <a:latin typeface="Joinks"/>
              </a:rPr>
              <a:t>шкаралупи</a:t>
            </a:r>
            <a:endParaRPr lang="ru-RU" sz="2400" b="1" dirty="0">
              <a:solidFill>
                <a:srgbClr val="002060"/>
              </a:solidFill>
              <a:latin typeface="Joink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06" y="0"/>
            <a:ext cx="2687115" cy="2132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19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C:\Documents and Settings\Admin\Мои документы\Мои рисунки\vlcsnap-2012-05-26-19h14m26s9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2950"/>
            <a:ext cx="2581275" cy="224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007096" y="2613392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Joinks"/>
                <a:ea typeface="Times New Roman"/>
              </a:rPr>
              <a:t>          Яйця просвічують у затемненому приміщенні за допомогою овоскопа або на міражному столі. </a:t>
            </a:r>
          </a:p>
          <a:p>
            <a:r>
              <a:rPr lang="uk-UA" sz="2000" b="1" dirty="0">
                <a:latin typeface="Joinks"/>
                <a:ea typeface="Times New Roman"/>
              </a:rPr>
              <a:t> </a:t>
            </a:r>
            <a:r>
              <a:rPr lang="uk-UA" sz="2000" b="1" dirty="0" smtClean="0">
                <a:latin typeface="Joinks"/>
                <a:ea typeface="Times New Roman"/>
              </a:rPr>
              <a:t>         Оцінку </a:t>
            </a:r>
            <a:r>
              <a:rPr lang="uk-UA" sz="2000" b="1" dirty="0">
                <a:latin typeface="Joinks"/>
                <a:ea typeface="Times New Roman"/>
              </a:rPr>
              <a:t>хімічних та фізичних якостей інкубаційних яєць проводять в </a:t>
            </a:r>
            <a:r>
              <a:rPr lang="uk-UA" sz="2000" b="1" dirty="0" err="1">
                <a:latin typeface="Joinks"/>
                <a:ea typeface="Times New Roman"/>
              </a:rPr>
              <a:t>зоолабораторіях</a:t>
            </a:r>
            <a:r>
              <a:rPr lang="uk-UA" sz="2000" b="1" dirty="0">
                <a:latin typeface="Joinks"/>
                <a:ea typeface="Times New Roman"/>
              </a:rPr>
              <a:t>, відбираючи з партії середню пробу </a:t>
            </a:r>
            <a:r>
              <a:rPr lang="uk-UA" sz="2000" b="1" dirty="0" smtClean="0">
                <a:latin typeface="Joinks"/>
                <a:ea typeface="Times New Roman"/>
              </a:rPr>
              <a:t>30–50 </a:t>
            </a:r>
            <a:r>
              <a:rPr lang="uk-UA" sz="2000" b="1" dirty="0">
                <a:latin typeface="Joinks"/>
                <a:ea typeface="Times New Roman"/>
              </a:rPr>
              <a:t>шт. методом випадкової </a:t>
            </a:r>
            <a:r>
              <a:rPr lang="uk-UA" sz="2000" b="1" dirty="0" smtClean="0">
                <a:latin typeface="Joinks"/>
                <a:ea typeface="Times New Roman"/>
              </a:rPr>
              <a:t>вибірки. </a:t>
            </a:r>
          </a:p>
          <a:p>
            <a:r>
              <a:rPr lang="uk-UA" sz="2000" b="1" dirty="0" smtClean="0">
                <a:latin typeface="Joinks"/>
                <a:ea typeface="Times New Roman"/>
              </a:rPr>
              <a:t>          Для розкриття аналізують не менше як </a:t>
            </a:r>
            <a:r>
              <a:rPr lang="uk-UA" sz="2000" b="1" dirty="0">
                <a:latin typeface="Joinks"/>
                <a:ea typeface="Times New Roman"/>
              </a:rPr>
              <a:t>10 яєць.</a:t>
            </a:r>
            <a:endParaRPr lang="ru-RU" sz="2000" b="1" dirty="0">
              <a:latin typeface="Joink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75293"/>
            <a:ext cx="2449387" cy="1913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14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249" cy="6885856"/>
          </a:xfrm>
        </p:spPr>
      </p:pic>
      <p:sp>
        <p:nvSpPr>
          <p:cNvPr id="5" name="Прямоугольник 4"/>
          <p:cNvSpPr/>
          <p:nvPr/>
        </p:nvSpPr>
        <p:spPr>
          <a:xfrm>
            <a:off x="2699792" y="1868593"/>
            <a:ext cx="17641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4000" b="1" dirty="0">
                <a:solidFill>
                  <a:srgbClr val="002060"/>
                </a:solidFill>
                <a:latin typeface="Joinks"/>
                <a:ea typeface="Calibri"/>
                <a:cs typeface="Times New Roman"/>
              </a:rPr>
              <a:t>План </a:t>
            </a:r>
            <a:endParaRPr lang="ru-RU" sz="4000" dirty="0">
              <a:solidFill>
                <a:srgbClr val="002060"/>
              </a:solidFill>
              <a:latin typeface="Joinks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924944"/>
            <a:ext cx="8568952" cy="2472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>
                <a:latin typeface="Joinks"/>
                <a:ea typeface="Calibri"/>
                <a:cs typeface="Times New Roman"/>
              </a:rPr>
              <a:t>1.Поняття про інкубацію та її переваги над </a:t>
            </a:r>
            <a:r>
              <a:rPr lang="uk-UA" sz="2400" b="1" dirty="0" smtClean="0">
                <a:latin typeface="Joinks"/>
                <a:ea typeface="Calibri"/>
                <a:cs typeface="Times New Roman"/>
              </a:rPr>
              <a:t>природним виведенням</a:t>
            </a:r>
            <a:r>
              <a:rPr lang="ru-RU" sz="2400" b="1" dirty="0" smtClean="0">
                <a:latin typeface="Joinks"/>
                <a:ea typeface="Calibri"/>
                <a:cs typeface="Times New Roman"/>
              </a:rPr>
              <a:t>  </a:t>
            </a:r>
            <a:r>
              <a:rPr lang="uk-UA" sz="2400" b="1" dirty="0" smtClean="0">
                <a:latin typeface="Joinks"/>
                <a:ea typeface="Calibri"/>
                <a:cs typeface="Times New Roman"/>
              </a:rPr>
              <a:t>молодняку </a:t>
            </a:r>
            <a:r>
              <a:rPr lang="uk-UA" sz="2400" b="1" dirty="0">
                <a:latin typeface="Joinks"/>
                <a:ea typeface="Calibri"/>
                <a:cs typeface="Times New Roman"/>
              </a:rPr>
              <a:t>птиці.</a:t>
            </a:r>
            <a:endParaRPr lang="ru-RU" sz="2400" b="1" dirty="0">
              <a:latin typeface="Joinks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>
                <a:latin typeface="Joinks"/>
                <a:ea typeface="Calibri"/>
                <a:cs typeface="Times New Roman"/>
              </a:rPr>
              <a:t>2.Типи інкубаторів та їх характеристика.</a:t>
            </a:r>
            <a:endParaRPr lang="ru-RU" sz="2400" b="1" dirty="0">
              <a:latin typeface="Joinks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 smtClean="0">
                <a:latin typeface="Joinks"/>
                <a:ea typeface="Calibri"/>
                <a:cs typeface="Times New Roman"/>
              </a:rPr>
              <a:t>3.Збирання, зберігання</a:t>
            </a:r>
            <a:r>
              <a:rPr lang="uk-UA" sz="2400" b="1" dirty="0">
                <a:latin typeface="Joinks"/>
                <a:ea typeface="Calibri"/>
                <a:cs typeface="Times New Roman"/>
              </a:rPr>
              <a:t>, транспортування та </a:t>
            </a:r>
            <a:r>
              <a:rPr lang="uk-UA" sz="2400" b="1" dirty="0" smtClean="0">
                <a:latin typeface="Joinks"/>
                <a:ea typeface="Calibri"/>
                <a:cs typeface="Times New Roman"/>
              </a:rPr>
              <a:t>   передінкубаційна</a:t>
            </a:r>
            <a:r>
              <a:rPr lang="ru-RU" sz="2400" b="1" dirty="0" smtClean="0">
                <a:latin typeface="Joinks"/>
                <a:ea typeface="Calibri"/>
                <a:cs typeface="Times New Roman"/>
              </a:rPr>
              <a:t>    </a:t>
            </a:r>
            <a:r>
              <a:rPr lang="uk-UA" sz="2400" b="1" dirty="0" smtClean="0">
                <a:latin typeface="Joinks"/>
                <a:ea typeface="Calibri"/>
                <a:cs typeface="Times New Roman"/>
              </a:rPr>
              <a:t>обробка </a:t>
            </a:r>
            <a:r>
              <a:rPr lang="uk-UA" sz="2400" b="1" dirty="0">
                <a:latin typeface="Joinks"/>
                <a:ea typeface="Calibri"/>
                <a:cs typeface="Times New Roman"/>
              </a:rPr>
              <a:t>яєць пти</a:t>
            </a:r>
            <a:r>
              <a:rPr lang="uk-UA" sz="2400" b="1" dirty="0">
                <a:latin typeface="Times New Roman"/>
                <a:ea typeface="Calibri"/>
                <a:cs typeface="Times New Roman"/>
              </a:rPr>
              <a:t>ці.</a:t>
            </a:r>
            <a:endParaRPr lang="ru-RU" sz="2400" b="1" dirty="0">
              <a:ea typeface="Calibri"/>
              <a:cs typeface="Times New Roman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050"/>
            <a:ext cx="2580860" cy="2113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D:\Мои рисунки\смайлики Карета Юля\АнИмАшкИ\Птички\bird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68593"/>
            <a:ext cx="12192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14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39952" y="307505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err="1">
                <a:solidFill>
                  <a:srgbClr val="0000FF"/>
                </a:solidFill>
                <a:latin typeface="Times New Roman" pitchFamily="18" charset="0"/>
              </a:rPr>
              <a:t>В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имоги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</a:rPr>
              <a:t> до 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якості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інкубаційних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яєць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1052736"/>
            <a:ext cx="1368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C00000"/>
              </a:solidFill>
              <a:latin typeface="Joink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270" y="836712"/>
            <a:ext cx="450972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000" b="1" dirty="0" smtClean="0">
                <a:latin typeface="Joinks"/>
                <a:ea typeface="Times New Roman"/>
              </a:rPr>
              <a:t>    Повноцінні </a:t>
            </a:r>
            <a:r>
              <a:rPr lang="uk-UA" sz="2000" b="1" dirty="0">
                <a:latin typeface="Joinks"/>
                <a:ea typeface="Times New Roman"/>
              </a:rPr>
              <a:t>інкубаційні яйця мають правильну форму, тупий і гострий кінці їх чітко розрізняються. </a:t>
            </a:r>
            <a:endParaRPr lang="uk-UA" sz="2000" b="1" dirty="0" smtClean="0">
              <a:latin typeface="Joinks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sz="2000" b="1" dirty="0">
                <a:latin typeface="Joinks"/>
                <a:ea typeface="Times New Roman"/>
              </a:rPr>
              <a:t> </a:t>
            </a:r>
            <a:r>
              <a:rPr lang="uk-UA" sz="2000" b="1" dirty="0" smtClean="0">
                <a:latin typeface="Joinks"/>
                <a:ea typeface="Times New Roman"/>
              </a:rPr>
              <a:t>    Форма </a:t>
            </a:r>
            <a:r>
              <a:rPr lang="uk-UA" sz="2000" b="1" dirty="0">
                <a:latin typeface="Joinks"/>
                <a:ea typeface="Times New Roman"/>
              </a:rPr>
              <a:t>яйця впливає на положення зародка, що розвивається, вивід </a:t>
            </a:r>
            <a:r>
              <a:rPr lang="uk-UA" sz="2000" b="1" dirty="0" smtClean="0">
                <a:latin typeface="Joinks"/>
                <a:ea typeface="Times New Roman"/>
              </a:rPr>
              <a:t>молодняку </a:t>
            </a:r>
            <a:r>
              <a:rPr lang="uk-UA" sz="2000" b="1" dirty="0">
                <a:latin typeface="Joinks"/>
                <a:ea typeface="Times New Roman"/>
              </a:rPr>
              <a:t>з круглих або довгих яєць знижується. </a:t>
            </a:r>
            <a:endParaRPr lang="ru-RU" sz="2000" b="1" dirty="0">
              <a:latin typeface="Joinks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800100" algn="l"/>
              </a:tabLst>
            </a:pPr>
            <a:r>
              <a:rPr lang="uk-UA" sz="2000" b="1" dirty="0" smtClean="0">
                <a:latin typeface="Joinks"/>
                <a:ea typeface="Times New Roman"/>
              </a:rPr>
              <a:t>     У </a:t>
            </a:r>
            <a:r>
              <a:rPr lang="uk-UA" sz="2000" b="1" dirty="0">
                <a:latin typeface="Joinks"/>
                <a:ea typeface="Times New Roman"/>
              </a:rPr>
              <a:t>повноцінних інкубаційних яєць шкаралупа повинна бути чистою, гладкою, без зморшок, наростів, бугрів</a:t>
            </a:r>
            <a:r>
              <a:rPr lang="uk-UA" sz="2000" dirty="0">
                <a:latin typeface="Joinks"/>
                <a:ea typeface="Times New Roman"/>
              </a:rPr>
              <a:t>. </a:t>
            </a:r>
            <a:endParaRPr lang="uk-UA" sz="2000" dirty="0" smtClean="0">
              <a:latin typeface="Joinks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800100" algn="l"/>
              </a:tabLst>
            </a:pPr>
            <a:r>
              <a:rPr lang="uk-UA" sz="2000" b="1" dirty="0">
                <a:latin typeface="Joinks"/>
                <a:ea typeface="Times New Roman"/>
              </a:rPr>
              <a:t> </a:t>
            </a:r>
            <a:r>
              <a:rPr lang="uk-UA" sz="2000" b="1" dirty="0" smtClean="0">
                <a:latin typeface="Joinks"/>
                <a:ea typeface="Times New Roman"/>
              </a:rPr>
              <a:t>    Діаметр </a:t>
            </a:r>
            <a:r>
              <a:rPr lang="uk-UA" sz="2000" b="1" dirty="0">
                <a:latin typeface="Joinks"/>
                <a:ea typeface="Times New Roman"/>
              </a:rPr>
              <a:t>повітряної камери свіжого яйця не </a:t>
            </a:r>
            <a:r>
              <a:rPr lang="uk-UA" sz="2000" b="1" dirty="0" smtClean="0">
                <a:latin typeface="Joinks"/>
                <a:ea typeface="Times New Roman"/>
              </a:rPr>
              <a:t>перевищує 17мм</a:t>
            </a:r>
            <a:r>
              <a:rPr lang="uk-UA" sz="2000" b="1" dirty="0">
                <a:latin typeface="Joinks"/>
                <a:ea typeface="Times New Roman"/>
              </a:rPr>
              <a:t>, </a:t>
            </a:r>
            <a:r>
              <a:rPr lang="uk-UA" sz="2000" b="1" dirty="0" smtClean="0">
                <a:latin typeface="Joinks"/>
                <a:ea typeface="Times New Roman"/>
              </a:rPr>
              <a:t>висота–3мм</a:t>
            </a:r>
            <a:r>
              <a:rPr lang="uk-UA" sz="2000" b="1" dirty="0">
                <a:latin typeface="Joinks"/>
                <a:ea typeface="Times New Roman"/>
              </a:rPr>
              <a:t>, </a:t>
            </a:r>
            <a:r>
              <a:rPr lang="uk-UA" sz="2000" b="1" dirty="0" smtClean="0">
                <a:latin typeface="Joinks"/>
                <a:ea typeface="Times New Roman"/>
              </a:rPr>
              <a:t>об’єм–0,1–0,3 см</a:t>
            </a:r>
            <a:r>
              <a:rPr lang="uk-UA" sz="2000" b="1" baseline="30000" dirty="0" smtClean="0">
                <a:latin typeface="Joinks"/>
                <a:ea typeface="Times New Roman"/>
              </a:rPr>
              <a:t>3</a:t>
            </a:r>
            <a:r>
              <a:rPr lang="uk-UA" sz="2000" dirty="0">
                <a:latin typeface="Times New Roman"/>
                <a:ea typeface="Times New Roman"/>
              </a:rPr>
              <a:t>. </a:t>
            </a:r>
            <a:endParaRPr lang="uk-UA" sz="20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800100" algn="l"/>
              </a:tabLst>
            </a:pPr>
            <a:r>
              <a:rPr lang="uk-UA" sz="2000" b="1" dirty="0">
                <a:latin typeface="Times New Roman"/>
                <a:ea typeface="Times New Roman"/>
              </a:rPr>
              <a:t> </a:t>
            </a:r>
            <a:r>
              <a:rPr lang="uk-UA" sz="2000" b="1" dirty="0" smtClean="0">
                <a:latin typeface="Times New Roman"/>
                <a:ea typeface="Times New Roman"/>
              </a:rPr>
              <a:t>  </a:t>
            </a:r>
            <a:r>
              <a:rPr lang="uk-UA" sz="2000" b="1" dirty="0" smtClean="0">
                <a:latin typeface="Joinks"/>
                <a:ea typeface="Times New Roman"/>
              </a:rPr>
              <a:t>Зародковий </a:t>
            </a:r>
            <a:r>
              <a:rPr lang="uk-UA" sz="2000" b="1" dirty="0">
                <a:latin typeface="Joinks"/>
                <a:ea typeface="Times New Roman"/>
              </a:rPr>
              <a:t>диск заплідненого яйця має діаметр </a:t>
            </a:r>
            <a:r>
              <a:rPr lang="uk-UA" sz="2000" b="1" dirty="0" smtClean="0">
                <a:latin typeface="Joinks"/>
                <a:ea typeface="Times New Roman"/>
              </a:rPr>
              <a:t>4–5мм</a:t>
            </a:r>
            <a:r>
              <a:rPr lang="uk-UA" sz="2000" b="1" dirty="0">
                <a:latin typeface="Joinks"/>
                <a:ea typeface="Times New Roman"/>
              </a:rPr>
              <a:t>.</a:t>
            </a:r>
            <a:endParaRPr lang="ru-RU" sz="2000" b="1" dirty="0">
              <a:latin typeface="Joinks"/>
              <a:ea typeface="Times New Roman"/>
            </a:endParaRPr>
          </a:p>
          <a:p>
            <a:endParaRPr lang="ru-RU" sz="2000" dirty="0">
              <a:latin typeface="Joinks"/>
            </a:endParaRPr>
          </a:p>
        </p:txBody>
      </p:sp>
      <p:pic>
        <p:nvPicPr>
          <p:cNvPr id="3074" name="Рисунок 2" descr="http://www.tempo-jsc.com/upload/img/ovovita/image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0"/>
            <a:ext cx="2539447" cy="2060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44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980728"/>
            <a:ext cx="514806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800100" algn="l"/>
              </a:tabLst>
            </a:pPr>
            <a:endParaRPr lang="ru-RU" sz="2000" b="1" dirty="0">
              <a:latin typeface="Joinks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57200" algn="l"/>
                <a:tab pos="800100" algn="l"/>
              </a:tabLst>
            </a:pPr>
            <a:r>
              <a:rPr lang="uk-UA" sz="2000" b="1" dirty="0">
                <a:latin typeface="Joinks"/>
                <a:ea typeface="Times New Roman"/>
              </a:rPr>
              <a:t>надмірно круглі або видовжені,</a:t>
            </a:r>
            <a:endParaRPr lang="ru-RU" sz="2000" b="1" dirty="0">
              <a:latin typeface="Joinks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57200" algn="l"/>
                <a:tab pos="800100" algn="l"/>
              </a:tabLst>
            </a:pPr>
            <a:r>
              <a:rPr lang="uk-UA" sz="2000" b="1" dirty="0">
                <a:latin typeface="Joinks"/>
                <a:ea typeface="Times New Roman"/>
              </a:rPr>
              <a:t>тонка шкаралупа, «насічка», вапняні нарости, зморшки, «мармуровість» </a:t>
            </a:r>
            <a:endParaRPr lang="ru-RU" sz="2000" b="1" dirty="0">
              <a:latin typeface="Joinks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57200" algn="l"/>
                <a:tab pos="800100" algn="l"/>
              </a:tabLst>
            </a:pPr>
            <a:r>
              <a:rPr lang="uk-UA" sz="2000" b="1" dirty="0" err="1">
                <a:latin typeface="Joinks"/>
                <a:ea typeface="Times New Roman"/>
              </a:rPr>
              <a:t>двожовткові</a:t>
            </a:r>
            <a:endParaRPr lang="ru-RU" sz="2000" b="1" dirty="0">
              <a:latin typeface="Joinks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57200" algn="l"/>
                <a:tab pos="800100" algn="l"/>
              </a:tabLst>
            </a:pPr>
            <a:r>
              <a:rPr lang="uk-UA" sz="2000" b="1" dirty="0">
                <a:latin typeface="Joinks"/>
                <a:ea typeface="Times New Roman"/>
              </a:rPr>
              <a:t>зміщена, рухома або блукаюча повітряна камера.</a:t>
            </a:r>
            <a:endParaRPr lang="ru-RU" sz="2000" b="1" dirty="0">
              <a:latin typeface="Joinks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57200" algn="l"/>
                <a:tab pos="800100" algn="l"/>
              </a:tabLst>
            </a:pPr>
            <a:r>
              <a:rPr lang="uk-UA" sz="2000" b="1" dirty="0" smtClean="0">
                <a:latin typeface="Joinks"/>
                <a:ea typeface="Times New Roman"/>
              </a:rPr>
              <a:t>кров’яні та </a:t>
            </a:r>
            <a:r>
              <a:rPr lang="uk-UA" sz="2000" b="1" dirty="0">
                <a:latin typeface="Joinks"/>
                <a:ea typeface="Times New Roman"/>
              </a:rPr>
              <a:t>інші чужорідні </a:t>
            </a:r>
            <a:r>
              <a:rPr lang="uk-UA" sz="2000" b="1" dirty="0" smtClean="0">
                <a:latin typeface="Joinks"/>
                <a:ea typeface="Times New Roman"/>
              </a:rPr>
              <a:t>включення</a:t>
            </a:r>
            <a:endParaRPr lang="ru-RU" sz="2000" b="1" dirty="0">
              <a:latin typeface="Joinks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57200" algn="l"/>
                <a:tab pos="800100" algn="l"/>
              </a:tabLst>
            </a:pPr>
            <a:r>
              <a:rPr lang="uk-UA" sz="2000" b="1" dirty="0">
                <a:latin typeface="Joinks"/>
                <a:ea typeface="Times New Roman"/>
              </a:rPr>
              <a:t>зміщений або присохлий до </a:t>
            </a:r>
            <a:r>
              <a:rPr lang="uk-UA" sz="2000" b="1" dirty="0" smtClean="0">
                <a:latin typeface="Joinks"/>
                <a:ea typeface="Times New Roman"/>
              </a:rPr>
              <a:t>шкаралупи </a:t>
            </a:r>
            <a:r>
              <a:rPr lang="uk-UA" sz="2000" b="1" dirty="0">
                <a:latin typeface="Joinks"/>
                <a:ea typeface="Times New Roman"/>
              </a:rPr>
              <a:t>жовток </a:t>
            </a:r>
            <a:endParaRPr lang="ru-RU" sz="2000" b="1" dirty="0">
              <a:latin typeface="Joinks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57200" algn="l"/>
                <a:tab pos="800100" algn="l"/>
              </a:tabLst>
            </a:pPr>
            <a:r>
              <a:rPr lang="uk-UA" sz="2000" b="1" dirty="0">
                <a:latin typeface="Joinks"/>
                <a:ea typeface="Times New Roman"/>
              </a:rPr>
              <a:t>розрив жовткової оболонки</a:t>
            </a:r>
            <a:endParaRPr lang="ru-RU" sz="2000" b="1" dirty="0">
              <a:latin typeface="Joinks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57200" algn="l"/>
                <a:tab pos="800100" algn="l"/>
              </a:tabLst>
            </a:pPr>
            <a:r>
              <a:rPr lang="uk-UA" sz="2000" b="1" dirty="0">
                <a:latin typeface="Joinks"/>
                <a:ea typeface="Times New Roman"/>
              </a:rPr>
              <a:t>темні плями або зовсім не просвічується</a:t>
            </a:r>
            <a:endParaRPr lang="ru-RU" sz="2000" b="1" dirty="0">
              <a:latin typeface="Joinks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57200" algn="l"/>
                <a:tab pos="800100" algn="l"/>
              </a:tabLst>
            </a:pPr>
            <a:r>
              <a:rPr lang="uk-UA" sz="2000" b="1" dirty="0">
                <a:latin typeface="Joinks"/>
                <a:ea typeface="Times New Roman"/>
              </a:rPr>
              <a:t>збільшена повітряна камера</a:t>
            </a:r>
            <a:endParaRPr lang="ru-RU" sz="2000" b="1" dirty="0">
              <a:latin typeface="Joinks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57200" algn="l"/>
                <a:tab pos="800100" algn="l"/>
              </a:tabLst>
            </a:pPr>
            <a:r>
              <a:rPr lang="uk-UA" sz="2000" b="1" dirty="0">
                <a:latin typeface="Joinks"/>
                <a:ea typeface="Times New Roman"/>
              </a:rPr>
              <a:t>великий, темний, надто рухомий жовток, рідкий </a:t>
            </a:r>
            <a:r>
              <a:rPr lang="uk-UA" sz="2000" b="1" dirty="0" smtClean="0">
                <a:latin typeface="Joinks"/>
                <a:ea typeface="Times New Roman"/>
              </a:rPr>
              <a:t>білок</a:t>
            </a:r>
            <a:endParaRPr lang="ru-RU" sz="2000" b="1" dirty="0">
              <a:latin typeface="Joinks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57200" algn="l"/>
                <a:tab pos="800100" algn="l"/>
              </a:tabLst>
            </a:pPr>
            <a:r>
              <a:rPr lang="uk-UA" sz="2000" b="1" dirty="0">
                <a:latin typeface="Joinks"/>
                <a:ea typeface="Times New Roman"/>
              </a:rPr>
              <a:t>забруднена шкарлупа</a:t>
            </a:r>
            <a:endParaRPr lang="ru-RU" sz="2000" b="1" dirty="0">
              <a:latin typeface="Joinks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57200" algn="l"/>
                <a:tab pos="800100" algn="l"/>
              </a:tabLst>
            </a:pPr>
            <a:r>
              <a:rPr lang="uk-UA" sz="2000" b="1" dirty="0">
                <a:latin typeface="Joinks"/>
                <a:ea typeface="Times New Roman"/>
              </a:rPr>
              <a:t>не миті</a:t>
            </a:r>
            <a:endParaRPr lang="ru-RU" sz="2000" b="1" dirty="0">
              <a:effectLst/>
              <a:latin typeface="Joinks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86669" y="2780928"/>
            <a:ext cx="36470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600" b="1" dirty="0" smtClean="0">
                <a:solidFill>
                  <a:srgbClr val="C00000"/>
                </a:solidFill>
                <a:latin typeface="Joinks"/>
                <a:ea typeface="Times New Roman"/>
              </a:rPr>
              <a:t>Непридатні  для інкубації </a:t>
            </a:r>
            <a:r>
              <a:rPr lang="uk-UA" sz="3600" b="1" dirty="0" smtClean="0">
                <a:solidFill>
                  <a:srgbClr val="C00000"/>
                </a:solidFill>
                <a:latin typeface="Joinks"/>
                <a:ea typeface="Times New Roman"/>
              </a:rPr>
              <a:t>яйця:</a:t>
            </a:r>
            <a:endParaRPr lang="ru-RU" sz="3600" b="1" dirty="0">
              <a:solidFill>
                <a:srgbClr val="C00000"/>
              </a:solidFill>
              <a:latin typeface="Joink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050"/>
            <a:ext cx="2617506" cy="1969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35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88860" y="3075057"/>
            <a:ext cx="36978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smtClean="0">
                <a:solidFill>
                  <a:srgbClr val="C00000"/>
                </a:solidFill>
                <a:latin typeface="Joinks"/>
                <a:ea typeface="Times New Roman"/>
              </a:rPr>
              <a:t>Дефекти </a:t>
            </a:r>
            <a:r>
              <a:rPr lang="uk-UA" sz="4000" dirty="0" smtClean="0">
                <a:solidFill>
                  <a:srgbClr val="C00000"/>
                </a:solidFill>
                <a:latin typeface="Joinks"/>
                <a:ea typeface="Times New Roman"/>
              </a:rPr>
              <a:t>яйця:</a:t>
            </a:r>
            <a:endParaRPr lang="ru-RU" sz="4000" dirty="0">
              <a:solidFill>
                <a:srgbClr val="C00000"/>
              </a:solidFill>
              <a:latin typeface="Joink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765" y="302359"/>
            <a:ext cx="557709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Joinks"/>
                <a:ea typeface="Times New Roman"/>
              </a:rPr>
              <a:t>    Порушена </a:t>
            </a:r>
            <a:r>
              <a:rPr lang="uk-UA" b="1" dirty="0">
                <a:latin typeface="Joinks"/>
                <a:ea typeface="Times New Roman"/>
              </a:rPr>
              <a:t>жовткова оболонка, що буває при ослабленні її міцності </a:t>
            </a:r>
            <a:r>
              <a:rPr lang="uk-UA" b="1" dirty="0" smtClean="0">
                <a:latin typeface="Joinks"/>
                <a:ea typeface="Times New Roman"/>
              </a:rPr>
              <a:t>внаслідок </a:t>
            </a:r>
            <a:r>
              <a:rPr lang="uk-UA" b="1" dirty="0">
                <a:latin typeface="Joinks"/>
                <a:ea typeface="Times New Roman"/>
              </a:rPr>
              <a:t>тривалого збереження або недбайливого поводження з яйцем, вміст жовтка і білка </a:t>
            </a:r>
            <a:r>
              <a:rPr lang="uk-UA" b="1" dirty="0" smtClean="0">
                <a:latin typeface="Joinks"/>
                <a:ea typeface="Times New Roman"/>
              </a:rPr>
              <a:t>змішується </a:t>
            </a:r>
            <a:r>
              <a:rPr lang="uk-UA" b="1" dirty="0">
                <a:latin typeface="Joinks"/>
                <a:ea typeface="Times New Roman"/>
              </a:rPr>
              <a:t>– утворюється </a:t>
            </a:r>
            <a:r>
              <a:rPr lang="uk-UA" b="1" i="1" dirty="0">
                <a:solidFill>
                  <a:srgbClr val="C00000"/>
                </a:solidFill>
                <a:latin typeface="Joinks"/>
                <a:ea typeface="Times New Roman"/>
              </a:rPr>
              <a:t>«</a:t>
            </a:r>
            <a:r>
              <a:rPr lang="uk-UA" b="1" dirty="0" err="1">
                <a:solidFill>
                  <a:srgbClr val="C00000"/>
                </a:solidFill>
                <a:latin typeface="Joinks"/>
                <a:ea typeface="Times New Roman"/>
              </a:rPr>
              <a:t>красюк</a:t>
            </a:r>
            <a:r>
              <a:rPr lang="uk-UA" b="1" i="1" dirty="0">
                <a:solidFill>
                  <a:srgbClr val="C00000"/>
                </a:solidFill>
                <a:latin typeface="Joinks"/>
                <a:ea typeface="Times New Roman"/>
              </a:rPr>
              <a:t>».</a:t>
            </a:r>
            <a:r>
              <a:rPr lang="uk-UA" b="1" dirty="0">
                <a:solidFill>
                  <a:srgbClr val="C00000"/>
                </a:solidFill>
                <a:latin typeface="Joinks"/>
                <a:ea typeface="Times New Roman"/>
              </a:rPr>
              <a:t> </a:t>
            </a:r>
            <a:endParaRPr lang="uk-UA" b="1" dirty="0" smtClean="0">
              <a:latin typeface="Joinks"/>
              <a:ea typeface="Times New Roman"/>
            </a:endParaRPr>
          </a:p>
          <a:p>
            <a:r>
              <a:rPr lang="uk-UA" b="1" dirty="0">
                <a:latin typeface="Joinks"/>
                <a:ea typeface="Times New Roman"/>
              </a:rPr>
              <a:t> </a:t>
            </a:r>
            <a:r>
              <a:rPr lang="uk-UA" b="1" dirty="0" smtClean="0">
                <a:latin typeface="Joinks"/>
                <a:ea typeface="Times New Roman"/>
              </a:rPr>
              <a:t>   Інколи </a:t>
            </a:r>
            <a:r>
              <a:rPr lang="uk-UA" b="1" dirty="0">
                <a:latin typeface="Joinks"/>
                <a:ea typeface="Times New Roman"/>
              </a:rPr>
              <a:t>в яйцях спостерігаються </a:t>
            </a:r>
            <a:r>
              <a:rPr lang="uk-UA" b="1" dirty="0">
                <a:solidFill>
                  <a:srgbClr val="C00000"/>
                </a:solidFill>
                <a:latin typeface="Joinks"/>
                <a:ea typeface="Times New Roman"/>
              </a:rPr>
              <a:t>темні плями</a:t>
            </a:r>
            <a:r>
              <a:rPr lang="uk-UA" b="1" i="1" dirty="0">
                <a:latin typeface="Joinks"/>
                <a:ea typeface="Times New Roman"/>
              </a:rPr>
              <a:t>,</a:t>
            </a:r>
            <a:r>
              <a:rPr lang="uk-UA" b="1" dirty="0">
                <a:latin typeface="Joinks"/>
                <a:ea typeface="Times New Roman"/>
              </a:rPr>
              <a:t> це місце розвитку мікроорганізмів, які проникли в яйце внаслідок сильного забруднення шкаралупи і збереження його в середовищі з високою вологістю. </a:t>
            </a:r>
            <a:endParaRPr lang="uk-UA" b="1" dirty="0" smtClean="0">
              <a:latin typeface="Joinks"/>
              <a:ea typeface="Times New Roman"/>
            </a:endParaRPr>
          </a:p>
          <a:p>
            <a:r>
              <a:rPr lang="uk-UA" b="1" dirty="0">
                <a:latin typeface="Joinks"/>
                <a:ea typeface="Times New Roman"/>
              </a:rPr>
              <a:t> </a:t>
            </a:r>
            <a:r>
              <a:rPr lang="uk-UA" b="1" dirty="0" smtClean="0">
                <a:latin typeface="Joinks"/>
                <a:ea typeface="Times New Roman"/>
              </a:rPr>
              <a:t>   Якщо </a:t>
            </a:r>
            <a:r>
              <a:rPr lang="uk-UA" b="1" dirty="0">
                <a:latin typeface="Joinks"/>
                <a:ea typeface="Times New Roman"/>
              </a:rPr>
              <a:t>яйце повністю уражене мікроорганізмами і </a:t>
            </a:r>
            <a:r>
              <a:rPr lang="uk-UA" b="1" dirty="0" smtClean="0">
                <a:latin typeface="Joinks"/>
                <a:ea typeface="Times New Roman"/>
              </a:rPr>
              <a:t>його </a:t>
            </a:r>
            <a:r>
              <a:rPr lang="uk-UA" b="1" dirty="0">
                <a:latin typeface="Joinks"/>
                <a:ea typeface="Times New Roman"/>
              </a:rPr>
              <a:t>вміст не просвічується, то це </a:t>
            </a:r>
            <a:r>
              <a:rPr lang="uk-UA" b="1" i="1" dirty="0">
                <a:solidFill>
                  <a:srgbClr val="C00000"/>
                </a:solidFill>
                <a:latin typeface="Joinks"/>
                <a:ea typeface="Times New Roman"/>
              </a:rPr>
              <a:t>«</a:t>
            </a:r>
            <a:r>
              <a:rPr lang="uk-UA" b="1" dirty="0">
                <a:solidFill>
                  <a:srgbClr val="C00000"/>
                </a:solidFill>
                <a:latin typeface="Joinks"/>
                <a:ea typeface="Times New Roman"/>
              </a:rPr>
              <a:t>тумак». </a:t>
            </a:r>
            <a:endParaRPr lang="uk-UA" b="1" dirty="0" smtClean="0">
              <a:solidFill>
                <a:srgbClr val="C00000"/>
              </a:solidFill>
              <a:latin typeface="Joinks"/>
              <a:ea typeface="Times New Roman"/>
            </a:endParaRPr>
          </a:p>
          <a:p>
            <a:r>
              <a:rPr lang="uk-UA" b="1" dirty="0">
                <a:solidFill>
                  <a:srgbClr val="C00000"/>
                </a:solidFill>
                <a:latin typeface="Joinks"/>
                <a:ea typeface="Times New Roman"/>
              </a:rPr>
              <a:t> </a:t>
            </a:r>
            <a:r>
              <a:rPr lang="uk-UA" b="1" dirty="0" smtClean="0">
                <a:solidFill>
                  <a:srgbClr val="C00000"/>
                </a:solidFill>
                <a:latin typeface="Joinks"/>
                <a:ea typeface="Times New Roman"/>
              </a:rPr>
              <a:t>   </a:t>
            </a:r>
            <a:r>
              <a:rPr lang="uk-UA" b="1" dirty="0" smtClean="0">
                <a:latin typeface="Joinks"/>
                <a:ea typeface="Times New Roman"/>
              </a:rPr>
              <a:t>Ще </a:t>
            </a:r>
            <a:r>
              <a:rPr lang="uk-UA" b="1" dirty="0">
                <a:latin typeface="Joinks"/>
                <a:ea typeface="Times New Roman"/>
              </a:rPr>
              <a:t>можна виявити </a:t>
            </a:r>
            <a:r>
              <a:rPr lang="uk-UA" b="1" i="1" dirty="0">
                <a:solidFill>
                  <a:srgbClr val="C00000"/>
                </a:solidFill>
                <a:latin typeface="Joinks"/>
                <a:ea typeface="Times New Roman"/>
              </a:rPr>
              <a:t>«</a:t>
            </a:r>
            <a:r>
              <a:rPr lang="uk-UA" b="1" dirty="0">
                <a:solidFill>
                  <a:srgbClr val="C00000"/>
                </a:solidFill>
                <a:latin typeface="Joinks"/>
                <a:ea typeface="Times New Roman"/>
              </a:rPr>
              <a:t>кров’яне кільце»</a:t>
            </a:r>
            <a:r>
              <a:rPr lang="uk-UA" b="1" i="1" dirty="0">
                <a:solidFill>
                  <a:srgbClr val="C00000"/>
                </a:solidFill>
                <a:latin typeface="Joinks"/>
                <a:ea typeface="Times New Roman"/>
              </a:rPr>
              <a:t> </a:t>
            </a:r>
            <a:r>
              <a:rPr lang="uk-UA" b="1" i="1" dirty="0" smtClean="0">
                <a:solidFill>
                  <a:srgbClr val="C00000"/>
                </a:solidFill>
                <a:latin typeface="Joinks"/>
                <a:ea typeface="Times New Roman"/>
              </a:rPr>
              <a:t>–</a:t>
            </a:r>
            <a:r>
              <a:rPr lang="uk-UA" b="1" i="1" dirty="0" smtClean="0">
                <a:latin typeface="Joinks"/>
                <a:ea typeface="Times New Roman"/>
              </a:rPr>
              <a:t> </a:t>
            </a:r>
            <a:r>
              <a:rPr lang="uk-UA" b="1" dirty="0">
                <a:latin typeface="Joinks"/>
                <a:ea typeface="Times New Roman"/>
              </a:rPr>
              <a:t>яйце із загиблим ембріоном на ранніх стадіях розвитку. Звичайно це буває, коли яйце після знесення довгий час знаходиться в умовах високих температур, при яких розвиток зародка продовжується. </a:t>
            </a:r>
            <a:endParaRPr lang="uk-UA" b="1" dirty="0" smtClean="0">
              <a:latin typeface="Joinks"/>
              <a:ea typeface="Times New Roman"/>
            </a:endParaRPr>
          </a:p>
          <a:p>
            <a:r>
              <a:rPr lang="uk-UA" b="1" dirty="0">
                <a:latin typeface="Joinks"/>
                <a:ea typeface="Times New Roman"/>
              </a:rPr>
              <a:t> </a:t>
            </a:r>
            <a:r>
              <a:rPr lang="uk-UA" b="1" dirty="0" smtClean="0">
                <a:latin typeface="Joinks"/>
                <a:ea typeface="Times New Roman"/>
              </a:rPr>
              <a:t>   Після </a:t>
            </a:r>
            <a:r>
              <a:rPr lang="uk-UA" b="1" dirty="0">
                <a:latin typeface="Joinks"/>
                <a:ea typeface="Times New Roman"/>
              </a:rPr>
              <a:t>потрапляння в прохолодне  приміщення на декілька днів зародок гине і утворюється </a:t>
            </a:r>
            <a:r>
              <a:rPr lang="uk-UA" b="1" dirty="0">
                <a:solidFill>
                  <a:srgbClr val="C00000"/>
                </a:solidFill>
                <a:latin typeface="Joinks"/>
                <a:ea typeface="Times New Roman"/>
              </a:rPr>
              <a:t>«кров’яне кільце» </a:t>
            </a:r>
            <a:r>
              <a:rPr lang="uk-UA" b="1" dirty="0" smtClean="0">
                <a:latin typeface="Joinks"/>
                <a:ea typeface="Times New Roman"/>
              </a:rPr>
              <a:t>яйця.</a:t>
            </a:r>
            <a:endParaRPr lang="ru-RU" b="1" dirty="0">
              <a:latin typeface="Joinks"/>
            </a:endParaRPr>
          </a:p>
        </p:txBody>
      </p:sp>
      <p:pic>
        <p:nvPicPr>
          <p:cNvPr id="6" name="Рисунок 5" descr="C:\Documents and Settings\Admin\Мои документы\Мои рисунки\vlcsnap-2012-05-26-19h16m53s24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" t="3933" r="3137" b="5056"/>
          <a:stretch/>
        </p:blipFill>
        <p:spPr bwMode="auto">
          <a:xfrm>
            <a:off x="6830566" y="0"/>
            <a:ext cx="2305050" cy="1772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079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C:\Documents and Settings\Admin\Мои документы\Мои рисунки\vlcsnap-2012-05-26-18h59m39s108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365104"/>
            <a:ext cx="2428875" cy="225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C:\Documents and Settings\Admin\Мои документы\Мои рисунки\vlcsnap-2012-05-26-19h05m52s70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2581275" cy="225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0"/>
            <a:ext cx="2265919" cy="1844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55976" y="3144554"/>
            <a:ext cx="47167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Joinks"/>
                <a:ea typeface="Times New Roman"/>
              </a:rPr>
              <a:t>Термін зберігання яєць до </a:t>
            </a:r>
            <a:r>
              <a:rPr lang="uk-UA" sz="3200" b="1" dirty="0" smtClean="0">
                <a:solidFill>
                  <a:srgbClr val="002060"/>
                </a:solidFill>
                <a:latin typeface="Joinks"/>
                <a:ea typeface="Times New Roman"/>
              </a:rPr>
              <a:t> </a:t>
            </a:r>
            <a:r>
              <a:rPr lang="uk-UA" sz="3200" b="1" dirty="0" smtClean="0">
                <a:solidFill>
                  <a:srgbClr val="002060"/>
                </a:solidFill>
                <a:latin typeface="Joinks"/>
                <a:ea typeface="Times New Roman"/>
              </a:rPr>
              <a:t>інкубації:</a:t>
            </a:r>
            <a:r>
              <a:rPr lang="uk-UA" sz="3200" dirty="0" smtClean="0">
                <a:solidFill>
                  <a:srgbClr val="002060"/>
                </a:solidFill>
                <a:latin typeface="Joinks"/>
                <a:ea typeface="Times New Roman"/>
              </a:rPr>
              <a:t> </a:t>
            </a:r>
            <a:endParaRPr lang="ru-RU" sz="3200" dirty="0">
              <a:solidFill>
                <a:srgbClr val="002060"/>
              </a:solidFill>
              <a:latin typeface="Joink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19882" y="75183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tabLst>
                <a:tab pos="800100" algn="l"/>
              </a:tabLst>
            </a:pPr>
            <a:r>
              <a:rPr lang="uk-UA" sz="2800" b="1" dirty="0" smtClean="0">
                <a:solidFill>
                  <a:srgbClr val="002060"/>
                </a:solidFill>
                <a:latin typeface="Joinks"/>
                <a:ea typeface="Times New Roman"/>
              </a:rPr>
              <a:t> </a:t>
            </a:r>
            <a:endParaRPr lang="ru-RU" sz="2800" b="1" dirty="0">
              <a:solidFill>
                <a:srgbClr val="002060"/>
              </a:solidFill>
              <a:effectLst/>
              <a:latin typeface="Joinks"/>
              <a:ea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2577" y="4585875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 algn="just">
              <a:buFont typeface="Wingdings" pitchFamily="2" charset="2"/>
              <a:buChar char="v"/>
              <a:tabLst>
                <a:tab pos="800100" algn="l"/>
              </a:tabLst>
            </a:pPr>
            <a:r>
              <a:rPr lang="uk-UA" sz="2800" b="1" dirty="0">
                <a:solidFill>
                  <a:srgbClr val="002060"/>
                </a:solidFill>
                <a:latin typeface="Joinks"/>
                <a:ea typeface="Times New Roman"/>
              </a:rPr>
              <a:t>курячих та  </a:t>
            </a:r>
            <a:r>
              <a:rPr lang="uk-UA" sz="2800" b="1" dirty="0" err="1" smtClean="0">
                <a:solidFill>
                  <a:srgbClr val="002060"/>
                </a:solidFill>
                <a:latin typeface="Joinks"/>
                <a:ea typeface="Times New Roman"/>
              </a:rPr>
              <a:t>індичих–</a:t>
            </a:r>
            <a:r>
              <a:rPr lang="uk-UA" sz="2800" b="1" dirty="0" smtClean="0">
                <a:solidFill>
                  <a:srgbClr val="002060"/>
                </a:solidFill>
                <a:latin typeface="Joinks"/>
                <a:ea typeface="Times New Roman"/>
              </a:rPr>
              <a:t> </a:t>
            </a:r>
            <a:r>
              <a:rPr lang="uk-UA" sz="2800" b="1" dirty="0">
                <a:solidFill>
                  <a:srgbClr val="002060"/>
                </a:solidFill>
                <a:latin typeface="Joinks"/>
                <a:ea typeface="Times New Roman"/>
              </a:rPr>
              <a:t>не більше 6 </a:t>
            </a:r>
            <a:r>
              <a:rPr lang="uk-UA" sz="2800" b="1" dirty="0" smtClean="0">
                <a:solidFill>
                  <a:srgbClr val="002060"/>
                </a:solidFill>
                <a:latin typeface="Joinks"/>
                <a:ea typeface="Times New Roman"/>
              </a:rPr>
              <a:t>днів </a:t>
            </a:r>
            <a:endParaRPr lang="uk-UA" sz="2800" b="1" dirty="0">
              <a:solidFill>
                <a:srgbClr val="002060"/>
              </a:solidFill>
              <a:latin typeface="Joinks"/>
              <a:ea typeface="Times New Roman"/>
            </a:endParaRPr>
          </a:p>
          <a:p>
            <a:pPr marL="457200" lvl="0" indent="-457200" algn="just">
              <a:buFont typeface="Wingdings" pitchFamily="2" charset="2"/>
              <a:buChar char="v"/>
              <a:tabLst>
                <a:tab pos="800100" algn="l"/>
              </a:tabLst>
            </a:pPr>
            <a:r>
              <a:rPr lang="uk-UA" sz="2800" b="1" dirty="0" smtClean="0">
                <a:solidFill>
                  <a:srgbClr val="002060"/>
                </a:solidFill>
                <a:latin typeface="Joinks"/>
                <a:ea typeface="Times New Roman"/>
              </a:rPr>
              <a:t>Качиних–8</a:t>
            </a:r>
            <a:r>
              <a:rPr lang="uk-UA" sz="2800" b="1" dirty="0">
                <a:solidFill>
                  <a:srgbClr val="002060"/>
                </a:solidFill>
                <a:latin typeface="Joinks"/>
                <a:ea typeface="Times New Roman"/>
              </a:rPr>
              <a:t>, </a:t>
            </a:r>
          </a:p>
          <a:p>
            <a:pPr marL="457200" lvl="0" indent="-457200" algn="just">
              <a:buFont typeface="Wingdings" pitchFamily="2" charset="2"/>
              <a:buChar char="v"/>
              <a:tabLst>
                <a:tab pos="800100" algn="l"/>
              </a:tabLst>
            </a:pPr>
            <a:r>
              <a:rPr lang="uk-UA" sz="2800" b="1" dirty="0" smtClean="0">
                <a:solidFill>
                  <a:srgbClr val="002060"/>
                </a:solidFill>
                <a:latin typeface="Joinks"/>
                <a:ea typeface="Times New Roman"/>
              </a:rPr>
              <a:t>Гусячих–10 </a:t>
            </a:r>
            <a:r>
              <a:rPr lang="uk-UA" sz="2800" b="1" dirty="0">
                <a:solidFill>
                  <a:srgbClr val="002060"/>
                </a:solidFill>
                <a:latin typeface="Joinks"/>
                <a:ea typeface="Times New Roman"/>
              </a:rPr>
              <a:t>днів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988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66857"/>
          </a:xfrm>
          <a:prstGeom prst="rect">
            <a:avLst/>
          </a:prstGeom>
        </p:spPr>
      </p:pic>
      <p:pic>
        <p:nvPicPr>
          <p:cNvPr id="4" name="Picture 2" descr="DSC_4510"/>
          <p:cNvPicPr>
            <a:picLocks noChangeAspect="1" noChangeArrowheads="1"/>
          </p:cNvPicPr>
          <p:nvPr/>
        </p:nvPicPr>
        <p:blipFill>
          <a:blip r:embed="rId3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050" y="1916832"/>
            <a:ext cx="7369894" cy="4674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8584" y="370111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200" b="1" dirty="0" smtClean="0">
                <a:solidFill>
                  <a:srgbClr val="3012AE"/>
                </a:solidFill>
                <a:latin typeface="Joinks"/>
                <a:ea typeface="Times New Roman"/>
              </a:rPr>
              <a:t>Транспортування яєць для  </a:t>
            </a:r>
            <a:r>
              <a:rPr lang="uk-UA" sz="3200" b="1" dirty="0">
                <a:solidFill>
                  <a:srgbClr val="3012AE"/>
                </a:solidFill>
                <a:latin typeface="Joinks"/>
                <a:ea typeface="Times New Roman"/>
              </a:rPr>
              <a:t>інкубації</a:t>
            </a:r>
            <a:r>
              <a:rPr lang="uk-UA" sz="3200" dirty="0">
                <a:solidFill>
                  <a:srgbClr val="3012AE"/>
                </a:solidFill>
                <a:latin typeface="Joinks"/>
                <a:ea typeface="Times New Roman"/>
              </a:rPr>
              <a:t> </a:t>
            </a:r>
            <a:endParaRPr lang="ru-RU" sz="3200" dirty="0">
              <a:solidFill>
                <a:srgbClr val="3012AE"/>
              </a:solidFill>
              <a:latin typeface="Joinks"/>
            </a:endParaRPr>
          </a:p>
        </p:txBody>
      </p:sp>
    </p:spTree>
    <p:extLst>
      <p:ext uri="{BB962C8B-B14F-4D97-AF65-F5344CB8AC3E}">
        <p14:creationId xmlns:p14="http://schemas.microsoft.com/office/powerpoint/2010/main" val="97313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фон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62" y="0"/>
            <a:ext cx="91674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232932" y="3429000"/>
            <a:ext cx="2654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2" name="Picture 2" descr="PICT55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772816"/>
            <a:ext cx="7992888" cy="4864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403648" y="33563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FF"/>
                </a:solidFill>
                <a:latin typeface="Joinks"/>
              </a:rPr>
              <a:t>Цех </a:t>
            </a:r>
            <a:r>
              <a:rPr lang="ru-RU" sz="3200" b="1" dirty="0" err="1" smtClean="0">
                <a:solidFill>
                  <a:srgbClr val="0000FF"/>
                </a:solidFill>
                <a:latin typeface="Joinks"/>
              </a:rPr>
              <a:t>інкубації</a:t>
            </a:r>
            <a:r>
              <a:rPr lang="ru-RU" sz="3200" b="1" dirty="0" smtClean="0">
                <a:solidFill>
                  <a:srgbClr val="0000FF"/>
                </a:solidFill>
                <a:latin typeface="Joinks"/>
              </a:rPr>
              <a:t> на 13 </a:t>
            </a:r>
            <a:r>
              <a:rPr lang="ru-RU" sz="3200" b="1" dirty="0" err="1" smtClean="0">
                <a:solidFill>
                  <a:srgbClr val="0000FF"/>
                </a:solidFill>
                <a:latin typeface="Joinks"/>
              </a:rPr>
              <a:t>інкубаційних</a:t>
            </a:r>
            <a:r>
              <a:rPr lang="ru-RU" sz="3200" b="1" dirty="0" smtClean="0">
                <a:solidFill>
                  <a:srgbClr val="0000FF"/>
                </a:solidFill>
                <a:latin typeface="Joinks"/>
              </a:rPr>
              <a:t> машин </a:t>
            </a:r>
            <a:r>
              <a:rPr lang="ru-RU" sz="3200" b="1" dirty="0" err="1" smtClean="0">
                <a:solidFill>
                  <a:srgbClr val="0000FF"/>
                </a:solidFill>
                <a:latin typeface="Joinks"/>
              </a:rPr>
              <a:t>потужністю</a:t>
            </a:r>
            <a:r>
              <a:rPr lang="ru-RU" sz="3200" b="1" dirty="0" smtClean="0">
                <a:solidFill>
                  <a:srgbClr val="0000FF"/>
                </a:solidFill>
                <a:latin typeface="Joinks"/>
              </a:rPr>
              <a:t> 2,5 </a:t>
            </a:r>
            <a:r>
              <a:rPr lang="ru-RU" sz="3200" b="1" dirty="0" smtClean="0">
                <a:solidFill>
                  <a:srgbClr val="0000FF"/>
                </a:solidFill>
                <a:latin typeface="Joinks"/>
              </a:rPr>
              <a:t>млн  </a:t>
            </a:r>
            <a:r>
              <a:rPr lang="ru-RU" sz="3200" b="1" dirty="0" err="1" smtClean="0">
                <a:solidFill>
                  <a:srgbClr val="0070C0"/>
                </a:solidFill>
                <a:latin typeface="Joinks"/>
              </a:rPr>
              <a:t>доб</a:t>
            </a:r>
            <a:r>
              <a:rPr lang="ru-RU" sz="3200" b="1" dirty="0" err="1" smtClean="0">
                <a:solidFill>
                  <a:srgbClr val="0000FF"/>
                </a:solidFill>
                <a:latin typeface="Joinks"/>
              </a:rPr>
              <a:t>ових</a:t>
            </a:r>
            <a:r>
              <a:rPr lang="ru-RU" sz="3200" b="1" dirty="0" smtClean="0">
                <a:solidFill>
                  <a:srgbClr val="0000FF"/>
                </a:solidFill>
                <a:latin typeface="Joinks"/>
              </a:rPr>
              <a:t> курчат</a:t>
            </a:r>
          </a:p>
        </p:txBody>
      </p:sp>
    </p:spTree>
    <p:extLst>
      <p:ext uri="{BB962C8B-B14F-4D97-AF65-F5344CB8AC3E}">
        <p14:creationId xmlns:p14="http://schemas.microsoft.com/office/powerpoint/2010/main" val="247313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IMG_579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82" y="2276869"/>
            <a:ext cx="8147248" cy="4384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2" y="260648"/>
            <a:ext cx="29765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latin typeface="Joinks"/>
                <a:ea typeface="Calibri"/>
              </a:rPr>
              <a:t>Інкубаторій – </a:t>
            </a:r>
            <a:endParaRPr lang="ru-RU" sz="3200" dirty="0">
              <a:solidFill>
                <a:srgbClr val="002060"/>
              </a:solidFill>
              <a:latin typeface="Joink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50556" y="783868"/>
            <a:ext cx="66648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Joinks"/>
                <a:ea typeface="Calibri"/>
              </a:rPr>
              <a:t>спеціальне </a:t>
            </a:r>
            <a:r>
              <a:rPr lang="uk-UA" sz="2400" b="1" dirty="0">
                <a:solidFill>
                  <a:srgbClr val="002060"/>
                </a:solidFill>
                <a:latin typeface="Joinks"/>
                <a:ea typeface="Calibri"/>
              </a:rPr>
              <a:t>приміщення, в якому розміщене технологічне обладнання для одержання добового </a:t>
            </a:r>
            <a:r>
              <a:rPr lang="uk-UA" sz="2400" b="1" dirty="0" smtClean="0">
                <a:solidFill>
                  <a:srgbClr val="002060"/>
                </a:solidFill>
                <a:latin typeface="Joinks"/>
                <a:ea typeface="Calibri"/>
              </a:rPr>
              <a:t>молодняку </a:t>
            </a:r>
            <a:r>
              <a:rPr lang="uk-UA" sz="2400" b="1" dirty="0">
                <a:solidFill>
                  <a:srgbClr val="002060"/>
                </a:solidFill>
                <a:latin typeface="Joinks"/>
                <a:ea typeface="Calibri"/>
              </a:rPr>
              <a:t>птиці</a:t>
            </a:r>
            <a:endParaRPr lang="ru-RU" sz="2400" b="1" dirty="0">
              <a:solidFill>
                <a:srgbClr val="002060"/>
              </a:solidFill>
              <a:latin typeface="Joinks"/>
            </a:endParaRPr>
          </a:p>
        </p:txBody>
      </p:sp>
    </p:spTree>
    <p:extLst>
      <p:ext uri="{BB962C8B-B14F-4D97-AF65-F5344CB8AC3E}">
        <p14:creationId xmlns:p14="http://schemas.microsoft.com/office/powerpoint/2010/main" val="81788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cip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1305498"/>
            <a:ext cx="2486025" cy="2314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Лотки для яєць пластмасові багаторазові для інкубаторів, птахофабрик, фермерських господарств, Чивав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87306"/>
            <a:ext cx="2628900" cy="2257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:\Documents and Settings\Admin\Мои документы\Мои рисунки\vlcsnap-2012-05-26-18h32m07s31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33056"/>
            <a:ext cx="2486025" cy="2219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:\Documents and Settings\Admin\Мои документы\Мои рисунки\vlcsnap-2012-05-26-18h52m12s58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78539"/>
            <a:ext cx="2609850" cy="225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188640"/>
            <a:ext cx="6318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dirty="0" smtClean="0">
                <a:solidFill>
                  <a:srgbClr val="002060"/>
                </a:solidFill>
                <a:latin typeface="Joinks"/>
              </a:rPr>
              <a:t>Інкубаційні шафи та обробка яєць парами формальдегіду</a:t>
            </a:r>
            <a:endParaRPr lang="ru-RU" sz="2800" b="1" dirty="0">
              <a:solidFill>
                <a:srgbClr val="002060"/>
              </a:solidFill>
              <a:latin typeface="Joinks"/>
            </a:endParaRPr>
          </a:p>
        </p:txBody>
      </p:sp>
      <p:pic>
        <p:nvPicPr>
          <p:cNvPr id="3074" name="Picture 2" descr="C:\Documents and Settings\Admin\Рабочий стол\Інкубація в картинках\інк.26..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407252"/>
            <a:ext cx="1428750" cy="14507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3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76056" y="2780928"/>
            <a:ext cx="3816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3600" dirty="0" smtClean="0">
                <a:solidFill>
                  <a:srgbClr val="C00000"/>
                </a:solidFill>
                <a:latin typeface="Joinks"/>
                <a:ea typeface="Times New Roman"/>
                <a:cs typeface="Times New Roman"/>
              </a:rPr>
              <a:t>Дезінфекція </a:t>
            </a:r>
            <a:r>
              <a:rPr lang="uk-UA" sz="3600" dirty="0">
                <a:solidFill>
                  <a:srgbClr val="C00000"/>
                </a:solidFill>
                <a:latin typeface="Joinks"/>
                <a:ea typeface="Times New Roman"/>
                <a:cs typeface="Times New Roman"/>
              </a:rPr>
              <a:t>приміщень і обладнання</a:t>
            </a:r>
            <a:endParaRPr lang="ru-RU" sz="3600" dirty="0">
              <a:solidFill>
                <a:srgbClr val="C00000"/>
              </a:solidFill>
              <a:latin typeface="Joink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76396"/>
            <a:ext cx="3816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Joinks"/>
                <a:ea typeface="Times New Roman"/>
                <a:cs typeface="Times New Roman"/>
              </a:rPr>
              <a:t>Дезінфекцію</a:t>
            </a:r>
            <a:r>
              <a:rPr lang="uk-UA" sz="2000" dirty="0" smtClean="0">
                <a:latin typeface="Joinks"/>
                <a:ea typeface="Times New Roman"/>
                <a:cs typeface="Times New Roman"/>
              </a:rPr>
              <a:t> </a:t>
            </a:r>
            <a:r>
              <a:rPr lang="uk-UA" sz="2000" b="1" dirty="0" smtClean="0">
                <a:latin typeface="Joinks"/>
                <a:ea typeface="Times New Roman"/>
                <a:cs typeface="Times New Roman"/>
              </a:rPr>
              <a:t>інкубаторів парами формальдегіду проводять </a:t>
            </a:r>
            <a:r>
              <a:rPr lang="uk-UA" sz="2000" b="1" dirty="0" smtClean="0">
                <a:latin typeface="Joinks"/>
                <a:ea typeface="Times New Roman"/>
                <a:cs typeface="Times New Roman"/>
              </a:rPr>
              <a:t>за температури 15–38°С </a:t>
            </a:r>
            <a:r>
              <a:rPr lang="uk-UA" sz="2000" b="1" dirty="0" smtClean="0">
                <a:latin typeface="Joinks"/>
                <a:ea typeface="Times New Roman"/>
                <a:cs typeface="Times New Roman"/>
              </a:rPr>
              <a:t>і </a:t>
            </a:r>
            <a:r>
              <a:rPr lang="uk-UA" sz="2000" b="1" dirty="0" smtClean="0">
                <a:latin typeface="Joinks"/>
                <a:ea typeface="Times New Roman"/>
                <a:cs typeface="Times New Roman"/>
              </a:rPr>
              <a:t>відносної </a:t>
            </a:r>
            <a:r>
              <a:rPr lang="uk-UA" sz="2000" b="1" dirty="0" smtClean="0">
                <a:latin typeface="Joinks"/>
                <a:ea typeface="Times New Roman"/>
                <a:cs typeface="Times New Roman"/>
              </a:rPr>
              <a:t>вологості </a:t>
            </a:r>
            <a:r>
              <a:rPr lang="uk-UA" sz="2000" b="1" dirty="0" smtClean="0">
                <a:latin typeface="Joinks"/>
                <a:ea typeface="Times New Roman"/>
                <a:cs typeface="Times New Roman"/>
              </a:rPr>
              <a:t>85–100 </a:t>
            </a:r>
            <a:r>
              <a:rPr lang="uk-UA" sz="2000" b="1" dirty="0" smtClean="0">
                <a:latin typeface="Joinks"/>
                <a:ea typeface="Times New Roman"/>
                <a:cs typeface="Times New Roman"/>
              </a:rPr>
              <a:t>%. </a:t>
            </a:r>
          </a:p>
          <a:p>
            <a:endParaRPr lang="ru-RU" sz="2000" b="1" dirty="0">
              <a:latin typeface="Joink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859340"/>
            <a:ext cx="52565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Joinks"/>
                <a:ea typeface="Times New Roman"/>
                <a:cs typeface="Times New Roman"/>
              </a:rPr>
              <a:t>   Інкубаційні </a:t>
            </a:r>
            <a:r>
              <a:rPr lang="uk-UA" sz="2000" b="1" dirty="0">
                <a:latin typeface="Joinks"/>
                <a:ea typeface="Times New Roman"/>
                <a:cs typeface="Times New Roman"/>
              </a:rPr>
              <a:t>і вивідні шафи інкубаторіїв промивають гарячою водою або слабким 0,5</a:t>
            </a:r>
            <a:r>
              <a:rPr lang="uk-UA" sz="2000" b="1" dirty="0" smtClean="0">
                <a:latin typeface="Joinks"/>
                <a:ea typeface="Times New Roman"/>
                <a:cs typeface="Times New Roman"/>
              </a:rPr>
              <a:t>%</a:t>
            </a:r>
            <a:r>
              <a:rPr lang="uk-UA" sz="2000" b="1" dirty="0" err="1" smtClean="0">
                <a:latin typeface="Joinks"/>
                <a:ea typeface="Times New Roman"/>
                <a:cs typeface="Times New Roman"/>
              </a:rPr>
              <a:t>-им</a:t>
            </a:r>
            <a:r>
              <a:rPr lang="uk-UA" sz="2000" b="1" dirty="0" smtClean="0">
                <a:latin typeface="Joinks"/>
                <a:ea typeface="Times New Roman"/>
                <a:cs typeface="Times New Roman"/>
              </a:rPr>
              <a:t> </a:t>
            </a:r>
            <a:r>
              <a:rPr lang="uk-UA" sz="2000" b="1" dirty="0">
                <a:latin typeface="Joinks"/>
                <a:ea typeface="Times New Roman"/>
                <a:cs typeface="Times New Roman"/>
              </a:rPr>
              <a:t>розчином кальцинованої соди і після просушу­вання дезінфікують парами формальдегіду. </a:t>
            </a:r>
            <a:endParaRPr lang="uk-UA" sz="2000" b="1" dirty="0" smtClean="0">
              <a:latin typeface="Joinks"/>
              <a:ea typeface="Times New Roman"/>
              <a:cs typeface="Times New Roman"/>
            </a:endParaRPr>
          </a:p>
          <a:p>
            <a:pPr algn="ctr"/>
            <a:r>
              <a:rPr lang="uk-UA" sz="2000" b="1" dirty="0">
                <a:latin typeface="Joinks"/>
                <a:ea typeface="Times New Roman"/>
                <a:cs typeface="Times New Roman"/>
              </a:rPr>
              <a:t> </a:t>
            </a:r>
            <a:r>
              <a:rPr lang="uk-UA" sz="2000" b="1" dirty="0" smtClean="0">
                <a:latin typeface="Joinks"/>
                <a:ea typeface="Times New Roman"/>
                <a:cs typeface="Times New Roman"/>
              </a:rPr>
              <a:t>  Техніка </a:t>
            </a:r>
            <a:r>
              <a:rPr lang="uk-UA" sz="2000" b="1" dirty="0">
                <a:latin typeface="Joinks"/>
                <a:ea typeface="Times New Roman"/>
                <a:cs typeface="Times New Roman"/>
              </a:rPr>
              <a:t>дезінфекції наступ­на: на підлогу інкубатора ставлять металевий (емальований) або глиня­ний посуд, в який наливають формалін із розрахунку </a:t>
            </a:r>
            <a:r>
              <a:rPr lang="uk-UA" sz="2000" b="1" dirty="0" smtClean="0">
                <a:latin typeface="Joinks"/>
                <a:ea typeface="Times New Roman"/>
                <a:cs typeface="Times New Roman"/>
              </a:rPr>
              <a:t>45 </a:t>
            </a:r>
            <a:r>
              <a:rPr lang="uk-UA" sz="2000" b="1" dirty="0" err="1" smtClean="0">
                <a:latin typeface="Joinks"/>
                <a:ea typeface="Times New Roman"/>
                <a:cs typeface="Times New Roman"/>
              </a:rPr>
              <a:t>мл</a:t>
            </a:r>
            <a:r>
              <a:rPr lang="uk-UA" sz="2000" b="1" dirty="0" smtClean="0">
                <a:latin typeface="Joinks"/>
                <a:ea typeface="Times New Roman"/>
                <a:cs typeface="Times New Roman"/>
              </a:rPr>
              <a:t> </a:t>
            </a:r>
            <a:r>
              <a:rPr lang="uk-UA" sz="2000" b="1" dirty="0">
                <a:latin typeface="Joinks"/>
                <a:ea typeface="Times New Roman"/>
                <a:cs typeface="Times New Roman"/>
              </a:rPr>
              <a:t>на 1 м</a:t>
            </a:r>
            <a:r>
              <a:rPr lang="uk-UA" sz="2000" b="1" baseline="30000" dirty="0">
                <a:latin typeface="Joinks"/>
                <a:ea typeface="Times New Roman"/>
                <a:cs typeface="Times New Roman"/>
              </a:rPr>
              <a:t>3 </a:t>
            </a:r>
            <a:r>
              <a:rPr lang="uk-UA" sz="2000" b="1" dirty="0">
                <a:latin typeface="Joinks"/>
                <a:ea typeface="Times New Roman"/>
                <a:cs typeface="Times New Roman"/>
              </a:rPr>
              <a:t>об'єму інкубатора, додають по </a:t>
            </a:r>
            <a:r>
              <a:rPr lang="uk-UA" sz="2000" b="1" dirty="0" smtClean="0">
                <a:latin typeface="Joinks"/>
                <a:ea typeface="Times New Roman"/>
                <a:cs typeface="Times New Roman"/>
              </a:rPr>
              <a:t>30–45 </a:t>
            </a:r>
            <a:r>
              <a:rPr lang="uk-UA" sz="2000" b="1" dirty="0" err="1" smtClean="0">
                <a:latin typeface="Joinks"/>
                <a:ea typeface="Times New Roman"/>
                <a:cs typeface="Times New Roman"/>
              </a:rPr>
              <a:t>мл</a:t>
            </a:r>
            <a:r>
              <a:rPr lang="uk-UA" sz="2000" b="1" dirty="0" smtClean="0">
                <a:latin typeface="Joinks"/>
                <a:ea typeface="Times New Roman"/>
                <a:cs typeface="Times New Roman"/>
              </a:rPr>
              <a:t> </a:t>
            </a:r>
            <a:r>
              <a:rPr lang="uk-UA" sz="2000" b="1" dirty="0">
                <a:latin typeface="Joinks"/>
                <a:ea typeface="Times New Roman"/>
                <a:cs typeface="Times New Roman"/>
              </a:rPr>
              <a:t>води і всипають </a:t>
            </a:r>
            <a:r>
              <a:rPr lang="uk-UA" sz="2000" b="1" dirty="0" smtClean="0">
                <a:latin typeface="Joinks"/>
                <a:ea typeface="Times New Roman"/>
                <a:cs typeface="Times New Roman"/>
              </a:rPr>
              <a:t>25–30 </a:t>
            </a:r>
            <a:r>
              <a:rPr lang="uk-UA" sz="2000" b="1" dirty="0">
                <a:latin typeface="Joinks"/>
                <a:ea typeface="Times New Roman"/>
                <a:cs typeface="Times New Roman"/>
              </a:rPr>
              <a:t>г марган­цевокислого калію</a:t>
            </a:r>
            <a:r>
              <a:rPr lang="uk-UA" sz="2000" dirty="0">
                <a:latin typeface="Joinks"/>
                <a:ea typeface="Times New Roman"/>
                <a:cs typeface="Times New Roman"/>
              </a:rPr>
              <a:t>. </a:t>
            </a:r>
            <a:endParaRPr lang="ru-RU" sz="2000" dirty="0">
              <a:latin typeface="Joink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3312"/>
            <a:ext cx="2699792" cy="2022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33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0" y="29969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uk-UA" sz="3600" dirty="0">
                <a:solidFill>
                  <a:srgbClr val="C00000"/>
                </a:solidFill>
                <a:latin typeface="Joinks"/>
                <a:ea typeface="Times New Roman"/>
                <a:cs typeface="Times New Roman"/>
              </a:rPr>
              <a:t>Дезінфекція </a:t>
            </a:r>
            <a:r>
              <a:rPr lang="uk-UA" sz="3600" dirty="0" smtClean="0">
                <a:solidFill>
                  <a:srgbClr val="C00000"/>
                </a:solidFill>
                <a:latin typeface="Joinks"/>
                <a:ea typeface="Times New Roman"/>
                <a:cs typeface="Times New Roman"/>
              </a:rPr>
              <a:t>інкубаційних яєць</a:t>
            </a:r>
            <a:endParaRPr lang="ru-RU" sz="3600" dirty="0">
              <a:solidFill>
                <a:srgbClr val="C00000"/>
              </a:solidFill>
              <a:latin typeface="Joink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153009"/>
            <a:ext cx="52200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5"/>
              </a:spcBef>
              <a:spcAft>
                <a:spcPts val="0"/>
              </a:spcAft>
            </a:pPr>
            <a:r>
              <a:rPr lang="uk-UA" sz="2400" b="1" dirty="0">
                <a:latin typeface="Joinks"/>
                <a:ea typeface="Times New Roman"/>
                <a:cs typeface="Century Schoolbook"/>
              </a:rPr>
              <a:t>Для дезінфекції інкубаційних </a:t>
            </a:r>
            <a:r>
              <a:rPr lang="uk-UA" sz="2400" b="1" dirty="0" smtClean="0">
                <a:latin typeface="Joinks"/>
                <a:ea typeface="Times New Roman"/>
                <a:cs typeface="Century Schoolbook"/>
              </a:rPr>
              <a:t>яєць курей </a:t>
            </a:r>
            <a:r>
              <a:rPr lang="uk-UA" sz="2400" b="1" dirty="0">
                <a:latin typeface="Joinks"/>
                <a:ea typeface="Times New Roman"/>
                <a:cs typeface="Century Schoolbook"/>
              </a:rPr>
              <a:t>парою </a:t>
            </a:r>
            <a:r>
              <a:rPr lang="uk-UA" sz="2400" b="1" dirty="0" err="1" smtClean="0">
                <a:latin typeface="Joinks"/>
                <a:ea typeface="Times New Roman"/>
                <a:cs typeface="Century Schoolbook"/>
              </a:rPr>
              <a:t>формаль-дегіду</a:t>
            </a:r>
            <a:r>
              <a:rPr lang="uk-UA" sz="2400" b="1" dirty="0" smtClean="0">
                <a:latin typeface="Joinks"/>
                <a:ea typeface="Times New Roman"/>
                <a:cs typeface="Century Schoolbook"/>
              </a:rPr>
              <a:t> </a:t>
            </a:r>
            <a:r>
              <a:rPr lang="uk-UA" sz="2400" b="1" dirty="0">
                <a:latin typeface="Joinks"/>
                <a:ea typeface="Times New Roman"/>
                <a:cs typeface="Century Schoolbook"/>
              </a:rPr>
              <a:t>на 1 м</a:t>
            </a:r>
            <a:r>
              <a:rPr lang="uk-UA" sz="2400" b="1" baseline="30000" dirty="0">
                <a:latin typeface="Joinks"/>
                <a:ea typeface="Times New Roman"/>
                <a:cs typeface="Century Schoolbook"/>
              </a:rPr>
              <a:t>3</a:t>
            </a:r>
            <a:r>
              <a:rPr lang="uk-UA" sz="2400" b="1" dirty="0">
                <a:latin typeface="Joinks"/>
                <a:ea typeface="Times New Roman"/>
                <a:cs typeface="Century Schoolbook"/>
              </a:rPr>
              <a:t> камери </a:t>
            </a:r>
            <a:r>
              <a:rPr lang="uk-UA" sz="2400" b="1" dirty="0" err="1" smtClean="0">
                <a:latin typeface="Joinks"/>
                <a:ea typeface="Times New Roman"/>
                <a:cs typeface="Century Schoolbook"/>
              </a:rPr>
              <a:t>вико-ристовують</a:t>
            </a:r>
            <a:r>
              <a:rPr lang="uk-UA" sz="2400" b="1" dirty="0" smtClean="0">
                <a:latin typeface="Joinks"/>
                <a:ea typeface="Times New Roman"/>
                <a:cs typeface="Century Schoolbook"/>
              </a:rPr>
              <a:t>:</a:t>
            </a:r>
          </a:p>
          <a:p>
            <a:pPr marL="342900" indent="-342900" algn="just">
              <a:spcBef>
                <a:spcPts val="25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uk-UA" sz="2400" b="1" dirty="0" smtClean="0">
                <a:latin typeface="Joinks"/>
                <a:ea typeface="Times New Roman"/>
                <a:cs typeface="Century Schoolbook"/>
              </a:rPr>
              <a:t>20 г перманганату  калію</a:t>
            </a:r>
          </a:p>
          <a:p>
            <a:pPr marL="342900" indent="-342900" algn="just">
              <a:spcBef>
                <a:spcPts val="25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uk-UA" sz="2400" b="1" dirty="0" smtClean="0">
                <a:latin typeface="Joinks"/>
                <a:ea typeface="Times New Roman"/>
                <a:cs typeface="Century Schoolbook"/>
              </a:rPr>
              <a:t>30 </a:t>
            </a:r>
            <a:r>
              <a:rPr lang="uk-UA" sz="2400" b="1" dirty="0" err="1" smtClean="0">
                <a:latin typeface="Joinks"/>
                <a:ea typeface="Times New Roman"/>
                <a:cs typeface="Century Schoolbook"/>
              </a:rPr>
              <a:t>мл</a:t>
            </a:r>
            <a:r>
              <a:rPr lang="uk-UA" sz="2400" b="1" dirty="0" smtClean="0">
                <a:latin typeface="Joinks"/>
                <a:ea typeface="Times New Roman"/>
                <a:cs typeface="Century Schoolbook"/>
              </a:rPr>
              <a:t> 40% формаліну</a:t>
            </a:r>
          </a:p>
          <a:p>
            <a:pPr marL="342900" indent="-342900" algn="just">
              <a:spcBef>
                <a:spcPts val="25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uk-UA" sz="2400" b="1" dirty="0" smtClean="0">
                <a:latin typeface="Joinks"/>
                <a:ea typeface="Times New Roman"/>
                <a:cs typeface="Century Schoolbook"/>
              </a:rPr>
              <a:t>20 </a:t>
            </a:r>
            <a:r>
              <a:rPr lang="uk-UA" sz="2400" b="1" dirty="0" err="1" smtClean="0">
                <a:latin typeface="Joinks"/>
                <a:ea typeface="Times New Roman"/>
                <a:cs typeface="Century Schoolbook"/>
              </a:rPr>
              <a:t>мл</a:t>
            </a:r>
            <a:r>
              <a:rPr lang="uk-UA" sz="2400" b="1" dirty="0" smtClean="0">
                <a:latin typeface="Joinks"/>
                <a:ea typeface="Times New Roman"/>
                <a:cs typeface="Century Schoolbook"/>
              </a:rPr>
              <a:t> води</a:t>
            </a:r>
          </a:p>
          <a:p>
            <a:pPr algn="just">
              <a:spcBef>
                <a:spcPts val="25"/>
              </a:spcBef>
              <a:spcAft>
                <a:spcPts val="0"/>
              </a:spcAft>
            </a:pPr>
            <a:r>
              <a:rPr lang="uk-UA" sz="2400" b="1" dirty="0" smtClean="0">
                <a:solidFill>
                  <a:srgbClr val="C00000"/>
                </a:solidFill>
                <a:latin typeface="Joinks"/>
                <a:ea typeface="Times New Roman"/>
                <a:cs typeface="Century Schoolbook"/>
              </a:rPr>
              <a:t>ЕКСПОЗИЦІЯ</a:t>
            </a:r>
            <a:r>
              <a:rPr lang="uk-UA" sz="2400" b="1" dirty="0" smtClean="0">
                <a:latin typeface="Joinks"/>
                <a:ea typeface="Times New Roman"/>
                <a:cs typeface="Century Schoolbook"/>
              </a:rPr>
              <a:t> – 30 хвилин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1707"/>
            <a:ext cx="2478696" cy="1937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D:\Мои рисунки\смайлики Карета Юля\АнИмАшкИ\Птички\bird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35" y="5648325"/>
            <a:ext cx="12192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81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750"/>
            <a:ext cx="9144000" cy="69637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48064" y="3290261"/>
            <a:ext cx="2963888" cy="740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4000" b="1" dirty="0">
                <a:solidFill>
                  <a:srgbClr val="C00000"/>
                </a:solidFill>
                <a:latin typeface="Joinks"/>
                <a:ea typeface="Calibri"/>
                <a:cs typeface="Times New Roman"/>
              </a:rPr>
              <a:t>Література</a:t>
            </a:r>
            <a:endParaRPr lang="ru-RU" sz="4000" dirty="0">
              <a:solidFill>
                <a:srgbClr val="C00000"/>
              </a:solidFill>
              <a:effectLst/>
              <a:latin typeface="Joinks"/>
              <a:ea typeface="Calibri"/>
              <a:cs typeface="Times New Roman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0"/>
            <a:ext cx="2622712" cy="2132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23728" y="1750080"/>
            <a:ext cx="1737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  <a:latin typeface="Joinks"/>
              </a:rPr>
              <a:t>Основна</a:t>
            </a:r>
            <a:endParaRPr lang="ru-RU" sz="2800" b="1" dirty="0">
              <a:solidFill>
                <a:srgbClr val="C00000"/>
              </a:solidFill>
              <a:latin typeface="Joink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273300"/>
            <a:ext cx="5076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25"/>
              </a:spcBef>
            </a:pPr>
            <a:r>
              <a:rPr lang="uk-UA" sz="2000" b="1" dirty="0" smtClean="0">
                <a:solidFill>
                  <a:prstClr val="black"/>
                </a:solidFill>
                <a:latin typeface="Joinks"/>
                <a:ea typeface="Times New Roman"/>
                <a:cs typeface="Century Schoolbook"/>
              </a:rPr>
              <a:t>Бородай </a:t>
            </a:r>
            <a:r>
              <a:rPr lang="uk-UA" sz="2000" b="1" dirty="0">
                <a:solidFill>
                  <a:prstClr val="black"/>
                </a:solidFill>
                <a:latin typeface="Joinks"/>
                <a:ea typeface="Times New Roman"/>
                <a:cs typeface="Century Schoolbook"/>
              </a:rPr>
              <a:t>В.П., </a:t>
            </a:r>
            <a:r>
              <a:rPr lang="uk-UA" sz="2000" b="1" dirty="0" err="1">
                <a:solidFill>
                  <a:prstClr val="black"/>
                </a:solidFill>
                <a:latin typeface="Joinks"/>
                <a:ea typeface="Times New Roman"/>
                <a:cs typeface="Century Schoolbook"/>
              </a:rPr>
              <a:t>Вертійчук</a:t>
            </a:r>
            <a:r>
              <a:rPr lang="uk-UA" sz="2000" b="1" dirty="0">
                <a:solidFill>
                  <a:prstClr val="black"/>
                </a:solidFill>
                <a:latin typeface="Joinks"/>
                <a:ea typeface="Times New Roman"/>
                <a:cs typeface="Century Schoolbook"/>
              </a:rPr>
              <a:t> А.І. підручник «Технологія виробництва продукції птахівництва» Вінниця «Нова Книга» 2006 с.133-137</a:t>
            </a:r>
            <a:endParaRPr lang="ru-RU" sz="2000" b="1" dirty="0">
              <a:solidFill>
                <a:prstClr val="black"/>
              </a:solidFill>
              <a:latin typeface="Joinks"/>
              <a:ea typeface="Times New Roman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3629043"/>
            <a:ext cx="2075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b="1" dirty="0" smtClean="0">
                <a:solidFill>
                  <a:srgbClr val="C00000"/>
                </a:solidFill>
                <a:latin typeface="Joinks"/>
              </a:rPr>
              <a:t>Додаткова</a:t>
            </a:r>
            <a:endParaRPr lang="ru-RU" sz="2800" b="1" dirty="0">
              <a:solidFill>
                <a:srgbClr val="C00000"/>
              </a:solidFill>
              <a:latin typeface="Joink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365104"/>
            <a:ext cx="9138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000" b="1" dirty="0">
                <a:solidFill>
                  <a:prstClr val="black"/>
                </a:solidFill>
                <a:latin typeface="Joinks"/>
              </a:rPr>
              <a:t>1.Бесулін В.І., </a:t>
            </a:r>
            <a:r>
              <a:rPr lang="uk-UA" sz="2000" b="1" dirty="0" err="1">
                <a:solidFill>
                  <a:prstClr val="black"/>
                </a:solidFill>
                <a:latin typeface="Joinks"/>
              </a:rPr>
              <a:t>Гужва</a:t>
            </a:r>
            <a:r>
              <a:rPr lang="uk-UA" sz="2000" b="1" dirty="0">
                <a:solidFill>
                  <a:prstClr val="black"/>
                </a:solidFill>
                <a:latin typeface="Joinks"/>
              </a:rPr>
              <a:t> В.І. підручник «Птахівництво і технологія виробництва яєць та м’яса птиці» Біла церква 2003 </a:t>
            </a:r>
            <a:r>
              <a:rPr lang="uk-UA" sz="2000" b="1" dirty="0" smtClean="0">
                <a:solidFill>
                  <a:prstClr val="black"/>
                </a:solidFill>
                <a:latin typeface="Joinks"/>
              </a:rPr>
              <a:t>с.</a:t>
            </a:r>
            <a:r>
              <a:rPr lang="en-US" sz="2000" b="1" dirty="0" smtClean="0">
                <a:solidFill>
                  <a:prstClr val="black"/>
                </a:solidFill>
                <a:latin typeface="Joinks"/>
              </a:rPr>
              <a:t>343-345</a:t>
            </a:r>
            <a:r>
              <a:rPr lang="uk-UA" sz="2000" b="1" dirty="0" smtClean="0">
                <a:solidFill>
                  <a:prstClr val="black"/>
                </a:solidFill>
                <a:latin typeface="Joinks"/>
              </a:rPr>
              <a:t>, 153-159</a:t>
            </a:r>
            <a:endParaRPr lang="ru-RU" sz="2000" dirty="0">
              <a:solidFill>
                <a:prstClr val="black"/>
              </a:solidFill>
              <a:latin typeface="Joinks"/>
            </a:endParaRPr>
          </a:p>
          <a:p>
            <a:pPr lvl="0" algn="just"/>
            <a:r>
              <a:rPr lang="uk-UA" sz="2000" b="1" dirty="0">
                <a:solidFill>
                  <a:prstClr val="black"/>
                </a:solidFill>
                <a:latin typeface="Joinks"/>
              </a:rPr>
              <a:t>2.Бусенко О.Т. підручник «Технологія виробництва продукції тваринництва» Київ «Аграрна освіта» 2001 </a:t>
            </a:r>
            <a:r>
              <a:rPr lang="uk-UA" sz="2000" b="1" dirty="0" smtClean="0">
                <a:solidFill>
                  <a:prstClr val="black"/>
                </a:solidFill>
                <a:latin typeface="Joinks"/>
              </a:rPr>
              <a:t>с.341-343</a:t>
            </a:r>
            <a:endParaRPr lang="ru-RU" sz="2000" b="1" dirty="0">
              <a:solidFill>
                <a:prstClr val="black"/>
              </a:solidFill>
              <a:latin typeface="Joinks"/>
            </a:endParaRPr>
          </a:p>
          <a:p>
            <a:pPr lvl="0" algn="just"/>
            <a:r>
              <a:rPr lang="uk-UA" sz="2000" b="1" dirty="0">
                <a:solidFill>
                  <a:prstClr val="black"/>
                </a:solidFill>
                <a:latin typeface="Joinks"/>
              </a:rPr>
              <a:t>3.Бусенко О.Т. підручник «Технологія виробництва продукції тваринництва» Київ «Вища освіта» 2005 </a:t>
            </a:r>
            <a:r>
              <a:rPr lang="uk-UA" sz="2000" b="1" dirty="0" smtClean="0">
                <a:solidFill>
                  <a:prstClr val="black"/>
                </a:solidFill>
                <a:latin typeface="Joinks"/>
              </a:rPr>
              <a:t>с.343-345</a:t>
            </a:r>
            <a:endParaRPr lang="ru-RU" sz="2000" b="1" dirty="0">
              <a:solidFill>
                <a:prstClr val="black"/>
              </a:solidFill>
              <a:latin typeface="Joinks"/>
            </a:endParaRPr>
          </a:p>
        </p:txBody>
      </p:sp>
    </p:spTree>
    <p:extLst>
      <p:ext uri="{BB962C8B-B14F-4D97-AF65-F5344CB8AC3E}">
        <p14:creationId xmlns:p14="http://schemas.microsoft.com/office/powerpoint/2010/main" val="213174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70C0"/>
          </a:fgClr>
          <a:bgClr>
            <a:srgbClr val="C3E488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561348"/>
              </p:ext>
            </p:extLst>
          </p:nvPr>
        </p:nvGraphicFramePr>
        <p:xfrm>
          <a:off x="323528" y="1124742"/>
          <a:ext cx="8820471" cy="5544621"/>
        </p:xfrm>
        <a:graphic>
          <a:graphicData uri="http://schemas.openxmlformats.org/drawingml/2006/table">
            <a:tbl>
              <a:tblPr/>
              <a:tblGrid>
                <a:gridCol w="2808312"/>
                <a:gridCol w="1651707"/>
                <a:gridCol w="1292462"/>
                <a:gridCol w="1592335"/>
                <a:gridCol w="1475655"/>
              </a:tblGrid>
              <a:tr h="10974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           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uk-UA" sz="1800" b="1" dirty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             Приміщення 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температура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uk-UA" sz="1600" b="1" dirty="0" smtClean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вологість,%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D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endParaRPr lang="en-US" sz="1600" b="1" dirty="0" smtClean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uk-UA" sz="1600" b="1" dirty="0" smtClean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рух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600" b="1" dirty="0" smtClean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повітря,      </a:t>
                      </a:r>
                      <a:r>
                        <a:rPr lang="uk-UA" sz="1600" b="1" dirty="0" smtClean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м/</a:t>
                      </a:r>
                      <a:r>
                        <a:rPr lang="uk-UA" sz="1600" b="1" dirty="0" err="1" smtClean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сек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освітлення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52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Прийому яєць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15-22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60-70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0.1-0.5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50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2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Сортування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18-22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60-70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0.1-0.5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50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2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Зберігання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8-12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75-80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0.1-0.5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10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9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uk-UA" sz="1400" b="1" dirty="0" smtClean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Дезкамера</a:t>
                      </a:r>
                      <a:endParaRPr lang="en-US" sz="1400" b="1" dirty="0" smtClean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uk-UA" sz="1400" b="1" dirty="0" smtClean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uk-UA" sz="1400" b="1" dirty="0" err="1" smtClean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викл</a:t>
                      </a:r>
                      <a:r>
                        <a:rPr lang="uk-UA" sz="1400" b="1" dirty="0" smtClean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. обладнання</a:t>
                      </a:r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uk-UA" sz="1400" b="1" dirty="0" smtClean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(вкл</a:t>
                      </a:r>
                      <a:r>
                        <a:rPr lang="uk-UA" sz="1400" b="1" dirty="0" smtClean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. обладнання</a:t>
                      </a: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)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endParaRPr lang="en-US" sz="1400" b="1" dirty="0" smtClean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uk-UA" sz="1400" b="1" dirty="0" smtClean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20-25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32-35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endParaRPr lang="en-US" sz="1400" b="1" dirty="0" smtClean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uk-UA" sz="1400" b="1" dirty="0" smtClean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40-80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60-80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endParaRPr lang="en-US" sz="1400" b="1" dirty="0" smtClean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uk-UA" sz="1400" b="1" dirty="0" smtClean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0.3-0.8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endParaRPr lang="en-US" sz="1400" b="1" dirty="0" smtClean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uk-UA" sz="1400" b="1" dirty="0" smtClean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10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10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2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Інкубаційна зала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20-22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50-70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0.2-0.5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30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2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Вивідна зала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20-22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50-70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0.2-0.5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50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2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Сортування </a:t>
                      </a:r>
                      <a:r>
                        <a:rPr lang="uk-UA" sz="1400" b="1" dirty="0" smtClean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молодняку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24-26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60-65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0.2-0.5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50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2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Зберігання </a:t>
                      </a:r>
                      <a:r>
                        <a:rPr lang="uk-UA" sz="1400" b="1" dirty="0" smtClean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молодняку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28-30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60-65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0.2-0.5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20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2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uk-UA" sz="1400" b="1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Мийна зала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18-22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40-90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0.3-0.5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/>
                        </a:rPr>
                        <a:t>30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09192" y="96983"/>
            <a:ext cx="6768752" cy="930964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Joinks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Joinks"/>
                <a:ea typeface="Times New Roman" pitchFamily="18" charset="0"/>
                <a:cs typeface="Times New Roman" pitchFamily="18" charset="0"/>
              </a:rPr>
              <a:t>Параметри мікроклімату в інкубаторії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Joinks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Joinks"/>
            </a:endParaRPr>
          </a:p>
        </p:txBody>
      </p:sp>
      <p:pic>
        <p:nvPicPr>
          <p:cNvPr id="4" name="Picture 5" descr="D:\Мои рисунки\смайлики Карета Юля\АнИмАшкИ\Птички\bird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92" y="0"/>
            <a:ext cx="1219200" cy="112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51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414000" r="-22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504" y="260648"/>
            <a:ext cx="6442878" cy="11132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Joinks"/>
                <a:ea typeface="+mj-ea"/>
                <a:cs typeface="Arial"/>
              </a:rPr>
              <a:t>Питання самоконтролю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Verdana"/>
              <a:ea typeface="+mj-e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6877222" y="476672"/>
            <a:ext cx="2159274" cy="2232248"/>
          </a:xfrm>
          <a:prstGeom prst="ellipse">
            <a:avLst/>
          </a:prstGeom>
          <a:ln w="76200">
            <a:solidFill>
              <a:srgbClr val="FF0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9222" y="1080775"/>
            <a:ext cx="6858000" cy="5679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latin typeface="Georgia" pitchFamily="18" charset="0"/>
                <a:ea typeface="Calibri"/>
                <a:cs typeface="Times New Roman"/>
              </a:rPr>
              <a:t>1.Що таке інкубаторій?</a:t>
            </a:r>
            <a:endParaRPr lang="ru-RU" b="1" dirty="0">
              <a:latin typeface="Georgia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latin typeface="Georgia" pitchFamily="18" charset="0"/>
                <a:ea typeface="Calibri"/>
                <a:cs typeface="Times New Roman"/>
              </a:rPr>
              <a:t>2.Яке призначення інкубаційних шаф в інкубаторії?</a:t>
            </a:r>
            <a:endParaRPr lang="ru-RU" b="1" dirty="0">
              <a:latin typeface="Georgia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latin typeface="Georgia" pitchFamily="18" charset="0"/>
                <a:ea typeface="Calibri"/>
                <a:cs typeface="Times New Roman"/>
              </a:rPr>
              <a:t>3.Яке призначення вивідних шаф в інкубаторії?</a:t>
            </a:r>
            <a:endParaRPr lang="ru-RU" b="1" dirty="0">
              <a:latin typeface="Georgia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latin typeface="Georgia" pitchFamily="18" charset="0"/>
                <a:ea typeface="Calibri"/>
                <a:cs typeface="Times New Roman"/>
              </a:rPr>
              <a:t>4.Назвіть типи сучасних інкубаторів.</a:t>
            </a:r>
            <a:endParaRPr lang="ru-RU" b="1" dirty="0">
              <a:latin typeface="Georgia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latin typeface="Georgia" pitchFamily="18" charset="0"/>
                <a:ea typeface="Calibri"/>
                <a:cs typeface="Times New Roman"/>
              </a:rPr>
              <a:t>5.Дайте характеристику інкубатору «</a:t>
            </a:r>
            <a:r>
              <a:rPr lang="uk-UA" b="1" dirty="0" smtClean="0">
                <a:latin typeface="Georgia" pitchFamily="18" charset="0"/>
                <a:ea typeface="Calibri"/>
                <a:cs typeface="Times New Roman"/>
              </a:rPr>
              <a:t>Універсал-55</a:t>
            </a:r>
            <a:r>
              <a:rPr lang="uk-UA" b="1" dirty="0">
                <a:latin typeface="Georgia" pitchFamily="18" charset="0"/>
                <a:ea typeface="Calibri"/>
                <a:cs typeface="Times New Roman"/>
              </a:rPr>
              <a:t>».</a:t>
            </a:r>
            <a:endParaRPr lang="ru-RU" b="1" dirty="0">
              <a:latin typeface="Georgia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latin typeface="Georgia" pitchFamily="18" charset="0"/>
                <a:ea typeface="Calibri"/>
                <a:cs typeface="Times New Roman"/>
              </a:rPr>
              <a:t>6.Дайте характеристику інкубатору «</a:t>
            </a:r>
            <a:r>
              <a:rPr lang="uk-UA" b="1" dirty="0" smtClean="0">
                <a:latin typeface="Georgia" pitchFamily="18" charset="0"/>
                <a:ea typeface="Calibri"/>
                <a:cs typeface="Times New Roman"/>
              </a:rPr>
              <a:t>Кавказi-60</a:t>
            </a:r>
            <a:r>
              <a:rPr lang="uk-UA" b="1" dirty="0">
                <a:latin typeface="Georgia" pitchFamily="18" charset="0"/>
                <a:ea typeface="Calibri"/>
                <a:cs typeface="Times New Roman"/>
              </a:rPr>
              <a:t>».</a:t>
            </a:r>
            <a:endParaRPr lang="ru-RU" b="1" dirty="0">
              <a:latin typeface="Georgia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latin typeface="Georgia" pitchFamily="18" charset="0"/>
                <a:ea typeface="Calibri"/>
                <a:cs typeface="Times New Roman"/>
              </a:rPr>
              <a:t>7.Які існують схеми закладки яєць в інкубатори типу «Універсал»?</a:t>
            </a:r>
            <a:endParaRPr lang="ru-RU" b="1" dirty="0">
              <a:latin typeface="Georgia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latin typeface="Georgia" pitchFamily="18" charset="0"/>
                <a:ea typeface="Calibri"/>
                <a:cs typeface="Times New Roman"/>
              </a:rPr>
              <a:t>8.Вкажіть терміни зберігання інкубаційних яєць птиці різних </a:t>
            </a:r>
            <a:r>
              <a:rPr lang="uk-UA" b="1" dirty="0" smtClean="0">
                <a:latin typeface="Georgia" pitchFamily="18" charset="0"/>
                <a:ea typeface="Calibri"/>
                <a:cs typeface="Times New Roman"/>
              </a:rPr>
              <a:t>видів.</a:t>
            </a:r>
            <a:endParaRPr lang="ru-RU" b="1" dirty="0">
              <a:latin typeface="Georgia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latin typeface="Georgia" pitchFamily="18" charset="0"/>
                <a:ea typeface="Calibri"/>
                <a:cs typeface="Times New Roman"/>
              </a:rPr>
              <a:t>9.Які використовують препарати для дезінфекції яєць?</a:t>
            </a:r>
            <a:endParaRPr lang="ru-RU" b="1" dirty="0">
              <a:latin typeface="Georgia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latin typeface="Georgia" pitchFamily="18" charset="0"/>
                <a:ea typeface="Calibri"/>
                <a:cs typeface="Times New Roman"/>
              </a:rPr>
              <a:t>10.Яка мета </a:t>
            </a:r>
            <a:r>
              <a:rPr lang="uk-UA" b="1" dirty="0" err="1">
                <a:latin typeface="Georgia" pitchFamily="18" charset="0"/>
                <a:ea typeface="Calibri"/>
                <a:cs typeface="Times New Roman"/>
              </a:rPr>
              <a:t>овоскопії</a:t>
            </a:r>
            <a:r>
              <a:rPr lang="uk-UA" b="1" dirty="0">
                <a:latin typeface="Georgia" pitchFamily="18" charset="0"/>
                <a:ea typeface="Calibri"/>
                <a:cs typeface="Times New Roman"/>
              </a:rPr>
              <a:t> яєць перед закладкою їх в інкубатор?</a:t>
            </a:r>
            <a:endParaRPr lang="ru-RU" b="1" dirty="0">
              <a:effectLst/>
              <a:latin typeface="Georgia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1250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Селекционные цыпля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73" y="4228252"/>
            <a:ext cx="3062083" cy="26723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 rot="20401592">
            <a:off x="183579" y="404881"/>
            <a:ext cx="27445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ДЯКУЮ ЗА УВАГУ!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82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5049" y="1180824"/>
            <a:ext cx="59766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002060"/>
                </a:solidFill>
                <a:latin typeface="Joinks"/>
                <a:ea typeface="Calibri"/>
                <a:cs typeface="Times New Roman"/>
              </a:rPr>
              <a:t> </a:t>
            </a:r>
            <a:r>
              <a:rPr lang="uk-UA" sz="2800" b="1" i="1" dirty="0" smtClean="0">
                <a:solidFill>
                  <a:srgbClr val="002060"/>
                </a:solidFill>
                <a:latin typeface="Joinks"/>
                <a:ea typeface="Calibri"/>
                <a:cs typeface="Times New Roman"/>
              </a:rPr>
              <a:t>Поняття про інкубацію та  її переваги над природним виведенням молодняку</a:t>
            </a:r>
            <a:endParaRPr lang="ru-RU" sz="2000" dirty="0">
              <a:solidFill>
                <a:srgbClr val="002060"/>
              </a:solidFill>
              <a:latin typeface="Joink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977640"/>
            <a:ext cx="8784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75"/>
              </a:spcBef>
              <a:spcAft>
                <a:spcPts val="0"/>
              </a:spcAft>
            </a:pPr>
            <a:r>
              <a:rPr lang="uk-UA" sz="2400" b="1" dirty="0" smtClean="0">
                <a:latin typeface="Joinks"/>
                <a:ea typeface="Times New Roman"/>
                <a:cs typeface="Times New Roman"/>
              </a:rPr>
              <a:t>      </a:t>
            </a:r>
            <a:r>
              <a:rPr lang="uk-UA" sz="2400" b="1" dirty="0" smtClean="0">
                <a:solidFill>
                  <a:srgbClr val="C00000"/>
                </a:solidFill>
                <a:latin typeface="Joinks"/>
                <a:ea typeface="Times New Roman"/>
                <a:cs typeface="Times New Roman"/>
              </a:rPr>
              <a:t>ІНКУБАЦІЯ,</a:t>
            </a:r>
            <a:r>
              <a:rPr lang="uk-UA" sz="2400" b="1" dirty="0" smtClean="0">
                <a:latin typeface="Joinks"/>
                <a:ea typeface="Times New Roman"/>
                <a:cs typeface="Times New Roman"/>
              </a:rPr>
              <a:t> </a:t>
            </a:r>
            <a:r>
              <a:rPr lang="uk-UA" sz="2400" b="1" dirty="0" smtClean="0">
                <a:latin typeface="Joinks"/>
                <a:ea typeface="Times New Roman"/>
                <a:cs typeface="Times New Roman"/>
              </a:rPr>
              <a:t>або штучне </a:t>
            </a:r>
            <a:r>
              <a:rPr lang="uk-UA" sz="2400" b="1" dirty="0">
                <a:latin typeface="Joinks"/>
                <a:ea typeface="Times New Roman"/>
                <a:cs typeface="Times New Roman"/>
              </a:rPr>
              <a:t>виведення </a:t>
            </a:r>
            <a:r>
              <a:rPr lang="uk-UA" sz="2400" b="1" dirty="0" smtClean="0">
                <a:latin typeface="Joinks"/>
                <a:ea typeface="Times New Roman"/>
                <a:cs typeface="Times New Roman"/>
              </a:rPr>
              <a:t>молодняку, </a:t>
            </a:r>
            <a:r>
              <a:rPr lang="uk-UA" sz="2400" b="1" dirty="0">
                <a:latin typeface="Joinks"/>
                <a:ea typeface="Times New Roman"/>
                <a:cs typeface="Times New Roman"/>
              </a:rPr>
              <a:t>є важливою ланкою технології виробництва продукції птахівництва. </a:t>
            </a:r>
            <a:r>
              <a:rPr lang="uk-UA" sz="2400" b="1" dirty="0" smtClean="0">
                <a:latin typeface="Joinks"/>
                <a:ea typeface="Times New Roman"/>
                <a:cs typeface="Times New Roman"/>
              </a:rPr>
              <a:t>Її </a:t>
            </a:r>
            <a:r>
              <a:rPr lang="uk-UA" sz="2400" b="1" dirty="0">
                <a:latin typeface="Joinks"/>
                <a:ea typeface="Times New Roman"/>
                <a:cs typeface="Times New Roman"/>
              </a:rPr>
              <a:t>проводять у цеху інкубації, що розміщують в окремому приміщенні, на певній відстані від основних цехів виробництва, з підведеними під'їзними шляхами з твердим покриттям, водопроводом, каналізацією і надійним електропостачанням</a:t>
            </a:r>
            <a:r>
              <a:rPr lang="uk-UA" i="1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effectLst/>
              <a:latin typeface="Century Schoolbook"/>
              <a:ea typeface="Times New Roman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43405"/>
            <a:ext cx="2491273" cy="2089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90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фон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40" y="0"/>
            <a:ext cx="91658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28928" y="2989446"/>
            <a:ext cx="4608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err="1" smtClean="0">
                <a:solidFill>
                  <a:srgbClr val="C00000"/>
                </a:solidFill>
                <a:latin typeface="Joinks"/>
                <a:ea typeface="Century Gothic"/>
              </a:rPr>
              <a:t>Інкубація</a:t>
            </a:r>
            <a:r>
              <a:rPr lang="ru-RU" sz="3600" b="1" dirty="0" smtClean="0">
                <a:solidFill>
                  <a:srgbClr val="C00000"/>
                </a:solidFill>
                <a:latin typeface="Joinks"/>
                <a:ea typeface="Century Gothic"/>
              </a:rPr>
              <a:t> – </a:t>
            </a:r>
            <a:r>
              <a:rPr lang="ru-RU" sz="3600" b="1" dirty="0" err="1" smtClean="0">
                <a:solidFill>
                  <a:srgbClr val="C00000"/>
                </a:solidFill>
                <a:latin typeface="Joinks"/>
                <a:ea typeface="Century Gothic"/>
              </a:rPr>
              <a:t>короткі</a:t>
            </a:r>
            <a:r>
              <a:rPr lang="ru-RU" sz="3600" b="1" dirty="0" smtClean="0">
                <a:solidFill>
                  <a:srgbClr val="C00000"/>
                </a:solidFill>
                <a:latin typeface="Joinks"/>
                <a:ea typeface="Century Gothic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Joinks"/>
                <a:ea typeface="Century Gothic"/>
              </a:rPr>
              <a:t>відомості</a:t>
            </a:r>
            <a:endParaRPr lang="ru-RU" sz="3600" dirty="0">
              <a:solidFill>
                <a:srgbClr val="C00000"/>
              </a:solidFill>
              <a:latin typeface="Joink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80728"/>
            <a:ext cx="493204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Joinks"/>
                <a:ea typeface="Century Gothic"/>
              </a:rPr>
              <a:t> </a:t>
            </a:r>
            <a:r>
              <a:rPr lang="ru-RU" sz="2000" b="1" dirty="0" err="1" smtClean="0">
                <a:latin typeface="Joinks"/>
                <a:ea typeface="Century Gothic"/>
              </a:rPr>
              <a:t>Виникла</a:t>
            </a:r>
            <a:r>
              <a:rPr lang="ru-RU" sz="2000" b="1" dirty="0" smtClean="0">
                <a:latin typeface="Joinks"/>
                <a:ea typeface="Century Gothic"/>
              </a:rPr>
              <a:t> </a:t>
            </a:r>
            <a:r>
              <a:rPr lang="ru-RU" sz="2000" b="1" dirty="0" err="1" smtClean="0">
                <a:latin typeface="Joinks"/>
                <a:ea typeface="Century Gothic"/>
              </a:rPr>
              <a:t>інкубація</a:t>
            </a:r>
            <a:r>
              <a:rPr lang="ru-RU" sz="2000" b="1" dirty="0" smtClean="0">
                <a:latin typeface="Joinks"/>
                <a:ea typeface="Century Gothic"/>
              </a:rPr>
              <a:t> </a:t>
            </a:r>
            <a:r>
              <a:rPr lang="ru-RU" sz="2000" b="1" dirty="0" err="1" smtClean="0">
                <a:latin typeface="Joinks"/>
                <a:ea typeface="Century Gothic"/>
              </a:rPr>
              <a:t>більше</a:t>
            </a:r>
            <a:r>
              <a:rPr lang="ru-RU" sz="2000" b="1" dirty="0" smtClean="0">
                <a:latin typeface="Joinks"/>
                <a:ea typeface="Century Gothic"/>
              </a:rPr>
              <a:t> </a:t>
            </a:r>
            <a:r>
              <a:rPr lang="ru-RU" sz="2000" b="1" dirty="0">
                <a:latin typeface="Joinks"/>
                <a:ea typeface="Century Gothic"/>
              </a:rPr>
              <a:t>2500 </a:t>
            </a:r>
            <a:r>
              <a:rPr lang="ru-RU" sz="2000" b="1" dirty="0" err="1">
                <a:latin typeface="Joinks"/>
                <a:ea typeface="Century Gothic"/>
              </a:rPr>
              <a:t>років</a:t>
            </a:r>
            <a:r>
              <a:rPr lang="ru-RU" sz="2000" b="1" dirty="0">
                <a:latin typeface="Joinks"/>
                <a:ea typeface="Century Gothic"/>
              </a:rPr>
              <a:t> тому в </a:t>
            </a:r>
            <a:r>
              <a:rPr lang="ru-RU" sz="2000" b="1" dirty="0" err="1">
                <a:latin typeface="Joinks"/>
                <a:ea typeface="Century Gothic"/>
              </a:rPr>
              <a:t>Єгипті</a:t>
            </a:r>
            <a:r>
              <a:rPr lang="ru-RU" sz="2000" b="1" dirty="0">
                <a:latin typeface="Joinks"/>
                <a:ea typeface="Century Gothic"/>
              </a:rPr>
              <a:t> і </a:t>
            </a:r>
            <a:r>
              <a:rPr lang="ru-RU" sz="2000" b="1" dirty="0" err="1" smtClean="0">
                <a:latin typeface="Joinks"/>
                <a:ea typeface="Century Gothic"/>
              </a:rPr>
              <a:t>Китаї</a:t>
            </a:r>
            <a:r>
              <a:rPr lang="ru-RU" sz="2000" b="1" dirty="0" smtClean="0">
                <a:latin typeface="Joinks"/>
                <a:ea typeface="Century Gothic"/>
              </a:rPr>
              <a:t>.  </a:t>
            </a:r>
          </a:p>
          <a:p>
            <a:pPr algn="ctr"/>
            <a:r>
              <a:rPr lang="ru-RU" sz="2000" b="1" dirty="0" err="1" smtClean="0">
                <a:latin typeface="Joinks"/>
                <a:ea typeface="Century Gothic"/>
              </a:rPr>
              <a:t>Довгий</a:t>
            </a:r>
            <a:r>
              <a:rPr lang="ru-RU" sz="2000" b="1" dirty="0" smtClean="0">
                <a:latin typeface="Joinks"/>
                <a:ea typeface="Century Gothic"/>
              </a:rPr>
              <a:t> </a:t>
            </a:r>
            <a:r>
              <a:rPr lang="ru-RU" sz="2000" b="1" dirty="0">
                <a:latin typeface="Joinks"/>
                <a:ea typeface="Century Gothic"/>
              </a:rPr>
              <a:t>час </a:t>
            </a:r>
            <a:r>
              <a:rPr lang="ru-RU" sz="2000" b="1" dirty="0" err="1" smtClean="0">
                <a:latin typeface="Joinks"/>
                <a:ea typeface="Century Gothic"/>
              </a:rPr>
              <a:t>зберігалася</a:t>
            </a:r>
            <a:r>
              <a:rPr lang="ru-RU" sz="2000" b="1" dirty="0" smtClean="0">
                <a:latin typeface="Joinks"/>
                <a:ea typeface="Century Gothic"/>
              </a:rPr>
              <a:t> </a:t>
            </a:r>
            <a:r>
              <a:rPr lang="ru-RU" sz="2000" b="1" dirty="0">
                <a:latin typeface="Joinks"/>
                <a:ea typeface="Century Gothic"/>
              </a:rPr>
              <a:t>в </a:t>
            </a:r>
            <a:r>
              <a:rPr lang="ru-RU" sz="2000" b="1" dirty="0" err="1">
                <a:latin typeface="Joinks"/>
                <a:ea typeface="Century Gothic"/>
              </a:rPr>
              <a:t>секреті</a:t>
            </a:r>
            <a:r>
              <a:rPr lang="ru-RU" sz="2000" b="1" dirty="0">
                <a:latin typeface="Joinks"/>
                <a:ea typeface="Century Gothic"/>
              </a:rPr>
              <a:t>. </a:t>
            </a:r>
            <a:endParaRPr lang="ru-RU" sz="2000" b="1" dirty="0" smtClean="0">
              <a:latin typeface="Joinks"/>
              <a:ea typeface="Century Gothic"/>
            </a:endParaRPr>
          </a:p>
          <a:p>
            <a:pPr algn="ctr"/>
            <a:r>
              <a:rPr lang="ru-RU" sz="2000" b="1" dirty="0">
                <a:latin typeface="Joinks"/>
                <a:ea typeface="Century Gothic"/>
              </a:rPr>
              <a:t> </a:t>
            </a:r>
            <a:r>
              <a:rPr lang="ru-RU" sz="2000" b="1" dirty="0" smtClean="0">
                <a:latin typeface="Joinks"/>
                <a:ea typeface="Century Gothic"/>
              </a:rPr>
              <a:t>У </a:t>
            </a:r>
            <a:r>
              <a:rPr lang="ru-RU" sz="2000" b="1" dirty="0" err="1">
                <a:latin typeface="Joinks"/>
                <a:ea typeface="Century Gothic"/>
              </a:rPr>
              <a:t>Європі</a:t>
            </a:r>
            <a:r>
              <a:rPr lang="ru-RU" sz="2000" b="1" dirty="0">
                <a:latin typeface="Joinks"/>
                <a:ea typeface="Century Gothic"/>
              </a:rPr>
              <a:t> </a:t>
            </a:r>
            <a:r>
              <a:rPr lang="ru-RU" sz="2000" b="1" dirty="0" err="1">
                <a:latin typeface="Joinks"/>
                <a:ea typeface="Century Gothic"/>
              </a:rPr>
              <a:t>спроби</a:t>
            </a:r>
            <a:r>
              <a:rPr lang="ru-RU" sz="2000" b="1" dirty="0">
                <a:latin typeface="Joinks"/>
                <a:ea typeface="Century Gothic"/>
              </a:rPr>
              <a:t> </a:t>
            </a:r>
            <a:r>
              <a:rPr lang="ru-RU" sz="2000" b="1" dirty="0" smtClean="0">
                <a:latin typeface="Joinks"/>
                <a:ea typeface="Century Gothic"/>
              </a:rPr>
              <a:t> </a:t>
            </a:r>
            <a:r>
              <a:rPr lang="ru-RU" sz="2000" b="1" dirty="0" err="1" smtClean="0">
                <a:latin typeface="Joinks"/>
                <a:ea typeface="Century Gothic"/>
              </a:rPr>
              <a:t>використання</a:t>
            </a:r>
            <a:r>
              <a:rPr lang="ru-RU" sz="2000" b="1" dirty="0" smtClean="0">
                <a:latin typeface="Joinks"/>
                <a:ea typeface="Century Gothic"/>
              </a:rPr>
              <a:t>  </a:t>
            </a:r>
            <a:r>
              <a:rPr lang="ru-RU" sz="2000" b="1" dirty="0" err="1">
                <a:latin typeface="Joinks"/>
                <a:ea typeface="Century Gothic"/>
              </a:rPr>
              <a:t>відомі</a:t>
            </a:r>
            <a:r>
              <a:rPr lang="ru-RU" sz="2000" b="1" dirty="0">
                <a:latin typeface="Joinks"/>
                <a:ea typeface="Century Gothic"/>
              </a:rPr>
              <a:t> з 14 </a:t>
            </a:r>
            <a:r>
              <a:rPr lang="ru-RU" sz="2000" b="1" dirty="0" err="1" smtClean="0">
                <a:latin typeface="Joinks"/>
                <a:ea typeface="Century Gothic"/>
              </a:rPr>
              <a:t>століття</a:t>
            </a:r>
            <a:r>
              <a:rPr lang="ru-RU" sz="2000" b="1" dirty="0" smtClean="0">
                <a:latin typeface="Joinks"/>
                <a:ea typeface="Century Gothic"/>
              </a:rPr>
              <a:t>, </a:t>
            </a:r>
            <a:r>
              <a:rPr lang="ru-RU" sz="2000" b="1" dirty="0" err="1" smtClean="0">
                <a:latin typeface="Joinks"/>
                <a:ea typeface="Century Gothic"/>
              </a:rPr>
              <a:t>проте</a:t>
            </a:r>
            <a:r>
              <a:rPr lang="ru-RU" sz="2000" b="1" dirty="0" smtClean="0">
                <a:latin typeface="Joinks"/>
                <a:ea typeface="Century Gothic"/>
              </a:rPr>
              <a:t>  </a:t>
            </a:r>
            <a:r>
              <a:rPr lang="uk-UA" sz="2000" b="1" dirty="0">
                <a:latin typeface="Joinks"/>
                <a:ea typeface="Century Gothic"/>
              </a:rPr>
              <a:t>і</a:t>
            </a:r>
            <a:r>
              <a:rPr lang="ru-RU" sz="2000" b="1" dirty="0" smtClean="0">
                <a:latin typeface="Joinks"/>
                <a:ea typeface="Century Gothic"/>
              </a:rPr>
              <a:t>з-за </a:t>
            </a:r>
            <a:r>
              <a:rPr lang="ru-RU" sz="2000" b="1" dirty="0" err="1">
                <a:latin typeface="Joinks"/>
                <a:ea typeface="Century Gothic"/>
              </a:rPr>
              <a:t>недосконалості</a:t>
            </a:r>
            <a:r>
              <a:rPr lang="ru-RU" sz="2000" b="1" dirty="0">
                <a:latin typeface="Joinks"/>
                <a:ea typeface="Century Gothic"/>
              </a:rPr>
              <a:t> </a:t>
            </a:r>
            <a:r>
              <a:rPr lang="ru-RU" sz="2000" b="1" dirty="0" smtClean="0">
                <a:latin typeface="Joinks"/>
                <a:ea typeface="Century Gothic"/>
              </a:rPr>
              <a:t> </a:t>
            </a:r>
            <a:r>
              <a:rPr lang="ru-RU" sz="2000" b="1" dirty="0" err="1" smtClean="0">
                <a:latin typeface="Joinks"/>
                <a:ea typeface="Century Gothic"/>
              </a:rPr>
              <a:t>інкубаційних</a:t>
            </a:r>
            <a:r>
              <a:rPr lang="ru-RU" sz="2000" b="1" dirty="0" smtClean="0">
                <a:latin typeface="Joinks"/>
                <a:ea typeface="Century Gothic"/>
              </a:rPr>
              <a:t> </a:t>
            </a:r>
            <a:r>
              <a:rPr lang="ru-RU" sz="2000" b="1" dirty="0" err="1">
                <a:latin typeface="Joinks"/>
                <a:ea typeface="Century Gothic"/>
              </a:rPr>
              <a:t>апаратів</a:t>
            </a:r>
            <a:r>
              <a:rPr lang="ru-RU" sz="2000" b="1" dirty="0">
                <a:latin typeface="Joinks"/>
                <a:ea typeface="Century Gothic"/>
              </a:rPr>
              <a:t> (</a:t>
            </a:r>
            <a:r>
              <a:rPr lang="ru-RU" sz="2000" b="1" dirty="0">
                <a:solidFill>
                  <a:srgbClr val="C00000"/>
                </a:solidFill>
                <a:latin typeface="Joinks"/>
                <a:ea typeface="Century Gothic"/>
              </a:rPr>
              <a:t>бочки, </a:t>
            </a:r>
            <a:r>
              <a:rPr lang="ru-RU" sz="2000" b="1" dirty="0" err="1">
                <a:solidFill>
                  <a:srgbClr val="C00000"/>
                </a:solidFill>
                <a:latin typeface="Joinks"/>
                <a:ea typeface="Century Gothic"/>
              </a:rPr>
              <a:t>занурені</a:t>
            </a:r>
            <a:r>
              <a:rPr lang="ru-RU" sz="2000" b="1" dirty="0">
                <a:solidFill>
                  <a:srgbClr val="C00000"/>
                </a:solidFill>
                <a:latin typeface="Joinks"/>
                <a:ea typeface="Century Gothic"/>
              </a:rPr>
              <a:t> в </a:t>
            </a:r>
            <a:r>
              <a:rPr lang="ru-RU" sz="2000" b="1" dirty="0" err="1">
                <a:solidFill>
                  <a:srgbClr val="C00000"/>
                </a:solidFill>
                <a:latin typeface="Joinks"/>
                <a:ea typeface="Century Gothic"/>
              </a:rPr>
              <a:t>гній</a:t>
            </a:r>
            <a:r>
              <a:rPr lang="ru-RU" sz="2000" b="1" dirty="0">
                <a:solidFill>
                  <a:srgbClr val="C00000"/>
                </a:solidFill>
                <a:latin typeface="Joinks"/>
                <a:ea typeface="Century Gothic"/>
              </a:rPr>
              <a:t>, </a:t>
            </a:r>
            <a:r>
              <a:rPr lang="ru-RU" sz="2000" b="1" dirty="0" err="1">
                <a:solidFill>
                  <a:srgbClr val="C00000"/>
                </a:solidFill>
                <a:latin typeface="Joinks"/>
                <a:ea typeface="Century Gothic"/>
              </a:rPr>
              <a:t>що</a:t>
            </a:r>
            <a:r>
              <a:rPr lang="ru-RU" sz="2000" b="1" dirty="0">
                <a:solidFill>
                  <a:srgbClr val="C00000"/>
                </a:solidFill>
                <a:latin typeface="Joinks"/>
                <a:ea typeface="Century Gothic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Joinks"/>
                <a:ea typeface="Century Gothic"/>
              </a:rPr>
              <a:t>перепрів</a:t>
            </a:r>
            <a:r>
              <a:rPr lang="ru-RU" sz="2000" b="1" dirty="0" smtClean="0">
                <a:solidFill>
                  <a:srgbClr val="C00000"/>
                </a:solidFill>
                <a:latin typeface="Joinks"/>
                <a:ea typeface="Century Gothic"/>
              </a:rPr>
              <a:t>, </a:t>
            </a:r>
            <a:r>
              <a:rPr lang="ru-RU" sz="2000" b="1" dirty="0" err="1">
                <a:solidFill>
                  <a:srgbClr val="C00000"/>
                </a:solidFill>
                <a:latin typeface="Joinks"/>
                <a:ea typeface="Century Gothic"/>
              </a:rPr>
              <a:t>хлібопекарські</a:t>
            </a:r>
            <a:r>
              <a:rPr lang="ru-RU" sz="2000" b="1" dirty="0">
                <a:solidFill>
                  <a:srgbClr val="C00000"/>
                </a:solidFill>
                <a:latin typeface="Joinks"/>
                <a:ea typeface="Century Gothic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Joinks"/>
                <a:ea typeface="Century Gothic"/>
              </a:rPr>
              <a:t>печі</a:t>
            </a:r>
            <a:r>
              <a:rPr lang="ru-RU" sz="2000" b="1" dirty="0">
                <a:solidFill>
                  <a:srgbClr val="C00000"/>
                </a:solidFill>
                <a:latin typeface="Joinks"/>
                <a:ea typeface="Century Gothic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Joinks"/>
                <a:ea typeface="Century Gothic"/>
              </a:rPr>
              <a:t>та </a:t>
            </a:r>
            <a:r>
              <a:rPr lang="ru-RU" sz="2000" b="1" dirty="0" err="1">
                <a:solidFill>
                  <a:srgbClr val="C00000"/>
                </a:solidFill>
                <a:latin typeface="Joinks"/>
                <a:ea typeface="Century Gothic"/>
              </a:rPr>
              <a:t>ін</a:t>
            </a:r>
            <a:r>
              <a:rPr lang="ru-RU" sz="2000" b="1" dirty="0">
                <a:latin typeface="Joinks"/>
                <a:ea typeface="Century Gothic"/>
              </a:rPr>
              <a:t>.)  </a:t>
            </a:r>
            <a:r>
              <a:rPr lang="ru-RU" sz="2000" b="1" dirty="0" smtClean="0">
                <a:latin typeface="Joinks"/>
                <a:ea typeface="Century Gothic"/>
              </a:rPr>
              <a:t>та погано </a:t>
            </a:r>
            <a:r>
              <a:rPr lang="ru-RU" sz="2000" b="1" dirty="0" err="1" smtClean="0">
                <a:latin typeface="Joinks"/>
                <a:ea typeface="Century Gothic"/>
              </a:rPr>
              <a:t>вивченого</a:t>
            </a:r>
            <a:r>
              <a:rPr lang="ru-RU" sz="2000" b="1" dirty="0" smtClean="0">
                <a:latin typeface="Joinks"/>
                <a:ea typeface="Century Gothic"/>
              </a:rPr>
              <a:t> </a:t>
            </a:r>
            <a:r>
              <a:rPr lang="ru-RU" sz="2000" b="1" dirty="0">
                <a:latin typeface="Joinks"/>
                <a:ea typeface="Century Gothic"/>
              </a:rPr>
              <a:t>режиму </a:t>
            </a:r>
            <a:r>
              <a:rPr lang="ru-RU" sz="2000" b="1" dirty="0" err="1">
                <a:latin typeface="Joinks"/>
                <a:ea typeface="Century Gothic"/>
              </a:rPr>
              <a:t>інкубації</a:t>
            </a:r>
            <a:r>
              <a:rPr lang="ru-RU" sz="2000" b="1" dirty="0">
                <a:latin typeface="Joinks"/>
                <a:ea typeface="Century Gothic"/>
              </a:rPr>
              <a:t> </a:t>
            </a:r>
            <a:r>
              <a:rPr lang="ru-RU" sz="2000" b="1" dirty="0" smtClean="0">
                <a:latin typeface="Joinks"/>
                <a:ea typeface="Century Gothic"/>
              </a:rPr>
              <a:t>,  </a:t>
            </a:r>
            <a:r>
              <a:rPr lang="ru-RU" sz="2000" b="1" dirty="0">
                <a:latin typeface="Joinks"/>
                <a:ea typeface="Century Gothic"/>
              </a:rPr>
              <a:t>не </a:t>
            </a:r>
            <a:r>
              <a:rPr lang="ru-RU" sz="2000" b="1" dirty="0" err="1">
                <a:latin typeface="Joinks"/>
                <a:ea typeface="Century Gothic"/>
              </a:rPr>
              <a:t>набувала</a:t>
            </a:r>
            <a:r>
              <a:rPr lang="ru-RU" sz="2000" b="1" dirty="0">
                <a:latin typeface="Joinks"/>
                <a:ea typeface="Century Gothic"/>
              </a:rPr>
              <a:t> </a:t>
            </a:r>
            <a:r>
              <a:rPr lang="ru-RU" sz="2000" b="1" dirty="0" smtClean="0">
                <a:latin typeface="Joinks"/>
                <a:ea typeface="Century Gothic"/>
              </a:rPr>
              <a:t>широкого </a:t>
            </a:r>
            <a:r>
              <a:rPr lang="ru-RU" sz="2000" b="1" dirty="0" err="1" smtClean="0">
                <a:latin typeface="Joinks"/>
                <a:ea typeface="Century Gothic"/>
              </a:rPr>
              <a:t>поширення</a:t>
            </a:r>
            <a:r>
              <a:rPr lang="ru-RU" sz="2000" b="1" dirty="0" smtClean="0">
                <a:latin typeface="Joinks"/>
                <a:ea typeface="Century Gothic"/>
              </a:rPr>
              <a:t>.</a:t>
            </a:r>
          </a:p>
          <a:p>
            <a:pPr algn="ctr"/>
            <a:r>
              <a:rPr lang="ru-RU" sz="2000" b="1" dirty="0" smtClean="0">
                <a:latin typeface="Joinks"/>
                <a:ea typeface="Century Gothic"/>
              </a:rPr>
              <a:t>Лише </a:t>
            </a:r>
            <a:r>
              <a:rPr lang="ru-RU" sz="2000" b="1" dirty="0">
                <a:latin typeface="Joinks"/>
                <a:ea typeface="Century Gothic"/>
              </a:rPr>
              <a:t>з </a:t>
            </a:r>
            <a:r>
              <a:rPr lang="ru-RU" sz="2000" b="1" dirty="0" err="1">
                <a:latin typeface="Joinks"/>
                <a:ea typeface="Century Gothic"/>
              </a:rPr>
              <a:t>кінця</a:t>
            </a:r>
            <a:r>
              <a:rPr lang="ru-RU" sz="2000" b="1" dirty="0">
                <a:latin typeface="Joinks"/>
                <a:ea typeface="Century Gothic"/>
              </a:rPr>
              <a:t> 19 </a:t>
            </a:r>
            <a:r>
              <a:rPr lang="ru-RU" sz="2000" b="1" dirty="0" smtClean="0">
                <a:latin typeface="Joinks"/>
                <a:ea typeface="Century Gothic"/>
              </a:rPr>
              <a:t>– </a:t>
            </a:r>
            <a:r>
              <a:rPr lang="ru-RU" sz="2000" b="1" dirty="0" smtClean="0">
                <a:latin typeface="Joinks"/>
                <a:ea typeface="Century Gothic"/>
              </a:rPr>
              <a:t>початку  </a:t>
            </a:r>
            <a:r>
              <a:rPr lang="ru-RU" sz="2000" b="1" dirty="0">
                <a:latin typeface="Joinks"/>
                <a:ea typeface="Century Gothic"/>
              </a:rPr>
              <a:t>20 </a:t>
            </a:r>
            <a:r>
              <a:rPr lang="ru-RU" sz="2000" b="1" dirty="0" err="1" smtClean="0">
                <a:latin typeface="Joinks"/>
                <a:ea typeface="Century Gothic"/>
              </a:rPr>
              <a:t>століття</a:t>
            </a:r>
            <a:r>
              <a:rPr lang="ru-RU" sz="2000" b="1" dirty="0" smtClean="0">
                <a:latin typeface="Joinks"/>
                <a:ea typeface="Century Gothic"/>
              </a:rPr>
              <a:t>, </a:t>
            </a:r>
            <a:r>
              <a:rPr lang="ru-RU" sz="2000" b="1" dirty="0">
                <a:latin typeface="Joinks"/>
                <a:ea typeface="Century Gothic"/>
              </a:rPr>
              <a:t>з </a:t>
            </a:r>
            <a:r>
              <a:rPr lang="ru-RU" sz="2000" b="1" dirty="0" err="1">
                <a:latin typeface="Joinks"/>
                <a:ea typeface="Century Gothic"/>
              </a:rPr>
              <a:t>винаходом</a:t>
            </a:r>
            <a:r>
              <a:rPr lang="ru-RU" sz="2000" b="1" dirty="0">
                <a:latin typeface="Joinks"/>
                <a:ea typeface="Century Gothic"/>
              </a:rPr>
              <a:t>  </a:t>
            </a:r>
            <a:r>
              <a:rPr lang="ru-RU" sz="2000" b="1" dirty="0" err="1" smtClean="0">
                <a:latin typeface="Joinks"/>
                <a:ea typeface="Century Gothic"/>
              </a:rPr>
              <a:t>більш</a:t>
            </a:r>
            <a:r>
              <a:rPr lang="ru-RU" sz="2000" b="1" dirty="0" smtClean="0">
                <a:latin typeface="Joinks"/>
                <a:ea typeface="Century Gothic"/>
              </a:rPr>
              <a:t> </a:t>
            </a:r>
            <a:r>
              <a:rPr lang="ru-RU" sz="2000" b="1" dirty="0" err="1">
                <a:latin typeface="Joinks"/>
                <a:ea typeface="Century Gothic"/>
              </a:rPr>
              <a:t>досконалих</a:t>
            </a:r>
            <a:r>
              <a:rPr lang="ru-RU" sz="2000" b="1" dirty="0">
                <a:latin typeface="Joinks"/>
                <a:ea typeface="Century Gothic"/>
              </a:rPr>
              <a:t> </a:t>
            </a:r>
            <a:r>
              <a:rPr lang="ru-RU" sz="2000" b="1" dirty="0" err="1">
                <a:latin typeface="Joinks"/>
                <a:ea typeface="Century Gothic"/>
              </a:rPr>
              <a:t>інкубаторів</a:t>
            </a:r>
            <a:r>
              <a:rPr lang="ru-RU" sz="2000" b="1" dirty="0">
                <a:latin typeface="Joinks"/>
                <a:ea typeface="Century Gothic"/>
              </a:rPr>
              <a:t>, </a:t>
            </a:r>
            <a:r>
              <a:rPr lang="ru-RU" sz="2000" b="1" dirty="0" smtClean="0">
                <a:latin typeface="Joinks"/>
                <a:ea typeface="Century Gothic"/>
              </a:rPr>
              <a:t> </a:t>
            </a:r>
            <a:r>
              <a:rPr lang="ru-RU" sz="2000" b="1" dirty="0">
                <a:latin typeface="Joinks"/>
                <a:ea typeface="Century Gothic"/>
              </a:rPr>
              <a:t>стала широко </a:t>
            </a:r>
            <a:r>
              <a:rPr lang="ru-RU" sz="2000" b="1" dirty="0" err="1">
                <a:latin typeface="Joinks"/>
                <a:ea typeface="Century Gothic"/>
              </a:rPr>
              <a:t>застосовуватися</a:t>
            </a:r>
            <a:r>
              <a:rPr lang="ru-RU" sz="2000" b="1" dirty="0">
                <a:latin typeface="Joinks"/>
                <a:ea typeface="Century Gothic"/>
              </a:rPr>
              <a:t> в </a:t>
            </a:r>
            <a:r>
              <a:rPr lang="ru-RU" sz="2000" b="1" dirty="0" err="1">
                <a:latin typeface="Joinks"/>
                <a:ea typeface="Century Gothic"/>
              </a:rPr>
              <a:t>Європі</a:t>
            </a:r>
            <a:r>
              <a:rPr lang="ru-RU" sz="2000" b="1" dirty="0">
                <a:latin typeface="Joinks"/>
                <a:ea typeface="Century Gothic"/>
              </a:rPr>
              <a:t> і </a:t>
            </a:r>
            <a:r>
              <a:rPr lang="ru-RU" sz="2000" b="1" dirty="0" smtClean="0">
                <a:latin typeface="Joinks"/>
                <a:ea typeface="Century Gothic"/>
              </a:rPr>
              <a:t>США. </a:t>
            </a:r>
          </a:p>
          <a:p>
            <a:pPr algn="ctr"/>
            <a:r>
              <a:rPr lang="ru-RU" sz="2000" b="1" dirty="0">
                <a:latin typeface="Joinks"/>
                <a:ea typeface="Century Gothic"/>
              </a:rPr>
              <a:t>З</a:t>
            </a:r>
            <a:r>
              <a:rPr lang="ru-RU" sz="2000" b="1" dirty="0" smtClean="0">
                <a:latin typeface="Joinks"/>
                <a:ea typeface="Century Gothic"/>
              </a:rPr>
              <a:t> </a:t>
            </a:r>
            <a:r>
              <a:rPr lang="ru-RU" sz="2000" b="1" dirty="0" err="1">
                <a:latin typeface="Joinks"/>
                <a:ea typeface="Century Gothic"/>
              </a:rPr>
              <a:t>середини</a:t>
            </a:r>
            <a:r>
              <a:rPr lang="ru-RU" sz="2000" b="1" dirty="0">
                <a:latin typeface="Joinks"/>
                <a:ea typeface="Century Gothic"/>
              </a:rPr>
              <a:t> 20 </a:t>
            </a:r>
            <a:r>
              <a:rPr lang="ru-RU" sz="2000" b="1" dirty="0" err="1" smtClean="0">
                <a:latin typeface="Joinks"/>
                <a:ea typeface="Century Gothic"/>
              </a:rPr>
              <a:t>століття</a:t>
            </a:r>
            <a:r>
              <a:rPr lang="ru-RU" sz="2000" b="1" dirty="0" smtClean="0">
                <a:latin typeface="Joinks"/>
                <a:ea typeface="Century Gothic"/>
              </a:rPr>
              <a:t> є </a:t>
            </a:r>
            <a:r>
              <a:rPr lang="ru-RU" sz="2000" b="1" dirty="0" err="1">
                <a:latin typeface="Joinks"/>
                <a:ea typeface="Century Gothic"/>
              </a:rPr>
              <a:t>основним</a:t>
            </a:r>
            <a:r>
              <a:rPr lang="ru-RU" sz="2000" b="1" dirty="0">
                <a:latin typeface="Joinks"/>
                <a:ea typeface="Century Gothic"/>
              </a:rPr>
              <a:t> способом </a:t>
            </a:r>
            <a:r>
              <a:rPr lang="ru-RU" sz="2000" b="1" dirty="0" err="1" smtClean="0">
                <a:latin typeface="Joinks"/>
                <a:ea typeface="Century Gothic"/>
              </a:rPr>
              <a:t>розмноження</a:t>
            </a:r>
            <a:endParaRPr lang="ru-RU" sz="2000" b="1" dirty="0" smtClean="0">
              <a:latin typeface="Joinks"/>
              <a:ea typeface="Century Gothic"/>
            </a:endParaRPr>
          </a:p>
          <a:p>
            <a:pPr algn="ctr"/>
            <a:r>
              <a:rPr lang="ru-RU" sz="2000" b="1" dirty="0" err="1" smtClean="0">
                <a:latin typeface="Joinks"/>
                <a:ea typeface="Century Gothic"/>
              </a:rPr>
              <a:t>сільськогосподарської</a:t>
            </a:r>
            <a:r>
              <a:rPr lang="ru-RU" sz="2000" b="1" dirty="0" smtClean="0">
                <a:latin typeface="Joinks"/>
                <a:ea typeface="Century Gothic"/>
              </a:rPr>
              <a:t> </a:t>
            </a:r>
            <a:r>
              <a:rPr lang="ru-RU" sz="2000" b="1" dirty="0" err="1" smtClean="0">
                <a:latin typeface="Joinks"/>
                <a:ea typeface="Century Gothic"/>
              </a:rPr>
              <a:t>птиці</a:t>
            </a:r>
            <a:r>
              <a:rPr lang="ru-RU" sz="2000" b="1" dirty="0">
                <a:latin typeface="Joinks"/>
                <a:ea typeface="Century Gothic"/>
              </a:rPr>
              <a:t>. </a:t>
            </a:r>
            <a:endParaRPr lang="ru-RU" sz="2000" b="1" dirty="0">
              <a:latin typeface="Joinks"/>
            </a:endParaRPr>
          </a:p>
        </p:txBody>
      </p:sp>
      <p:pic>
        <p:nvPicPr>
          <p:cNvPr id="1027" name="Picture 3" descr="C:\Documents and Settings\Admin\Рабочий стол\Інкубація в картинках\інк.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040" y="0"/>
            <a:ext cx="1676400" cy="1772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dmin\Рабочий стол\Інкубація в картинках\інк.26.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690" y="5429250"/>
            <a:ext cx="1428750" cy="1428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75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43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20480" y="2852936"/>
            <a:ext cx="4519938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 smtClean="0">
                <a:solidFill>
                  <a:srgbClr val="002060"/>
                </a:solidFill>
                <a:latin typeface="Joinks"/>
                <a:ea typeface="Calibri"/>
                <a:cs typeface="Times New Roman"/>
              </a:rPr>
              <a:t>Переваги інкубації над </a:t>
            </a:r>
            <a:r>
              <a:rPr lang="uk-UA" sz="2800" b="1" dirty="0">
                <a:solidFill>
                  <a:srgbClr val="002060"/>
                </a:solidFill>
                <a:latin typeface="Joinks"/>
                <a:ea typeface="Calibri"/>
                <a:cs typeface="Times New Roman"/>
              </a:rPr>
              <a:t>природним виведенням</a:t>
            </a:r>
            <a:r>
              <a:rPr lang="ru-RU" sz="2800" b="1" dirty="0">
                <a:solidFill>
                  <a:srgbClr val="002060"/>
                </a:solidFill>
                <a:latin typeface="Joinks"/>
                <a:ea typeface="Calibri"/>
                <a:cs typeface="Times New Roman"/>
              </a:rPr>
              <a:t>  </a:t>
            </a:r>
            <a:r>
              <a:rPr lang="uk-UA" sz="2800" b="1" dirty="0">
                <a:solidFill>
                  <a:srgbClr val="002060"/>
                </a:solidFill>
                <a:latin typeface="Joinks"/>
                <a:ea typeface="Calibri"/>
                <a:cs typeface="Times New Roman"/>
              </a:rPr>
              <a:t>молодняку </a:t>
            </a:r>
            <a:r>
              <a:rPr lang="uk-UA" sz="2800" b="1" dirty="0" smtClean="0">
                <a:solidFill>
                  <a:srgbClr val="002060"/>
                </a:solidFill>
                <a:latin typeface="Joinks"/>
                <a:ea typeface="Calibri"/>
                <a:cs typeface="Times New Roman"/>
              </a:rPr>
              <a:t>птиці:</a:t>
            </a:r>
            <a:endParaRPr lang="ru-RU" sz="2800" b="1" dirty="0">
              <a:solidFill>
                <a:srgbClr val="002060"/>
              </a:solidFill>
              <a:latin typeface="Joinks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772816"/>
            <a:ext cx="4081264" cy="4910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uk-UA" b="1" dirty="0" smtClean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Усуває сезонність відтворення птиці та виробництва продукції птахівництва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uk-UA" b="1" dirty="0" smtClean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Дозволяє отримувати для вирощування великі партії одновікового молодняку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uk-UA" b="1" dirty="0" smtClean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Вивільняє велику кількість квочок від квоктання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uk-UA" b="1" dirty="0" smtClean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Поліпшує якість птиці та її продуктивність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uk-UA" b="1" dirty="0" smtClean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Полегшує проведення племінної роботи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endParaRPr lang="ru-RU" sz="2000" b="1" dirty="0">
              <a:solidFill>
                <a:prstClr val="black"/>
              </a:solidFill>
              <a:latin typeface="Joinks"/>
              <a:ea typeface="Calibri"/>
              <a:cs typeface="Times New Roman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0"/>
            <a:ext cx="2683226" cy="2060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25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0" y="3315173"/>
            <a:ext cx="388843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uk-UA" sz="3600" b="1" dirty="0" smtClean="0">
                <a:solidFill>
                  <a:srgbClr val="002060"/>
                </a:solidFill>
                <a:latin typeface="Joinks"/>
                <a:ea typeface="Calibri"/>
                <a:cs typeface="Times New Roman"/>
              </a:rPr>
              <a:t>  Успіх інкубації </a:t>
            </a:r>
            <a:endParaRPr lang="ru-RU" sz="3600" b="1" dirty="0">
              <a:solidFill>
                <a:srgbClr val="002060"/>
              </a:solidFill>
              <a:latin typeface="Joinks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787799"/>
            <a:ext cx="4032448" cy="2375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uk-UA" sz="2000" b="1" dirty="0" smtClean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Якості інкубаційних яєць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uk-UA" sz="2000" b="1" dirty="0" smtClean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Режиму інкубації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uk-UA" sz="2000" b="1" dirty="0" smtClean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Умов збирання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uk-UA" sz="2000" b="1" dirty="0" smtClean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Умов зберігання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uk-UA" sz="2000" b="1" dirty="0" smtClean="0">
                <a:solidFill>
                  <a:prstClr val="black"/>
                </a:solidFill>
                <a:latin typeface="Joinks"/>
                <a:ea typeface="Calibri"/>
                <a:cs typeface="Times New Roman"/>
              </a:rPr>
              <a:t>Умов транспортування</a:t>
            </a:r>
            <a:endParaRPr lang="uk-UA" sz="2000" b="1" dirty="0">
              <a:solidFill>
                <a:prstClr val="black"/>
              </a:solidFill>
              <a:latin typeface="Joinks"/>
              <a:ea typeface="Calibri"/>
              <a:cs typeface="Times New Roman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9936"/>
            <a:ext cx="2627784" cy="2246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76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90189" y="2996952"/>
            <a:ext cx="46085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4000" dirty="0">
                <a:solidFill>
                  <a:srgbClr val="C00000"/>
                </a:solidFill>
                <a:latin typeface="Joinks"/>
                <a:ea typeface="Times New Roman"/>
              </a:rPr>
              <a:t>Технологічні операції </a:t>
            </a:r>
            <a:endParaRPr lang="ru-RU" sz="4000" dirty="0">
              <a:solidFill>
                <a:srgbClr val="C00000"/>
              </a:solidFill>
              <a:latin typeface="Joink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50292"/>
            <a:ext cx="6858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uk-UA" sz="2000" b="1" dirty="0">
                <a:latin typeface="Joinks"/>
                <a:ea typeface="Times New Roman"/>
                <a:cs typeface="Tahoma" pitchFamily="34" charset="0"/>
              </a:rPr>
              <a:t>прийом яєць;</a:t>
            </a:r>
            <a:endParaRPr lang="ru-RU" sz="2000" b="1" dirty="0">
              <a:latin typeface="Joinks"/>
              <a:ea typeface="Times New Roman"/>
              <a:cs typeface="Tahoma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uk-UA" sz="2000" b="1" dirty="0" smtClean="0">
                <a:latin typeface="Joinks"/>
                <a:ea typeface="Times New Roman"/>
                <a:cs typeface="Tahoma" pitchFamily="34" charset="0"/>
              </a:rPr>
              <a:t>їх </a:t>
            </a:r>
            <a:r>
              <a:rPr lang="uk-UA" sz="2000" b="1" dirty="0">
                <a:latin typeface="Joinks"/>
                <a:ea typeface="Times New Roman"/>
                <a:cs typeface="Tahoma" pitchFamily="34" charset="0"/>
              </a:rPr>
              <a:t>оцінка і сортування;</a:t>
            </a:r>
            <a:endParaRPr lang="ru-RU" sz="2000" b="1" dirty="0">
              <a:latin typeface="Joinks"/>
              <a:ea typeface="Times New Roman"/>
              <a:cs typeface="Tahoma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uk-UA" sz="2000" b="1" dirty="0" smtClean="0">
                <a:latin typeface="Joinks"/>
                <a:ea typeface="Times New Roman"/>
                <a:cs typeface="Tahoma" pitchFamily="34" charset="0"/>
              </a:rPr>
              <a:t>закладка </a:t>
            </a:r>
            <a:r>
              <a:rPr lang="uk-UA" sz="2000" b="1" dirty="0">
                <a:latin typeface="Joinks"/>
                <a:ea typeface="Times New Roman"/>
                <a:cs typeface="Tahoma" pitchFamily="34" charset="0"/>
              </a:rPr>
              <a:t>в інкубаційні лотки; </a:t>
            </a:r>
            <a:endParaRPr lang="ru-RU" sz="2000" b="1" dirty="0">
              <a:latin typeface="Joinks"/>
              <a:ea typeface="Times New Roman"/>
              <a:cs typeface="Tahoma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uk-UA" sz="2000" b="1" dirty="0">
                <a:latin typeface="Joinks"/>
                <a:ea typeface="Times New Roman"/>
                <a:cs typeface="Tahoma" pitchFamily="34" charset="0"/>
              </a:rPr>
              <a:t>зберігання до закладки в інкубатор;</a:t>
            </a:r>
            <a:endParaRPr lang="ru-RU" sz="2000" b="1" dirty="0">
              <a:latin typeface="Joinks"/>
              <a:ea typeface="Times New Roman"/>
              <a:cs typeface="Tahoma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uk-UA" sz="2000" b="1" dirty="0" smtClean="0">
                <a:latin typeface="Joinks"/>
                <a:ea typeface="Times New Roman"/>
                <a:cs typeface="Tahoma" pitchFamily="34" charset="0"/>
              </a:rPr>
              <a:t>закладка </a:t>
            </a:r>
            <a:r>
              <a:rPr lang="uk-UA" sz="2000" b="1" dirty="0">
                <a:latin typeface="Joinks"/>
                <a:ea typeface="Times New Roman"/>
                <a:cs typeface="Tahoma" pitchFamily="34" charset="0"/>
              </a:rPr>
              <a:t>лотків з яйцями в інкубатор; </a:t>
            </a:r>
            <a:endParaRPr lang="ru-RU" sz="2000" b="1" dirty="0">
              <a:latin typeface="Joinks"/>
              <a:ea typeface="Times New Roman"/>
              <a:cs typeface="Tahoma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uk-UA" sz="2000" b="1" dirty="0">
                <a:latin typeface="Joinks"/>
                <a:ea typeface="Times New Roman"/>
                <a:cs typeface="Tahoma" pitchFamily="34" charset="0"/>
              </a:rPr>
              <a:t>інкубація яєць, забезпечення необхідного режиму в інкубаторах;</a:t>
            </a:r>
            <a:endParaRPr lang="ru-RU" sz="2000" b="1" dirty="0">
              <a:latin typeface="Joinks"/>
              <a:ea typeface="Times New Roman"/>
              <a:cs typeface="Tahoma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uk-UA" sz="2000" b="1" dirty="0" smtClean="0">
                <a:latin typeface="Joinks"/>
                <a:ea typeface="Times New Roman"/>
                <a:cs typeface="Tahoma" pitchFamily="34" charset="0"/>
              </a:rPr>
              <a:t>контроль </a:t>
            </a:r>
            <a:r>
              <a:rPr lang="uk-UA" sz="2000" b="1" dirty="0">
                <a:latin typeface="Joinks"/>
                <a:ea typeface="Times New Roman"/>
                <a:cs typeface="Tahoma" pitchFamily="34" charset="0"/>
              </a:rPr>
              <a:t>режиму за приборами;</a:t>
            </a:r>
            <a:endParaRPr lang="ru-RU" sz="2000" b="1" dirty="0">
              <a:latin typeface="Joinks"/>
              <a:ea typeface="Times New Roman"/>
              <a:cs typeface="Tahoma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uk-UA" sz="2000" b="1" dirty="0" smtClean="0">
                <a:latin typeface="Joinks"/>
                <a:ea typeface="Times New Roman"/>
                <a:cs typeface="Tahoma" pitchFamily="34" charset="0"/>
              </a:rPr>
              <a:t>біологічний </a:t>
            </a:r>
            <a:r>
              <a:rPr lang="uk-UA" sz="2000" b="1" dirty="0">
                <a:latin typeface="Joinks"/>
                <a:ea typeface="Times New Roman"/>
                <a:cs typeface="Tahoma" pitchFamily="34" charset="0"/>
              </a:rPr>
              <a:t>контроль за ембріональним розвитком;</a:t>
            </a:r>
            <a:endParaRPr lang="ru-RU" sz="2000" b="1" dirty="0">
              <a:latin typeface="Joinks"/>
              <a:ea typeface="Times New Roman"/>
              <a:cs typeface="Tahoma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uk-UA" sz="2000" b="1" dirty="0" smtClean="0">
                <a:latin typeface="Joinks"/>
                <a:ea typeface="Times New Roman"/>
                <a:cs typeface="Tahoma" pitchFamily="34" charset="0"/>
              </a:rPr>
              <a:t>перекладання </a:t>
            </a:r>
            <a:r>
              <a:rPr lang="uk-UA" sz="2000" b="1" dirty="0">
                <a:latin typeface="Joinks"/>
                <a:ea typeface="Times New Roman"/>
                <a:cs typeface="Tahoma" pitchFamily="34" charset="0"/>
              </a:rPr>
              <a:t>яєць з інкубаційних лотків у вивідні та розміщення їх у вивідні шафи;</a:t>
            </a:r>
            <a:endParaRPr lang="ru-RU" sz="2000" b="1" dirty="0">
              <a:latin typeface="Joinks"/>
              <a:ea typeface="Times New Roman"/>
              <a:cs typeface="Tahoma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uk-UA" sz="2000" b="1" dirty="0" smtClean="0">
                <a:latin typeface="Joinks"/>
                <a:ea typeface="Times New Roman"/>
                <a:cs typeface="Tahoma" pitchFamily="34" charset="0"/>
              </a:rPr>
              <a:t>вибирання </a:t>
            </a:r>
            <a:r>
              <a:rPr lang="uk-UA" sz="2000" b="1" dirty="0">
                <a:latin typeface="Joinks"/>
                <a:ea typeface="Times New Roman"/>
                <a:cs typeface="Tahoma" pitchFamily="34" charset="0"/>
              </a:rPr>
              <a:t>обсохлого </a:t>
            </a:r>
            <a:r>
              <a:rPr lang="uk-UA" sz="2000" b="1" dirty="0" smtClean="0">
                <a:latin typeface="Joinks"/>
                <a:ea typeface="Times New Roman"/>
                <a:cs typeface="Tahoma" pitchFamily="34" charset="0"/>
              </a:rPr>
              <a:t>молодняку; </a:t>
            </a:r>
            <a:endParaRPr lang="ru-RU" sz="2000" b="1" dirty="0">
              <a:latin typeface="Joinks"/>
              <a:ea typeface="Times New Roman"/>
              <a:cs typeface="Tahoma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uk-UA" sz="2000" b="1" dirty="0">
                <a:latin typeface="Joinks"/>
                <a:ea typeface="Times New Roman"/>
                <a:cs typeface="Tahoma" pitchFamily="34" charset="0"/>
              </a:rPr>
              <a:t>оцінка його якості і визначення статі;</a:t>
            </a:r>
            <a:endParaRPr lang="ru-RU" sz="2000" b="1" dirty="0">
              <a:latin typeface="Joinks"/>
              <a:ea typeface="Times New Roman"/>
              <a:cs typeface="Tahoma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uk-UA" sz="2000" b="1" dirty="0" smtClean="0">
                <a:latin typeface="Joinks"/>
                <a:ea typeface="Times New Roman"/>
                <a:cs typeface="Tahoma" pitchFamily="34" charset="0"/>
              </a:rPr>
              <a:t>реалізація </a:t>
            </a:r>
            <a:r>
              <a:rPr lang="uk-UA" sz="2000" b="1" dirty="0" smtClean="0">
                <a:latin typeface="Joinks"/>
                <a:ea typeface="Times New Roman"/>
                <a:cs typeface="Tahoma" pitchFamily="34" charset="0"/>
              </a:rPr>
              <a:t>молодняку </a:t>
            </a:r>
            <a:r>
              <a:rPr lang="uk-UA" sz="2000" b="1" dirty="0">
                <a:latin typeface="Joinks"/>
                <a:ea typeface="Times New Roman"/>
                <a:cs typeface="Tahoma" pitchFamily="34" charset="0"/>
              </a:rPr>
              <a:t>на вирощування;</a:t>
            </a:r>
            <a:endParaRPr lang="ru-RU" sz="2000" b="1" dirty="0">
              <a:latin typeface="Joinks"/>
              <a:ea typeface="Times New Roman"/>
              <a:cs typeface="Tahoma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uk-UA" sz="2000" b="1" dirty="0" smtClean="0">
                <a:latin typeface="Joinks"/>
                <a:ea typeface="Times New Roman"/>
                <a:cs typeface="Tahoma" pitchFamily="34" charset="0"/>
              </a:rPr>
              <a:t>очищення</a:t>
            </a:r>
            <a:r>
              <a:rPr lang="uk-UA" sz="2000" b="1" dirty="0">
                <a:latin typeface="Joinks"/>
                <a:ea typeface="Times New Roman"/>
                <a:cs typeface="Tahoma" pitchFamily="34" charset="0"/>
              </a:rPr>
              <a:t>, миття і дезінфекція інкубаторів, лотків, приміщень та тари.</a:t>
            </a:r>
            <a:endParaRPr lang="ru-RU" sz="2000" b="1" dirty="0">
              <a:effectLst/>
              <a:latin typeface="Joinks"/>
              <a:ea typeface="Times New Roman"/>
              <a:cs typeface="Tahoma" pitchFamily="34" charset="0"/>
            </a:endParaRPr>
          </a:p>
        </p:txBody>
      </p:sp>
      <p:pic>
        <p:nvPicPr>
          <p:cNvPr id="2050" name="Picture 2" descr="C:\Documents and Settings\Admin\Рабочий стол\Інкубація в картинках\інк.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0"/>
            <a:ext cx="1619672" cy="19888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76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0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95936" y="3284982"/>
            <a:ext cx="5148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800" b="1" dirty="0" smtClean="0">
                <a:solidFill>
                  <a:srgbClr val="002060"/>
                </a:solidFill>
                <a:latin typeface="Joinks"/>
                <a:ea typeface="Calibri"/>
                <a:cs typeface="Times New Roman"/>
              </a:rPr>
              <a:t>Типи </a:t>
            </a:r>
            <a:r>
              <a:rPr lang="uk-UA" sz="2800" b="1" dirty="0">
                <a:solidFill>
                  <a:srgbClr val="002060"/>
                </a:solidFill>
                <a:latin typeface="Joinks"/>
                <a:ea typeface="Calibri"/>
                <a:cs typeface="Times New Roman"/>
              </a:rPr>
              <a:t>інкубаторів та їх характеристика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1729"/>
            <a:ext cx="2411760" cy="1937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888878"/>
            <a:ext cx="471601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600" dirty="0" smtClean="0">
                <a:solidFill>
                  <a:srgbClr val="002060"/>
                </a:solidFill>
                <a:latin typeface="Joinks"/>
              </a:rPr>
              <a:t>Інкубатори вітчизняного виробництва</a:t>
            </a:r>
            <a:r>
              <a:rPr lang="uk-UA" sz="3600" b="1" dirty="0" smtClean="0">
                <a:solidFill>
                  <a:srgbClr val="002060"/>
                </a:solidFill>
                <a:latin typeface="Joinks"/>
              </a:rPr>
              <a:t>:</a:t>
            </a:r>
          </a:p>
          <a:p>
            <a:pPr lvl="0"/>
            <a:endParaRPr lang="uk-UA" sz="3600" b="1" dirty="0" smtClean="0">
              <a:solidFill>
                <a:srgbClr val="002060"/>
              </a:solidFill>
              <a:latin typeface="Joinks"/>
            </a:endParaRPr>
          </a:p>
          <a:p>
            <a:pPr lvl="0"/>
            <a:r>
              <a:rPr lang="uk-UA" sz="2000" b="1" dirty="0" smtClean="0">
                <a:solidFill>
                  <a:srgbClr val="002060"/>
                </a:solidFill>
                <a:latin typeface="Joinks"/>
              </a:rPr>
              <a:t>УНІВЕРСАЛ-55</a:t>
            </a:r>
          </a:p>
          <a:p>
            <a:pPr lvl="0"/>
            <a:r>
              <a:rPr lang="uk-UA" sz="2000" b="1" dirty="0" smtClean="0">
                <a:solidFill>
                  <a:srgbClr val="002060"/>
                </a:solidFill>
                <a:latin typeface="Joinks"/>
              </a:rPr>
              <a:t>УНІВЕРСАЛ-45</a:t>
            </a:r>
          </a:p>
          <a:p>
            <a:pPr lvl="0"/>
            <a:endParaRPr lang="uk-UA" sz="2000" b="1" dirty="0" smtClean="0">
              <a:solidFill>
                <a:srgbClr val="002060"/>
              </a:solidFill>
              <a:latin typeface="Joinks"/>
            </a:endParaRPr>
          </a:p>
          <a:p>
            <a:pPr lvl="0"/>
            <a:r>
              <a:rPr lang="uk-UA" sz="2000" b="1" dirty="0" smtClean="0">
                <a:solidFill>
                  <a:srgbClr val="002060"/>
                </a:solidFill>
                <a:latin typeface="Joinks"/>
              </a:rPr>
              <a:t>КАВКАЗ-60</a:t>
            </a:r>
          </a:p>
          <a:p>
            <a:pPr lvl="0"/>
            <a:r>
              <a:rPr lang="uk-UA" sz="2000" b="1" dirty="0" smtClean="0">
                <a:solidFill>
                  <a:srgbClr val="002060"/>
                </a:solidFill>
                <a:latin typeface="Joinks"/>
              </a:rPr>
              <a:t>КАВКАЗ-90</a:t>
            </a:r>
          </a:p>
          <a:p>
            <a:pPr lvl="0"/>
            <a:endParaRPr lang="uk-UA" sz="2000" b="1" dirty="0">
              <a:solidFill>
                <a:srgbClr val="002060"/>
              </a:solidFill>
              <a:latin typeface="Joinks"/>
            </a:endParaRPr>
          </a:p>
          <a:p>
            <a:pPr lvl="0"/>
            <a:r>
              <a:rPr lang="uk-UA" sz="2000" b="1" dirty="0" smtClean="0">
                <a:solidFill>
                  <a:srgbClr val="002060"/>
                </a:solidFill>
                <a:latin typeface="Joinks"/>
              </a:rPr>
              <a:t>ІНКА</a:t>
            </a:r>
          </a:p>
          <a:p>
            <a:pPr lvl="0"/>
            <a:endParaRPr lang="ru-RU" sz="2000" dirty="0">
              <a:solidFill>
                <a:srgbClr val="002060"/>
              </a:solidFill>
              <a:latin typeface="Joinks"/>
            </a:endParaRPr>
          </a:p>
        </p:txBody>
      </p:sp>
    </p:spTree>
    <p:extLst>
      <p:ext uri="{BB962C8B-B14F-4D97-AF65-F5344CB8AC3E}">
        <p14:creationId xmlns:p14="http://schemas.microsoft.com/office/powerpoint/2010/main" val="201637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975</TotalTime>
  <Words>1639</Words>
  <Application>Microsoft Office PowerPoint</Application>
  <PresentationFormat>Экран (4:3)</PresentationFormat>
  <Paragraphs>252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Петращук Віра Михайлівна</dc:creator>
  <cp:lastModifiedBy>Тик</cp:lastModifiedBy>
  <cp:revision>123</cp:revision>
  <dcterms:created xsi:type="dcterms:W3CDTF">2013-04-05T14:28:45Z</dcterms:created>
  <dcterms:modified xsi:type="dcterms:W3CDTF">2015-01-06T12:12:17Z</dcterms:modified>
</cp:coreProperties>
</file>