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2" r:id="rId4"/>
    <p:sldId id="263" r:id="rId5"/>
    <p:sldId id="272" r:id="rId6"/>
    <p:sldId id="273" r:id="rId7"/>
    <p:sldId id="274" r:id="rId8"/>
    <p:sldId id="264" r:id="rId9"/>
    <p:sldId id="265" r:id="rId10"/>
    <p:sldId id="266" r:id="rId11"/>
    <p:sldId id="267" r:id="rId12"/>
    <p:sldId id="268" r:id="rId13"/>
    <p:sldId id="286" r:id="rId14"/>
    <p:sldId id="280" r:id="rId15"/>
    <p:sldId id="271" r:id="rId16"/>
    <p:sldId id="275" r:id="rId17"/>
    <p:sldId id="276" r:id="rId18"/>
    <p:sldId id="278" r:id="rId19"/>
    <p:sldId id="279" r:id="rId20"/>
    <p:sldId id="277" r:id="rId21"/>
    <p:sldId id="270" r:id="rId22"/>
    <p:sldId id="287" r:id="rId23"/>
    <p:sldId id="281" r:id="rId24"/>
    <p:sldId id="283" r:id="rId25"/>
    <p:sldId id="284" r:id="rId26"/>
    <p:sldId id="282" r:id="rId27"/>
    <p:sldId id="288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7A9A7C-3F2D-4846-961D-D89E6D180D16}" type="datetimeFigureOut">
              <a:rPr lang="ru-RU" smtClean="0"/>
              <a:t>06.01.2015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A3EEDF-A57D-4A73-88A7-79C25EC2DB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gif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66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4.png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67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5.png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microsoft.com/office/2007/relationships/hdphoto" Target="../media/hdphoto6.wdp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12" Type="http://schemas.openxmlformats.org/officeDocument/2006/relationships/image" Target="../media/image65.png"/><Relationship Id="rId1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78.jpeg"/><Relationship Id="rId11" Type="http://schemas.openxmlformats.org/officeDocument/2006/relationships/oleObject" Target="../embeddings/oleObject16.bin"/><Relationship Id="rId5" Type="http://schemas.microsoft.com/office/2007/relationships/hdphoto" Target="../media/hdphoto8.wdp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80.png"/><Relationship Id="rId4" Type="http://schemas.openxmlformats.org/officeDocument/2006/relationships/image" Target="../media/image77.jpeg"/><Relationship Id="rId9" Type="http://schemas.openxmlformats.org/officeDocument/2006/relationships/image" Target="../media/image56.jpeg"/><Relationship Id="rId1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4000" r="2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187964"/>
            <a:ext cx="3551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kern="0" dirty="0" smtClean="0">
                <a:solidFill>
                  <a:prstClr val="black"/>
                </a:solidFill>
                <a:latin typeface="Joinks"/>
              </a:rPr>
              <a:t>Мультимедійний супровід лекції </a:t>
            </a:r>
            <a:r>
              <a:rPr lang="uk-UA" sz="1600" b="1" kern="0" dirty="0">
                <a:solidFill>
                  <a:prstClr val="black"/>
                </a:solidFill>
                <a:latin typeface="Joinks"/>
              </a:rPr>
              <a:t>з дисципліни  </a:t>
            </a:r>
            <a:r>
              <a:rPr lang="uk-UA" sz="1600" b="1" kern="0" dirty="0">
                <a:solidFill>
                  <a:srgbClr val="C00000"/>
                </a:solidFill>
                <a:latin typeface="Joinks"/>
              </a:rPr>
              <a:t>«Технологія виробництва продукції </a:t>
            </a:r>
            <a:r>
              <a:rPr lang="uk-UA" sz="1600" b="1" kern="0" dirty="0" smtClean="0">
                <a:solidFill>
                  <a:srgbClr val="C00000"/>
                </a:solidFill>
                <a:latin typeface="Joinks"/>
              </a:rPr>
              <a:t>птахівництва»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2123" y="5741663"/>
            <a:ext cx="284084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uk-UA" sz="1600" b="1" kern="0" dirty="0" smtClean="0">
                <a:latin typeface="Joinks"/>
                <a:ea typeface="Calibri"/>
                <a:cs typeface="Times New Roman"/>
              </a:rPr>
              <a:t>Викладачі:</a:t>
            </a:r>
            <a:r>
              <a:rPr lang="uk-UA" b="1" kern="0" dirty="0" smtClean="0">
                <a:latin typeface="Joinks"/>
                <a:ea typeface="Calibri"/>
                <a:cs typeface="Times New Roman"/>
              </a:rPr>
              <a:t> </a:t>
            </a:r>
            <a:r>
              <a:rPr lang="uk-UA" sz="1600" b="1" kern="0" dirty="0" err="1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Петращук</a:t>
            </a:r>
            <a:r>
              <a:rPr lang="uk-UA" sz="1600" b="1" kern="0" dirty="0" smtClean="0">
                <a:solidFill>
                  <a:srgbClr val="C00000"/>
                </a:solidFill>
                <a:latin typeface="Joinks"/>
                <a:ea typeface="Calibri"/>
                <a:cs typeface="Times New Roman"/>
              </a:rPr>
              <a:t> В.М.</a:t>
            </a:r>
          </a:p>
          <a:p>
            <a:pPr lvl="0">
              <a:defRPr/>
            </a:pPr>
            <a:r>
              <a:rPr lang="uk-UA" sz="1600" b="1" kern="0" dirty="0">
                <a:solidFill>
                  <a:srgbClr val="C00000"/>
                </a:solidFill>
                <a:latin typeface="Joinks"/>
                <a:cs typeface="Times New Roman"/>
              </a:rPr>
              <a:t> </a:t>
            </a:r>
            <a:r>
              <a:rPr lang="uk-UA" sz="1600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                    </a:t>
            </a:r>
            <a:r>
              <a:rPr lang="uk-UA" sz="1600" b="1" kern="0" dirty="0" err="1" smtClean="0">
                <a:solidFill>
                  <a:srgbClr val="C00000"/>
                </a:solidFill>
                <a:latin typeface="Joinks"/>
                <a:cs typeface="Times New Roman"/>
              </a:rPr>
              <a:t>Тринів</a:t>
            </a:r>
            <a:r>
              <a:rPr lang="uk-UA" sz="1600" b="1" kern="0" dirty="0" smtClean="0">
                <a:solidFill>
                  <a:srgbClr val="C00000"/>
                </a:solidFill>
                <a:latin typeface="Joinks"/>
                <a:cs typeface="Times New Roman"/>
              </a:rPr>
              <a:t> І.В.</a:t>
            </a:r>
            <a:endParaRPr lang="ru-RU" sz="1600" b="1" kern="0" dirty="0">
              <a:solidFill>
                <a:srgbClr val="C00000"/>
              </a:solidFill>
            </a:endParaRPr>
          </a:p>
        </p:txBody>
      </p:sp>
      <p:pic>
        <p:nvPicPr>
          <p:cNvPr id="4" name="Picture 5" descr="D:\Мои рисунки\смайлики Карета Юля\АнИмАшкИ\Птички\bird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" y="2374579"/>
            <a:ext cx="214746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8" y="1614339"/>
            <a:ext cx="29337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20" y="2538087"/>
            <a:ext cx="3707904" cy="2318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 rot="435263">
            <a:off x="5556996" y="2912526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3</a:t>
            </a:r>
            <a:r>
              <a:rPr lang="uk-UA" sz="2400" b="1" kern="0" dirty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.</a:t>
            </a:r>
            <a:r>
              <a:rPr lang="en-US" sz="2400" b="1" kern="0" dirty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2</a:t>
            </a:r>
            <a:r>
              <a:rPr lang="uk-UA" sz="2400" b="1" kern="0" dirty="0" smtClean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. Добір</a:t>
            </a:r>
            <a:r>
              <a:rPr lang="uk-UA" sz="2400" b="1" kern="0" dirty="0">
                <a:solidFill>
                  <a:srgbClr val="C00000"/>
                </a:solidFill>
                <a:latin typeface="Joinks"/>
                <a:ea typeface="Times New Roman"/>
                <a:cs typeface="Century Schoolbook"/>
              </a:rPr>
              <a:t>, підбір і методи розведення птиці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88640"/>
            <a:ext cx="79557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>
                <a:solidFill>
                  <a:srgbClr val="C00000"/>
                </a:solidFill>
                <a:latin typeface="Joinks"/>
              </a:rPr>
              <a:t>Міністерство аграрної політики та продовольства України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srgbClr val="C00000"/>
                </a:solidFill>
                <a:latin typeface="Joinks"/>
              </a:rPr>
              <a:t>Рогатинський</a:t>
            </a:r>
            <a:r>
              <a:rPr lang="uk-UA" b="1" kern="0" dirty="0">
                <a:solidFill>
                  <a:srgbClr val="C00000"/>
                </a:solidFill>
                <a:latin typeface="Joinks"/>
              </a:rPr>
              <a:t> державний аграрний коледж</a:t>
            </a:r>
            <a:endParaRPr lang="ru-RU" kern="0" dirty="0">
              <a:solidFill>
                <a:srgbClr val="C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8879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548680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Підбір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784" y="1628507"/>
            <a:ext cx="5814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Підбір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тісно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пов'язаний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добором і </a:t>
            </a:r>
            <a:r>
              <a:rPr lang="ru-RU" sz="2000" b="1" dirty="0" err="1">
                <a:latin typeface="Joinks"/>
              </a:rPr>
              <a:t>спрямований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закріплення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посилення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smtClean="0">
                <a:latin typeface="Joinks"/>
              </a:rPr>
              <a:t>потомства </a:t>
            </a:r>
            <a:r>
              <a:rPr lang="ru-RU" sz="2000" b="1" dirty="0" err="1">
                <a:latin typeface="Joinks"/>
              </a:rPr>
              <a:t>характерних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ознак</a:t>
            </a:r>
            <a:r>
              <a:rPr lang="ru-RU" sz="2000" b="1" dirty="0">
                <a:latin typeface="Joink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3599" y="283390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Підбір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–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це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комплектування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пар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із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дібраної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птиці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з метою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отримання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від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них потомства з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бажаними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якостями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. </a:t>
            </a:r>
            <a:endParaRPr lang="ru-RU" sz="2000" b="1" dirty="0" smtClean="0">
              <a:solidFill>
                <a:srgbClr val="C00000"/>
              </a:solidFill>
              <a:latin typeface="Joinks"/>
            </a:endParaRP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Розрізняють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природний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 і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штучний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Joinks"/>
              </a:rPr>
              <a:t>підбір</a:t>
            </a:r>
            <a:r>
              <a:rPr lang="ru-RU" sz="2000" b="1" dirty="0" smtClean="0">
                <a:solidFill>
                  <a:srgbClr val="C00000"/>
                </a:solidFill>
                <a:latin typeface="Joinks"/>
              </a:rPr>
              <a:t>.</a:t>
            </a:r>
            <a:endParaRPr lang="ru-RU" sz="20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9257" y="4941168"/>
            <a:ext cx="55446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Підбір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має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здійснюватися</a:t>
            </a:r>
            <a:r>
              <a:rPr lang="ru-RU" sz="2000" b="1" dirty="0">
                <a:latin typeface="Joinks"/>
              </a:rPr>
              <a:t> так, </a:t>
            </a:r>
            <a:r>
              <a:rPr lang="ru-RU" sz="2000" b="1" dirty="0" err="1">
                <a:latin typeface="Joinks"/>
              </a:rPr>
              <a:t>щоб</a:t>
            </a:r>
            <a:r>
              <a:rPr lang="ru-RU" sz="2000" b="1" dirty="0">
                <a:latin typeface="Joinks"/>
              </a:rPr>
              <a:t> потомство за </a:t>
            </a:r>
            <a:r>
              <a:rPr lang="ru-RU" sz="2000" b="1" dirty="0" err="1">
                <a:latin typeface="Joinks"/>
              </a:rPr>
              <a:t>своїми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якостями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було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кращим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ніж</a:t>
            </a:r>
            <a:r>
              <a:rPr lang="ru-RU" sz="2000" b="1" dirty="0">
                <a:latin typeface="Joinks"/>
              </a:rPr>
              <a:t> батьки, а </a:t>
            </a:r>
            <a:r>
              <a:rPr lang="ru-RU" sz="2000" b="1" dirty="0" err="1">
                <a:latin typeface="Joinks"/>
              </a:rPr>
              <a:t>недоліки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компенсувалися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позитивними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якостями</a:t>
            </a:r>
            <a:r>
              <a:rPr lang="ru-RU" sz="2000" b="1" dirty="0">
                <a:latin typeface="Joinks"/>
              </a:rPr>
              <a:t> одного </a:t>
            </a:r>
            <a:r>
              <a:rPr lang="ru-RU" sz="2000" b="1" dirty="0" err="1">
                <a:latin typeface="Joinks"/>
              </a:rPr>
              <a:t>із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батьків</a:t>
            </a:r>
            <a:r>
              <a:rPr lang="ru-RU" sz="2000" b="1" dirty="0">
                <a:latin typeface="Joinks"/>
              </a:rPr>
              <a:t>.</a:t>
            </a:r>
          </a:p>
        </p:txBody>
      </p:sp>
      <p:pic>
        <p:nvPicPr>
          <p:cNvPr id="3074" name="Picture 2" descr="C:\Documents and Settings\Admin\Мои документы\Мои рисунки\vlcsnap-2012-05-26-18h48m43s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70" y="110533"/>
            <a:ext cx="2072457" cy="1806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Мои документы\Мои рисунки\ФОТО ДЛЯ ПРЕЗЕНТАЦІЙ\індичка з індико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11" y="2762910"/>
            <a:ext cx="1440569" cy="208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8"/>
            <a:ext cx="19748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8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gray">
          <a:xfrm>
            <a:off x="813981" y="5535815"/>
            <a:ext cx="3875747" cy="1322387"/>
          </a:xfrm>
          <a:prstGeom prst="rect">
            <a:avLst/>
          </a:prstGeom>
          <a:gradFill rotWithShape="1">
            <a:gsLst>
              <a:gs pos="0">
                <a:srgbClr val="DC5270">
                  <a:alpha val="50000"/>
                </a:srgbClr>
              </a:gs>
              <a:gs pos="100000">
                <a:srgbClr val="DC527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7026093" y="1091172"/>
            <a:ext cx="2071688" cy="1295400"/>
          </a:xfrm>
          <a:prstGeom prst="rect">
            <a:avLst/>
          </a:prstGeom>
          <a:gradFill rotWithShape="1">
            <a:gsLst>
              <a:gs pos="0">
                <a:srgbClr val="53B630">
                  <a:gamma/>
                  <a:tint val="0"/>
                  <a:invGamma/>
                  <a:alpha val="0"/>
                </a:srgbClr>
              </a:gs>
              <a:gs pos="100000">
                <a:srgbClr val="53B630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gray">
          <a:xfrm>
            <a:off x="4658771" y="2758914"/>
            <a:ext cx="2071688" cy="1295400"/>
          </a:xfrm>
          <a:prstGeom prst="rect">
            <a:avLst/>
          </a:prstGeom>
          <a:gradFill rotWithShape="1">
            <a:gsLst>
              <a:gs pos="0">
                <a:srgbClr val="53B630">
                  <a:gamma/>
                  <a:tint val="0"/>
                  <a:invGamma/>
                  <a:alpha val="0"/>
                </a:srgbClr>
              </a:gs>
              <a:gs pos="100000">
                <a:srgbClr val="53B630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gray">
          <a:xfrm>
            <a:off x="2817110" y="1906287"/>
            <a:ext cx="2071688" cy="1295400"/>
          </a:xfrm>
          <a:prstGeom prst="rect">
            <a:avLst/>
          </a:prstGeom>
          <a:gradFill rotWithShape="1">
            <a:gsLst>
              <a:gs pos="0">
                <a:srgbClr val="53B630">
                  <a:gamma/>
                  <a:tint val="0"/>
                  <a:invGamma/>
                  <a:alpha val="0"/>
                </a:srgbClr>
              </a:gs>
              <a:gs pos="100000">
                <a:srgbClr val="53B630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gray">
          <a:xfrm>
            <a:off x="722542" y="1091172"/>
            <a:ext cx="2071688" cy="1414462"/>
          </a:xfrm>
          <a:prstGeom prst="rect">
            <a:avLst/>
          </a:prstGeom>
          <a:gradFill rotWithShape="1">
            <a:gsLst>
              <a:gs pos="0">
                <a:srgbClr val="53B630">
                  <a:gamma/>
                  <a:tint val="0"/>
                  <a:invGamma/>
                  <a:alpha val="0"/>
                </a:srgbClr>
              </a:gs>
              <a:gs pos="100000">
                <a:srgbClr val="53B630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52A4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3981" y="432857"/>
            <a:ext cx="765850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Форми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і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принципи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підбору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11914" y="1876035"/>
            <a:ext cx="2808312" cy="13681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Гомогенний, </a:t>
            </a:r>
            <a:r>
              <a:rPr lang="uk-UA" b="1" dirty="0" smtClean="0"/>
              <a:t>або однорідний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20" y="2847974"/>
            <a:ext cx="2828925" cy="151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86" y="3933269"/>
            <a:ext cx="2828925" cy="143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0071" y="3027119"/>
            <a:ext cx="2566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b="1" dirty="0" smtClean="0">
                <a:solidFill>
                  <a:prstClr val="white"/>
                </a:solidFill>
              </a:rPr>
              <a:t>Гетерогенний, </a:t>
            </a:r>
            <a:endParaRPr lang="uk-UA" b="1" dirty="0" smtClean="0">
              <a:solidFill>
                <a:prstClr val="white"/>
              </a:solidFill>
            </a:endParaRPr>
          </a:p>
          <a:p>
            <a:pPr lvl="0" algn="ctr"/>
            <a:r>
              <a:rPr lang="uk-UA" b="1" dirty="0" smtClean="0">
                <a:solidFill>
                  <a:prstClr val="white"/>
                </a:solidFill>
              </a:rPr>
              <a:t>або </a:t>
            </a:r>
          </a:p>
          <a:p>
            <a:pPr lvl="0" algn="ctr"/>
            <a:r>
              <a:rPr lang="uk-UA" b="1" dirty="0" smtClean="0">
                <a:solidFill>
                  <a:prstClr val="white"/>
                </a:solidFill>
              </a:rPr>
              <a:t>різнорідний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6530" y="4365103"/>
            <a:ext cx="23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white"/>
                </a:solidFill>
              </a:rPr>
              <a:t>Індивідуальний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458115" y="1034970"/>
            <a:ext cx="484632" cy="1864113"/>
          </a:xfrm>
          <a:prstGeom prst="downArrow">
            <a:avLst>
              <a:gd name="adj1" fmla="val 34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94615" y="1050995"/>
            <a:ext cx="484632" cy="2899454"/>
          </a:xfrm>
          <a:prstGeom prst="downArrow">
            <a:avLst>
              <a:gd name="adj1" fmla="val 34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273754" y="1018343"/>
            <a:ext cx="484632" cy="931142"/>
          </a:xfrm>
          <a:prstGeom prst="downArrow">
            <a:avLst>
              <a:gd name="adj1" fmla="val 34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 descr="C:\Documents and Settings\Admin\Мои документы\Мои рисунки\ФОТО ДЛЯ ПРЕЗЕНТАЦІЙ\мясна порода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10" y="4393047"/>
            <a:ext cx="1132703" cy="124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Admin\Мои документы\Мои рисунки\ФОТО ДЛЯ ПРЕЗЕНТАЦІЙ\мясна поро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2" y="4365103"/>
            <a:ext cx="1281113" cy="124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174539"/>
            <a:ext cx="2828925" cy="143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11832" y="2657787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prstClr val="white"/>
                </a:solidFill>
              </a:rPr>
              <a:t>Груповий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7540394" y="1043014"/>
            <a:ext cx="484632" cy="1286540"/>
          </a:xfrm>
          <a:prstGeom prst="downArrow">
            <a:avLst>
              <a:gd name="adj1" fmla="val 34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9" name="Picture 13" descr="C:\Documents and Settings\Admin\Мои документы\Мои рисунки\ФОТО ДЛЯ ПРЕЗЕНТАЦІЙ\кури мясні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1" y="3335064"/>
            <a:ext cx="1710059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4530" y="59187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“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Краще з кращим дає краще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”</a:t>
            </a:r>
            <a:endParaRPr lang="uk-U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 descr="C:\Documents and Settings\Admin\Мои документы\Мои рисунки\ФОТО ДЛЯ ПРЕЗЕНТАЦІЙ\род-айленд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01" y="5025434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Мои рисунки\ФОТО ДЛЯ ПРЕЗЕНТАЦІЙ\брама + півень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30" y="3691903"/>
            <a:ext cx="1511531" cy="13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 М К\ПТАХІВНИЦТВО НАВЧ.МЕТОД. КОМПЛЕКС\Презентації Техн. в-ва прод.птах\ФОТО ДЛЯ ПРЕЗЕНТАЦІЙ\кохінхіни+молодня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2" y="532314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4-конечная звезда 13"/>
          <p:cNvSpPr/>
          <p:nvPr/>
        </p:nvSpPr>
        <p:spPr>
          <a:xfrm>
            <a:off x="4255361" y="5739809"/>
            <a:ext cx="1180735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0" descr="1"/>
          <p:cNvPicPr>
            <a:picLocks noChangeAspect="1" noChangeArrowheads="1"/>
          </p:cNvPicPr>
          <p:nvPr/>
        </p:nvPicPr>
        <p:blipFill>
          <a:blip r:embed="rId9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447758" y="1226696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3"/>
          <p:cNvSpPr txBox="1">
            <a:spLocks noChangeArrowheads="1"/>
          </p:cNvSpPr>
          <p:nvPr/>
        </p:nvSpPr>
        <p:spPr bwMode="white">
          <a:xfrm>
            <a:off x="3874361" y="227212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white">
          <a:xfrm>
            <a:off x="1758386" y="12562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pic>
        <p:nvPicPr>
          <p:cNvPr id="27" name="Picture 29" descr="1"/>
          <p:cNvPicPr>
            <a:picLocks noChangeAspect="1" noChangeArrowheads="1"/>
          </p:cNvPicPr>
          <p:nvPr/>
        </p:nvPicPr>
        <p:blipFill>
          <a:blip r:embed="rId9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3546665" y="2183124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34"/>
          <p:cNvSpPr txBox="1">
            <a:spLocks noChangeArrowheads="1"/>
          </p:cNvSpPr>
          <p:nvPr/>
        </p:nvSpPr>
        <p:spPr bwMode="white">
          <a:xfrm>
            <a:off x="6091238" y="33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9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5783165" y="3244641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white">
          <a:xfrm>
            <a:off x="8012055" y="1677687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pic>
        <p:nvPicPr>
          <p:cNvPr id="31" name="Picture 27" descr="1"/>
          <p:cNvPicPr>
            <a:picLocks noChangeAspect="1" noChangeArrowheads="1"/>
          </p:cNvPicPr>
          <p:nvPr/>
        </p:nvPicPr>
        <p:blipFill>
          <a:blip r:embed="rId9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7692710" y="1551397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25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670" y="131597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Споріднене парування, або інбридинг</a:t>
            </a: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670" y="796386"/>
            <a:ext cx="5726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Joinks"/>
              </a:rPr>
              <a:t>Інбридинг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застосовують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у </a:t>
            </a:r>
            <a:r>
              <a:rPr lang="ru-RU" b="1" dirty="0" err="1">
                <a:latin typeface="Joinks"/>
              </a:rPr>
              <a:t>племінній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роботі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як </a:t>
            </a:r>
            <a:r>
              <a:rPr lang="ru-RU" b="1" dirty="0" err="1">
                <a:latin typeface="Joinks"/>
              </a:rPr>
              <a:t>ефективний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спосіб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посилення</a:t>
            </a:r>
            <a:r>
              <a:rPr lang="ru-RU" b="1" dirty="0">
                <a:latin typeface="Joinks"/>
              </a:rPr>
              <a:t> в </a:t>
            </a:r>
            <a:r>
              <a:rPr lang="ru-RU" b="1" dirty="0" err="1">
                <a:latin typeface="Joinks"/>
              </a:rPr>
              <a:t>потомстві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властивостей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спільного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видатного</a:t>
            </a:r>
            <a:r>
              <a:rPr lang="ru-RU" b="1" dirty="0">
                <a:latin typeface="Joinks"/>
              </a:rPr>
              <a:t> предка й </a:t>
            </a:r>
            <a:r>
              <a:rPr lang="ru-RU" b="1" dirty="0" err="1">
                <a:latin typeface="Joinks"/>
              </a:rPr>
              <a:t>одержання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завдяки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цьому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цінних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племінних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тварин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4985" y="2204864"/>
            <a:ext cx="60509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Практикують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його</a:t>
            </a:r>
            <a:r>
              <a:rPr lang="ru-RU" b="1" dirty="0">
                <a:latin typeface="Joinks"/>
              </a:rPr>
              <a:t> для </a:t>
            </a:r>
            <a:r>
              <a:rPr lang="ru-RU" b="1" dirty="0" err="1">
                <a:latin typeface="Joinks"/>
              </a:rPr>
              <a:t>створення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однорідного</a:t>
            </a:r>
            <a:r>
              <a:rPr lang="ru-RU" b="1" dirty="0">
                <a:latin typeface="Joinks"/>
              </a:rPr>
              <a:t> стада, </a:t>
            </a:r>
            <a:r>
              <a:rPr lang="ru-RU" b="1" dirty="0" err="1">
                <a:latin typeface="Joinks"/>
              </a:rPr>
              <a:t>виведення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ліній</a:t>
            </a:r>
            <a:r>
              <a:rPr lang="ru-RU" b="1" dirty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кращого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успадкування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бажаних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ознак</a:t>
            </a:r>
            <a:r>
              <a:rPr lang="ru-RU" b="1" dirty="0">
                <a:latin typeface="Joinks"/>
              </a:rPr>
              <a:t>. </a:t>
            </a:r>
            <a:r>
              <a:rPr lang="ru-RU" b="1" dirty="0" err="1">
                <a:latin typeface="Joinks"/>
              </a:rPr>
              <a:t>Вплив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інбридингу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залежить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від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ступеня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спорідненості</a:t>
            </a:r>
            <a:r>
              <a:rPr lang="ru-RU" b="1" dirty="0">
                <a:latin typeface="Joinks"/>
              </a:rPr>
              <a:t> й </a:t>
            </a:r>
            <a:r>
              <a:rPr lang="ru-RU" b="1" dirty="0" err="1">
                <a:latin typeface="Joinks"/>
              </a:rPr>
              <a:t>тривалості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його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застосування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193" y="4221088"/>
            <a:ext cx="5832242" cy="200054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Розрізняють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такі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ступені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інбридингу</a:t>
            </a:r>
            <a:r>
              <a:rPr lang="ru-RU" sz="2400" b="1" dirty="0">
                <a:solidFill>
                  <a:srgbClr val="C00000"/>
                </a:solidFill>
                <a:latin typeface="Joinks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Joinks"/>
            </a:endParaRPr>
          </a:p>
          <a:p>
            <a:r>
              <a:rPr lang="ru-RU" sz="2000" b="1" i="1" dirty="0" err="1" smtClean="0">
                <a:latin typeface="Joinks"/>
              </a:rPr>
              <a:t>тісний</a:t>
            </a:r>
            <a:r>
              <a:rPr lang="ru-RU" sz="2000" b="1" i="1" dirty="0" smtClean="0">
                <a:latin typeface="Joinks"/>
              </a:rPr>
              <a:t> </a:t>
            </a:r>
            <a:r>
              <a:rPr lang="ru-RU" sz="2000" b="1" i="1" dirty="0">
                <a:latin typeface="Joinks"/>
              </a:rPr>
              <a:t>(</a:t>
            </a:r>
            <a:r>
              <a:rPr lang="ru-RU" sz="2000" b="1" i="1" dirty="0" err="1">
                <a:latin typeface="Joinks"/>
              </a:rPr>
              <a:t>кровозмішування</a:t>
            </a:r>
            <a:r>
              <a:rPr lang="ru-RU" sz="2000" b="1" dirty="0">
                <a:latin typeface="Joinks"/>
              </a:rPr>
              <a:t>) </a:t>
            </a:r>
            <a:r>
              <a:rPr lang="ru-RU" sz="2000" b="1" dirty="0" smtClean="0">
                <a:latin typeface="Joinks"/>
              </a:rPr>
              <a:t>– </a:t>
            </a:r>
            <a:r>
              <a:rPr lang="ru-RU" sz="2000" b="1" dirty="0">
                <a:latin typeface="Joinks"/>
              </a:rPr>
              <a:t>І - </a:t>
            </a:r>
            <a:r>
              <a:rPr lang="en-US" sz="2000" b="1" dirty="0">
                <a:latin typeface="Joinks"/>
              </a:rPr>
              <a:t>II, II - </a:t>
            </a:r>
            <a:r>
              <a:rPr lang="ru-RU" sz="2000" b="1" dirty="0">
                <a:latin typeface="Joinks"/>
              </a:rPr>
              <a:t>І, І - </a:t>
            </a:r>
            <a:r>
              <a:rPr lang="en-US" sz="2000" b="1" dirty="0" smtClean="0">
                <a:latin typeface="Joinks"/>
              </a:rPr>
              <a:t>II</a:t>
            </a:r>
            <a:r>
              <a:rPr lang="ru-RU" sz="2000" b="1" dirty="0" smtClean="0">
                <a:latin typeface="Joinks"/>
              </a:rPr>
              <a:t>І</a:t>
            </a:r>
            <a:r>
              <a:rPr lang="ru-RU" sz="2000" b="1" dirty="0">
                <a:latin typeface="Joinks"/>
              </a:rPr>
              <a:t>, </a:t>
            </a:r>
            <a:endParaRPr lang="ru-RU" sz="2000" b="1" dirty="0" smtClean="0">
              <a:latin typeface="Joinks"/>
            </a:endParaRPr>
          </a:p>
          <a:p>
            <a:r>
              <a:rPr lang="en-US" sz="2000" b="1" dirty="0" smtClean="0">
                <a:latin typeface="Joinks"/>
              </a:rPr>
              <a:t>III </a:t>
            </a:r>
            <a:r>
              <a:rPr lang="en-US" sz="2000" b="1" dirty="0">
                <a:latin typeface="Joinks"/>
              </a:rPr>
              <a:t>- </a:t>
            </a:r>
            <a:r>
              <a:rPr lang="ru-RU" sz="2000" b="1" dirty="0">
                <a:latin typeface="Joinks"/>
              </a:rPr>
              <a:t>І, </a:t>
            </a:r>
            <a:r>
              <a:rPr lang="en-US" sz="2000" b="1" dirty="0">
                <a:latin typeface="Joinks"/>
              </a:rPr>
              <a:t>II - II </a:t>
            </a:r>
            <a:endParaRPr lang="uk-UA" sz="2000" b="1" dirty="0" smtClean="0">
              <a:latin typeface="Joinks"/>
            </a:endParaRPr>
          </a:p>
          <a:p>
            <a:r>
              <a:rPr lang="ru-RU" sz="2000" b="1" dirty="0" err="1" smtClean="0">
                <a:latin typeface="Joinks"/>
              </a:rPr>
              <a:t>б</a:t>
            </a:r>
            <a:r>
              <a:rPr lang="ru-RU" sz="2000" b="1" i="1" dirty="0" err="1" smtClean="0">
                <a:latin typeface="Joinks"/>
              </a:rPr>
              <a:t>лизький</a:t>
            </a:r>
            <a:r>
              <a:rPr lang="ru-RU" sz="2000" b="1" i="1" dirty="0" smtClean="0">
                <a:latin typeface="Joinks"/>
              </a:rPr>
              <a:t> </a:t>
            </a:r>
            <a:r>
              <a:rPr lang="ru-RU" sz="2000" b="1" i="1" dirty="0" smtClean="0">
                <a:latin typeface="Joinks"/>
              </a:rPr>
              <a:t>–</a:t>
            </a:r>
            <a:r>
              <a:rPr lang="ru-RU" sz="2000" b="1" dirty="0" smtClean="0">
                <a:latin typeface="Joinks"/>
              </a:rPr>
              <a:t> </a:t>
            </a:r>
            <a:r>
              <a:rPr lang="en-US" sz="2000" b="1" dirty="0">
                <a:latin typeface="Joinks"/>
              </a:rPr>
              <a:t>II - III, III - II, </a:t>
            </a:r>
            <a:r>
              <a:rPr lang="ru-RU" sz="2000" b="1" dirty="0">
                <a:latin typeface="Joinks"/>
              </a:rPr>
              <a:t>І - </a:t>
            </a:r>
            <a:r>
              <a:rPr lang="en-US" sz="2000" b="1" dirty="0">
                <a:latin typeface="Joinks"/>
              </a:rPr>
              <a:t>IV, IV - </a:t>
            </a:r>
            <a:r>
              <a:rPr lang="ru-RU" sz="2000" b="1" dirty="0">
                <a:latin typeface="Joinks"/>
              </a:rPr>
              <a:t>І; </a:t>
            </a:r>
            <a:endParaRPr lang="ru-RU" sz="2000" b="1" dirty="0" smtClean="0">
              <a:latin typeface="Joinks"/>
            </a:endParaRPr>
          </a:p>
          <a:p>
            <a:r>
              <a:rPr lang="ru-RU" sz="2000" b="1" i="1" dirty="0" err="1" smtClean="0">
                <a:latin typeface="Joinks"/>
              </a:rPr>
              <a:t>Помірний</a:t>
            </a:r>
            <a:r>
              <a:rPr lang="ru-RU" sz="2000" b="1" i="1" dirty="0" smtClean="0">
                <a:latin typeface="Joinks"/>
              </a:rPr>
              <a:t> –</a:t>
            </a:r>
            <a:r>
              <a:rPr lang="ru-RU" sz="2000" b="1" dirty="0" smtClean="0">
                <a:latin typeface="Joinks"/>
              </a:rPr>
              <a:t> </a:t>
            </a:r>
            <a:r>
              <a:rPr lang="en-US" sz="2000" b="1" dirty="0">
                <a:latin typeface="Joinks"/>
              </a:rPr>
              <a:t>III - IV, IV - III II - V, V - II, IV - IV; </a:t>
            </a:r>
            <a:r>
              <a:rPr lang="ru-RU" sz="2000" b="1" i="1" dirty="0" err="1">
                <a:latin typeface="Joinks"/>
              </a:rPr>
              <a:t>віддалений</a:t>
            </a:r>
            <a:r>
              <a:rPr lang="ru-RU" sz="2000" b="1" i="1" dirty="0">
                <a:latin typeface="Joinks"/>
              </a:rPr>
              <a:t> </a:t>
            </a:r>
            <a:r>
              <a:rPr lang="ru-RU" sz="2000" b="1" i="1" dirty="0" smtClean="0">
                <a:latin typeface="Joinks"/>
              </a:rPr>
              <a:t>–</a:t>
            </a:r>
            <a:r>
              <a:rPr lang="ru-RU" sz="2000" b="1" dirty="0" smtClean="0">
                <a:latin typeface="Joinks"/>
              </a:rPr>
              <a:t> </a:t>
            </a:r>
            <a:r>
              <a:rPr lang="en-US" sz="2000" b="1" dirty="0">
                <a:latin typeface="Joinks"/>
              </a:rPr>
              <a:t>III - V, V - III, V - V, IV - V, V - IV</a:t>
            </a:r>
          </a:p>
        </p:txBody>
      </p:sp>
      <p:pic>
        <p:nvPicPr>
          <p:cNvPr id="5125" name="Picture 5" descr="C:\Documents and Settings\Admin\Мои документы\Мои рисунки\ФОТО ДЛЯ ПРЕЗЕНТАЦІЙ\клас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1475011" cy="194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Мои рисунки\ФОТО ДЛЯ ПРЕЗЕНТАЦІЙ\качки пекінської породи плем. робо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35790"/>
            <a:ext cx="2232248" cy="277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2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op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-20000"/>
          </a:blip>
          <a:stretch>
            <a:fillRect/>
          </a:stretch>
        </p:blipFill>
        <p:spPr>
          <a:xfrm>
            <a:off x="5676477" y="416125"/>
            <a:ext cx="3416747" cy="3549650"/>
          </a:xfrm>
          <a:prstGeom prst="rect">
            <a:avLst/>
          </a:prstGeom>
          <a:ln w="9525" cap="flat">
            <a:solidFill>
              <a:srgbClr val="383838"/>
            </a:solidFill>
          </a:ln>
          <a:effectLst>
            <a:outerShdw blurRad="152400" dist="317500" dir="6000000" sx="105000" sy="105000" algn="tl" rotWithShape="0">
              <a:srgbClr val="000000">
                <a:alpha val="30000"/>
              </a:srgbClr>
            </a:outerShdw>
          </a:effectLst>
          <a:scene3d>
            <a:camera prst="perspectiveRight" fov="2100000">
              <a:rot lat="0" lon="20400000" rev="0"/>
            </a:camera>
            <a:lightRig rig="threePt" dir="t"/>
          </a:scene3d>
          <a:sp3d extrusionH="889000" prstMaterial="matte">
            <a:extrusionClr>
              <a:srgbClr val="777777"/>
            </a:extrusion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32" y="3933056"/>
            <a:ext cx="2051720" cy="30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22367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Методи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розведення</a:t>
            </a:r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птиці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5040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</a:rPr>
              <a:t>У </a:t>
            </a:r>
            <a:r>
              <a:rPr lang="ru-RU" sz="2400" b="1" dirty="0" err="1">
                <a:solidFill>
                  <a:srgbClr val="C00000"/>
                </a:solidFill>
              </a:rPr>
              <a:t>птахівництві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застосовують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такі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методи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розведення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</a:rPr>
              <a:t>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7"/>
              </a:buBlip>
            </a:pPr>
            <a:r>
              <a:rPr lang="ru-RU" sz="2400" b="1" dirty="0" err="1">
                <a:solidFill>
                  <a:prstClr val="black"/>
                </a:solidFill>
              </a:rPr>
              <a:t>Чистопородне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розведення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7"/>
              </a:buBlip>
            </a:pPr>
            <a:r>
              <a:rPr lang="ru-RU" sz="2400" b="1" dirty="0" err="1">
                <a:solidFill>
                  <a:prstClr val="black"/>
                </a:solidFill>
              </a:rPr>
              <a:t>Схрещування</a:t>
            </a:r>
            <a:r>
              <a:rPr lang="ru-RU" sz="2400" b="1" dirty="0">
                <a:solidFill>
                  <a:prstClr val="black"/>
                </a:solidFill>
              </a:rPr>
              <a:t>: </a:t>
            </a:r>
          </a:p>
          <a:p>
            <a:pPr lvl="0"/>
            <a:endParaRPr lang="ru-RU" sz="2000" b="1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7"/>
              </a:buBlip>
            </a:pPr>
            <a:r>
              <a:rPr lang="uk-UA" sz="2000" b="1" dirty="0">
                <a:solidFill>
                  <a:prstClr val="black"/>
                </a:solidFill>
              </a:rPr>
              <a:t>вбирне, або перетворювальне;</a:t>
            </a:r>
          </a:p>
          <a:p>
            <a:pPr marL="285750" lvl="0" indent="-285750">
              <a:buBlip>
                <a:blip r:embed="rId7"/>
              </a:buBlip>
            </a:pPr>
            <a:r>
              <a:rPr lang="uk-UA" sz="2000" b="1" dirty="0">
                <a:solidFill>
                  <a:prstClr val="black"/>
                </a:solidFill>
              </a:rPr>
              <a:t>ввідне, або прилиття крові;</a:t>
            </a:r>
          </a:p>
          <a:p>
            <a:pPr marL="285750" lvl="0" indent="-285750">
              <a:buBlip>
                <a:blip r:embed="rId7"/>
              </a:buBlip>
            </a:pPr>
            <a:r>
              <a:rPr lang="uk-UA" sz="2000" b="1" dirty="0">
                <a:solidFill>
                  <a:prstClr val="black"/>
                </a:solidFill>
              </a:rPr>
              <a:t>відтворне, або заводське;</a:t>
            </a:r>
          </a:p>
          <a:p>
            <a:pPr marL="285750" lvl="0" indent="-285750">
              <a:buBlip>
                <a:blip r:embed="rId7"/>
              </a:buBlip>
            </a:pPr>
            <a:r>
              <a:rPr lang="uk-UA" sz="2000" b="1" dirty="0">
                <a:solidFill>
                  <a:prstClr val="black"/>
                </a:solidFill>
              </a:rPr>
              <a:t>промислове;</a:t>
            </a:r>
          </a:p>
          <a:p>
            <a:pPr marL="285750" lvl="0" indent="-285750">
              <a:buBlip>
                <a:blip r:embed="rId7"/>
              </a:buBlip>
            </a:pPr>
            <a:r>
              <a:rPr lang="uk-UA" sz="2000" b="1" dirty="0" smtClean="0">
                <a:solidFill>
                  <a:prstClr val="black"/>
                </a:solidFill>
              </a:rPr>
              <a:t>перемінне, </a:t>
            </a:r>
            <a:r>
              <a:rPr lang="uk-UA" sz="2000" b="1" dirty="0">
                <a:solidFill>
                  <a:prstClr val="black"/>
                </a:solidFill>
              </a:rPr>
              <a:t>або ротаційне;</a:t>
            </a:r>
          </a:p>
          <a:p>
            <a:pPr lvl="0"/>
            <a:endParaRPr lang="en-US" sz="2000" b="1" dirty="0">
              <a:solidFill>
                <a:prstClr val="black"/>
              </a:solidFill>
            </a:endParaRPr>
          </a:p>
          <a:p>
            <a:pPr marL="285750" lvl="0" indent="-285750">
              <a:buBlip>
                <a:blip r:embed="rId7"/>
              </a:buBlip>
            </a:pPr>
            <a:r>
              <a:rPr lang="ru-RU" sz="2400" b="1" dirty="0" err="1" smtClean="0">
                <a:solidFill>
                  <a:prstClr val="black"/>
                </a:solidFill>
              </a:rPr>
              <a:t>Гібридизація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302" y="332656"/>
            <a:ext cx="7447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C00000"/>
                </a:solidFill>
              </a:rPr>
              <a:t>Чистопородним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розведенням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називається</a:t>
            </a:r>
            <a:r>
              <a:rPr lang="ru-RU" sz="2400" b="1" dirty="0">
                <a:solidFill>
                  <a:srgbClr val="C00000"/>
                </a:solidFill>
              </a:rPr>
              <a:t> система </a:t>
            </a:r>
            <a:r>
              <a:rPr lang="ru-RU" sz="2400" b="1" dirty="0" err="1">
                <a:solidFill>
                  <a:srgbClr val="C00000"/>
                </a:solidFill>
              </a:rPr>
              <a:t>парування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птиці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що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належить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до </a:t>
            </a:r>
            <a:r>
              <a:rPr lang="ru-RU" sz="2400" b="1" dirty="0" err="1">
                <a:solidFill>
                  <a:srgbClr val="C00000"/>
                </a:solidFill>
              </a:rPr>
              <a:t>однієї</a:t>
            </a:r>
            <a:r>
              <a:rPr lang="ru-RU" sz="2400" b="1" dirty="0">
                <a:solidFill>
                  <a:srgbClr val="C00000"/>
                </a:solidFill>
              </a:rPr>
              <a:t> породи.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8" y="2276872"/>
            <a:ext cx="2541587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Documents and Settings\Admin\Мои документы\Мои рисунки\ФОТО ДЛЯ ПРЕЗЕНТАЦІЙ\сусек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3" y="4697760"/>
            <a:ext cx="256632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5" y="2059163"/>
            <a:ext cx="2693987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96" y="3355577"/>
            <a:ext cx="1760587" cy="155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Н М К\ПТАХІВНИЦТВО НАВЧ.МЕТОД. КОМПЛЕКС\Презентації Техн. в-ва прод.птах\ФОТО ДЛЯ ПРЕЗЕНТАЦІЙ\природне парування птиці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673" y="1532985"/>
            <a:ext cx="2433835" cy="185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8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36104"/>
            <a:ext cx="4649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Схрещування птиці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2595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Joinks"/>
              </a:rPr>
              <a:t>Схрещуванням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називається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парування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птиці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різних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порід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Joinks"/>
              </a:rPr>
              <a:t>Потомство, </a:t>
            </a:r>
            <a:r>
              <a:rPr lang="ru-RU" b="1" dirty="0" smtClean="0">
                <a:latin typeface="Joinks"/>
              </a:rPr>
              <a:t>яке при </a:t>
            </a:r>
            <a:r>
              <a:rPr lang="ru-RU" b="1" dirty="0" err="1" smtClean="0">
                <a:latin typeface="Joinks"/>
              </a:rPr>
              <a:t>цьому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 err="1" smtClean="0">
                <a:latin typeface="Joinks"/>
              </a:rPr>
              <a:t>одержують</a:t>
            </a:r>
            <a:r>
              <a:rPr lang="ru-RU" b="1" dirty="0" smtClean="0">
                <a:latin typeface="Joinks"/>
              </a:rPr>
              <a:t>, </a:t>
            </a:r>
            <a:r>
              <a:rPr lang="ru-RU" b="1" dirty="0" err="1">
                <a:latin typeface="Joinks"/>
              </a:rPr>
              <a:t>називається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Joinks"/>
              </a:rPr>
              <a:t>помісями</a:t>
            </a:r>
            <a:r>
              <a:rPr lang="ru-RU" b="1" dirty="0">
                <a:solidFill>
                  <a:srgbClr val="C00000"/>
                </a:solidFill>
                <a:latin typeface="Joinks"/>
              </a:rPr>
              <a:t>.</a:t>
            </a:r>
            <a:r>
              <a:rPr lang="ru-RU" b="1" dirty="0">
                <a:latin typeface="Joink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2450" y="2852936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Joinks"/>
              </a:rPr>
              <a:t>  </a:t>
            </a:r>
            <a:r>
              <a:rPr lang="ru-RU" sz="2800" b="1" dirty="0" err="1" smtClean="0">
                <a:solidFill>
                  <a:srgbClr val="C00000"/>
                </a:solidFill>
                <a:latin typeface="Joinks"/>
              </a:rPr>
              <a:t>М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етоди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схрещування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:</a:t>
            </a:r>
          </a:p>
          <a:p>
            <a:r>
              <a:rPr lang="ru-RU" sz="2000" b="1" dirty="0">
                <a:latin typeface="Joinks"/>
              </a:rPr>
              <a:t>	</a:t>
            </a:r>
            <a:endParaRPr lang="ru-RU" sz="20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вбирне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перетворювальне</a:t>
            </a:r>
            <a:r>
              <a:rPr lang="ru-RU" sz="2000" b="1" dirty="0" smtClean="0">
                <a:latin typeface="Joinks"/>
              </a:rPr>
              <a:t>;</a:t>
            </a:r>
          </a:p>
          <a:p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ввідне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прилиття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крові</a:t>
            </a:r>
            <a:r>
              <a:rPr lang="ru-RU" sz="2000" b="1" dirty="0" smtClean="0">
                <a:latin typeface="Joinks"/>
              </a:rPr>
              <a:t>;</a:t>
            </a:r>
          </a:p>
          <a:p>
            <a:pPr marL="342900" indent="-342900">
              <a:buBlip>
                <a:blip r:embed="rId2"/>
              </a:buBlip>
            </a:pPr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відтворне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заводське</a:t>
            </a:r>
            <a:r>
              <a:rPr lang="ru-RU" sz="2000" b="1" dirty="0" smtClean="0">
                <a:latin typeface="Joinks"/>
              </a:rPr>
              <a:t>;</a:t>
            </a:r>
          </a:p>
          <a:p>
            <a:endParaRPr lang="ru-RU" sz="2000" b="1" dirty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промислове</a:t>
            </a:r>
            <a:r>
              <a:rPr lang="ru-RU" sz="2000" b="1" dirty="0" smtClean="0">
                <a:latin typeface="Joinks"/>
              </a:rPr>
              <a:t> </a:t>
            </a:r>
            <a:r>
              <a:rPr lang="uk-UA" sz="2000" b="1" dirty="0">
                <a:latin typeface="Joinks"/>
              </a:rPr>
              <a:t>;</a:t>
            </a:r>
            <a:endParaRPr lang="en-US" sz="2000" b="1" dirty="0">
              <a:latin typeface="Joinks"/>
            </a:endParaRPr>
          </a:p>
          <a:p>
            <a:endParaRPr lang="en-US" sz="2000" b="1" dirty="0" smtClean="0">
              <a:latin typeface="Joinks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 err="1" smtClean="0">
                <a:latin typeface="Joinks"/>
              </a:rPr>
              <a:t>перемінне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ротаційне</a:t>
            </a:r>
            <a:r>
              <a:rPr lang="ru-RU" sz="2000" b="1" dirty="0">
                <a:latin typeface="Joinks"/>
              </a:rPr>
              <a:t>.</a:t>
            </a:r>
          </a:p>
        </p:txBody>
      </p:sp>
      <p:pic>
        <p:nvPicPr>
          <p:cNvPr id="4098" name="Picture 2" descr="C:\Documents and Settings\Admin\Мои документы\Мои рисунки\ФОТО ДЛЯ ПРЕЗЕНТАЦІЙ\зн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5379868"/>
            <a:ext cx="16478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9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Вбирне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перетворювальне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схрещування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метою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низькопродуктивних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високопродуктивні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заводські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1"/>
            <a:ext cx="410445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Мои рисунки\ФОТО ДЛЯ ПРЕЗЕНТАЦІЙ\зн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" y="5379868"/>
            <a:ext cx="16478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5909577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Joinks"/>
              </a:rPr>
              <a:t>Мал.1. Схема </a:t>
            </a:r>
            <a:r>
              <a:rPr lang="ru-RU" b="1" dirty="0" err="1">
                <a:latin typeface="Joinks"/>
              </a:rPr>
              <a:t>вбирного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схрещування</a:t>
            </a:r>
            <a:endParaRPr lang="ru-RU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6150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Ввідне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схрещування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прилиття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якостей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виправлення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життєздатності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0377" y="1618690"/>
            <a:ext cx="2563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C00000"/>
                </a:solidFill>
                <a:latin typeface="Joinks"/>
              </a:rPr>
              <a:t>Поліпшена</a:t>
            </a:r>
            <a:r>
              <a:rPr lang="ru-RU" sz="2000" b="1" dirty="0">
                <a:solidFill>
                  <a:srgbClr val="C00000"/>
                </a:solidFill>
                <a:latin typeface="Joinks"/>
              </a:rPr>
              <a:t> порода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54" y="1988023"/>
            <a:ext cx="5040559" cy="352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7402" y="5661248"/>
            <a:ext cx="203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Поліпшувана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порода(самки) </a:t>
            </a:r>
            <a:endParaRPr lang="ru-RU" b="1" dirty="0">
              <a:latin typeface="Joink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2684" y="5641898"/>
            <a:ext cx="1817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Joinks"/>
              </a:rPr>
              <a:t>Поліпшувана</a:t>
            </a:r>
            <a:r>
              <a:rPr lang="ru-RU" b="1" dirty="0">
                <a:latin typeface="Joinks"/>
              </a:rPr>
              <a:t> </a:t>
            </a:r>
            <a:r>
              <a:rPr lang="ru-RU" b="1" dirty="0" smtClean="0">
                <a:latin typeface="Joinks"/>
              </a:rPr>
              <a:t>порода(</a:t>
            </a:r>
            <a:r>
              <a:rPr lang="ru-RU" b="1" dirty="0" err="1" smtClean="0">
                <a:latin typeface="Joinks"/>
              </a:rPr>
              <a:t>самці</a:t>
            </a:r>
            <a:r>
              <a:rPr lang="ru-RU" b="1" dirty="0" smtClean="0">
                <a:latin typeface="Joinks"/>
              </a:rPr>
              <a:t>)</a:t>
            </a:r>
            <a:endParaRPr lang="ru-RU" b="1" dirty="0">
              <a:latin typeface="Joink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7089" y="5661248"/>
            <a:ext cx="2590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Joinks"/>
              </a:rPr>
              <a:t>Поліпшувана</a:t>
            </a:r>
            <a:r>
              <a:rPr lang="ru-RU" b="1" dirty="0">
                <a:latin typeface="Joinks"/>
              </a:rPr>
              <a:t> порода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50368" y="6339463"/>
            <a:ext cx="428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Joinks"/>
              </a:rPr>
              <a:t>Мал.2.Схема </a:t>
            </a:r>
            <a:r>
              <a:rPr lang="ru-RU" b="1" dirty="0" err="1">
                <a:latin typeface="Joinks"/>
              </a:rPr>
              <a:t>ввідного</a:t>
            </a:r>
            <a:r>
              <a:rPr lang="ru-RU" b="1" dirty="0">
                <a:latin typeface="Joinks"/>
              </a:rPr>
              <a:t> </a:t>
            </a:r>
            <a:r>
              <a:rPr lang="ru-RU" b="1" dirty="0" err="1">
                <a:latin typeface="Joinks"/>
              </a:rPr>
              <a:t>схрещування</a:t>
            </a:r>
            <a:endParaRPr lang="ru-RU" b="1" dirty="0"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16536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схрещуванням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парування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одержання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високопродуктивних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користувальних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помісей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І-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31957"/>
            <a:ext cx="590465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Admin\Мои документы\Мои рисунки\ФОТО ДЛЯ ПРЕЗЕНТАЦІЙ\зн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" y="5877272"/>
            <a:ext cx="1018457" cy="93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0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</a:rPr>
              <a:t>Перемінне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ru-RU" sz="2000" b="1" dirty="0" err="1">
                <a:solidFill>
                  <a:srgbClr val="C00000"/>
                </a:solidFill>
              </a:rPr>
              <a:t>або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ротаційне</a:t>
            </a:r>
            <a:r>
              <a:rPr lang="ru-RU" sz="2000" b="1" dirty="0"/>
              <a:t>, </a:t>
            </a:r>
            <a:r>
              <a:rPr lang="ru-RU" sz="2000" b="1" dirty="0" err="1"/>
              <a:t>схрещування</a:t>
            </a:r>
            <a:r>
              <a:rPr lang="ru-RU" sz="2000" b="1" dirty="0"/>
              <a:t> є </a:t>
            </a:r>
            <a:r>
              <a:rPr lang="ru-RU" sz="2000" b="1" dirty="0" err="1"/>
              <a:t>різновидом</a:t>
            </a:r>
            <a:r>
              <a:rPr lang="ru-RU" sz="2000" b="1" dirty="0"/>
              <a:t> </a:t>
            </a:r>
            <a:r>
              <a:rPr lang="ru-RU" sz="2000" b="1" dirty="0" err="1"/>
              <a:t>промислового</a:t>
            </a:r>
            <a:r>
              <a:rPr lang="ru-RU" sz="2000" b="1" dirty="0"/>
              <a:t>. При </a:t>
            </a:r>
            <a:r>
              <a:rPr lang="ru-RU" sz="2000" b="1" dirty="0" err="1"/>
              <a:t>цьому</a:t>
            </a:r>
            <a:r>
              <a:rPr lang="ru-RU" sz="2000" b="1" dirty="0"/>
              <a:t> </a:t>
            </a:r>
            <a:r>
              <a:rPr lang="ru-RU" sz="2000" b="1" dirty="0" err="1"/>
              <a:t>одержаних</a:t>
            </a:r>
            <a:r>
              <a:rPr lang="ru-RU" sz="2000" b="1" dirty="0"/>
              <a:t> </a:t>
            </a:r>
            <a:r>
              <a:rPr lang="ru-RU" sz="2000" b="1" dirty="0" err="1"/>
              <a:t>помісних</a:t>
            </a:r>
            <a:r>
              <a:rPr lang="ru-RU" sz="2000" b="1" dirty="0"/>
              <a:t> самок у кожному </a:t>
            </a:r>
            <a:r>
              <a:rPr lang="ru-RU" sz="2000" b="1" dirty="0" err="1"/>
              <a:t>наступному</a:t>
            </a:r>
            <a:r>
              <a:rPr lang="ru-RU" sz="2000" b="1" dirty="0"/>
              <a:t> </a:t>
            </a:r>
            <a:r>
              <a:rPr lang="ru-RU" sz="2000" b="1" dirty="0" err="1" smtClean="0"/>
              <a:t>поколінн</a:t>
            </a:r>
            <a:r>
              <a:rPr lang="uk-UA" sz="2000" b="1" dirty="0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/>
              <a:t>парують</a:t>
            </a:r>
            <a:r>
              <a:rPr lang="ru-RU" sz="2000" b="1" dirty="0"/>
              <a:t> </a:t>
            </a:r>
            <a:r>
              <a:rPr lang="ru-RU" sz="2000" b="1" dirty="0" err="1"/>
              <a:t>попередньо</a:t>
            </a:r>
            <a:r>
              <a:rPr lang="ru-RU" sz="2000" b="1" dirty="0"/>
              <a:t> з </a:t>
            </a:r>
            <a:r>
              <a:rPr lang="ru-RU" sz="2000" b="1" dirty="0" err="1"/>
              <a:t>чистопородними</a:t>
            </a:r>
            <a:r>
              <a:rPr lang="ru-RU" sz="2000" b="1" dirty="0"/>
              <a:t> </a:t>
            </a:r>
            <a:r>
              <a:rPr lang="ru-RU" sz="2000" b="1" dirty="0" err="1"/>
              <a:t>самцями</a:t>
            </a:r>
            <a:r>
              <a:rPr lang="ru-RU" sz="2000" b="1" dirty="0"/>
              <a:t> </a:t>
            </a:r>
            <a:r>
              <a:rPr lang="ru-RU" sz="2000" b="1" dirty="0" err="1"/>
              <a:t>різних</a:t>
            </a:r>
            <a:r>
              <a:rPr lang="ru-RU" sz="2000" b="1" dirty="0"/>
              <a:t> </a:t>
            </a:r>
            <a:r>
              <a:rPr lang="ru-RU" sz="2000" b="1" dirty="0" err="1" smtClean="0"/>
              <a:t>порід</a:t>
            </a:r>
            <a:r>
              <a:rPr lang="ru-RU" sz="2000" b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6511"/>
            <a:ext cx="5400600" cy="485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Мои рисунки\ФОТО ДЛЯ ПРЕЗЕНТАЦІЙ\зна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114"/>
            <a:ext cx="1306489" cy="100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4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2072" y="1225586"/>
            <a:ext cx="179568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Calibri"/>
                <a:cs typeface="Times New Roman"/>
              </a:rPr>
              <a:t>План</a:t>
            </a:r>
            <a:r>
              <a:rPr lang="uk-UA" sz="4000" b="1" dirty="0">
                <a:solidFill>
                  <a:srgbClr val="002060"/>
                </a:solidFill>
                <a:latin typeface="Joinks"/>
                <a:ea typeface="Calibri"/>
                <a:cs typeface="Times New Roman"/>
              </a:rPr>
              <a:t> </a:t>
            </a:r>
            <a:endParaRPr lang="ru-RU" sz="4000" dirty="0">
              <a:solidFill>
                <a:srgbClr val="002060"/>
              </a:solidFill>
              <a:latin typeface="Joinks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580" y="2438886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Joinks"/>
              </a:rPr>
              <a:t>1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Добір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птахівництві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його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форми</a:t>
            </a:r>
            <a:r>
              <a:rPr lang="ru-RU" sz="2000" b="1" dirty="0">
                <a:latin typeface="Joinks"/>
              </a:rPr>
              <a:t>.</a:t>
            </a:r>
          </a:p>
          <a:p>
            <a:r>
              <a:rPr lang="ru-RU" sz="2000" b="1" dirty="0">
                <a:latin typeface="Joinks"/>
              </a:rPr>
              <a:t>2</a:t>
            </a:r>
            <a:r>
              <a:rPr lang="ru-RU" sz="2000" b="1" dirty="0" smtClean="0">
                <a:latin typeface="Joinks"/>
              </a:rPr>
              <a:t>. </a:t>
            </a:r>
            <a:r>
              <a:rPr lang="ru-RU" sz="2000" b="1" dirty="0" err="1" smtClean="0">
                <a:latin typeface="Joinks"/>
              </a:rPr>
              <a:t>Підбір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>
                <a:latin typeface="Joinks"/>
              </a:rPr>
              <a:t>у </a:t>
            </a:r>
            <a:r>
              <a:rPr lang="ru-RU" sz="2000" b="1" dirty="0" err="1">
                <a:latin typeface="Joinks"/>
              </a:rPr>
              <a:t>птахівництві</a:t>
            </a:r>
            <a:r>
              <a:rPr lang="ru-RU" sz="2000" b="1" dirty="0">
                <a:latin typeface="Joinks"/>
              </a:rPr>
              <a:t>,  </a:t>
            </a:r>
            <a:r>
              <a:rPr lang="ru-RU" sz="2000" b="1" dirty="0" err="1">
                <a:latin typeface="Joinks"/>
              </a:rPr>
              <a:t>його</a:t>
            </a:r>
            <a:r>
              <a:rPr lang="ru-RU" sz="2000" b="1" dirty="0">
                <a:latin typeface="Joinks"/>
              </a:rPr>
              <a:t>  </a:t>
            </a:r>
            <a:r>
              <a:rPr lang="ru-RU" sz="2000" b="1" dirty="0" err="1" smtClean="0">
                <a:latin typeface="Joinks"/>
              </a:rPr>
              <a:t>методи</a:t>
            </a:r>
            <a:r>
              <a:rPr lang="ru-RU" sz="2000" b="1" dirty="0" smtClean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елементи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принципи</a:t>
            </a:r>
            <a:r>
              <a:rPr lang="ru-RU" sz="2000" b="1" dirty="0">
                <a:latin typeface="Joinks"/>
              </a:rPr>
              <a:t>.</a:t>
            </a:r>
          </a:p>
          <a:p>
            <a:r>
              <a:rPr lang="ru-RU" sz="2000" b="1" dirty="0">
                <a:latin typeface="Joinks"/>
              </a:rPr>
              <a:t>3. </a:t>
            </a:r>
            <a:r>
              <a:rPr lang="ru-RU" sz="2000" b="1" dirty="0" err="1">
                <a:latin typeface="Joinks"/>
              </a:rPr>
              <a:t>Методи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розведення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класифікація</a:t>
            </a:r>
            <a:r>
              <a:rPr lang="ru-RU" sz="2000" b="1" dirty="0">
                <a:latin typeface="Joinks"/>
              </a:rPr>
              <a:t>.</a:t>
            </a:r>
          </a:p>
          <a:p>
            <a:r>
              <a:rPr lang="ru-RU" sz="2000" b="1" dirty="0">
                <a:latin typeface="Joinks"/>
              </a:rPr>
              <a:t>4.Чистопородне </a:t>
            </a:r>
            <a:r>
              <a:rPr lang="ru-RU" sz="2000" b="1" dirty="0" err="1">
                <a:latin typeface="Joinks"/>
              </a:rPr>
              <a:t>розведення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його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біологічне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значення</a:t>
            </a:r>
            <a:r>
              <a:rPr lang="ru-RU" sz="2000" b="1" dirty="0">
                <a:latin typeface="Joinks"/>
              </a:rPr>
              <a:t>. </a:t>
            </a:r>
            <a:endParaRPr lang="ru-RU" sz="2000" b="1" dirty="0" smtClean="0">
              <a:latin typeface="Joinks"/>
            </a:endParaRPr>
          </a:p>
          <a:p>
            <a:r>
              <a:rPr lang="ru-RU" sz="2000" b="1" dirty="0">
                <a:latin typeface="Joinks"/>
              </a:rPr>
              <a:t>5</a:t>
            </a:r>
            <a:r>
              <a:rPr lang="ru-RU" sz="2000" b="1" dirty="0" smtClean="0">
                <a:latin typeface="Joinks"/>
              </a:rPr>
              <a:t>.Схрещування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його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біологічна</a:t>
            </a:r>
            <a:r>
              <a:rPr lang="ru-RU" sz="2000" b="1" dirty="0">
                <a:latin typeface="Joinks"/>
              </a:rPr>
              <a:t> суть.</a:t>
            </a:r>
          </a:p>
          <a:p>
            <a:r>
              <a:rPr lang="ru-RU" sz="2000" b="1" dirty="0" smtClean="0">
                <a:latin typeface="Joinks"/>
              </a:rPr>
              <a:t>6.Види </a:t>
            </a:r>
            <a:r>
              <a:rPr lang="ru-RU" sz="2000" b="1" dirty="0" err="1">
                <a:latin typeface="Joinks"/>
              </a:rPr>
              <a:t>схрещування</a:t>
            </a:r>
            <a:r>
              <a:rPr lang="ru-RU" sz="2000" b="1" dirty="0">
                <a:latin typeface="Joinks"/>
              </a:rPr>
              <a:t> та </a:t>
            </a:r>
            <a:r>
              <a:rPr lang="ru-RU" sz="2000" b="1" dirty="0" err="1">
                <a:latin typeface="Joinks"/>
              </a:rPr>
              <a:t>їх</a:t>
            </a:r>
            <a:r>
              <a:rPr lang="ru-RU" sz="2000" b="1" dirty="0">
                <a:latin typeface="Joinks"/>
              </a:rPr>
              <a:t> характеристика.</a:t>
            </a:r>
          </a:p>
          <a:p>
            <a:r>
              <a:rPr lang="ru-RU" sz="2000" b="1" dirty="0" smtClean="0">
                <a:latin typeface="Joinks"/>
              </a:rPr>
              <a:t>7.Гібридизація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її</a:t>
            </a:r>
            <a:r>
              <a:rPr lang="ru-RU" sz="2000" b="1" dirty="0">
                <a:latin typeface="Joinks"/>
              </a:rPr>
              <a:t> мета та </a:t>
            </a:r>
            <a:r>
              <a:rPr lang="ru-RU" sz="2000" b="1" dirty="0" err="1">
                <a:latin typeface="Joinks"/>
              </a:rPr>
              <a:t>практичне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значення</a:t>
            </a:r>
            <a:r>
              <a:rPr lang="ru-RU" dirty="0"/>
              <a:t>.</a:t>
            </a:r>
          </a:p>
        </p:txBody>
      </p:sp>
      <p:pic>
        <p:nvPicPr>
          <p:cNvPr id="1027" name="Picture 3" descr="C:\Documents and Settings\Admin\Мои документы\Мои рисунки\ФОТО ДЛЯ ПРЕЗЕНТАЦІЙ\зн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5429250"/>
            <a:ext cx="16478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ФОТО ДЛЯ ПРЕЗЕНТАЦІЙ\ф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" y="0"/>
            <a:ext cx="18478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Відтворне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або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заводське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схрещування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застосовують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для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виведення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ньому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можуть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участь 2-5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порід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більше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при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цьому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материнську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беруть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переважно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місцеву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8195" name="Picture 3" descr="C:\Documents and Settings\Admin\Мои документы\Мои рисунки\ФОТО ДЛЯ ПРЕЗЕНТАЦІЙ\знаки розвед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2152650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9734" y="1700808"/>
            <a:ext cx="311443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1507" y="5807605"/>
            <a:ext cx="3114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Мал.</a:t>
            </a:r>
            <a:r>
              <a:rPr lang="uk-UA" sz="1600" b="1" dirty="0" smtClean="0">
                <a:solidFill>
                  <a:prstClr val="black"/>
                </a:solidFill>
                <a:latin typeface="Joinks"/>
              </a:rPr>
              <a:t>5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. Схема</a:t>
            </a:r>
            <a:r>
              <a:rPr lang="uk-UA" sz="1600" b="1" dirty="0" smtClean="0">
                <a:solidFill>
                  <a:prstClr val="black"/>
                </a:solidFill>
                <a:latin typeface="Joinks"/>
              </a:rPr>
              <a:t> складного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latin typeface="Joinks"/>
              </a:rPr>
              <a:t>відтворного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 (</a:t>
            </a:r>
            <a:r>
              <a:rPr lang="ru-RU" sz="1600" b="1" dirty="0" err="1" smtClean="0">
                <a:solidFill>
                  <a:srgbClr val="C00000"/>
                </a:solidFill>
                <a:latin typeface="Joinks"/>
              </a:rPr>
              <a:t>заводського</a:t>
            </a:r>
            <a:r>
              <a:rPr lang="ru-RU" sz="1600" b="1" dirty="0" smtClean="0">
                <a:solidFill>
                  <a:prstClr val="black"/>
                </a:solidFill>
                <a:latin typeface="Joinks"/>
              </a:rPr>
              <a:t>) </a:t>
            </a:r>
            <a:r>
              <a:rPr lang="ru-RU" sz="1600" b="1" dirty="0" err="1">
                <a:solidFill>
                  <a:prstClr val="black"/>
                </a:solidFill>
                <a:latin typeface="Joinks"/>
              </a:rPr>
              <a:t>схрещування</a:t>
            </a:r>
            <a:endParaRPr lang="ru-RU" sz="1600" b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5768" y="1700808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Порода 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1700808"/>
            <a:ext cx="1563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Порода 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7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9085" y="934195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Joinks"/>
              </a:rPr>
              <a:t>Для </a:t>
            </a:r>
            <a:r>
              <a:rPr lang="ru-RU" sz="2000" b="1" dirty="0" err="1">
                <a:latin typeface="Joinks"/>
              </a:rPr>
              <a:t>гібридизації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кросах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використовують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спеціалізовані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лінії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тобто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такі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які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відселекціоновані</a:t>
            </a:r>
            <a:r>
              <a:rPr lang="ru-RU" sz="2000" b="1" dirty="0">
                <a:latin typeface="Joinks"/>
              </a:rPr>
              <a:t> за </a:t>
            </a:r>
            <a:r>
              <a:rPr lang="ru-RU" sz="2000" b="1" dirty="0" err="1">
                <a:latin typeface="Joinks"/>
              </a:rPr>
              <a:t>однією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або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кількома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ознаками</a:t>
            </a:r>
            <a:r>
              <a:rPr lang="ru-RU" sz="2000" b="1" dirty="0">
                <a:latin typeface="Joinks"/>
              </a:rPr>
              <a:t>: </a:t>
            </a:r>
            <a:r>
              <a:rPr lang="ru-RU" sz="2000" b="1" dirty="0" err="1">
                <a:latin typeface="Joinks"/>
              </a:rPr>
              <a:t>масою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яєць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несучістю</a:t>
            </a:r>
            <a:r>
              <a:rPr lang="ru-RU" sz="2000" b="1" dirty="0">
                <a:latin typeface="Joinks"/>
              </a:rPr>
              <a:t>, живою </a:t>
            </a:r>
            <a:r>
              <a:rPr lang="ru-RU" sz="2000" b="1" dirty="0" err="1">
                <a:latin typeface="Joinks"/>
              </a:rPr>
              <a:t>масою</a:t>
            </a:r>
            <a:r>
              <a:rPr lang="ru-RU" sz="2000" b="1" dirty="0">
                <a:latin typeface="Joinks"/>
              </a:rPr>
              <a:t>, </a:t>
            </a:r>
            <a:r>
              <a:rPr lang="ru-RU" sz="2000" b="1" dirty="0" err="1">
                <a:latin typeface="Joinks"/>
              </a:rPr>
              <a:t>м'ясними</a:t>
            </a:r>
            <a:r>
              <a:rPr lang="ru-RU" sz="2000" b="1" dirty="0">
                <a:latin typeface="Joinks"/>
              </a:rPr>
              <a:t> формами </a:t>
            </a:r>
            <a:r>
              <a:rPr lang="ru-RU" sz="2000" b="1" dirty="0" err="1">
                <a:latin typeface="Joinks"/>
              </a:rPr>
              <a:t>тощо</a:t>
            </a:r>
            <a:r>
              <a:rPr lang="ru-RU" sz="2000" b="1" dirty="0">
                <a:latin typeface="Joinks"/>
              </a:rPr>
              <a:t>. </a:t>
            </a:r>
            <a:r>
              <a:rPr lang="ru-RU" sz="2000" b="1" dirty="0" err="1">
                <a:latin typeface="Joinks"/>
              </a:rPr>
              <a:t>Такі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лінії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 у </a:t>
            </a:r>
            <a:r>
              <a:rPr lang="ru-RU" sz="2000" b="1" dirty="0" err="1">
                <a:latin typeface="Joinks"/>
              </a:rPr>
              <a:t>кросах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мають</a:t>
            </a:r>
            <a:r>
              <a:rPr lang="ru-RU" sz="2000" b="1" dirty="0">
                <a:latin typeface="Joinks"/>
              </a:rPr>
              <a:t> бути </a:t>
            </a:r>
            <a:r>
              <a:rPr lang="ru-RU" sz="2000" b="1" dirty="0" err="1" smtClean="0">
                <a:latin typeface="Joinks"/>
              </a:rPr>
              <a:t>поєднуваними</a:t>
            </a:r>
            <a:r>
              <a:rPr lang="ru-RU" sz="2000" b="1" dirty="0" smtClean="0">
                <a:latin typeface="Joinks"/>
              </a:rPr>
              <a:t>.</a:t>
            </a:r>
            <a:endParaRPr lang="ru-RU" sz="2000" b="1" dirty="0"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5345" y="287864"/>
            <a:ext cx="44922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Г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ібридизаці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я птиці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3948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Прості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лінії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створюють</a:t>
            </a:r>
            <a:r>
              <a:rPr lang="ru-RU" sz="2000" b="1" dirty="0">
                <a:latin typeface="Joinks"/>
              </a:rPr>
              <a:t> на </a:t>
            </a:r>
            <a:r>
              <a:rPr lang="ru-RU" sz="2000" b="1" dirty="0" err="1">
                <a:latin typeface="Joinks"/>
              </a:rPr>
              <a:t>основі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однієї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smtClean="0">
                <a:latin typeface="Joinks"/>
              </a:rPr>
              <a:t>породи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7599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Joinks"/>
              </a:rPr>
              <a:t>Спеціалізовані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лінії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птиці</a:t>
            </a:r>
            <a:r>
              <a:rPr lang="ru-RU" sz="2000" b="1" dirty="0">
                <a:latin typeface="Joinks"/>
              </a:rPr>
              <a:t> </a:t>
            </a:r>
            <a:r>
              <a:rPr lang="ru-RU" sz="2000" b="1" dirty="0" err="1">
                <a:latin typeface="Joinks"/>
              </a:rPr>
              <a:t>можуть</a:t>
            </a:r>
            <a:r>
              <a:rPr lang="ru-RU" sz="2000" b="1" dirty="0">
                <a:latin typeface="Joinks"/>
              </a:rPr>
              <a:t> бути </a:t>
            </a:r>
            <a:r>
              <a:rPr lang="ru-RU" sz="2000" b="1" dirty="0" err="1">
                <a:latin typeface="Joinks"/>
              </a:rPr>
              <a:t>простими</a:t>
            </a:r>
            <a:r>
              <a:rPr lang="ru-RU" sz="2000" b="1" dirty="0">
                <a:latin typeface="Joinks"/>
              </a:rPr>
              <a:t> і </a:t>
            </a:r>
            <a:r>
              <a:rPr lang="ru-RU" sz="2000" b="1" dirty="0" err="1">
                <a:latin typeface="Joinks"/>
              </a:rPr>
              <a:t>синтетичними</a:t>
            </a:r>
            <a:r>
              <a:rPr lang="ru-RU" sz="2000" b="1" dirty="0">
                <a:latin typeface="Joinks"/>
              </a:rPr>
              <a:t>. </a:t>
            </a:r>
          </a:p>
        </p:txBody>
      </p:sp>
      <p:pic>
        <p:nvPicPr>
          <p:cNvPr id="1028" name="Picture 4" descr="C:\Documents and Settings\Admin\Мои документы\Мои рисунки\ФОТО ДЛЯ ПРЕЗЕНТАЦІЙ\лінії птиц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9674"/>
            <a:ext cx="1905599" cy="196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91" y="4318720"/>
            <a:ext cx="2730762" cy="247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65570"/>
            <a:ext cx="2457618" cy="18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9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4898" y="208468"/>
            <a:ext cx="5915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4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  <a:cs typeface="+mj-cs"/>
              </a:rPr>
              <a:t>   </a:t>
            </a:r>
            <a:r>
              <a:rPr kumimoji="0" lang="ru-RU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  <a:cs typeface="+mj-cs"/>
              </a:rPr>
              <a:t>Програма</a:t>
            </a: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004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  <a:cs typeface="+mj-cs"/>
              </a:rPr>
              <a:t> </a:t>
            </a:r>
            <a:r>
              <a:rPr kumimoji="0" lang="ru-RU" sz="4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4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Joinks"/>
                <a:ea typeface="+mj-ea"/>
                <a:cs typeface="+mj-cs"/>
              </a:rPr>
              <a:t>гібридизації</a:t>
            </a:r>
            <a:endParaRPr kumimoji="0" lang="ru-RU" sz="4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Joinks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216332" y="1053031"/>
            <a:ext cx="6469982" cy="4812127"/>
            <a:chOff x="1140" y="1555"/>
            <a:chExt cx="3840" cy="2166"/>
          </a:xfrm>
        </p:grpSpPr>
        <p:graphicFrame>
          <p:nvGraphicFramePr>
            <p:cNvPr id="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894" y="3476"/>
            <a:ext cx="336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1" name="Clip" r:id="rId3" imgW="588918" imgH="588918" progId="MS_ClipArt_Gallery.2">
                    <p:embed/>
                  </p:oleObj>
                </mc:Choice>
                <mc:Fallback>
                  <p:oleObj name="Clip" r:id="rId3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" y="3476"/>
                          <a:ext cx="336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94" y="1921"/>
              <a:ext cx="11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 useBgFill="1"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4419" y="2140"/>
              <a:ext cx="141" cy="169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 useBgFill="1"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578" y="2160"/>
              <a:ext cx="148" cy="164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 useBgFill="1"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2425" y="2140"/>
              <a:ext cx="145" cy="169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 useBgFill="1"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28" y="2700"/>
              <a:ext cx="198" cy="151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 useBgFill="1"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060" y="3226"/>
              <a:ext cx="0" cy="230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444" y="1555"/>
              <a:ext cx="21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93" y="1555"/>
              <a:ext cx="23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</a:rPr>
                <a:t>B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75" y="1555"/>
              <a:ext cx="21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C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480" y="1555"/>
              <a:ext cx="219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D</a:t>
              </a:r>
            </a:p>
          </p:txBody>
        </p:sp>
        <p:graphicFrame>
          <p:nvGraphicFramePr>
            <p:cNvPr id="16" name="Object 1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343" y="2945"/>
            <a:ext cx="32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2" name="Clip" r:id="rId5" imgW="588918" imgH="588918" progId="MS_ClipArt_Gallery.2">
                    <p:embed/>
                  </p:oleObj>
                </mc:Choice>
                <mc:Fallback>
                  <p:oleObj name="Clip" r:id="rId5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3" y="2945"/>
                          <a:ext cx="326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40" y="1856"/>
            <a:ext cx="315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3" name="Clip" r:id="rId7" imgW="588918" imgH="588918" progId="MS_ClipArt_Gallery.2">
                    <p:embed/>
                  </p:oleObj>
                </mc:Choice>
                <mc:Fallback>
                  <p:oleObj name="Clip" r:id="rId7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0" y="1856"/>
                          <a:ext cx="315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46" y="1856"/>
            <a:ext cx="31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4" name="Clip" r:id="rId9" imgW="588918" imgH="588918" progId="MS_ClipArt_Gallery.2">
                    <p:embed/>
                  </p:oleObj>
                </mc:Choice>
                <mc:Fallback>
                  <p:oleObj name="Clip" r:id="rId9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6" y="1856"/>
                          <a:ext cx="31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54" y="2392"/>
            <a:ext cx="315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5" name="Clip" r:id="rId10" imgW="588918" imgH="588918" progId="MS_ClipArt_Gallery.2">
                    <p:embed/>
                  </p:oleObj>
                </mc:Choice>
                <mc:Fallback>
                  <p:oleObj name="Clip" r:id="rId10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4" y="2392"/>
                          <a:ext cx="315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41" y="1856"/>
            <a:ext cx="31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" name="Clip" r:id="rId11" imgW="588918" imgH="588918" progId="MS_ClipArt_Gallery.2">
                    <p:embed/>
                  </p:oleObj>
                </mc:Choice>
                <mc:Fallback>
                  <p:oleObj name="Clip" r:id="rId11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1" y="1856"/>
                          <a:ext cx="31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650" y="1856"/>
            <a:ext cx="314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7" name="Clip" r:id="rId13" imgW="588918" imgH="588918" progId="MS_ClipArt_Gallery.2">
                    <p:embed/>
                  </p:oleObj>
                </mc:Choice>
                <mc:Fallback>
                  <p:oleObj name="Clip" r:id="rId13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0" y="1856"/>
                          <a:ext cx="314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58" y="1856"/>
            <a:ext cx="315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8" name="Clip" r:id="rId14" imgW="588918" imgH="588918" progId="MS_ClipArt_Gallery.2">
                    <p:embed/>
                  </p:oleObj>
                </mc:Choice>
                <mc:Fallback>
                  <p:oleObj name="Clip" r:id="rId14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8" y="1856"/>
                          <a:ext cx="315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63" y="1856"/>
            <a:ext cx="31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9" name="Clip" r:id="rId16" imgW="588918" imgH="588918" progId="MS_ClipArt_Gallery.2">
                    <p:embed/>
                  </p:oleObj>
                </mc:Choice>
                <mc:Fallback>
                  <p:oleObj name="Clip" r:id="rId16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3" y="1856"/>
                          <a:ext cx="31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55" y="1856"/>
            <a:ext cx="315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0" name="Clip" r:id="rId17" imgW="588918" imgH="588918" progId="MS_ClipArt_Gallery.2">
                    <p:embed/>
                  </p:oleObj>
                </mc:Choice>
                <mc:Fallback>
                  <p:oleObj name="Clip" r:id="rId17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" y="1856"/>
                          <a:ext cx="315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61" y="1856"/>
            <a:ext cx="31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1" name="Clip" r:id="rId19" imgW="588918" imgH="588918" progId="MS_ClipArt_Gallery.2">
                    <p:embed/>
                  </p:oleObj>
                </mc:Choice>
                <mc:Fallback>
                  <p:oleObj name="Clip" r:id="rId19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1" y="1856"/>
                          <a:ext cx="317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486" y="1930"/>
              <a:ext cx="11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509" y="1930"/>
              <a:ext cx="11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483" y="1921"/>
              <a:ext cx="11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graphicFrame>
          <p:nvGraphicFramePr>
            <p:cNvPr id="29" name="Object 2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159" y="2393"/>
            <a:ext cx="31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" name="Clip" r:id="rId20" imgW="588918" imgH="588918" progId="MS_ClipArt_Gallery.2">
                    <p:embed/>
                  </p:oleObj>
                </mc:Choice>
                <mc:Fallback>
                  <p:oleObj name="Clip" r:id="rId20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" y="2393"/>
                          <a:ext cx="314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3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66" y="2392"/>
            <a:ext cx="31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" name="Clip" r:id="rId21" imgW="588918" imgH="588918" progId="MS_ClipArt_Gallery.2">
                    <p:embed/>
                  </p:oleObj>
                </mc:Choice>
                <mc:Fallback>
                  <p:oleObj name="Clip" r:id="rId21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6" y="2392"/>
                          <a:ext cx="317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85" y="2393"/>
            <a:ext cx="31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4" name="Clip" r:id="rId22" imgW="588918" imgH="588918" progId="MS_ClipArt_Gallery.2">
                    <p:embed/>
                  </p:oleObj>
                </mc:Choice>
                <mc:Fallback>
                  <p:oleObj name="Clip" r:id="rId22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" y="2393"/>
                          <a:ext cx="314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016" y="2456"/>
              <a:ext cx="11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990" y="2456"/>
              <a:ext cx="11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 useBgFill="1"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3614" y="2140"/>
              <a:ext cx="149" cy="164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 useBgFill="1"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3848" y="2700"/>
              <a:ext cx="211" cy="151"/>
            </a:xfrm>
            <a:prstGeom prst="line">
              <a:avLst/>
            </a:prstGeom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36" name="Object 3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55" y="2945"/>
            <a:ext cx="326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5" name="Clip" r:id="rId23" imgW="588918" imgH="588918" progId="MS_ClipArt_Gallery.2">
                    <p:embed/>
                  </p:oleObj>
                </mc:Choice>
                <mc:Fallback>
                  <p:oleObj name="Clip" r:id="rId23" imgW="588918" imgH="58891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" y="2945"/>
                          <a:ext cx="326" cy="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2985" y="3034"/>
              <a:ext cx="11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5655" tIns="44255" rIns="85655" bIns="44255">
              <a:spAutoFit/>
            </a:bodyPr>
            <a:lstStyle/>
            <a:p>
              <a:pPr marL="0" marR="0" lvl="0" indent="0" defTabSz="866775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713520" y="1291860"/>
            <a:ext cx="1494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57275" fontAlgn="base">
              <a:buClr>
                <a:srgbClr val="C41130"/>
              </a:buClr>
              <a:tabLst>
                <a:tab pos="4757738" algn="l"/>
              </a:tabLst>
              <a:defRPr/>
            </a:pPr>
            <a:r>
              <a:rPr lang="uk-UA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Чисті лінії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996177" y="2934488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57275" fontAlgn="base">
              <a:buClr>
                <a:srgbClr val="C41130"/>
              </a:buClr>
              <a:tabLst>
                <a:tab pos="4757738" algn="l"/>
              </a:tabLst>
              <a:defRPr/>
            </a:pPr>
            <a:r>
              <a:rPr lang="ru-RU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Прабатьки</a:t>
            </a:r>
            <a:endParaRPr lang="ru-RU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04861" y="4209118"/>
            <a:ext cx="107112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57275" fontAlgn="base">
              <a:lnSpc>
                <a:spcPct val="115000"/>
              </a:lnSpc>
              <a:buClr>
                <a:srgbClr val="C41130"/>
              </a:buClr>
              <a:tabLst>
                <a:tab pos="4757738" algn="l"/>
              </a:tabLst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Батьки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159594" y="6039217"/>
            <a:ext cx="282481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57275" fontAlgn="base">
              <a:lnSpc>
                <a:spcPct val="115000"/>
              </a:lnSpc>
              <a:buClr>
                <a:srgbClr val="C41130"/>
              </a:buClr>
              <a:tabLst>
                <a:tab pos="4757738" algn="l"/>
              </a:tabLst>
              <a:defRPr/>
            </a:pPr>
            <a:r>
              <a:rPr lang="ru-RU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Промислові</a:t>
            </a: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ru-RU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несучки</a:t>
            </a:r>
            <a:endParaRPr lang="nl-NL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Міжлінійна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гібридизація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найпоширеніший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розведення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птахівництві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втілення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досягається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кросах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птиці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вико-ристовуючи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поєднувані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0238"/>
            <a:ext cx="4896544" cy="462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4913940" y="764704"/>
            <a:ext cx="4230059" cy="5544616"/>
          </a:xfrm>
          <a:prstGeom prst="cloudCallout">
            <a:avLst>
              <a:gd name="adj1" fmla="val -65693"/>
              <a:gd name="adj2" fmla="val 49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22507" y="1268760"/>
            <a:ext cx="38884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Це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дволінійний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крос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створений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основі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ліній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породи леггорн і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род-айленд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Гібриди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відзначаються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спокійним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норовом,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підвищеною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стійкістю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хвороби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Марека; добре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пристосовані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до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кліткового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утримання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;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швидко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нарощують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масу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яєць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.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Несучість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гібридів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–  270–280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яєць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на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рік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маса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Joinks"/>
              </a:rPr>
              <a:t>яйця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 – 60–61,5 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г,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шкаралупа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кремова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Joinks"/>
              </a:rPr>
              <a:t>збереженість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–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Joinks"/>
              </a:rPr>
              <a:t>90–94 </a:t>
            </a:r>
            <a:r>
              <a:rPr lang="ru-RU" sz="2000" b="1" dirty="0">
                <a:solidFill>
                  <a:srgbClr val="000000"/>
                </a:solidFill>
                <a:latin typeface="Joinks"/>
              </a:rPr>
              <a:t>%.</a:t>
            </a:r>
            <a:endParaRPr lang="ru-RU" sz="2000" b="1" dirty="0">
              <a:latin typeface="Joinks"/>
            </a:endParaRPr>
          </a:p>
        </p:txBody>
      </p:sp>
      <p:pic>
        <p:nvPicPr>
          <p:cNvPr id="3" name="Рисунок 4" descr="http://www.ptahy.org.ua/pic/sptahy/5_1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" y="1268760"/>
            <a:ext cx="4026532" cy="5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7" y="337433"/>
            <a:ext cx="503102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Joinks"/>
              </a:rPr>
              <a:t>Крос</a:t>
            </a:r>
            <a:r>
              <a:rPr lang="ru-RU" sz="3200" b="1" dirty="0">
                <a:solidFill>
                  <a:schemeClr val="bg1"/>
                </a:solidFill>
                <a:latin typeface="Joink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Joinks"/>
              </a:rPr>
              <a:t>Борки-</a:t>
            </a:r>
            <a:r>
              <a:rPr lang="ru-RU" sz="3200" b="1" dirty="0" err="1" smtClean="0">
                <a:solidFill>
                  <a:schemeClr val="bg1"/>
                </a:solidFill>
                <a:latin typeface="Joinks"/>
              </a:rPr>
              <a:t>колор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гнутая вверх стрелка 8"/>
          <p:cNvSpPr/>
          <p:nvPr/>
        </p:nvSpPr>
        <p:spPr>
          <a:xfrm>
            <a:off x="6444208" y="5298944"/>
            <a:ext cx="1800200" cy="9383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05105" y="2960077"/>
            <a:ext cx="1427790" cy="11169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32656"/>
            <a:ext cx="78488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Крос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Times New Roman"/>
              </a:rPr>
              <a:t>Борки-колор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algn="ctr"/>
            <a:r>
              <a:rPr lang="uk-UA" b="1" dirty="0" smtClean="0">
                <a:latin typeface="Times New Roman"/>
                <a:ea typeface="Times New Roman"/>
              </a:rPr>
              <a:t>                 </a:t>
            </a:r>
            <a:r>
              <a:rPr lang="uk-UA" sz="1600" b="1" dirty="0" smtClean="0">
                <a:latin typeface="Joinks"/>
                <a:ea typeface="Times New Roman"/>
              </a:rPr>
              <a:t>Дволінійний  </a:t>
            </a:r>
            <a:r>
              <a:rPr lang="uk-UA" sz="1600" b="1" dirty="0" err="1">
                <a:latin typeface="Joinks"/>
                <a:ea typeface="Times New Roman"/>
              </a:rPr>
              <a:t>аутосексний</a:t>
            </a:r>
            <a:r>
              <a:rPr lang="uk-UA" sz="1600" b="1" dirty="0">
                <a:latin typeface="Joinks"/>
                <a:ea typeface="Times New Roman"/>
              </a:rPr>
              <a:t>  крос   селекції  Інституту птахівництва </a:t>
            </a:r>
            <a:r>
              <a:rPr lang="uk-UA" sz="1600" b="1" dirty="0" smtClean="0">
                <a:latin typeface="Joinks"/>
                <a:ea typeface="Times New Roman"/>
              </a:rPr>
              <a:t>УААН</a:t>
            </a:r>
            <a:r>
              <a:rPr lang="uk-UA" b="1" baseline="-25000" dirty="0">
                <a:latin typeface="Joinks"/>
                <a:ea typeface="Times New Roman"/>
              </a:rPr>
              <a:t>,</a:t>
            </a:r>
            <a:r>
              <a:rPr lang="uk-UA" sz="1600" b="1" dirty="0" smtClean="0">
                <a:latin typeface="Joinks"/>
                <a:ea typeface="Times New Roman"/>
              </a:rPr>
              <a:t> </a:t>
            </a:r>
            <a:r>
              <a:rPr lang="uk-UA" sz="1600" b="1" dirty="0" smtClean="0">
                <a:latin typeface="Joinks"/>
                <a:ea typeface="Times New Roman"/>
              </a:rPr>
              <a:t>України. </a:t>
            </a:r>
            <a:r>
              <a:rPr lang="uk-UA" sz="1600" b="1" dirty="0">
                <a:latin typeface="Joinks"/>
                <a:ea typeface="Times New Roman"/>
              </a:rPr>
              <a:t>Створений на основі схрещування курей лінії 68   породи  род-айленд   білий  синтетичного   походження   </a:t>
            </a:r>
            <a:r>
              <a:rPr lang="uk-UA" sz="1600" b="1" spc="-100" dirty="0">
                <a:latin typeface="Joinks"/>
                <a:ea typeface="Times New Roman"/>
              </a:rPr>
              <a:t>із</a:t>
            </a:r>
            <a:r>
              <a:rPr lang="uk-UA" sz="1600" b="1" dirty="0">
                <a:latin typeface="Joinks"/>
                <a:ea typeface="Times New Roman"/>
              </a:rPr>
              <a:t>   півнями батьківської лінії 38 породи род-айленд </a:t>
            </a:r>
            <a:r>
              <a:rPr lang="uk-UA" sz="1600" b="1" dirty="0" smtClean="0">
                <a:latin typeface="Joinks"/>
                <a:ea typeface="Times New Roman"/>
              </a:rPr>
              <a:t>червоний. </a:t>
            </a:r>
            <a:endParaRPr lang="ru-RU" sz="1600" b="1" dirty="0">
              <a:latin typeface="Joink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95" y="2420887"/>
            <a:ext cx="4176465" cy="43533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36912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Батьківські</a:t>
            </a:r>
            <a:r>
              <a:rPr lang="ru-RU" b="1" dirty="0">
                <a:latin typeface="Joinks"/>
              </a:rPr>
              <a:t>   </a:t>
            </a:r>
            <a:r>
              <a:rPr lang="ru-RU" b="1" dirty="0" err="1">
                <a:latin typeface="Joinks"/>
              </a:rPr>
              <a:t>форми</a:t>
            </a:r>
            <a:endParaRPr lang="ru-RU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6019025"/>
            <a:ext cx="1733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Joinks"/>
              </a:rPr>
              <a:t>Гібридні</a:t>
            </a:r>
            <a:r>
              <a:rPr lang="ru-RU" b="1" dirty="0">
                <a:latin typeface="Joinks"/>
              </a:rPr>
              <a:t>   </a:t>
            </a:r>
            <a:endParaRPr lang="ru-RU" b="1" dirty="0" smtClean="0">
              <a:latin typeface="Joinks"/>
            </a:endParaRPr>
          </a:p>
          <a:p>
            <a:r>
              <a:rPr lang="ru-RU" b="1" dirty="0" err="1" smtClean="0">
                <a:latin typeface="Joinks"/>
              </a:rPr>
              <a:t>несучки</a:t>
            </a:r>
            <a:r>
              <a:rPr lang="ru-RU" b="1" dirty="0" smtClean="0">
                <a:latin typeface="Joinks"/>
              </a:rPr>
              <a:t> </a:t>
            </a:r>
            <a:r>
              <a:rPr lang="ru-RU" b="1" dirty="0">
                <a:latin typeface="Joinks"/>
              </a:rPr>
              <a:t>(АВ)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7783" y="1774556"/>
            <a:ext cx="414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Схема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дволінійного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кросу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«Борки-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колор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</p:spTree>
    <p:extLst>
      <p:ext uri="{BB962C8B-B14F-4D97-AF65-F5344CB8AC3E}">
        <p14:creationId xmlns:p14="http://schemas.microsoft.com/office/powerpoint/2010/main" val="28947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http://www.ptahy.org.ua/pic/sptahy/5_1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2" y="2852936"/>
            <a:ext cx="270019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3" descr="http://www.ptahy.org.ua/pic/sptahy/5_1_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43" y="1117245"/>
            <a:ext cx="252028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5" descr="http://www.ptahy.org.ua/pic/sptahy/5_1_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01" y="3903712"/>
            <a:ext cx="369475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58136"/>
            <a:ext cx="640871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Joinks"/>
                <a:ea typeface="Times New Roman"/>
                <a:cs typeface="Times New Roman"/>
              </a:rPr>
              <a:t>Високопродуктивні</a:t>
            </a:r>
            <a:r>
              <a:rPr lang="ru-RU" sz="2800" b="1" dirty="0" smtClean="0">
                <a:solidFill>
                  <a:srgbClr val="00206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Joinks"/>
                <a:ea typeface="Times New Roman"/>
                <a:cs typeface="Times New Roman"/>
              </a:rPr>
              <a:t>кроси</a:t>
            </a:r>
            <a:r>
              <a:rPr lang="ru-RU" sz="2800" b="1" dirty="0" smtClean="0">
                <a:solidFill>
                  <a:srgbClr val="002060"/>
                </a:solidFill>
                <a:latin typeface="Joinks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Joinks"/>
                <a:ea typeface="Times New Roman"/>
                <a:cs typeface="Times New Roman"/>
              </a:rPr>
              <a:t>птиці</a:t>
            </a:r>
            <a:r>
              <a:rPr lang="ru-RU" sz="2800" b="1" dirty="0" smtClean="0">
                <a:solidFill>
                  <a:srgbClr val="002060"/>
                </a:solidFill>
                <a:latin typeface="Joinks"/>
                <a:ea typeface="Times New Roman"/>
                <a:cs typeface="Times New Roman"/>
              </a:rPr>
              <a:t> </a:t>
            </a:r>
            <a:endParaRPr lang="ru-RU" sz="2800" b="1" dirty="0">
              <a:solidFill>
                <a:srgbClr val="002060"/>
              </a:solidFill>
              <a:latin typeface="Joinks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01986" y="650100"/>
            <a:ext cx="242315" cy="2172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372200" y="723918"/>
            <a:ext cx="242316" cy="3196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3968" y="628041"/>
            <a:ext cx="242316" cy="640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Н М К\ПТАХІВНИЦТВО НАВЧ.МЕТОД. КОМПЛЕКС\Презентації Техн. в-ва прод.птах\ФОТО ДЛЯ ПРЕЗЕНТАЦІЙ\крос хайсекс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45" y="3928577"/>
            <a:ext cx="2089071" cy="272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3988" y="6195685"/>
            <a:ext cx="1199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Хайсекс</a:t>
            </a: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uk-UA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uk-UA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020112" y="650099"/>
            <a:ext cx="255744" cy="3295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04" y="1236040"/>
            <a:ext cx="26765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трелка вниз 12"/>
          <p:cNvSpPr/>
          <p:nvPr/>
        </p:nvSpPr>
        <p:spPr>
          <a:xfrm>
            <a:off x="7334016" y="650099"/>
            <a:ext cx="242316" cy="834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442878" cy="1113254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uk-UA" sz="4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+mn-ea"/>
                <a:cs typeface="Arial"/>
              </a:rPr>
              <a:t>Питання самоконтролю</a:t>
            </a:r>
            <a:r>
              <a:rPr lang="ru-RU" sz="1800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1800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5472608" cy="475252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1.Що таке добір і які </a:t>
            </a:r>
            <a:r>
              <a:rPr lang="uk-UA" sz="2300" b="1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є </a:t>
            </a:r>
            <a:r>
              <a:rPr lang="uk-UA" sz="2300" b="1" smtClean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форми </a:t>
            </a: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добору?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2.Як проводять гомогенний добір?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3.Як проводять гетерогенний добір?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4.Що таке підбір і яка його мета?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5.Що таке інбридинг та аутбридинг?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6.Що таке методи розведення?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7.Яке біологічне значення чистопородного розведення?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300" b="1" dirty="0">
                <a:solidFill>
                  <a:schemeClr val="tx1"/>
                </a:solidFill>
                <a:latin typeface="Georgia" pitchFamily="18" charset="0"/>
                <a:ea typeface="Calibri"/>
                <a:cs typeface="Times New Roman"/>
              </a:rPr>
              <a:t>8.Для чого у птахівництві застосовують гібридизацію?</a:t>
            </a:r>
            <a:endParaRPr lang="ru-RU" sz="2300" b="1" dirty="0">
              <a:solidFill>
                <a:schemeClr val="tx1"/>
              </a:solidFill>
              <a:latin typeface="Georgia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580112" y="2996952"/>
            <a:ext cx="2808312" cy="2664296"/>
          </a:xfrm>
        </p:spPr>
      </p:pic>
    </p:spTree>
    <p:extLst>
      <p:ext uri="{BB962C8B-B14F-4D97-AF65-F5344CB8AC3E}">
        <p14:creationId xmlns:p14="http://schemas.microsoft.com/office/powerpoint/2010/main" val="35737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 М К\ПТАХІВНИЦТВО НАВЧ.МЕТОД. КОМПЛЕКС\Презентації Техн. в-ва прод.птах\ФОТО ДЛЯ ПРЕЗЕНТАЦІЙ\венера+марс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543175" cy="1716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 М К\ПТАХІВНИЦТВО НАВЧ.МЕТОД. КОМПЛЕКС\Презентації Техн. в-ва прод.птах\ФОТО ДЛЯ ПРЕЗЕНТАЦІЙ\венера+мар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27"/>
          <a:stretch/>
        </p:blipFill>
        <p:spPr bwMode="auto">
          <a:xfrm flipH="1">
            <a:off x="6084311" y="1769207"/>
            <a:ext cx="1944216" cy="16939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 М К\ПТАХІВНИЦТВО НАВЧ.МЕТОД. КОМПЛЕКС\Презентації Техн. в-ва прод.птах\ФОТО ДЛЯ ПРЕЗЕНТАЦІЙ\знак...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24" y="5217118"/>
            <a:ext cx="1276350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Н М К\ПТАХІВНИЦТВО НАВЧ.МЕТОД. КОМПЛЕКС\Презентації Техн. в-ва прод.птах\ФОТО ДЛЯ ПРЕЗЕНТАЦІЙ\знак.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33200" y="301019"/>
            <a:ext cx="2139000" cy="17305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Н М К\ПТАХІВНИЦТВО НАВЧ.МЕТОД. КОМПЛЕКС\Презентації Техн. в-ва прод.птах\ФОТО ДЛЯ ПРЕЗЕНТАЦІЙ\зна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33335"/>
            <a:ext cx="1647825" cy="1428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Н М К\ПТАХІВНИЦТВО НАВЧ.МЕТОД. КОМПЛЕКС\Презентації Техн. в-ва прод.птах\ФОТО ДЛЯ ПРЕЗЕНТАЦІЙ\знаки розведення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73" y="3989443"/>
            <a:ext cx="2269451" cy="2076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66703" y="2471879"/>
            <a:ext cx="29630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Дякую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за </a:t>
            </a: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увагу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30" y="3715309"/>
            <a:ext cx="977481" cy="104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2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78572"/>
              </p:ext>
            </p:extLst>
          </p:nvPr>
        </p:nvGraphicFramePr>
        <p:xfrm>
          <a:off x="6583946" y="4509120"/>
          <a:ext cx="944945" cy="98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Clip" r:id="rId11" imgW="588918" imgH="588918" progId="MS_ClipArt_Gallery.2">
                  <p:embed/>
                </p:oleObj>
              </mc:Choice>
              <mc:Fallback>
                <p:oleObj name="Clip" r:id="rId11" imgW="588918" imgH="58891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946" y="4509120"/>
                        <a:ext cx="944945" cy="984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828639"/>
              </p:ext>
            </p:extLst>
          </p:nvPr>
        </p:nvGraphicFramePr>
        <p:xfrm>
          <a:off x="7305194" y="5105022"/>
          <a:ext cx="899030" cy="90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lip" r:id="rId13" imgW="588918" imgH="588918" progId="MS_ClipArt_Gallery.2">
                  <p:embed/>
                </p:oleObj>
              </mc:Choice>
              <mc:Fallback>
                <p:oleObj name="Clip" r:id="rId13" imgW="588918" imgH="58891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194" y="5105022"/>
                        <a:ext cx="899030" cy="905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592137"/>
              </p:ext>
            </p:extLst>
          </p:nvPr>
        </p:nvGraphicFramePr>
        <p:xfrm>
          <a:off x="7982738" y="5733257"/>
          <a:ext cx="83773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Clip" r:id="rId15" imgW="588918" imgH="588918" progId="MS_ClipArt_Gallery.2">
                  <p:embed/>
                </p:oleObj>
              </mc:Choice>
              <mc:Fallback>
                <p:oleObj name="Clip" r:id="rId15" imgW="588918" imgH="58891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2738" y="5733257"/>
                        <a:ext cx="837734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49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7"/>
          <a:stretch/>
        </p:blipFill>
        <p:spPr bwMode="auto">
          <a:xfrm>
            <a:off x="467544" y="2382692"/>
            <a:ext cx="1996329" cy="2665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482553" y="404367"/>
            <a:ext cx="4797376" cy="432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57703" y="345770"/>
            <a:ext cx="2963888" cy="74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  <a:ea typeface="Calibri"/>
                <a:cs typeface="Times New Roman"/>
              </a:rPr>
              <a:t>Література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41216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Основна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272" y="2060848"/>
            <a:ext cx="7565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25"/>
              </a:spcBef>
            </a:pPr>
            <a:r>
              <a:rPr lang="uk-UA" sz="2000" b="1" dirty="0">
                <a:solidFill>
                  <a:prstClr val="black"/>
                </a:solidFill>
                <a:latin typeface="Georgia" pitchFamily="18" charset="0"/>
                <a:ea typeface="Times New Roman"/>
                <a:cs typeface="Century Schoolbook"/>
              </a:rPr>
              <a:t>Бородай В.П., </a:t>
            </a:r>
            <a:r>
              <a:rPr lang="uk-UA" sz="2000" b="1" dirty="0" err="1">
                <a:solidFill>
                  <a:prstClr val="black"/>
                </a:solidFill>
                <a:latin typeface="Georgia" pitchFamily="18" charset="0"/>
                <a:ea typeface="Times New Roman"/>
                <a:cs typeface="Century Schoolbook"/>
              </a:rPr>
              <a:t>Вертійчук</a:t>
            </a:r>
            <a:r>
              <a:rPr lang="uk-UA" sz="2000" b="1" dirty="0">
                <a:solidFill>
                  <a:prstClr val="black"/>
                </a:solidFill>
                <a:latin typeface="Georgia" pitchFamily="18" charset="0"/>
                <a:ea typeface="Times New Roman"/>
                <a:cs typeface="Century Schoolbook"/>
              </a:rPr>
              <a:t> А.І. підручник «Технологія виробництва продукції птахівництва» Вінниця «Нова Книга» 2006 </a:t>
            </a:r>
            <a:r>
              <a:rPr lang="uk-UA" sz="2000" b="1" dirty="0" smtClean="0">
                <a:solidFill>
                  <a:prstClr val="black"/>
                </a:solidFill>
                <a:latin typeface="Georgia" pitchFamily="18" charset="0"/>
                <a:ea typeface="Times New Roman"/>
                <a:cs typeface="Century Schoolbook"/>
              </a:rPr>
              <a:t>с.109-122</a:t>
            </a:r>
            <a:endParaRPr lang="ru-RU" sz="2000" b="1" dirty="0">
              <a:solidFill>
                <a:prstClr val="black"/>
              </a:solidFill>
              <a:latin typeface="Georgia" pitchFamily="18" charset="0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0512" y="3048803"/>
            <a:ext cx="207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Додаткова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pic>
        <p:nvPicPr>
          <p:cNvPr id="2050" name="Picture 2" descr="C:\Documents and Settings\Admin\Мои документы\Мои рисунки\ФОТО ДЛЯ ПРЕЗЕНТАЦІЙ\ф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50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" y="5406938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Мои рисунки\ФОТО ДЛЯ ПРЕЗЕНТАЦІЙ\фон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002" y="5363256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83725" y="3561940"/>
            <a:ext cx="51904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en-US" sz="1600" b="1" dirty="0" smtClean="0">
                <a:latin typeface="Georgia" pitchFamily="18" charset="0"/>
                <a:ea typeface="Times New Roman"/>
                <a:cs typeface="Century Schoolbook"/>
              </a:rPr>
              <a:t>1</a:t>
            </a:r>
            <a:r>
              <a:rPr lang="uk-UA" sz="1600" b="1" dirty="0" err="1" smtClean="0">
                <a:latin typeface="Georgia" pitchFamily="18" charset="0"/>
                <a:ea typeface="Times New Roman"/>
                <a:cs typeface="Century Schoolbook"/>
              </a:rPr>
              <a:t>.Бесулін</a:t>
            </a:r>
            <a:r>
              <a:rPr lang="uk-UA" sz="1600" b="1" dirty="0" smtClean="0">
                <a:latin typeface="Georgia" pitchFamily="18" charset="0"/>
                <a:ea typeface="Times New Roman"/>
                <a:cs typeface="Century Schoolbook"/>
              </a:rPr>
              <a:t> </a:t>
            </a:r>
            <a:r>
              <a:rPr lang="uk-UA" sz="1600" b="1" dirty="0">
                <a:latin typeface="Georgia" pitchFamily="18" charset="0"/>
                <a:ea typeface="Times New Roman"/>
                <a:cs typeface="Century Schoolbook"/>
              </a:rPr>
              <a:t>В.І., </a:t>
            </a:r>
            <a:r>
              <a:rPr lang="uk-UA" sz="1600" b="1" dirty="0" err="1">
                <a:latin typeface="Georgia" pitchFamily="18" charset="0"/>
                <a:ea typeface="Times New Roman"/>
                <a:cs typeface="Century Schoolbook"/>
              </a:rPr>
              <a:t>Гужва</a:t>
            </a:r>
            <a:r>
              <a:rPr lang="uk-UA" sz="1600" b="1" dirty="0">
                <a:latin typeface="Georgia" pitchFamily="18" charset="0"/>
                <a:ea typeface="Times New Roman"/>
                <a:cs typeface="Century Schoolbook"/>
              </a:rPr>
              <a:t> В.І. підручник «Птахівництво і технологія виробництва яєць та м’яса птиці» Біла церква 2003 </a:t>
            </a:r>
            <a:endParaRPr lang="en-US" sz="1600" b="1" dirty="0" smtClean="0">
              <a:latin typeface="Georgia" pitchFamily="18" charset="0"/>
              <a:ea typeface="Times New Roman"/>
              <a:cs typeface="Century Schoolbook"/>
            </a:endParaRPr>
          </a:p>
          <a:p>
            <a:pPr algn="ctr">
              <a:spcBef>
                <a:spcPts val="625"/>
              </a:spcBef>
              <a:spcAft>
                <a:spcPts val="0"/>
              </a:spcAft>
            </a:pPr>
            <a:r>
              <a:rPr lang="uk-UA" sz="1600" b="1" dirty="0" smtClean="0">
                <a:latin typeface="Georgia" pitchFamily="18" charset="0"/>
                <a:ea typeface="Times New Roman"/>
                <a:cs typeface="Century Schoolbook"/>
              </a:rPr>
              <a:t>с.91-108</a:t>
            </a:r>
            <a:endParaRPr lang="ru-RU" sz="1600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en-US" sz="1600" b="1" i="1" dirty="0">
                <a:latin typeface="Georgia" pitchFamily="18" charset="0"/>
                <a:ea typeface="Times New Roman"/>
                <a:cs typeface="Times New Roman"/>
              </a:rPr>
              <a:t>2</a:t>
            </a:r>
            <a:r>
              <a:rPr lang="uk-UA" sz="1600" b="1" i="1" dirty="0" err="1" smtClean="0">
                <a:latin typeface="Georgia" pitchFamily="18" charset="0"/>
                <a:ea typeface="Times New Roman"/>
                <a:cs typeface="Times New Roman"/>
              </a:rPr>
              <a:t>.Бусенко</a:t>
            </a:r>
            <a:r>
              <a:rPr lang="uk-UA" sz="1600" b="1" i="1" dirty="0" smtClean="0">
                <a:latin typeface="Georgia" pitchFamily="18" charset="0"/>
                <a:ea typeface="Times New Roman"/>
                <a:cs typeface="Times New Roman"/>
              </a:rPr>
              <a:t> О.Т. підручник «Технологія виробництва продукції тваринництва» Київ «Аграрна освіта» 2001 с.337-338</a:t>
            </a:r>
            <a:endParaRPr lang="ru-RU" sz="1600" b="1" dirty="0" smtClean="0">
              <a:latin typeface="Georgia" pitchFamily="18" charset="0"/>
              <a:ea typeface="Times New Roman"/>
              <a:cs typeface="Times New Roman"/>
            </a:endParaRPr>
          </a:p>
          <a:p>
            <a:pPr algn="ctr">
              <a:spcBef>
                <a:spcPts val="1465"/>
              </a:spcBef>
              <a:spcAft>
                <a:spcPts val="0"/>
              </a:spcAft>
              <a:tabLst>
                <a:tab pos="225425" algn="l"/>
              </a:tabLst>
            </a:pPr>
            <a:r>
              <a:rPr lang="en-US" sz="1600" b="1" i="1" dirty="0">
                <a:latin typeface="Georgia" pitchFamily="18" charset="0"/>
                <a:ea typeface="Times New Roman"/>
                <a:cs typeface="Times New Roman"/>
              </a:rPr>
              <a:t>3</a:t>
            </a:r>
            <a:r>
              <a:rPr lang="uk-UA" sz="1600" b="1" i="1" dirty="0" err="1" smtClean="0">
                <a:latin typeface="Georgia" pitchFamily="18" charset="0"/>
                <a:ea typeface="Times New Roman"/>
                <a:cs typeface="Times New Roman"/>
              </a:rPr>
              <a:t>.Бусенко</a:t>
            </a:r>
            <a:r>
              <a:rPr lang="uk-UA" sz="1600" b="1" i="1" dirty="0" smtClean="0">
                <a:latin typeface="Georgia" pitchFamily="18" charset="0"/>
                <a:ea typeface="Times New Roman"/>
                <a:cs typeface="Times New Roman"/>
              </a:rPr>
              <a:t> О.Т. підручник «Технологія виробництва продукції тваринництва» Київ «Вища освіта» 2005 с.333</a:t>
            </a:r>
            <a:endParaRPr lang="ru-RU" sz="1600" b="1" dirty="0">
              <a:effectLst/>
              <a:latin typeface="Georgia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71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3301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Добір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та </a:t>
            </a:r>
            <a:r>
              <a:rPr lang="ru-RU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його</a:t>
            </a: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форми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1434" y="43006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Joinks"/>
              </a:rPr>
              <a:t>У </a:t>
            </a:r>
            <a:r>
              <a:rPr lang="ru-RU" sz="2000" b="1" dirty="0" err="1" smtClean="0">
                <a:latin typeface="Joinks"/>
              </a:rPr>
              <a:t>птахівництві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найбільш</a:t>
            </a:r>
            <a:r>
              <a:rPr lang="ru-RU" sz="2000" b="1" dirty="0" smtClean="0">
                <a:latin typeface="Joinks"/>
              </a:rPr>
              <a:t> широко </a:t>
            </a:r>
            <a:r>
              <a:rPr lang="ru-RU" sz="2000" b="1" dirty="0" err="1" smtClean="0">
                <a:latin typeface="Joinks"/>
              </a:rPr>
              <a:t>застосовують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комплексний</a:t>
            </a:r>
            <a:r>
              <a:rPr lang="ru-RU" sz="2000" b="1" dirty="0" smtClean="0">
                <a:latin typeface="Joinks"/>
              </a:rPr>
              <a:t> </a:t>
            </a:r>
            <a:r>
              <a:rPr lang="ru-RU" sz="2000" b="1" dirty="0" err="1" smtClean="0">
                <a:latin typeface="Joinks"/>
              </a:rPr>
              <a:t>добір</a:t>
            </a:r>
            <a:r>
              <a:rPr lang="ru-RU" sz="2000" b="1" dirty="0" smtClean="0">
                <a:latin typeface="Joinks"/>
              </a:rPr>
              <a:t> за генотипом і фенотипом. </a:t>
            </a:r>
            <a:endParaRPr lang="ru-RU" sz="2000" b="1" dirty="0"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029" y="104619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latin typeface="Joinks"/>
              </a:rPr>
              <a:t>Добором у </a:t>
            </a:r>
            <a:r>
              <a:rPr lang="uk-UA" sz="2000" b="1" dirty="0" err="1" smtClean="0">
                <a:latin typeface="Joinks"/>
              </a:rPr>
              <a:t>зооінженерії</a:t>
            </a:r>
            <a:r>
              <a:rPr lang="uk-UA" sz="2000" b="1" dirty="0" smtClean="0">
                <a:latin typeface="Joinks"/>
              </a:rPr>
              <a:t> називають відбір високопродуктивних особин для розмноження, які стійко передають потомкам свої ознаки, і усунення тих особин, які є небажаними.</a:t>
            </a:r>
            <a:endParaRPr lang="ru-RU" sz="2000" b="1" dirty="0"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400" y="558368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Починається добір з вибору ознак, які визначаються селекційною програмою. Враховують якість птиці і завдання, що стоять перед селекціонерами.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3075" name="Picture 3" descr="C:\Documents and Settings\Admin\Мои документы\Мои рисунки\ФОТО ДЛЯ ПРЕЗЕНТАЦІЙ\емм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20" y="4000120"/>
            <a:ext cx="21431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Мои рисунки\vlcsnap-2012-05-07-14h58m42s1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3434" y="1577113"/>
            <a:ext cx="2765276" cy="248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верх стрелка 2"/>
          <p:cNvSpPr/>
          <p:nvPr/>
        </p:nvSpPr>
        <p:spPr>
          <a:xfrm>
            <a:off x="2841501" y="3569126"/>
            <a:ext cx="1216152" cy="731520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1368399" y="3378846"/>
            <a:ext cx="914400" cy="914400"/>
          </a:xfrm>
          <a:prstGeom prst="star4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35" y="2648537"/>
            <a:ext cx="25669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87773" y="908720"/>
            <a:ext cx="4797376" cy="432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2300"/>
            <a:ext cx="4896544" cy="60919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Добір за генотипом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1556792"/>
            <a:ext cx="4057451" cy="3304952"/>
          </a:xfrm>
        </p:spPr>
        <p:txBody>
          <a:bodyPr>
            <a:normAutofit fontScale="92500"/>
          </a:bodyPr>
          <a:lstStyle/>
          <a:p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Проводять його за результатами оцінки за родоводом, якістю потомства, </a:t>
            </a:r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 </a:t>
            </a:r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побічними родичами :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сестрами і братами;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200" b="1" dirty="0" err="1">
                <a:solidFill>
                  <a:schemeClr val="tx1"/>
                </a:solidFill>
                <a:latin typeface="Joinks"/>
              </a:rPr>
              <a:t>н</a:t>
            </a:r>
            <a:r>
              <a:rPr lang="uk-UA" sz="2200" b="1" dirty="0" err="1" smtClean="0">
                <a:solidFill>
                  <a:schemeClr val="tx1"/>
                </a:solidFill>
                <a:latin typeface="Joinks"/>
              </a:rPr>
              <a:t>апівсестрами</a:t>
            </a:r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 і </a:t>
            </a:r>
            <a:r>
              <a:rPr lang="uk-UA" sz="2200" b="1" dirty="0" err="1" smtClean="0">
                <a:solidFill>
                  <a:schemeClr val="tx1"/>
                </a:solidFill>
                <a:latin typeface="Joinks"/>
              </a:rPr>
              <a:t>напівбратами</a:t>
            </a:r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.</a:t>
            </a:r>
          </a:p>
          <a:p>
            <a:pPr algn="ctr"/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Оцінюють птицю за сім</a:t>
            </a:r>
            <a:r>
              <a:rPr lang="en-US" sz="2200" b="1" dirty="0" smtClean="0">
                <a:solidFill>
                  <a:schemeClr val="tx1"/>
                </a:solidFill>
                <a:latin typeface="Joinks"/>
              </a:rPr>
              <a:t>’</a:t>
            </a:r>
            <a:r>
              <a:rPr lang="uk-UA" sz="2200" b="1" dirty="0" smtClean="0">
                <a:solidFill>
                  <a:schemeClr val="tx1"/>
                </a:solidFill>
                <a:latin typeface="Joinks"/>
              </a:rPr>
              <a:t>ями та родинами</a:t>
            </a:r>
            <a:r>
              <a:rPr lang="uk-UA" sz="1800" dirty="0" smtClean="0">
                <a:latin typeface="Joinks"/>
              </a:rPr>
              <a:t>.</a:t>
            </a:r>
          </a:p>
        </p:txBody>
      </p:sp>
      <p:pic>
        <p:nvPicPr>
          <p:cNvPr id="5" name="Picture 3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" y="5406938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 r="22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05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74386" y="692696"/>
            <a:ext cx="4797376" cy="432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506"/>
            <a:ext cx="4824536" cy="53719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Оцінка за родоводами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484784"/>
            <a:ext cx="3481387" cy="381642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Joinks"/>
              </a:rPr>
              <a:t>Це оцінка за показниками батьків і вона є здебільшого першою інформацією про особини до початку </a:t>
            </a:r>
            <a:r>
              <a:rPr lang="uk-UA" sz="2400" b="1" dirty="0" smtClean="0">
                <a:solidFill>
                  <a:schemeClr val="tx1"/>
                </a:solidFill>
                <a:latin typeface="Joinks"/>
              </a:rPr>
              <a:t>їх </a:t>
            </a:r>
            <a:r>
              <a:rPr lang="uk-UA" sz="2400" b="1" dirty="0" smtClean="0">
                <a:solidFill>
                  <a:schemeClr val="tx1"/>
                </a:solidFill>
                <a:latin typeface="Joinks"/>
              </a:rPr>
              <a:t>продуктивності.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Joinks"/>
              </a:rPr>
              <a:t>Важливо виявити таких батьків, у яких потомство більш цінне. </a:t>
            </a:r>
          </a:p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Joinks"/>
              </a:rPr>
              <a:t>Таке потомство можна буде використати для інтенсивного відтворення</a:t>
            </a:r>
            <a:r>
              <a:rPr lang="uk-UA" sz="2400" b="1" dirty="0" smtClean="0">
                <a:latin typeface="Joinks"/>
              </a:rPr>
              <a:t>.</a:t>
            </a:r>
            <a:endParaRPr lang="uk-UA" sz="2400" dirty="0" smtClean="0"/>
          </a:p>
          <a:p>
            <a:endParaRPr lang="ru-RU" dirty="0"/>
          </a:p>
        </p:txBody>
      </p:sp>
      <p:pic>
        <p:nvPicPr>
          <p:cNvPr id="5" name="Picture 3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" y="5406938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20816" r="12500"/>
          <a:stretch/>
        </p:blipFill>
        <p:spPr>
          <a:xfrm>
            <a:off x="5004048" y="1268760"/>
            <a:ext cx="3733868" cy="368843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718" y="4653669"/>
            <a:ext cx="2394441" cy="17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8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251520" y="692696"/>
            <a:ext cx="4797376" cy="43286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41775" cy="680909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Оцінка птиці за якістю потомства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1268760"/>
            <a:ext cx="3481387" cy="3664992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Здійснюють її методом порівняння селекційних ознак між матерями, дочками й ровесницями.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Порівнюють переважно продуктивні та відтворювальні якості.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Joinks"/>
              </a:rPr>
              <a:t>Для цього відбирають кращих особин за фенотипом.</a:t>
            </a:r>
          </a:p>
          <a:p>
            <a:endParaRPr lang="ru-RU" sz="2000" dirty="0">
              <a:latin typeface="Joinks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3" name="Picture 3" descr="C:\Documents and Settings\Admin\Мои документы\Мои рисунки\ФОТО ДЛЯ ПРЕЗЕНТАЦІЙ\очарова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" y="5406938"/>
            <a:ext cx="17145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H="1">
            <a:off x="1278141" y="1818402"/>
            <a:ext cx="429729" cy="74857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043608" y="1970802"/>
            <a:ext cx="601798" cy="143851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278141" y="1808357"/>
            <a:ext cx="398496" cy="2498274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5760711" y="1970802"/>
            <a:ext cx="537163" cy="51037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6083008" y="1996089"/>
            <a:ext cx="214866" cy="141323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483811" y="1996089"/>
            <a:ext cx="814063" cy="3161103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220072" y="1970802"/>
            <a:ext cx="1077802" cy="2335829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9593" y="332656"/>
            <a:ext cx="8060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 Ознаки добору у яєчних кросів птиці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495" y="1439588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srgbClr val="C00000"/>
                </a:solidFill>
                <a:latin typeface="Joinks"/>
              </a:rPr>
              <a:t>Основні</a:t>
            </a:r>
            <a:endParaRPr lang="ru-RU" sz="2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1556792"/>
            <a:ext cx="203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srgbClr val="C00000"/>
                </a:solidFill>
                <a:latin typeface="Joinks"/>
              </a:rPr>
              <a:t>Допоміжні</a:t>
            </a:r>
            <a:endParaRPr lang="ru-RU" sz="2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" y="2404694"/>
            <a:ext cx="3726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Несучість</a:t>
            </a: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 smtClean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Маса яєць</a:t>
            </a: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 smtClean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Життєздатність молодняку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2350" y="2276872"/>
            <a:ext cx="40241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Статева зрілість</a:t>
            </a:r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Жива маса</a:t>
            </a:r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err="1" smtClean="0">
                <a:solidFill>
                  <a:prstClr val="black"/>
                </a:solidFill>
                <a:latin typeface="Joinks"/>
              </a:rPr>
              <a:t>Екстер</a:t>
            </a:r>
            <a:r>
              <a:rPr lang="en-US" sz="2000" b="1" dirty="0" smtClean="0">
                <a:solidFill>
                  <a:prstClr val="black"/>
                </a:solidFill>
                <a:latin typeface="Joinks"/>
              </a:rPr>
              <a:t>’</a:t>
            </a:r>
            <a:r>
              <a:rPr lang="uk-UA" sz="2000" b="1" dirty="0" err="1" smtClean="0">
                <a:solidFill>
                  <a:prstClr val="black"/>
                </a:solidFill>
                <a:latin typeface="Joinks"/>
              </a:rPr>
              <a:t>єр</a:t>
            </a:r>
            <a:endParaRPr lang="uk-UA" sz="2000" b="1" dirty="0" smtClean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 smtClean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Морфологічні показники яєць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5122" name="Picture 2" descr="C:\Documents and Settings\Admin\Мои документы\Мои рисунки\ФОТО ДЛЯ ПРЕЗЕНТАЦІЙ\Ломан-Браун.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38" y="3645024"/>
            <a:ext cx="1150450" cy="1323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Мои рисунки\ФОТО ДЛЯ ПРЕЗЕНТАЦІЙ\крос хайсек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909" y="2080012"/>
            <a:ext cx="1004756" cy="132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Мои рисунки\ФОТО ДЛЯ ПРЕЗЕНТАЦІЙ\родом із дитинства.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70" y="4651463"/>
            <a:ext cx="1109606" cy="1393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Мои документы\Мои рисунки\ФОТО ДЛЯ ПРЕЗЕНТАЦІЙ\родом із дитинст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" y="5433470"/>
            <a:ext cx="1171396" cy="141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Admin\Мои документы\Мои рисунки\ФОТО ДЛЯ ПРЕЗЕНТАЦІЙ\родом із дитинства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8942" y="5433470"/>
            <a:ext cx="1066993" cy="141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Admin\Мои документы\Мои рисунки\ФОТО ДЛЯ ПРЕЗЕНТАЦІЙ\незапліднене яйце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52885" b="34079"/>
          <a:stretch/>
        </p:blipFill>
        <p:spPr bwMode="auto">
          <a:xfrm>
            <a:off x="5483811" y="5348251"/>
            <a:ext cx="1402026" cy="146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Admin\Мои документы\Мои рисунки\Холдинг АВАНГАРД\харчове яйце- Авангар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96089"/>
            <a:ext cx="1282216" cy="109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Admin\Мои документы\Мои рисунки\Холдинг АВАНГАРД\яйце розбите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48251"/>
            <a:ext cx="1487587" cy="146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Documents and Settings\Admin\Мои документы\Мои рисунки\Холдинг АВАНГАРД\яйце біле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42" y="3216399"/>
            <a:ext cx="11430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Ознаки добору </a:t>
            </a:r>
            <a:r>
              <a:rPr lang="uk-U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у м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’</a:t>
            </a:r>
            <a:r>
              <a:rPr lang="uk-UA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ясних </a:t>
            </a:r>
            <a:r>
              <a:rPr lang="uk-U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inks"/>
              </a:rPr>
              <a:t>кросів птиці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ink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9794" y="849937"/>
            <a:ext cx="1636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srgbClr val="C00000"/>
                </a:solidFill>
                <a:latin typeface="Joinks"/>
              </a:rPr>
              <a:t>Основні</a:t>
            </a:r>
            <a:endParaRPr lang="ru-RU" sz="2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1" y="1039060"/>
            <a:ext cx="203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C00000"/>
                </a:solidFill>
                <a:latin typeface="Joinks"/>
              </a:rPr>
              <a:t>Допоміжні</a:t>
            </a:r>
            <a:endParaRPr lang="ru-RU" sz="2800" b="1" dirty="0">
              <a:solidFill>
                <a:srgbClr val="C00000"/>
              </a:solidFill>
              <a:latin typeface="Joink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96" y="1692409"/>
            <a:ext cx="37453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Жива маса</a:t>
            </a:r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Швидкість росту молодняку</a:t>
            </a:r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err="1" smtClean="0">
                <a:solidFill>
                  <a:prstClr val="black"/>
                </a:solidFill>
                <a:latin typeface="Joinks"/>
              </a:rPr>
              <a:t>Середньодовий</a:t>
            </a:r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, абсолютний та відносний прирости</a:t>
            </a: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smtClean="0">
                <a:solidFill>
                  <a:prstClr val="black"/>
                </a:solidFill>
                <a:latin typeface="Joinks"/>
              </a:rPr>
              <a:t>Збереженість молодняку</a:t>
            </a:r>
          </a:p>
          <a:p>
            <a:pPr lvl="0"/>
            <a:endParaRPr lang="uk-UA" sz="2000" b="1" dirty="0">
              <a:solidFill>
                <a:prstClr val="black"/>
              </a:solidFill>
              <a:latin typeface="Joinks"/>
            </a:endParaRPr>
          </a:p>
          <a:p>
            <a:pPr lvl="0"/>
            <a:r>
              <a:rPr lang="uk-UA" sz="2000" b="1" dirty="0" err="1" smtClean="0">
                <a:solidFill>
                  <a:prstClr val="black"/>
                </a:solidFill>
                <a:latin typeface="Joinks"/>
              </a:rPr>
              <a:t>Екстер</a:t>
            </a:r>
            <a:r>
              <a:rPr lang="en-US" sz="2000" b="1" dirty="0" smtClean="0">
                <a:solidFill>
                  <a:prstClr val="black"/>
                </a:solidFill>
                <a:latin typeface="Joinks"/>
              </a:rPr>
              <a:t>’</a:t>
            </a:r>
            <a:r>
              <a:rPr lang="uk-UA" sz="2000" b="1" dirty="0" err="1" smtClean="0">
                <a:solidFill>
                  <a:prstClr val="black"/>
                </a:solidFill>
                <a:latin typeface="Joinks"/>
              </a:rPr>
              <a:t>єр</a:t>
            </a:r>
            <a:endParaRPr lang="ru-RU" sz="2000" b="1" dirty="0">
              <a:solidFill>
                <a:prstClr val="black"/>
              </a:solidFill>
              <a:latin typeface="Joink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87" y="1741227"/>
            <a:ext cx="4938713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Documents and Settings\Admin\Мои документы\Мои рисунки\ФОТО ДЛЯ ПРЕЗЕНТАЦІЙ\циплятко мясної пород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5185"/>
            <a:ext cx="1146175" cy="102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Мои рисунки\ФОТО ДЛЯ ПРЕЗЕНТАЦІЙ\квочечка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b="11236"/>
          <a:stretch/>
        </p:blipFill>
        <p:spPr bwMode="auto">
          <a:xfrm>
            <a:off x="6876255" y="2060847"/>
            <a:ext cx="1800201" cy="151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Admin\Мои документы\Мои рисунки\ФОТО ДЛЯ ПРЕЗЕНТАЦІЙ\смішна крт. куряча роди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145088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140325" y="1314452"/>
            <a:ext cx="576064" cy="49565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032892" y="2073746"/>
            <a:ext cx="107434" cy="641439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32892" y="3227154"/>
            <a:ext cx="53717" cy="34586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403731" y="3983084"/>
            <a:ext cx="429111" cy="8758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1086609" y="5014652"/>
            <a:ext cx="341748" cy="3782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292080" y="1373157"/>
            <a:ext cx="504057" cy="43695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148064" y="2073746"/>
            <a:ext cx="288032" cy="74318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187235" y="4043693"/>
            <a:ext cx="456436" cy="43790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292081" y="3152256"/>
            <a:ext cx="312418" cy="49565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Documents and Settings\Admin\Мои документы\Мои рисунки\ФОТО ДЛЯ ПРЕЗЕНТАЦІЙ\пшениц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21" y="5080196"/>
            <a:ext cx="1872208" cy="130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1127</Words>
  <Application>Microsoft Office PowerPoint</Application>
  <PresentationFormat>Экран (4:3)</PresentationFormat>
  <Paragraphs>183</Paragraphs>
  <Slides>28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Spring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Добір за генотипом</vt:lpstr>
      <vt:lpstr>Оцінка за родоводами</vt:lpstr>
      <vt:lpstr>Оцінка птиці за якістю потомства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самоконтролю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Петращук Віра Михайлівна</dc:creator>
  <cp:lastModifiedBy>Тик</cp:lastModifiedBy>
  <cp:revision>109</cp:revision>
  <dcterms:created xsi:type="dcterms:W3CDTF">2013-04-21T06:30:26Z</dcterms:created>
  <dcterms:modified xsi:type="dcterms:W3CDTF">2015-01-06T10:42:48Z</dcterms:modified>
</cp:coreProperties>
</file>