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1" r:id="rId2"/>
    <p:sldId id="262" r:id="rId3"/>
    <p:sldId id="263" r:id="rId4"/>
    <p:sldId id="264" r:id="rId5"/>
    <p:sldId id="265" r:id="rId6"/>
    <p:sldId id="269" r:id="rId7"/>
    <p:sldId id="267" r:id="rId8"/>
    <p:sldId id="268" r:id="rId9"/>
    <p:sldId id="285" r:id="rId10"/>
    <p:sldId id="284" r:id="rId11"/>
    <p:sldId id="270" r:id="rId12"/>
    <p:sldId id="279" r:id="rId13"/>
    <p:sldId id="260" r:id="rId14"/>
    <p:sldId id="259" r:id="rId15"/>
    <p:sldId id="258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1" r:id="rId24"/>
    <p:sldId id="282" r:id="rId25"/>
    <p:sldId id="278" r:id="rId26"/>
    <p:sldId id="287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6CB55-1204-4DA7-AF8F-92B9B30596E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772D4-DF57-458B-97D5-369CFF9CAF8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isometricOffAxis1Right"/>
            <a:lightRig rig="threePt" dir="t"/>
          </a:scene3d>
        </a:bodyPr>
        <a:lstStyle/>
        <a:p>
          <a:pPr algn="ctr"/>
          <a:r>
            <a:rPr lang="uk-U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Селекційна ферма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6C69F944-B7FD-4AA5-BEF6-BF0D3E3DBDE5}" type="parTrans" cxnId="{C04073A0-75D7-4DB5-B54C-335627BBD5D8}">
      <dgm:prSet/>
      <dgm:spPr/>
      <dgm:t>
        <a:bodyPr/>
        <a:lstStyle/>
        <a:p>
          <a:endParaRPr lang="ru-RU"/>
        </a:p>
      </dgm:t>
    </dgm:pt>
    <dgm:pt modelId="{72C4DB64-25A6-4019-B207-C89724FA741B}" type="sibTrans" cxnId="{C04073A0-75D7-4DB5-B54C-335627BBD5D8}">
      <dgm:prSet/>
      <dgm:spPr/>
      <dgm:t>
        <a:bodyPr/>
        <a:lstStyle/>
        <a:p>
          <a:endParaRPr lang="ru-RU"/>
        </a:p>
      </dgm:t>
    </dgm:pt>
    <dgm:pt modelId="{F5C35809-751C-4EDC-B122-BD33238C6320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isometricOffAxis1Right"/>
            <a:lightRig rig="threePt" dir="t"/>
          </a:scene3d>
        </a:bodyPr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Колекційна ферма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EB925F87-447F-4722-A96A-4A6DB0C58ECB}" type="parTrans" cxnId="{649C88F8-875E-4E94-99DA-F47DBCF3ED24}">
      <dgm:prSet/>
      <dgm:spPr/>
      <dgm:t>
        <a:bodyPr/>
        <a:lstStyle/>
        <a:p>
          <a:endParaRPr lang="ru-RU"/>
        </a:p>
      </dgm:t>
    </dgm:pt>
    <dgm:pt modelId="{FE2A96EE-1E82-4F2E-B19E-06004154AEFD}" type="sibTrans" cxnId="{649C88F8-875E-4E94-99DA-F47DBCF3ED24}">
      <dgm:prSet/>
      <dgm:spPr/>
      <dgm:t>
        <a:bodyPr/>
        <a:lstStyle/>
        <a:p>
          <a:endParaRPr lang="ru-RU"/>
        </a:p>
      </dgm:t>
    </dgm:pt>
    <dgm:pt modelId="{6FADFDD7-7463-460F-A8A1-7C1D597A7AC6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isometricOffAxis1Right"/>
            <a:lightRig rig="threePt" dir="t"/>
          </a:scene3d>
        </a:bodyPr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Карантинна ферма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2628B110-2A0A-4CFC-BA16-9C2C7041E835}" type="parTrans" cxnId="{FDCA5401-1D1B-4CF5-AD81-AD0140F69CDA}">
      <dgm:prSet/>
      <dgm:spPr/>
      <dgm:t>
        <a:bodyPr/>
        <a:lstStyle/>
        <a:p>
          <a:endParaRPr lang="ru-RU"/>
        </a:p>
      </dgm:t>
    </dgm:pt>
    <dgm:pt modelId="{B5334C13-C590-443F-B42E-A5E214629646}" type="sibTrans" cxnId="{FDCA5401-1D1B-4CF5-AD81-AD0140F69CDA}">
      <dgm:prSet/>
      <dgm:spPr/>
      <dgm:t>
        <a:bodyPr/>
        <a:lstStyle/>
        <a:p>
          <a:endParaRPr lang="ru-RU"/>
        </a:p>
      </dgm:t>
    </dgm:pt>
    <dgm:pt modelId="{1E32D263-4C79-4875-B4A4-0D6256FD207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uk-U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Ферма резервного фонду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AE0B909E-0EB3-49B5-84BC-33922163FDBD}" type="parTrans" cxnId="{4C0871D8-2369-4430-A603-754704950DAF}">
      <dgm:prSet/>
      <dgm:spPr/>
      <dgm:t>
        <a:bodyPr/>
        <a:lstStyle/>
        <a:p>
          <a:endParaRPr lang="ru-RU"/>
        </a:p>
      </dgm:t>
    </dgm:pt>
    <dgm:pt modelId="{2F047D20-2FA7-481F-B4A3-604A44A8D1E1}" type="sibTrans" cxnId="{4C0871D8-2369-4430-A603-754704950DAF}">
      <dgm:prSet/>
      <dgm:spPr/>
      <dgm:t>
        <a:bodyPr/>
        <a:lstStyle/>
        <a:p>
          <a:endParaRPr lang="ru-RU"/>
        </a:p>
      </dgm:t>
    </dgm:pt>
    <dgm:pt modelId="{5DDD26CE-14B4-4C6C-9EF2-804E205C327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Контрольно-випробувальна ферма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C860D65D-F635-454C-B23F-EDC4BE63819D}" type="parTrans" cxnId="{EF68F7D5-2FA8-4056-940A-C9317C21E1A0}">
      <dgm:prSet/>
      <dgm:spPr/>
      <dgm:t>
        <a:bodyPr/>
        <a:lstStyle/>
        <a:p>
          <a:endParaRPr lang="ru-RU"/>
        </a:p>
      </dgm:t>
    </dgm:pt>
    <dgm:pt modelId="{13FD4D28-C87B-4941-B98E-5E8271F762E1}" type="sibTrans" cxnId="{EF68F7D5-2FA8-4056-940A-C9317C21E1A0}">
      <dgm:prSet/>
      <dgm:spPr/>
      <dgm:t>
        <a:bodyPr/>
        <a:lstStyle/>
        <a:p>
          <a:endParaRPr lang="ru-RU"/>
        </a:p>
      </dgm:t>
    </dgm:pt>
    <dgm:pt modelId="{4BB34835-AB10-498E-86E2-05086A90AD4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Ферма-репродуктор 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gm:t>
    </dgm:pt>
    <dgm:pt modelId="{47956630-2C25-4697-8DC1-B58BFBF1415F}" type="parTrans" cxnId="{5893DA67-0B1A-4CBB-9927-62E3CA7FEA7E}">
      <dgm:prSet/>
      <dgm:spPr/>
      <dgm:t>
        <a:bodyPr/>
        <a:lstStyle/>
        <a:p>
          <a:endParaRPr lang="ru-RU"/>
        </a:p>
      </dgm:t>
    </dgm:pt>
    <dgm:pt modelId="{A93A0B3F-CD51-4721-A952-9524DE290775}" type="sibTrans" cxnId="{5893DA67-0B1A-4CBB-9927-62E3CA7FEA7E}">
      <dgm:prSet/>
      <dgm:spPr/>
      <dgm:t>
        <a:bodyPr/>
        <a:lstStyle/>
        <a:p>
          <a:endParaRPr lang="ru-RU"/>
        </a:p>
      </dgm:t>
    </dgm:pt>
    <dgm:pt modelId="{6316345A-BD8E-474C-856B-628A92280D93}" type="pres">
      <dgm:prSet presAssocID="{8E96CB55-1204-4DA7-AF8F-92B9B30596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35EA3-582B-4DCB-8E74-546BD1F26AC3}" type="pres">
      <dgm:prSet presAssocID="{FE5772D4-DF57-458B-97D5-369CFF9CAF82}" presName="composite" presStyleCnt="0"/>
      <dgm:spPr/>
    </dgm:pt>
    <dgm:pt modelId="{09DE27C5-D434-4983-82A4-EB9C051A8E29}" type="pres">
      <dgm:prSet presAssocID="{FE5772D4-DF57-458B-97D5-369CFF9CAF8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1067C-77B3-4A26-B17B-D6B948886FBE}" type="pres">
      <dgm:prSet presAssocID="{FE5772D4-DF57-458B-97D5-369CFF9CAF82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A3BA0555-8664-4C0F-BA92-1A9E3DCC1898}" type="pres">
      <dgm:prSet presAssocID="{72C4DB64-25A6-4019-B207-C89724FA741B}" presName="sibTrans" presStyleCnt="0"/>
      <dgm:spPr/>
    </dgm:pt>
    <dgm:pt modelId="{AE195F69-52F8-4886-A1ED-E42F2D1777CD}" type="pres">
      <dgm:prSet presAssocID="{1E32D263-4C79-4875-B4A4-0D6256FD207E}" presName="composite" presStyleCnt="0"/>
      <dgm:spPr/>
    </dgm:pt>
    <dgm:pt modelId="{DE4FB964-E11D-4381-AB75-6BB27ED5631E}" type="pres">
      <dgm:prSet presAssocID="{1E32D263-4C79-4875-B4A4-0D6256FD207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75881-8AD6-4065-846A-249CE4650912}" type="pres">
      <dgm:prSet presAssocID="{1E32D263-4C79-4875-B4A4-0D6256FD207E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D039594B-88BE-42AD-BD4F-4BCE5EF6ADF6}" type="pres">
      <dgm:prSet presAssocID="{2F047D20-2FA7-481F-B4A3-604A44A8D1E1}" presName="sibTrans" presStyleCnt="0"/>
      <dgm:spPr/>
    </dgm:pt>
    <dgm:pt modelId="{0D28D137-244B-48DB-9C11-B1BC810168E5}" type="pres">
      <dgm:prSet presAssocID="{F5C35809-751C-4EDC-B122-BD33238C6320}" presName="composite" presStyleCnt="0"/>
      <dgm:spPr/>
    </dgm:pt>
    <dgm:pt modelId="{604C5FE6-3A64-432F-BB19-B635CCAE1E64}" type="pres">
      <dgm:prSet presAssocID="{F5C35809-751C-4EDC-B122-BD33238C632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D5DDE-6F3F-4D79-87D7-B25E27FE4553}" type="pres">
      <dgm:prSet presAssocID="{F5C35809-751C-4EDC-B122-BD33238C6320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ru-RU"/>
        </a:p>
      </dgm:t>
    </dgm:pt>
    <dgm:pt modelId="{8C76993E-155E-4237-B65C-3E53CF8F58F7}" type="pres">
      <dgm:prSet presAssocID="{FE2A96EE-1E82-4F2E-B19E-06004154AEFD}" presName="sibTrans" presStyleCnt="0"/>
      <dgm:spPr/>
    </dgm:pt>
    <dgm:pt modelId="{A7D825EC-3CDB-4799-8CC6-D57E61980747}" type="pres">
      <dgm:prSet presAssocID="{5DDD26CE-14B4-4C6C-9EF2-804E205C3279}" presName="composite" presStyleCnt="0"/>
      <dgm:spPr/>
    </dgm:pt>
    <dgm:pt modelId="{E2155C63-C5B4-42BB-AFE0-880C40B538DC}" type="pres">
      <dgm:prSet presAssocID="{5DDD26CE-14B4-4C6C-9EF2-804E205C3279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B29F4-590A-419F-A992-646BFBB2FA4A}" type="pres">
      <dgm:prSet presAssocID="{5DDD26CE-14B4-4C6C-9EF2-804E205C3279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77DBA70-6EE4-4BAC-BF2B-59A172175F47}" type="pres">
      <dgm:prSet presAssocID="{13FD4D28-C87B-4941-B98E-5E8271F762E1}" presName="sibTrans" presStyleCnt="0"/>
      <dgm:spPr/>
    </dgm:pt>
    <dgm:pt modelId="{8CF298A1-FF0D-4C9F-988E-71CCF059BD3A}" type="pres">
      <dgm:prSet presAssocID="{6FADFDD7-7463-460F-A8A1-7C1D597A7AC6}" presName="composite" presStyleCnt="0"/>
      <dgm:spPr/>
    </dgm:pt>
    <dgm:pt modelId="{C163103A-D971-40A7-B5F9-ECB4BE1D7A7B}" type="pres">
      <dgm:prSet presAssocID="{6FADFDD7-7463-460F-A8A1-7C1D597A7AC6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3E7D8-F918-4855-99CD-1B38D37AB4FA}" type="pres">
      <dgm:prSet presAssocID="{6FADFDD7-7463-460F-A8A1-7C1D597A7AC6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1B2DCDD8-C8D6-4B37-A584-3BD0077899C3}" type="pres">
      <dgm:prSet presAssocID="{B5334C13-C590-443F-B42E-A5E214629646}" presName="sibTrans" presStyleCnt="0"/>
      <dgm:spPr/>
    </dgm:pt>
    <dgm:pt modelId="{AD9ADF60-FFEF-47E0-8742-AA694C90FEAE}" type="pres">
      <dgm:prSet presAssocID="{4BB34835-AB10-498E-86E2-05086A90AD48}" presName="composite" presStyleCnt="0"/>
      <dgm:spPr/>
    </dgm:pt>
    <dgm:pt modelId="{253AA5AD-ACF9-44BE-969C-1AF7D16BEADE}" type="pres">
      <dgm:prSet presAssocID="{4BB34835-AB10-498E-86E2-05086A90AD4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97F2E-E303-4CC9-969B-5242DC3A92EC}" type="pres">
      <dgm:prSet presAssocID="{4BB34835-AB10-498E-86E2-05086A90AD48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376124FF-5E8E-40CB-A8D3-862ABD533729}" type="presOf" srcId="{6FADFDD7-7463-460F-A8A1-7C1D597A7AC6}" destId="{C163103A-D971-40A7-B5F9-ECB4BE1D7A7B}" srcOrd="0" destOrd="0" presId="urn:microsoft.com/office/officeart/2008/layout/PictureStrips"/>
    <dgm:cxn modelId="{FB65225F-7363-446F-88DC-B1776608F608}" type="presOf" srcId="{5DDD26CE-14B4-4C6C-9EF2-804E205C3279}" destId="{E2155C63-C5B4-42BB-AFE0-880C40B538DC}" srcOrd="0" destOrd="0" presId="urn:microsoft.com/office/officeart/2008/layout/PictureStrips"/>
    <dgm:cxn modelId="{649C88F8-875E-4E94-99DA-F47DBCF3ED24}" srcId="{8E96CB55-1204-4DA7-AF8F-92B9B30596ED}" destId="{F5C35809-751C-4EDC-B122-BD33238C6320}" srcOrd="2" destOrd="0" parTransId="{EB925F87-447F-4722-A96A-4A6DB0C58ECB}" sibTransId="{FE2A96EE-1E82-4F2E-B19E-06004154AEFD}"/>
    <dgm:cxn modelId="{4C0871D8-2369-4430-A603-754704950DAF}" srcId="{8E96CB55-1204-4DA7-AF8F-92B9B30596ED}" destId="{1E32D263-4C79-4875-B4A4-0D6256FD207E}" srcOrd="1" destOrd="0" parTransId="{AE0B909E-0EB3-49B5-84BC-33922163FDBD}" sibTransId="{2F047D20-2FA7-481F-B4A3-604A44A8D1E1}"/>
    <dgm:cxn modelId="{E3B36144-8B45-4C17-BD30-DC4F673A1F8B}" type="presOf" srcId="{FE5772D4-DF57-458B-97D5-369CFF9CAF82}" destId="{09DE27C5-D434-4983-82A4-EB9C051A8E29}" srcOrd="0" destOrd="0" presId="urn:microsoft.com/office/officeart/2008/layout/PictureStrips"/>
    <dgm:cxn modelId="{5893DA67-0B1A-4CBB-9927-62E3CA7FEA7E}" srcId="{8E96CB55-1204-4DA7-AF8F-92B9B30596ED}" destId="{4BB34835-AB10-498E-86E2-05086A90AD48}" srcOrd="5" destOrd="0" parTransId="{47956630-2C25-4697-8DC1-B58BFBF1415F}" sibTransId="{A93A0B3F-CD51-4721-A952-9524DE290775}"/>
    <dgm:cxn modelId="{EC64F498-0578-4E56-B90E-1E2564B40D79}" type="presOf" srcId="{1E32D263-4C79-4875-B4A4-0D6256FD207E}" destId="{DE4FB964-E11D-4381-AB75-6BB27ED5631E}" srcOrd="0" destOrd="0" presId="urn:microsoft.com/office/officeart/2008/layout/PictureStrips"/>
    <dgm:cxn modelId="{C04073A0-75D7-4DB5-B54C-335627BBD5D8}" srcId="{8E96CB55-1204-4DA7-AF8F-92B9B30596ED}" destId="{FE5772D4-DF57-458B-97D5-369CFF9CAF82}" srcOrd="0" destOrd="0" parTransId="{6C69F944-B7FD-4AA5-BEF6-BF0D3E3DBDE5}" sibTransId="{72C4DB64-25A6-4019-B207-C89724FA741B}"/>
    <dgm:cxn modelId="{EF68F7D5-2FA8-4056-940A-C9317C21E1A0}" srcId="{8E96CB55-1204-4DA7-AF8F-92B9B30596ED}" destId="{5DDD26CE-14B4-4C6C-9EF2-804E205C3279}" srcOrd="3" destOrd="0" parTransId="{C860D65D-F635-454C-B23F-EDC4BE63819D}" sibTransId="{13FD4D28-C87B-4941-B98E-5E8271F762E1}"/>
    <dgm:cxn modelId="{EE8AEEDF-5167-4EBB-A1F4-FF1200E8CC28}" type="presOf" srcId="{4BB34835-AB10-498E-86E2-05086A90AD48}" destId="{253AA5AD-ACF9-44BE-969C-1AF7D16BEADE}" srcOrd="0" destOrd="0" presId="urn:microsoft.com/office/officeart/2008/layout/PictureStrips"/>
    <dgm:cxn modelId="{5E218EA5-BEAA-48A1-B455-3E9D59FFBBF5}" type="presOf" srcId="{F5C35809-751C-4EDC-B122-BD33238C6320}" destId="{604C5FE6-3A64-432F-BB19-B635CCAE1E64}" srcOrd="0" destOrd="0" presId="urn:microsoft.com/office/officeart/2008/layout/PictureStrips"/>
    <dgm:cxn modelId="{FDCA5401-1D1B-4CF5-AD81-AD0140F69CDA}" srcId="{8E96CB55-1204-4DA7-AF8F-92B9B30596ED}" destId="{6FADFDD7-7463-460F-A8A1-7C1D597A7AC6}" srcOrd="4" destOrd="0" parTransId="{2628B110-2A0A-4CFC-BA16-9C2C7041E835}" sibTransId="{B5334C13-C590-443F-B42E-A5E214629646}"/>
    <dgm:cxn modelId="{0A9FAA25-1CA0-461C-8CCA-7930FC20BC9C}" type="presOf" srcId="{8E96CB55-1204-4DA7-AF8F-92B9B30596ED}" destId="{6316345A-BD8E-474C-856B-628A92280D93}" srcOrd="0" destOrd="0" presId="urn:microsoft.com/office/officeart/2008/layout/PictureStrips"/>
    <dgm:cxn modelId="{634E0A6D-2A84-496F-B207-23CD0FD2D12F}" type="presParOf" srcId="{6316345A-BD8E-474C-856B-628A92280D93}" destId="{44235EA3-582B-4DCB-8E74-546BD1F26AC3}" srcOrd="0" destOrd="0" presId="urn:microsoft.com/office/officeart/2008/layout/PictureStrips"/>
    <dgm:cxn modelId="{F3C55BBD-4E4A-4DB5-85DA-1586A7BE650F}" type="presParOf" srcId="{44235EA3-582B-4DCB-8E74-546BD1F26AC3}" destId="{09DE27C5-D434-4983-82A4-EB9C051A8E29}" srcOrd="0" destOrd="0" presId="urn:microsoft.com/office/officeart/2008/layout/PictureStrips"/>
    <dgm:cxn modelId="{1E416037-03BC-4CE7-A4B4-F0E04A685D94}" type="presParOf" srcId="{44235EA3-582B-4DCB-8E74-546BD1F26AC3}" destId="{B731067C-77B3-4A26-B17B-D6B948886FBE}" srcOrd="1" destOrd="0" presId="urn:microsoft.com/office/officeart/2008/layout/PictureStrips"/>
    <dgm:cxn modelId="{DB5500C1-EDCD-4CE4-AEED-56D15A49BF2E}" type="presParOf" srcId="{6316345A-BD8E-474C-856B-628A92280D93}" destId="{A3BA0555-8664-4C0F-BA92-1A9E3DCC1898}" srcOrd="1" destOrd="0" presId="urn:microsoft.com/office/officeart/2008/layout/PictureStrips"/>
    <dgm:cxn modelId="{DAF6D0B7-C3B6-4B13-BFD2-203D40D3E6A2}" type="presParOf" srcId="{6316345A-BD8E-474C-856B-628A92280D93}" destId="{AE195F69-52F8-4886-A1ED-E42F2D1777CD}" srcOrd="2" destOrd="0" presId="urn:microsoft.com/office/officeart/2008/layout/PictureStrips"/>
    <dgm:cxn modelId="{EBB12D67-2F02-435F-BD80-FEBF3D9C727F}" type="presParOf" srcId="{AE195F69-52F8-4886-A1ED-E42F2D1777CD}" destId="{DE4FB964-E11D-4381-AB75-6BB27ED5631E}" srcOrd="0" destOrd="0" presId="urn:microsoft.com/office/officeart/2008/layout/PictureStrips"/>
    <dgm:cxn modelId="{351CC59E-6FA5-4901-8843-D082A6342204}" type="presParOf" srcId="{AE195F69-52F8-4886-A1ED-E42F2D1777CD}" destId="{56375881-8AD6-4065-846A-249CE4650912}" srcOrd="1" destOrd="0" presId="urn:microsoft.com/office/officeart/2008/layout/PictureStrips"/>
    <dgm:cxn modelId="{0B132566-1D44-4F99-9F55-EC444A9701DB}" type="presParOf" srcId="{6316345A-BD8E-474C-856B-628A92280D93}" destId="{D039594B-88BE-42AD-BD4F-4BCE5EF6ADF6}" srcOrd="3" destOrd="0" presId="urn:microsoft.com/office/officeart/2008/layout/PictureStrips"/>
    <dgm:cxn modelId="{E3D2C625-5FA2-440B-AE30-D66A46947844}" type="presParOf" srcId="{6316345A-BD8E-474C-856B-628A92280D93}" destId="{0D28D137-244B-48DB-9C11-B1BC810168E5}" srcOrd="4" destOrd="0" presId="urn:microsoft.com/office/officeart/2008/layout/PictureStrips"/>
    <dgm:cxn modelId="{868A3A2E-7ED6-4F58-8F1B-D62E8574D2D0}" type="presParOf" srcId="{0D28D137-244B-48DB-9C11-B1BC810168E5}" destId="{604C5FE6-3A64-432F-BB19-B635CCAE1E64}" srcOrd="0" destOrd="0" presId="urn:microsoft.com/office/officeart/2008/layout/PictureStrips"/>
    <dgm:cxn modelId="{2782A5EA-9566-4F8C-A3C4-A01D8D135F99}" type="presParOf" srcId="{0D28D137-244B-48DB-9C11-B1BC810168E5}" destId="{3D5D5DDE-6F3F-4D79-87D7-B25E27FE4553}" srcOrd="1" destOrd="0" presId="urn:microsoft.com/office/officeart/2008/layout/PictureStrips"/>
    <dgm:cxn modelId="{90C69EA7-6A43-41B9-8E75-2A7272BD43FD}" type="presParOf" srcId="{6316345A-BD8E-474C-856B-628A92280D93}" destId="{8C76993E-155E-4237-B65C-3E53CF8F58F7}" srcOrd="5" destOrd="0" presId="urn:microsoft.com/office/officeart/2008/layout/PictureStrips"/>
    <dgm:cxn modelId="{582BE188-62E2-4F50-A372-FCF66148984F}" type="presParOf" srcId="{6316345A-BD8E-474C-856B-628A92280D93}" destId="{A7D825EC-3CDB-4799-8CC6-D57E61980747}" srcOrd="6" destOrd="0" presId="urn:microsoft.com/office/officeart/2008/layout/PictureStrips"/>
    <dgm:cxn modelId="{7C3AE92E-C702-4131-82C5-955CE386C4E2}" type="presParOf" srcId="{A7D825EC-3CDB-4799-8CC6-D57E61980747}" destId="{E2155C63-C5B4-42BB-AFE0-880C40B538DC}" srcOrd="0" destOrd="0" presId="urn:microsoft.com/office/officeart/2008/layout/PictureStrips"/>
    <dgm:cxn modelId="{6442C73D-D04D-4C69-B1C2-D23EC4B35F3B}" type="presParOf" srcId="{A7D825EC-3CDB-4799-8CC6-D57E61980747}" destId="{96CB29F4-590A-419F-A992-646BFBB2FA4A}" srcOrd="1" destOrd="0" presId="urn:microsoft.com/office/officeart/2008/layout/PictureStrips"/>
    <dgm:cxn modelId="{1589DC08-E041-4E2A-8E18-7EA9BE7C7E97}" type="presParOf" srcId="{6316345A-BD8E-474C-856B-628A92280D93}" destId="{577DBA70-6EE4-4BAC-BF2B-59A172175F47}" srcOrd="7" destOrd="0" presId="urn:microsoft.com/office/officeart/2008/layout/PictureStrips"/>
    <dgm:cxn modelId="{B3CABC67-04B5-4F90-94A0-68816209AB1B}" type="presParOf" srcId="{6316345A-BD8E-474C-856B-628A92280D93}" destId="{8CF298A1-FF0D-4C9F-988E-71CCF059BD3A}" srcOrd="8" destOrd="0" presId="urn:microsoft.com/office/officeart/2008/layout/PictureStrips"/>
    <dgm:cxn modelId="{591C7253-061F-4BA9-9F77-785564A2C6D2}" type="presParOf" srcId="{8CF298A1-FF0D-4C9F-988E-71CCF059BD3A}" destId="{C163103A-D971-40A7-B5F9-ECB4BE1D7A7B}" srcOrd="0" destOrd="0" presId="urn:microsoft.com/office/officeart/2008/layout/PictureStrips"/>
    <dgm:cxn modelId="{648C7349-C41F-49B1-8C9A-64C2E9702F0C}" type="presParOf" srcId="{8CF298A1-FF0D-4C9F-988E-71CCF059BD3A}" destId="{7433E7D8-F918-4855-99CD-1B38D37AB4FA}" srcOrd="1" destOrd="0" presId="urn:microsoft.com/office/officeart/2008/layout/PictureStrips"/>
    <dgm:cxn modelId="{5EDDAEAC-01F7-45F1-AE08-4E83662FB0F9}" type="presParOf" srcId="{6316345A-BD8E-474C-856B-628A92280D93}" destId="{1B2DCDD8-C8D6-4B37-A584-3BD0077899C3}" srcOrd="9" destOrd="0" presId="urn:microsoft.com/office/officeart/2008/layout/PictureStrips"/>
    <dgm:cxn modelId="{DBE182D3-0582-4245-9ED5-7D2C77604E8A}" type="presParOf" srcId="{6316345A-BD8E-474C-856B-628A92280D93}" destId="{AD9ADF60-FFEF-47E0-8742-AA694C90FEAE}" srcOrd="10" destOrd="0" presId="urn:microsoft.com/office/officeart/2008/layout/PictureStrips"/>
    <dgm:cxn modelId="{1F62F6B6-3137-4EB3-B352-EA8BC68CE1AE}" type="presParOf" srcId="{AD9ADF60-FFEF-47E0-8742-AA694C90FEAE}" destId="{253AA5AD-ACF9-44BE-969C-1AF7D16BEADE}" srcOrd="0" destOrd="0" presId="urn:microsoft.com/office/officeart/2008/layout/PictureStrips"/>
    <dgm:cxn modelId="{42AB7A51-FF88-4E1E-9491-DCAA60743BB2}" type="presParOf" srcId="{AD9ADF60-FFEF-47E0-8742-AA694C90FEAE}" destId="{5D897F2E-E303-4CC9-969B-5242DC3A92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27C5-D434-4983-82A4-EB9C051A8E29}">
      <dsp:nvSpPr>
        <dsp:cNvPr id="0" name=""/>
        <dsp:cNvSpPr/>
      </dsp:nvSpPr>
      <dsp:spPr>
        <a:xfrm>
          <a:off x="128265" y="712918"/>
          <a:ext cx="3001383" cy="937932"/>
        </a:xfrm>
        <a:prstGeom prst="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10000"/>
              </a:schemeClr>
            </a:gs>
            <a:gs pos="100000">
              <a:schemeClr val="accent1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293" tIns="76200" rIns="76200" bIns="76200" numCol="1" spcCol="1270" anchor="ctr" anchorCtr="0">
          <a:noAutofit/>
          <a:scene3d>
            <a:camera prst="isometricOffAxis1Right"/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Селекційна ферма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128265" y="712918"/>
        <a:ext cx="3001383" cy="937932"/>
      </dsp:txXfrm>
    </dsp:sp>
    <dsp:sp modelId="{B731067C-77B3-4A26-B17B-D6B948886FBE}">
      <dsp:nvSpPr>
        <dsp:cNvPr id="0" name=""/>
        <dsp:cNvSpPr/>
      </dsp:nvSpPr>
      <dsp:spPr>
        <a:xfrm>
          <a:off x="3208" y="577439"/>
          <a:ext cx="656552" cy="9848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B964-E11D-4381-AB75-6BB27ED5631E}">
      <dsp:nvSpPr>
        <dsp:cNvPr id="0" name=""/>
        <dsp:cNvSpPr/>
      </dsp:nvSpPr>
      <dsp:spPr>
        <a:xfrm>
          <a:off x="3476128" y="712918"/>
          <a:ext cx="3001383" cy="937932"/>
        </a:xfrm>
        <a:prstGeom prst="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10000"/>
              </a:schemeClr>
            </a:gs>
            <a:gs pos="100000">
              <a:schemeClr val="accent1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293" tIns="76200" rIns="76200" bIns="76200" numCol="1" spcCol="1270" anchor="ctr" anchorCtr="0">
          <a:noAutofit/>
          <a:scene3d>
            <a:camera prst="isometricOffAxis2Left"/>
            <a:lightRig rig="threePt" dir="t"/>
          </a:scene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Ферма резервного фонду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3476128" y="712918"/>
        <a:ext cx="3001383" cy="937932"/>
      </dsp:txXfrm>
    </dsp:sp>
    <dsp:sp modelId="{56375881-8AD6-4065-846A-249CE4650912}">
      <dsp:nvSpPr>
        <dsp:cNvPr id="0" name=""/>
        <dsp:cNvSpPr/>
      </dsp:nvSpPr>
      <dsp:spPr>
        <a:xfrm>
          <a:off x="3351070" y="577439"/>
          <a:ext cx="656552" cy="98482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C5FE6-3A64-432F-BB19-B635CCAE1E64}">
      <dsp:nvSpPr>
        <dsp:cNvPr id="0" name=""/>
        <dsp:cNvSpPr/>
      </dsp:nvSpPr>
      <dsp:spPr>
        <a:xfrm>
          <a:off x="128265" y="1893671"/>
          <a:ext cx="3001383" cy="937932"/>
        </a:xfrm>
        <a:prstGeom prst="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10000"/>
              </a:schemeClr>
            </a:gs>
            <a:gs pos="100000">
              <a:schemeClr val="accent1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293" tIns="72390" rIns="72390" bIns="72390" numCol="1" spcCol="1270" anchor="ctr" anchorCtr="0">
          <a:noAutofit/>
          <a:scene3d>
            <a:camera prst="isometricOffAxis1Right"/>
            <a:lightRig rig="threePt" dir="t"/>
          </a:scene3d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Колекційна ферма</a:t>
          </a:r>
          <a:endParaRPr lang="ru-RU" sz="1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128265" y="1893671"/>
        <a:ext cx="3001383" cy="937932"/>
      </dsp:txXfrm>
    </dsp:sp>
    <dsp:sp modelId="{3D5D5DDE-6F3F-4D79-87D7-B25E27FE4553}">
      <dsp:nvSpPr>
        <dsp:cNvPr id="0" name=""/>
        <dsp:cNvSpPr/>
      </dsp:nvSpPr>
      <dsp:spPr>
        <a:xfrm>
          <a:off x="3208" y="1758192"/>
          <a:ext cx="656552" cy="9848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5C63-C5B4-42BB-AFE0-880C40B538DC}">
      <dsp:nvSpPr>
        <dsp:cNvPr id="0" name=""/>
        <dsp:cNvSpPr/>
      </dsp:nvSpPr>
      <dsp:spPr>
        <a:xfrm>
          <a:off x="3476128" y="1893671"/>
          <a:ext cx="3001383" cy="937932"/>
        </a:xfrm>
        <a:prstGeom prst="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10000"/>
              </a:schemeClr>
            </a:gs>
            <a:gs pos="100000">
              <a:schemeClr val="accent1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293" tIns="72390" rIns="72390" bIns="72390" numCol="1" spcCol="1270" anchor="ctr" anchorCtr="0">
          <a:noAutofit/>
          <a:scene3d>
            <a:camera prst="isometricOffAxis2Left"/>
            <a:lightRig rig="threePt" dir="t"/>
          </a:scene3d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Контрольно-випробувальна ферма</a:t>
          </a:r>
          <a:endParaRPr lang="ru-RU" sz="1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3476128" y="1893671"/>
        <a:ext cx="3001383" cy="937932"/>
      </dsp:txXfrm>
    </dsp:sp>
    <dsp:sp modelId="{96CB29F4-590A-419F-A992-646BFBB2FA4A}">
      <dsp:nvSpPr>
        <dsp:cNvPr id="0" name=""/>
        <dsp:cNvSpPr/>
      </dsp:nvSpPr>
      <dsp:spPr>
        <a:xfrm>
          <a:off x="3351070" y="1758192"/>
          <a:ext cx="656552" cy="98482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3103A-D971-40A7-B5F9-ECB4BE1D7A7B}">
      <dsp:nvSpPr>
        <dsp:cNvPr id="0" name=""/>
        <dsp:cNvSpPr/>
      </dsp:nvSpPr>
      <dsp:spPr>
        <a:xfrm>
          <a:off x="128265" y="3074423"/>
          <a:ext cx="3001383" cy="937932"/>
        </a:xfrm>
        <a:prstGeom prst="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10000"/>
              </a:schemeClr>
            </a:gs>
            <a:gs pos="100000">
              <a:schemeClr val="accent1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293" tIns="72390" rIns="72390" bIns="72390" numCol="1" spcCol="1270" anchor="ctr" anchorCtr="0">
          <a:noAutofit/>
          <a:scene3d>
            <a:camera prst="isometricOffAxis1Right"/>
            <a:lightRig rig="threePt" dir="t"/>
          </a:scene3d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Карантинна ферма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128265" y="3074423"/>
        <a:ext cx="3001383" cy="937932"/>
      </dsp:txXfrm>
    </dsp:sp>
    <dsp:sp modelId="{7433E7D8-F918-4855-99CD-1B38D37AB4FA}">
      <dsp:nvSpPr>
        <dsp:cNvPr id="0" name=""/>
        <dsp:cNvSpPr/>
      </dsp:nvSpPr>
      <dsp:spPr>
        <a:xfrm>
          <a:off x="3208" y="2938944"/>
          <a:ext cx="656552" cy="9848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AA5AD-ACF9-44BE-969C-1AF7D16BEADE}">
      <dsp:nvSpPr>
        <dsp:cNvPr id="0" name=""/>
        <dsp:cNvSpPr/>
      </dsp:nvSpPr>
      <dsp:spPr>
        <a:xfrm>
          <a:off x="3476128" y="3074423"/>
          <a:ext cx="3001383" cy="937932"/>
        </a:xfrm>
        <a:prstGeom prst="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10000"/>
              </a:schemeClr>
            </a:gs>
            <a:gs pos="100000">
              <a:schemeClr val="accent1">
                <a:shade val="85000"/>
                <a:lumMod val="8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293" tIns="72390" rIns="72390" bIns="72390" numCol="1" spcCol="1270" anchor="ctr" anchorCtr="0">
          <a:noAutofit/>
          <a:scene3d>
            <a:camera prst="isometricOffAxis2Left"/>
            <a:lightRig rig="threePt" dir="t"/>
          </a:scene3d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rPr>
            <a:t>Ферма-репродуктор </a:t>
          </a:r>
          <a:endParaRPr lang="ru-RU" sz="1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oinks"/>
          </a:endParaRPr>
        </a:p>
      </dsp:txBody>
      <dsp:txXfrm>
        <a:off x="3476128" y="3074423"/>
        <a:ext cx="3001383" cy="937932"/>
      </dsp:txXfrm>
    </dsp:sp>
    <dsp:sp modelId="{5D897F2E-E303-4CC9-969B-5242DC3A92EC}">
      <dsp:nvSpPr>
        <dsp:cNvPr id="0" name=""/>
        <dsp:cNvSpPr/>
      </dsp:nvSpPr>
      <dsp:spPr>
        <a:xfrm>
          <a:off x="3351070" y="2938944"/>
          <a:ext cx="656552" cy="98482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D0F8B-B161-4CF6-A868-744F207CCF83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BB19F-7F56-44EE-9486-451D4B43C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7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B19F-7F56-44EE-9486-451D4B43CCD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EC7A4B-09BE-4BEE-92A9-FC7A6B168277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52E0C8-9B68-41FA-8296-0D744A89D3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12" y="2197723"/>
            <a:ext cx="3862619" cy="231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00832" y="188640"/>
            <a:ext cx="74888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bg1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chemeClr val="bg1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schemeClr val="bg1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schemeClr val="bg1"/>
              </a:solidFill>
              <a:latin typeface="Franklin Gothic Boo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293" y="5804684"/>
            <a:ext cx="43625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600" b="1" kern="0" dirty="0" smtClean="0">
                <a:latin typeface="Joinks"/>
              </a:rPr>
              <a:t>Мультимедійний супровід лекції </a:t>
            </a:r>
            <a:endParaRPr lang="en-US" sz="1600" b="1" kern="0" dirty="0" smtClean="0">
              <a:latin typeface="Joinks"/>
            </a:endParaRPr>
          </a:p>
          <a:p>
            <a:pPr lvl="0" algn="ctr">
              <a:defRPr/>
            </a:pPr>
            <a:r>
              <a:rPr lang="uk-UA" sz="1600" b="1" kern="0" dirty="0" smtClean="0">
                <a:latin typeface="Joinks"/>
              </a:rPr>
              <a:t>з </a:t>
            </a:r>
            <a:r>
              <a:rPr lang="uk-UA" sz="1600" b="1" kern="0" dirty="0" smtClean="0">
                <a:latin typeface="Joinks"/>
              </a:rPr>
              <a:t>дисципліни «</a:t>
            </a:r>
            <a:r>
              <a:rPr lang="uk-UA" sz="1600" b="1" kern="0" dirty="0">
                <a:latin typeface="Joinks"/>
              </a:rPr>
              <a:t>Технологія виробництва продукції птахівництва</a:t>
            </a:r>
            <a:r>
              <a:rPr lang="uk-UA" b="1" kern="0" dirty="0">
                <a:latin typeface="Joinks"/>
              </a:rPr>
              <a:t>»</a:t>
            </a:r>
            <a:endParaRPr lang="ru-RU" b="1" kern="0" dirty="0">
              <a:latin typeface="Franklin Gothic 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8969" y="6050905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b="1" kern="0" dirty="0" smtClean="0">
                <a:solidFill>
                  <a:schemeClr val="bg1"/>
                </a:solidFill>
                <a:latin typeface="Joinks"/>
                <a:ea typeface="Calibri"/>
                <a:cs typeface="Times New Roman"/>
              </a:rPr>
              <a:t>Викладачі  </a:t>
            </a:r>
            <a:r>
              <a:rPr lang="uk-UA" b="1" kern="0" dirty="0" err="1" smtClean="0">
                <a:solidFill>
                  <a:schemeClr val="bg1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kern="0" dirty="0" smtClean="0">
                <a:solidFill>
                  <a:schemeClr val="bg1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b="1" kern="0" dirty="0" smtClean="0">
                <a:solidFill>
                  <a:schemeClr val="bg1"/>
                </a:solidFill>
                <a:latin typeface="Joinks"/>
                <a:cs typeface="Times New Roman"/>
              </a:rPr>
              <a:t>     </a:t>
            </a:r>
            <a:r>
              <a:rPr lang="uk-UA" b="1" kern="0" dirty="0" err="1" smtClean="0">
                <a:solidFill>
                  <a:schemeClr val="bg1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chemeClr val="bg1"/>
                </a:solidFill>
                <a:latin typeface="Joinks"/>
                <a:cs typeface="Times New Roman"/>
              </a:rPr>
              <a:t> І.В.</a:t>
            </a:r>
            <a:endParaRPr lang="ru-RU" b="1" kern="0" dirty="0">
              <a:solidFill>
                <a:schemeClr val="bg1"/>
              </a:solidFill>
            </a:endParaRPr>
          </a:p>
        </p:txBody>
      </p:sp>
      <p:pic>
        <p:nvPicPr>
          <p:cNvPr id="5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2914" y="2636912"/>
            <a:ext cx="4005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Joinks"/>
              </a:rPr>
              <a:t>3.1. </a:t>
            </a:r>
            <a:r>
              <a:rPr lang="ru-RU" sz="2400" b="1" dirty="0" err="1">
                <a:latin typeface="Joinks"/>
              </a:rPr>
              <a:t>Організація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племінної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роботи</a:t>
            </a:r>
            <a:r>
              <a:rPr lang="ru-RU" sz="2400" b="1" dirty="0">
                <a:latin typeface="Joinks"/>
              </a:rPr>
              <a:t> у </a:t>
            </a:r>
            <a:r>
              <a:rPr lang="ru-RU" sz="2400" b="1" dirty="0" err="1" smtClean="0">
                <a:latin typeface="Joinks"/>
              </a:rPr>
              <a:t>птахівництві</a:t>
            </a:r>
            <a:endParaRPr lang="ru-RU" sz="2400" b="1" dirty="0">
              <a:latin typeface="Joink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2557" y="1620436"/>
            <a:ext cx="3014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latin typeface="Joinks"/>
                <a:ea typeface="Calibri"/>
              </a:rPr>
              <a:t>Тема лекції</a:t>
            </a:r>
            <a:endParaRPr lang="ru-RU" sz="4000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8587" r="16699" b="5817"/>
          <a:stretch/>
        </p:blipFill>
        <p:spPr bwMode="auto">
          <a:xfrm>
            <a:off x="890039" y="2370056"/>
            <a:ext cx="3321921" cy="3219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0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563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Структура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державних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племінних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птахівничих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заводів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1" y="2138956"/>
            <a:ext cx="331236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ru-RU" b="1" dirty="0" err="1" smtClean="0">
                <a:latin typeface="Joinks"/>
                <a:ea typeface="Century Gothic"/>
                <a:cs typeface="Times New Roman"/>
              </a:rPr>
              <a:t>Птицю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 smtClean="0">
                <a:latin typeface="Joinks"/>
                <a:ea typeface="Century Gothic"/>
                <a:cs typeface="Times New Roman"/>
              </a:rPr>
              <a:t>схрещують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за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прийнятою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для кожного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кросу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схемою, і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це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стадо у ППР-1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називають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прабатьківським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.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Воно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служить для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одержання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батьківських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і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материнських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форм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кросу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,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які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передають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племптахорепродукторам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2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smtClean="0">
                <a:latin typeface="Joinks"/>
                <a:ea typeface="Century Gothic"/>
                <a:cs typeface="Times New Roman"/>
              </a:rPr>
              <a:t>порядку </a:t>
            </a:r>
            <a:endParaRPr lang="ru-RU" b="1" dirty="0"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116" y="1128551"/>
            <a:ext cx="270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Племрепродуктори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1-го порядку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0260" y="1739227"/>
            <a:ext cx="2855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Племрепродуктори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 2-го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entury Gothic"/>
                <a:cs typeface="Times New Roman"/>
              </a:rPr>
              <a:t>порядку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3944" y="1128553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Times New Roman"/>
              </a:rPr>
              <a:t>Інкубаторно-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Times New Roman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cs typeface="Times New Roman"/>
              </a:rPr>
              <a:t>птахівничі станції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2727" y="2702568"/>
            <a:ext cx="2736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Птицю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одержану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з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племрепродукторів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1-го 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порядку,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схрещують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і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видають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товаровиробникам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яєць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чи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м'яса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птиці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фінальний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гібридний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продукт (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якщо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це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крос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)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чи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чистопорідну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птицю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1" y="2261958"/>
            <a:ext cx="2699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Виводять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добовий</a:t>
            </a:r>
            <a:r>
              <a:rPr lang="ru-RU" b="1" dirty="0">
                <a:latin typeface="Joinks"/>
              </a:rPr>
              <a:t> молодняк і </a:t>
            </a:r>
            <a:r>
              <a:rPr lang="ru-RU" b="1" dirty="0" err="1">
                <a:latin typeface="Joinks"/>
              </a:rPr>
              <a:t>забезпечують</a:t>
            </a:r>
            <a:r>
              <a:rPr lang="ru-RU" b="1" dirty="0">
                <a:latin typeface="Joinks"/>
              </a:rPr>
              <a:t> ним </a:t>
            </a:r>
            <a:r>
              <a:rPr lang="ru-RU" b="1" dirty="0" err="1">
                <a:latin typeface="Joinks"/>
              </a:rPr>
              <a:t>товарні</a:t>
            </a:r>
            <a:r>
              <a:rPr lang="ru-RU" b="1" dirty="0">
                <a:latin typeface="Joinks"/>
              </a:rPr>
              <a:t> ферми </a:t>
            </a:r>
            <a:r>
              <a:rPr lang="ru-RU" b="1" dirty="0" err="1">
                <a:latin typeface="Joinks"/>
              </a:rPr>
              <a:t>господарств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птахофабрик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які</a:t>
            </a:r>
            <a:r>
              <a:rPr lang="ru-RU" b="1" dirty="0">
                <a:latin typeface="Joinks"/>
              </a:rPr>
              <a:t> не </a:t>
            </a:r>
            <a:r>
              <a:rPr lang="ru-RU" b="1" dirty="0" err="1">
                <a:latin typeface="Joinks"/>
              </a:rPr>
              <a:t>мають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своїх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інкубаторних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цехів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міжгосподарські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підприємства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 smtClean="0">
                <a:latin typeface="Joinks"/>
              </a:rPr>
              <a:t>населення</a:t>
            </a:r>
            <a:endParaRPr lang="ru-RU" b="1" dirty="0">
              <a:latin typeface="Joinks"/>
            </a:endParaRP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2600252" y="1026519"/>
            <a:ext cx="3915964" cy="850395"/>
          </a:xfrm>
          <a:prstGeom prst="leftRightUpArrow">
            <a:avLst>
              <a:gd name="adj1" fmla="val 25000"/>
              <a:gd name="adj2" fmla="val 26955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421557" y="1836437"/>
            <a:ext cx="228496" cy="4105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5690" y="2355032"/>
            <a:ext cx="228496" cy="4105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213291" y="1836436"/>
            <a:ext cx="228496" cy="4105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91" y="0"/>
            <a:ext cx="1091928" cy="113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ФОТО ДЛЯ ПРЕЗЕНТАЦІЙ\венера+марс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" y="5780770"/>
            <a:ext cx="1502106" cy="1007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Мои рисунки\ФОТО ДЛЯ ПРЕЗЕНТАЦІЙ\курча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6062"/>
            <a:ext cx="1519483" cy="104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Мои рисунки\Холдинг АВАНГАРД\кроси птиц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36062"/>
            <a:ext cx="1584176" cy="104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ФОТО ДЛЯ ПРЕЗЕНТАЦІЙ\ембл.Асоціації птахівн Украї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78" y="-30949"/>
            <a:ext cx="18192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812" y="1556792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Мета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Асоціації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:</a:t>
            </a:r>
            <a:r>
              <a:rPr lang="ru-RU" b="1" dirty="0" smtClean="0">
                <a:latin typeface="Joinks"/>
              </a:rPr>
              <a:t> </a:t>
            </a:r>
            <a:endParaRPr lang="ru-RU" b="1" dirty="0" smtClean="0">
              <a:latin typeface="Joink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err="1" smtClean="0">
                <a:latin typeface="Joinks"/>
              </a:rPr>
              <a:t>консолідація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зусиль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підприємств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галузі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вирішення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спільних</a:t>
            </a:r>
            <a:r>
              <a:rPr lang="ru-RU" b="1" dirty="0">
                <a:latin typeface="Joinks"/>
              </a:rPr>
              <a:t> проблем; </a:t>
            </a:r>
            <a:endParaRPr lang="ru-RU" b="1" dirty="0" smtClean="0">
              <a:latin typeface="Joink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err="1" smtClean="0">
                <a:latin typeface="Joinks"/>
              </a:rPr>
              <a:t>підтримка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інтересів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учасників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державних</a:t>
            </a:r>
            <a:r>
              <a:rPr lang="ru-RU" b="1" dirty="0">
                <a:latin typeface="Joinks"/>
              </a:rPr>
              <a:t> органах, </a:t>
            </a:r>
            <a:r>
              <a:rPr lang="ru-RU" b="1" dirty="0" err="1">
                <a:latin typeface="Joinks"/>
              </a:rPr>
              <a:t>представництво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інтересів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учасників</a:t>
            </a:r>
            <a:r>
              <a:rPr lang="ru-RU" b="1" dirty="0">
                <a:latin typeface="Joinks"/>
              </a:rPr>
              <a:t> при </a:t>
            </a:r>
            <a:r>
              <a:rPr lang="ru-RU" b="1" dirty="0" err="1">
                <a:latin typeface="Joinks"/>
              </a:rPr>
              <a:t>здійсненні</a:t>
            </a:r>
            <a:r>
              <a:rPr lang="ru-RU" b="1" dirty="0">
                <a:latin typeface="Joinks"/>
              </a:rPr>
              <a:t> державного </a:t>
            </a:r>
            <a:r>
              <a:rPr lang="ru-RU" b="1" dirty="0" err="1">
                <a:latin typeface="Joinks"/>
              </a:rPr>
              <a:t>регулювання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галузі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птахівництва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err="1" smtClean="0">
                <a:latin typeface="Joinks"/>
              </a:rPr>
              <a:t>захист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інтересів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учасників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частині</a:t>
            </a:r>
            <a:r>
              <a:rPr lang="ru-RU" b="1" dirty="0">
                <a:latin typeface="Joinks"/>
              </a:rPr>
              <a:t> умов </a:t>
            </a:r>
            <a:r>
              <a:rPr lang="ru-RU" b="1" dirty="0" err="1">
                <a:latin typeface="Joinks"/>
              </a:rPr>
              <a:t>державної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підтримки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їхнього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кредитування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дотування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err="1" smtClean="0">
                <a:latin typeface="Joinks"/>
              </a:rPr>
              <a:t>підвищення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конкурентоздатності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вітчизняних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виробників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птахівничої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продукції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err="1" smtClean="0">
                <a:latin typeface="Joinks"/>
              </a:rPr>
              <a:t>надання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інформаційно-консультативної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юридичної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допомоги</a:t>
            </a:r>
            <a:r>
              <a:rPr lang="ru-RU" b="1" dirty="0">
                <a:latin typeface="Joinks"/>
              </a:rPr>
              <a:t> членам </a:t>
            </a:r>
            <a:r>
              <a:rPr lang="ru-RU" b="1" dirty="0" err="1">
                <a:latin typeface="Joinks"/>
              </a:rPr>
              <a:t>Асоціації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b="1" dirty="0" err="1">
                <a:latin typeface="Joinks"/>
              </a:rPr>
              <a:t>п</a:t>
            </a:r>
            <a:r>
              <a:rPr lang="ru-RU" b="1" dirty="0" err="1" smtClean="0">
                <a:latin typeface="Joinks"/>
              </a:rPr>
              <a:t>редставлення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інтересів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учасників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міжнародних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закордонних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організаціях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міжнародних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семінарах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конференціях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тощо</a:t>
            </a:r>
            <a:r>
              <a:rPr lang="ru-RU" b="1" dirty="0" smtClean="0">
                <a:latin typeface="Joinks"/>
              </a:rPr>
              <a:t>.</a:t>
            </a:r>
            <a:endParaRPr lang="ru-RU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Асоціація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"Союз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птахівників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України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" є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об'єднанням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вітчизняних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підприємств-виробників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птахівничої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галузі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Холдинг АВАНГАРД\птахофабрика 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" y="4672360"/>
            <a:ext cx="284785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Холдинг АВАНГАРД\пташники-Авангар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" y="1131175"/>
            <a:ext cx="2847850" cy="21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8587" r="16699" b="5817"/>
          <a:stretch/>
        </p:blipFill>
        <p:spPr bwMode="auto">
          <a:xfrm>
            <a:off x="2439718" y="1903857"/>
            <a:ext cx="3788465" cy="3743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cuments and Settings\Admin\Мои документы\Мои рисунки\ФОТО ДЛЯ ПРЕЗЕНТАЦІЙ\ембл.Асоціації птахівн Україн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84" y="1343822"/>
            <a:ext cx="18192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3493"/>
            <a:ext cx="6361739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solidFill>
                  <a:schemeClr val="bg1"/>
                </a:solidFill>
                <a:latin typeface="Joinks"/>
              </a:rPr>
              <a:t>Засновниками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Асоціації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виступили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обласні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галузеві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асоціації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та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провідні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підприємства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птахівничої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Joinks"/>
              </a:rPr>
              <a:t>галузі</a:t>
            </a:r>
            <a:r>
              <a:rPr lang="ru-RU" b="1" dirty="0" smtClean="0">
                <a:solidFill>
                  <a:schemeClr val="bg1"/>
                </a:solidFill>
                <a:latin typeface="Joinks"/>
              </a:rPr>
              <a:t> – 78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птахопідприємств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виробляють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83%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м'яса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бройлерів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та 78%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курячих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яєць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Joinks"/>
              </a:rPr>
              <a:t>України</a:t>
            </a:r>
            <a:r>
              <a:rPr lang="ru-RU" b="1" dirty="0">
                <a:solidFill>
                  <a:schemeClr val="bg1"/>
                </a:solidFill>
                <a:latin typeface="Joinks"/>
              </a:rPr>
              <a:t>. </a:t>
            </a:r>
          </a:p>
        </p:txBody>
      </p:sp>
      <p:pic>
        <p:nvPicPr>
          <p:cNvPr id="1026" name="Picture 2" descr="C:\Documents and Settings\Admin\Мои документы\Мои рисунки\ФОТО ДЛЯ ПРЕЗЕНТАЦІЙ\птахофабри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80" y="4221088"/>
            <a:ext cx="2902920" cy="203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038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259194"/>
            <a:ext cx="5472607" cy="388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 fontAlgn="base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Clr>
                <a:srgbClr val="C41130"/>
              </a:buClr>
              <a:tabLst>
                <a:tab pos="808038" algn="l"/>
                <a:tab pos="2255838" algn="l"/>
                <a:tab pos="3679825" algn="l"/>
                <a:tab pos="5119688" algn="l"/>
                <a:tab pos="6345238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Є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лідером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у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племінному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птахівництві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в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Європі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lvl="0" algn="ctr" defTabSz="889000" fontAlgn="base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Clr>
                <a:srgbClr val="C41130"/>
              </a:buClr>
              <a:tabLst>
                <a:tab pos="808038" algn="l"/>
                <a:tab pos="2255838" algn="l"/>
                <a:tab pos="3679825" algn="l"/>
                <a:tab pos="5119688" algn="l"/>
                <a:tab pos="6345238" algn="l"/>
              </a:tabLst>
            </a:pP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Створює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та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пропонує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на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ринок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найкращі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генетичні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рішення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саме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для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світової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індустрії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Georgia" pitchFamily="18" charset="0"/>
              </a:rPr>
              <a:t>несучок</a:t>
            </a:r>
            <a:r>
              <a:rPr lang="ru-RU" sz="32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lvl="0" algn="ctr" defTabSz="889000" fontAlgn="base">
              <a:lnSpc>
                <a:spcPts val="3500"/>
              </a:lnSpc>
              <a:spcBef>
                <a:spcPct val="20000"/>
              </a:spcBef>
              <a:spcAft>
                <a:spcPct val="0"/>
              </a:spcAft>
              <a:buClr>
                <a:srgbClr val="C41130"/>
              </a:buClr>
              <a:tabLst>
                <a:tab pos="808038" algn="l"/>
                <a:tab pos="2255838" algn="l"/>
                <a:tab pos="3679825" algn="l"/>
                <a:tab pos="5119688" algn="l"/>
                <a:tab pos="6345238" algn="l"/>
              </a:tabLst>
            </a:pPr>
            <a:endParaRPr lang="ru-RU" sz="32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>
                <a:solidFill>
                  <a:schemeClr val="bg1"/>
                </a:solidFill>
                <a:ea typeface="+mj-ea"/>
                <a:cs typeface="+mj-cs"/>
              </a:rPr>
              <a:t>І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нкубатор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для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прабатьківського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стада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Кембрідж</a:t>
            </a:r>
            <a:r>
              <a:rPr kumimoji="0" lang="nl-N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Канада)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86300"/>
            <a:ext cx="365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3" descr="ISA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5" y="2425709"/>
            <a:ext cx="1243015" cy="16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5" descr="Babcock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44" y="2442642"/>
            <a:ext cx="1224136" cy="16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 descr="Shaver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52" y="2429731"/>
            <a:ext cx="1222176" cy="16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I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14" y="1883098"/>
            <a:ext cx="9350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logo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5" y="1590532"/>
            <a:ext cx="9366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6" descr="logo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70" y="1845007"/>
            <a:ext cx="13684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67" y="1564020"/>
            <a:ext cx="12731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72" y="1513219"/>
            <a:ext cx="9350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24744"/>
            <a:ext cx="743830" cy="11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67119" y="249769"/>
            <a:ext cx="7037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КРОСИ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ПТИЦІ ЗАРУБІЖНОЇ СЕЛЕКЦІЇ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Основна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продукція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Хендрікс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Генетикс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4" name="Picture 59" descr="ISA brow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5" y="4158893"/>
            <a:ext cx="136815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4" descr="Babcock Brow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44" y="4169981"/>
            <a:ext cx="12241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1" descr="Shaver Brow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97" y="4170583"/>
            <a:ext cx="1222176" cy="16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3" descr="Hisex 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3" y="2425709"/>
            <a:ext cx="1273175" cy="16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4" descr="Hisex Brow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4193996"/>
            <a:ext cx="1273174" cy="15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5" descr="Bovans 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23" y="2425709"/>
            <a:ext cx="1224136" cy="1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6" descr="Dekalb 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45" y="2442641"/>
            <a:ext cx="1221855" cy="16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7" descr="Bovans Brow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23" y="4229099"/>
            <a:ext cx="1224136" cy="14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8" descr="Dekalb Brow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46" y="4229099"/>
            <a:ext cx="1221854" cy="14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77337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Joinks"/>
              </a:rPr>
              <a:t>Структура стада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відношення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чисельності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різних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в тому </a:t>
            </a:r>
            <a:r>
              <a:rPr lang="ru-RU" b="1" dirty="0" err="1">
                <a:latin typeface="Joinks"/>
              </a:rPr>
              <a:t>чи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іншому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стаді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57168"/>
            <a:ext cx="6844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Зміст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роботи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птахівницькому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господарстві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формується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урахуванням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специфічних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особливостей</a:t>
            </a:r>
            <a:r>
              <a:rPr lang="ru-RU" b="1" dirty="0">
                <a:latin typeface="Joinks"/>
              </a:rPr>
              <a:t> стада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– </a:t>
            </a:r>
            <a:r>
              <a:rPr lang="ru-RU" b="1" dirty="0" err="1">
                <a:latin typeface="Joinks"/>
              </a:rPr>
              <a:t>сукупного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поголів’я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певного</a:t>
            </a:r>
            <a:r>
              <a:rPr lang="ru-RU" b="1" dirty="0">
                <a:latin typeface="Joinks"/>
              </a:rPr>
              <a:t> виду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, яке </a:t>
            </a:r>
            <a:r>
              <a:rPr lang="ru-RU" b="1" dirty="0" err="1">
                <a:latin typeface="Joinks"/>
              </a:rPr>
              <a:t>складається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різних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статевих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вікових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виробничо-племінних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89040"/>
            <a:ext cx="54726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Joinks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труктуру 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стада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розрізняють</a:t>
            </a:r>
            <a:r>
              <a:rPr lang="ru-RU" b="1" dirty="0" smtClean="0">
                <a:latin typeface="Joinks"/>
              </a:rPr>
              <a:t> за</a:t>
            </a:r>
            <a:r>
              <a:rPr lang="ru-RU" b="1" dirty="0">
                <a:latin typeface="Joinks"/>
              </a:rPr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селекційним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призначенням</a:t>
            </a:r>
            <a:r>
              <a:rPr lang="ru-RU" b="1" dirty="0">
                <a:latin typeface="Joinks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лінійною</a:t>
            </a:r>
            <a:r>
              <a:rPr lang="ru-RU" b="1" dirty="0">
                <a:latin typeface="Joinks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породною</a:t>
            </a:r>
            <a:r>
              <a:rPr lang="ru-RU" b="1" dirty="0">
                <a:latin typeface="Joinks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статевою</a:t>
            </a:r>
            <a:r>
              <a:rPr lang="ru-RU" b="1" dirty="0">
                <a:latin typeface="Joinks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віковою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приналежністю</a:t>
            </a:r>
            <a:r>
              <a:rPr lang="ru-RU" b="1" dirty="0">
                <a:latin typeface="Joinks"/>
              </a:rPr>
              <a:t>.</a:t>
            </a:r>
          </a:p>
        </p:txBody>
      </p:sp>
      <p:pic>
        <p:nvPicPr>
          <p:cNvPr id="6146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23" y="5395075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Joinks"/>
              </a:rPr>
              <a:t>Селекційне</a:t>
            </a:r>
            <a:r>
              <a:rPr lang="ru-RU" sz="2400" b="1" dirty="0">
                <a:solidFill>
                  <a:schemeClr val="bg1"/>
                </a:solidFill>
                <a:latin typeface="Joinks"/>
              </a:rPr>
              <a:t> стадо – </a:t>
            </a:r>
            <a:r>
              <a:rPr lang="ru-RU" sz="2400" b="1" dirty="0" err="1">
                <a:solidFill>
                  <a:schemeClr val="bg1"/>
                </a:solidFill>
                <a:latin typeface="Joinks"/>
              </a:rPr>
              <a:t>це</a:t>
            </a:r>
            <a:r>
              <a:rPr lang="ru-RU" sz="24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Joinks"/>
              </a:rPr>
              <a:t>головна</a:t>
            </a:r>
            <a:r>
              <a:rPr lang="ru-RU" sz="24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Joinks"/>
              </a:rPr>
              <a:t>частина</a:t>
            </a:r>
            <a:r>
              <a:rPr lang="ru-RU" sz="2400" b="1" dirty="0">
                <a:solidFill>
                  <a:schemeClr val="bg1"/>
                </a:solidFill>
                <a:latin typeface="Joinks"/>
              </a:rPr>
              <a:t> стада </a:t>
            </a:r>
            <a:r>
              <a:rPr lang="ru-RU" sz="2400" b="1" dirty="0" err="1">
                <a:solidFill>
                  <a:schemeClr val="bg1"/>
                </a:solidFill>
                <a:latin typeface="Joinks"/>
              </a:rPr>
              <a:t>племінного</a:t>
            </a:r>
            <a:r>
              <a:rPr lang="ru-RU" sz="2400" b="1" dirty="0">
                <a:solidFill>
                  <a:schemeClr val="bg1"/>
                </a:solidFill>
                <a:latin typeface="Joinks"/>
              </a:rPr>
              <a:t> заводу.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1991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Joinks"/>
              </a:rPr>
              <a:t>Ділять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селекційне</a:t>
            </a:r>
            <a:r>
              <a:rPr lang="ru-RU" b="1" dirty="0" smtClean="0">
                <a:latin typeface="Joinks"/>
              </a:rPr>
              <a:t> стадо на </a:t>
            </a:r>
            <a:r>
              <a:rPr lang="ru-RU" b="1" dirty="0">
                <a:latin typeface="Joinks"/>
              </a:rPr>
              <a:t>три </a:t>
            </a:r>
            <a:r>
              <a:rPr lang="ru-RU" b="1" dirty="0" err="1">
                <a:latin typeface="Joinks"/>
              </a:rPr>
              <a:t>групи</a:t>
            </a:r>
            <a:r>
              <a:rPr lang="ru-RU" b="1" dirty="0">
                <a:latin typeface="Joinks"/>
              </a:rPr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селекційне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ядро;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групу</a:t>
            </a:r>
            <a:r>
              <a:rPr lang="ru-RU" b="1" dirty="0">
                <a:latin typeface="Joinks"/>
              </a:rPr>
              <a:t>, яку </a:t>
            </a:r>
            <a:r>
              <a:rPr lang="ru-RU" b="1" dirty="0" err="1">
                <a:latin typeface="Joinks"/>
              </a:rPr>
              <a:t>оцінюють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якістю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потомства;</a:t>
            </a:r>
            <a:endParaRPr lang="ru-RU" b="1" dirty="0"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контрольно-</a:t>
            </a:r>
            <a:r>
              <a:rPr lang="ru-RU" b="1" dirty="0" err="1" smtClean="0">
                <a:latin typeface="Joinks"/>
              </a:rPr>
              <a:t>виробничу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групу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599319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Селекційне</a:t>
            </a:r>
            <a:r>
              <a:rPr lang="ru-RU" b="1" dirty="0">
                <a:latin typeface="Joinks"/>
              </a:rPr>
              <a:t> ядро – </a:t>
            </a:r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найцінніша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птиця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розташована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селекційних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гніздах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відібрана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родоводом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оцінена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якістю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733" y="3522649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Становить </a:t>
            </a:r>
            <a:r>
              <a:rPr lang="ru-RU" b="1" dirty="0" smtClean="0">
                <a:latin typeface="Joinks"/>
              </a:rPr>
              <a:t>20–25% </a:t>
            </a:r>
            <a:r>
              <a:rPr lang="ru-RU" b="1" dirty="0" err="1" smtClean="0">
                <a:latin typeface="Joinks"/>
              </a:rPr>
              <a:t>від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усього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селекційного</a:t>
            </a:r>
            <a:r>
              <a:rPr lang="ru-RU" b="1" dirty="0">
                <a:latin typeface="Joinks"/>
              </a:rPr>
              <a:t> стада.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0961" y="4194840"/>
            <a:ext cx="43430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Статеве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співвідношення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становить: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Joinks"/>
              </a:rPr>
              <a:t>1: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11–15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курок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Joinks"/>
              </a:rPr>
              <a:t>1: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13–16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індичок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Joinks"/>
              </a:rPr>
              <a:t>1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: 5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качок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Joinks"/>
              </a:rPr>
              <a:t>1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: 4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гуски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Joinks"/>
              </a:rPr>
              <a:t>1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: 6 </a:t>
            </a:r>
            <a:r>
              <a:rPr lang="uk-UA" b="1" dirty="0" smtClean="0">
                <a:solidFill>
                  <a:prstClr val="black"/>
                </a:solidFill>
                <a:latin typeface="Joinks"/>
              </a:rPr>
              <a:t>цесарок</a:t>
            </a:r>
            <a:endParaRPr lang="ru-RU" dirty="0"/>
          </a:p>
        </p:txBody>
      </p:sp>
      <p:pic>
        <p:nvPicPr>
          <p:cNvPr id="4098" name="Picture 2" descr="C:\Documents and Settings\Admin\Мои документы\Мои рисунки\ФОТО ДЛЯ ПРЕЗЕНТАЦІЙ\кач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836" y="4737502"/>
            <a:ext cx="1079507" cy="90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Мои рисунки\ФОТО ДЛЯ ПРЕЗЕНТАЦІЙ\московская пород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0"/>
          <a:stretch/>
        </p:blipFill>
        <p:spPr bwMode="auto">
          <a:xfrm>
            <a:off x="6500379" y="3845814"/>
            <a:ext cx="1004794" cy="84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Мои рисунки\ФОТО ДЛЯ ПРЕЗЕНТАЦІЙ\сесар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96" y="5642650"/>
            <a:ext cx="1057648" cy="88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Мои рисунки\ФОТО ДЛЯ ПРЕЗЕНТАЦІЙ\індичка +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r="18055"/>
          <a:stretch/>
        </p:blipFill>
        <p:spPr bwMode="auto">
          <a:xfrm flipH="1">
            <a:off x="5258295" y="4520060"/>
            <a:ext cx="1291929" cy="110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Мои рисунки\ФОТО ДЛЯ ПРЕЗЕНТАЦІЙ\холмогорські гус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63" y="5588815"/>
            <a:ext cx="1434852" cy="99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4432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Комплектується</a:t>
            </a:r>
            <a:r>
              <a:rPr lang="ru-RU" b="1" dirty="0" smtClean="0">
                <a:latin typeface="Joinks"/>
              </a:rPr>
              <a:t> вона </a:t>
            </a:r>
            <a:r>
              <a:rPr lang="ru-RU" b="1" dirty="0" err="1" smtClean="0">
                <a:latin typeface="Joinks"/>
              </a:rPr>
              <a:t>із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молодої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, яку </a:t>
            </a:r>
            <a:r>
              <a:rPr lang="ru-RU" b="1" dirty="0" err="1">
                <a:latin typeface="Joinks"/>
              </a:rPr>
              <a:t>відібрали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спочатку</a:t>
            </a:r>
            <a:r>
              <a:rPr lang="ru-RU" b="1" dirty="0">
                <a:latin typeface="Joinks"/>
              </a:rPr>
              <a:t> за фенотипом (</a:t>
            </a:r>
            <a:r>
              <a:rPr lang="ru-RU" b="1" dirty="0" err="1">
                <a:latin typeface="Joinks"/>
              </a:rPr>
              <a:t>етап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масової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селекції</a:t>
            </a:r>
            <a:r>
              <a:rPr lang="ru-RU" b="1" dirty="0">
                <a:latin typeface="Joinks"/>
              </a:rPr>
              <a:t>), а </a:t>
            </a:r>
            <a:r>
              <a:rPr lang="ru-RU" b="1" dirty="0" err="1">
                <a:latin typeface="Joinks"/>
              </a:rPr>
              <a:t>потім</a:t>
            </a:r>
            <a:r>
              <a:rPr lang="ru-RU" b="1" dirty="0">
                <a:latin typeface="Joinks"/>
              </a:rPr>
              <a:t> за генотипом і </a:t>
            </a:r>
            <a:r>
              <a:rPr lang="ru-RU" b="1" dirty="0" err="1">
                <a:latin typeface="Joinks"/>
              </a:rPr>
              <a:t>походженням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, яка </a:t>
            </a:r>
            <a:r>
              <a:rPr lang="ru-RU" b="1" dirty="0" err="1">
                <a:latin typeface="Joinks"/>
              </a:rPr>
              <a:t>перевіряється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якістю</a:t>
            </a:r>
            <a:r>
              <a:rPr lang="ru-RU" b="1" dirty="0">
                <a:latin typeface="Joinks"/>
              </a:rPr>
              <a:t> потомства.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0380" y="2944656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Основне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призначення</a:t>
            </a:r>
            <a:r>
              <a:rPr lang="ru-RU" b="1" dirty="0">
                <a:latin typeface="Joinks"/>
              </a:rPr>
              <a:t> контрольно-</a:t>
            </a:r>
            <a:r>
              <a:rPr lang="ru-RU" b="1" dirty="0" err="1">
                <a:latin typeface="Joinks"/>
              </a:rPr>
              <a:t>виробничої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групи</a:t>
            </a:r>
            <a:r>
              <a:rPr lang="ru-RU" b="1" dirty="0" smtClean="0">
                <a:latin typeface="Joinks"/>
              </a:rPr>
              <a:t> – </a:t>
            </a:r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випробування</a:t>
            </a:r>
            <a:r>
              <a:rPr lang="ru-RU" b="1" dirty="0">
                <a:latin typeface="Joinks"/>
              </a:rPr>
              <a:t> потомства для </a:t>
            </a:r>
            <a:r>
              <a:rPr lang="ru-RU" b="1" dirty="0" err="1">
                <a:latin typeface="Joinks"/>
              </a:rPr>
              <a:t>подальшої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оцінки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, і на </a:t>
            </a:r>
            <a:r>
              <a:rPr lang="ru-RU" b="1" dirty="0" err="1">
                <a:latin typeface="Joinks"/>
              </a:rPr>
              <a:t>цій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основі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проведення</a:t>
            </a:r>
            <a:r>
              <a:rPr lang="ru-RU" b="1" dirty="0">
                <a:latin typeface="Joinks"/>
              </a:rPr>
              <a:t> добору і </a:t>
            </a:r>
            <a:r>
              <a:rPr lang="ru-RU" b="1" dirty="0" err="1">
                <a:latin typeface="Joinks"/>
              </a:rPr>
              <a:t>підбору</a:t>
            </a:r>
            <a:r>
              <a:rPr lang="ru-RU" b="1" dirty="0">
                <a:latin typeface="Joinks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47634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Joinks"/>
              </a:rPr>
              <a:t>Контрольно-</a:t>
            </a:r>
            <a:r>
              <a:rPr lang="ru-RU" b="1" dirty="0" err="1">
                <a:latin typeface="Joinks"/>
              </a:rPr>
              <a:t>виробнича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становить:</a:t>
            </a:r>
          </a:p>
          <a:p>
            <a:r>
              <a:rPr lang="ru-RU" b="1" dirty="0" smtClean="0">
                <a:latin typeface="Joinks"/>
              </a:rPr>
              <a:t>25–42% – </a:t>
            </a:r>
            <a:r>
              <a:rPr lang="ru-RU" b="1" dirty="0" smtClean="0">
                <a:latin typeface="Joinks"/>
              </a:rPr>
              <a:t>кури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індики</a:t>
            </a:r>
            <a:r>
              <a:rPr lang="ru-RU" b="1" dirty="0" smtClean="0">
                <a:latin typeface="Joinks"/>
              </a:rPr>
              <a:t>, </a:t>
            </a:r>
            <a:endParaRPr lang="ru-RU" b="1" dirty="0">
              <a:latin typeface="Joinks"/>
            </a:endParaRPr>
          </a:p>
          <a:p>
            <a:r>
              <a:rPr lang="ru-RU" b="1" dirty="0" smtClean="0">
                <a:latin typeface="Joinks"/>
              </a:rPr>
              <a:t>18–22</a:t>
            </a:r>
            <a:r>
              <a:rPr lang="ru-RU" b="1" dirty="0">
                <a:latin typeface="Joinks"/>
              </a:rPr>
              <a:t>%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водоплавна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птиця</a:t>
            </a:r>
            <a:endParaRPr lang="ru-RU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257389"/>
            <a:ext cx="48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Joinks"/>
              </a:rPr>
              <a:t>Контрольно-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виробнича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Joinks"/>
              </a:rPr>
              <a:t>група</a:t>
            </a:r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1770" y="5170964"/>
            <a:ext cx="3637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Joinks"/>
              </a:rPr>
              <a:t>(</a:t>
            </a:r>
            <a:r>
              <a:rPr lang="ru-RU" sz="1400" b="1" dirty="0" err="1" smtClean="0">
                <a:solidFill>
                  <a:srgbClr val="C00000"/>
                </a:solidFill>
                <a:latin typeface="Joinks"/>
              </a:rPr>
              <a:t>від</a:t>
            </a:r>
            <a:r>
              <a:rPr lang="ru-RU" sz="14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Joinks"/>
              </a:rPr>
              <a:t>усього</a:t>
            </a:r>
            <a:r>
              <a:rPr lang="ru-RU" sz="1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Joinks"/>
              </a:rPr>
              <a:t>обсягу</a:t>
            </a:r>
            <a:r>
              <a:rPr lang="ru-RU" sz="1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Joinks"/>
              </a:rPr>
              <a:t>селекційного</a:t>
            </a:r>
            <a:r>
              <a:rPr lang="ru-RU" sz="1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Joinks"/>
              </a:rPr>
              <a:t>стада</a:t>
            </a:r>
            <a:r>
              <a:rPr lang="ru-RU" sz="1400" b="1" dirty="0" smtClean="0">
                <a:solidFill>
                  <a:prstClr val="black"/>
                </a:solidFill>
                <a:latin typeface="Joinks"/>
              </a:rPr>
              <a:t>)</a:t>
            </a:r>
            <a:endParaRPr lang="ru-RU" sz="1400" dirty="0"/>
          </a:p>
        </p:txBody>
      </p:sp>
      <p:pic>
        <p:nvPicPr>
          <p:cNvPr id="3074" name="Picture 2" descr="C:\Documents and Settings\Admin\Мои документы\Мои рисунки\Холдинг АВАНГАРД\утримання підлогове- Авангар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73550"/>
            <a:ext cx="2736304" cy="181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48" y="1360506"/>
            <a:ext cx="2051720" cy="163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6" y="44242"/>
            <a:ext cx="8510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Первинний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зоотехнічний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племінній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облік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8" y="119675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Joinks"/>
              </a:rPr>
              <a:t>Племінна робота здійснюється на основі ведення зоотехнічного і племінного обліку.</a:t>
            </a:r>
          </a:p>
          <a:p>
            <a:pPr algn="ctr"/>
            <a:r>
              <a:rPr lang="uk-UA" b="1" dirty="0" smtClean="0">
                <a:latin typeface="Joinks"/>
              </a:rPr>
              <a:t>Залежно від типу господарства, виду стада та методів селекції застосовують індивідуальний і груповий племінний облік.</a:t>
            </a:r>
          </a:p>
          <a:p>
            <a:pPr algn="ctr"/>
            <a:endParaRPr lang="uk-UA" b="1" dirty="0">
              <a:latin typeface="Joinks"/>
            </a:endParaRPr>
          </a:p>
          <a:p>
            <a:r>
              <a:rPr lang="uk-UA" b="1" dirty="0" smtClean="0">
                <a:latin typeface="Joinks"/>
              </a:rPr>
              <a:t>Індивідуальний облік застосовують у селекційному стаді птиці.</a:t>
            </a:r>
          </a:p>
          <a:p>
            <a:pPr algn="ctr"/>
            <a:r>
              <a:rPr lang="uk-UA" b="1" dirty="0" smtClean="0">
                <a:latin typeface="Joinks"/>
              </a:rPr>
              <a:t>Груповий облік – у промислових стадах птиці, прабатьківських </a:t>
            </a:r>
            <a:r>
              <a:rPr lang="uk-UA" b="1" dirty="0" smtClean="0">
                <a:latin typeface="Joinks"/>
              </a:rPr>
              <a:t>та  </a:t>
            </a:r>
            <a:r>
              <a:rPr lang="uk-UA" b="1" dirty="0" smtClean="0">
                <a:latin typeface="Joinks"/>
              </a:rPr>
              <a:t>батьківських.</a:t>
            </a:r>
            <a:endParaRPr lang="ru-RU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280" y="3505076"/>
            <a:ext cx="678480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даними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первинного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зоотехнічного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обліку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визначають</a:t>
            </a:r>
            <a:r>
              <a:rPr lang="ru-RU" b="1" dirty="0" smtClean="0">
                <a:latin typeface="Joinks"/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н</a:t>
            </a:r>
            <a:r>
              <a:rPr lang="ru-RU" b="1" dirty="0" err="1" smtClean="0">
                <a:latin typeface="Joinks"/>
              </a:rPr>
              <a:t>есучість</a:t>
            </a:r>
            <a:r>
              <a:rPr lang="ru-RU" b="1" dirty="0" smtClean="0">
                <a:latin typeface="Joinks"/>
              </a:rPr>
              <a:t> на </a:t>
            </a:r>
            <a:r>
              <a:rPr lang="ru-RU" b="1" dirty="0" err="1" smtClean="0">
                <a:latin typeface="Joinks"/>
              </a:rPr>
              <a:t>початкову</a:t>
            </a:r>
            <a:r>
              <a:rPr lang="ru-RU" b="1" dirty="0" smtClean="0">
                <a:latin typeface="Joinks"/>
              </a:rPr>
              <a:t> й </a:t>
            </a:r>
            <a:r>
              <a:rPr lang="ru-RU" b="1" dirty="0" err="1" smtClean="0">
                <a:latin typeface="Joinks"/>
              </a:rPr>
              <a:t>середню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несучку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м</a:t>
            </a:r>
            <a:r>
              <a:rPr lang="ru-RU" b="1" dirty="0" err="1" smtClean="0">
                <a:latin typeface="Joinks"/>
              </a:rPr>
              <a:t>асу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яєць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с</a:t>
            </a:r>
            <a:r>
              <a:rPr lang="ru-RU" b="1" dirty="0" err="1" smtClean="0">
                <a:latin typeface="Joinks"/>
              </a:rPr>
              <a:t>короспілість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і</a:t>
            </a:r>
            <a:r>
              <a:rPr lang="ru-RU" b="1" dirty="0" err="1" smtClean="0">
                <a:latin typeface="Joinks"/>
              </a:rPr>
              <a:t>нтенсивність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несучості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т</a:t>
            </a:r>
            <a:r>
              <a:rPr lang="ru-RU" b="1" dirty="0" err="1" smtClean="0">
                <a:latin typeface="Joinks"/>
              </a:rPr>
              <a:t>ривалість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використання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>
                <a:latin typeface="Joinks"/>
              </a:rPr>
              <a:t>ж</a:t>
            </a:r>
            <a:r>
              <a:rPr lang="ru-RU" b="1" dirty="0" smtClean="0">
                <a:latin typeface="Joinks"/>
              </a:rPr>
              <a:t>иву </a:t>
            </a:r>
            <a:r>
              <a:rPr lang="ru-RU" b="1" dirty="0" err="1" smtClean="0">
                <a:latin typeface="Joinks"/>
              </a:rPr>
              <a:t>масу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п</a:t>
            </a:r>
            <a:r>
              <a:rPr lang="ru-RU" b="1" dirty="0" err="1" smtClean="0">
                <a:latin typeface="Joinks"/>
              </a:rPr>
              <a:t>рирости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живої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маси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з</a:t>
            </a:r>
            <a:r>
              <a:rPr lang="ru-RU" b="1" dirty="0" err="1" smtClean="0">
                <a:latin typeface="Joinks"/>
              </a:rPr>
              <a:t>береженість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птиці</a:t>
            </a:r>
            <a:r>
              <a:rPr lang="ru-RU" b="1" dirty="0" smtClean="0">
                <a:latin typeface="Joinks"/>
              </a:rPr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err="1">
                <a:latin typeface="Joinks"/>
              </a:rPr>
              <a:t>в</a:t>
            </a:r>
            <a:r>
              <a:rPr lang="ru-RU" b="1" dirty="0" err="1" smtClean="0">
                <a:latin typeface="Joinks"/>
              </a:rPr>
              <a:t>итрати</a:t>
            </a:r>
            <a:r>
              <a:rPr lang="ru-RU" b="1" dirty="0" smtClean="0">
                <a:latin typeface="Joinks"/>
              </a:rPr>
              <a:t> корму на </a:t>
            </a:r>
            <a:r>
              <a:rPr lang="ru-RU" b="1" dirty="0" err="1" smtClean="0">
                <a:latin typeface="Joinks"/>
              </a:rPr>
              <a:t>виробництво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продукції</a:t>
            </a:r>
            <a:r>
              <a:rPr lang="ru-RU" b="1" dirty="0">
                <a:latin typeface="Joinks"/>
              </a:rPr>
              <a:t>;</a:t>
            </a:r>
            <a:r>
              <a:rPr lang="ru-RU" b="1" dirty="0" smtClean="0">
                <a:latin typeface="Joinks"/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uk-UA" b="1" dirty="0">
                <a:latin typeface="Joinks"/>
              </a:rPr>
              <a:t>я</a:t>
            </a:r>
            <a:r>
              <a:rPr lang="uk-UA" b="1" dirty="0" smtClean="0">
                <a:latin typeface="Joinks"/>
              </a:rPr>
              <a:t>кість продукції.</a:t>
            </a:r>
            <a:endParaRPr lang="ru-RU" b="1" dirty="0">
              <a:latin typeface="Joinks"/>
            </a:endParaRPr>
          </a:p>
        </p:txBody>
      </p:sp>
      <p:pic>
        <p:nvPicPr>
          <p:cNvPr id="5122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80" y="542925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880" y="1013827"/>
            <a:ext cx="1653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816" y="2060848"/>
            <a:ext cx="6264696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Joinks"/>
                <a:ea typeface="Calibri"/>
                <a:cs typeface="Times New Roman"/>
              </a:rPr>
              <a:t>1.Поняття про селекційну і племінну роботу.</a:t>
            </a:r>
            <a:endParaRPr lang="ru-RU" sz="2000" b="1" dirty="0">
              <a:latin typeface="Joinks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Joinks"/>
                <a:ea typeface="Calibri"/>
                <a:cs typeface="Times New Roman"/>
              </a:rPr>
              <a:t>2.Зміст та завдання племінної роботи.</a:t>
            </a:r>
            <a:endParaRPr lang="ru-RU" sz="2000" b="1" dirty="0">
              <a:latin typeface="Joinks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Joinks"/>
                <a:ea typeface="Calibri"/>
                <a:cs typeface="Times New Roman"/>
              </a:rPr>
              <a:t>3.Типи племінних птахівничих господарств.</a:t>
            </a:r>
            <a:endParaRPr lang="ru-RU" sz="2000" b="1" dirty="0">
              <a:latin typeface="Joinks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latin typeface="Joinks"/>
                <a:ea typeface="Calibri"/>
                <a:cs typeface="Times New Roman"/>
              </a:rPr>
              <a:t>4.Поняття </a:t>
            </a:r>
            <a:r>
              <a:rPr lang="uk-UA" sz="2000" b="1" dirty="0">
                <a:latin typeface="Joinks"/>
                <a:ea typeface="Calibri"/>
                <a:cs typeface="Times New Roman"/>
              </a:rPr>
              <a:t>про структуру стада </a:t>
            </a:r>
            <a:r>
              <a:rPr lang="uk-UA" sz="2000" b="1" dirty="0" smtClean="0">
                <a:latin typeface="Joinks"/>
                <a:ea typeface="Calibri"/>
                <a:cs typeface="Times New Roman"/>
              </a:rPr>
              <a:t>птиці.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latin typeface="Joinks"/>
                <a:ea typeface="Calibri"/>
                <a:cs typeface="Times New Roman"/>
              </a:rPr>
              <a:t>5. Первинний зоотехнічний і племінній облік.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latin typeface="Joinks"/>
                <a:ea typeface="Calibri"/>
                <a:cs typeface="Times New Roman"/>
              </a:rPr>
              <a:t>6. Бонітування птиці, його мета та техніка проведення.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5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367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ф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орми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первинного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племінного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обліку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2595" y="1340487"/>
            <a:ext cx="8509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Joinks"/>
              </a:rPr>
              <a:t>ф. 1 – 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щоденного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обліку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випробувача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1а – 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щоденного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обліку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селекційних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гнізд</a:t>
            </a:r>
            <a:r>
              <a:rPr lang="ru-RU" b="1" dirty="0">
                <a:latin typeface="Joinks"/>
              </a:rPr>
              <a:t> при </a:t>
            </a:r>
            <a:r>
              <a:rPr lang="ru-RU" b="1" dirty="0" err="1">
                <a:latin typeface="Joinks"/>
              </a:rPr>
              <a:t>підлоговому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утриманні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1б – 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обліку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2 – журнал (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) </a:t>
            </a:r>
            <a:r>
              <a:rPr lang="ru-RU" b="1" dirty="0" err="1">
                <a:latin typeface="Joinks"/>
              </a:rPr>
              <a:t>кільцювання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яєчних</a:t>
            </a:r>
            <a:r>
              <a:rPr lang="ru-RU" b="1" dirty="0">
                <a:latin typeface="Joinks"/>
              </a:rPr>
              <a:t> курей при </a:t>
            </a:r>
            <a:r>
              <a:rPr lang="ru-RU" b="1" dirty="0" err="1">
                <a:latin typeface="Joinks"/>
              </a:rPr>
              <a:t>переведенні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випробувач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2а – журнал (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) </a:t>
            </a:r>
            <a:r>
              <a:rPr lang="ru-RU" b="1" dirty="0" err="1">
                <a:latin typeface="Joinks"/>
              </a:rPr>
              <a:t>кільцювання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м’ясних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видів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при </a:t>
            </a:r>
            <a:r>
              <a:rPr lang="ru-RU" b="1" dirty="0" err="1">
                <a:latin typeface="Joinks"/>
              </a:rPr>
              <a:t>переведенні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випробувач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2б – журнал </a:t>
            </a:r>
            <a:r>
              <a:rPr lang="ru-RU" b="1" dirty="0" err="1">
                <a:latin typeface="Joinks"/>
              </a:rPr>
              <a:t>обліку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за перший </a:t>
            </a:r>
            <a:r>
              <a:rPr lang="ru-RU" b="1" dirty="0" err="1">
                <a:latin typeface="Joinks"/>
              </a:rPr>
              <a:t>етап</a:t>
            </a:r>
            <a:r>
              <a:rPr lang="ru-RU" b="1" dirty="0">
                <a:latin typeface="Joinks"/>
              </a:rPr>
              <a:t> продуктивного </a:t>
            </a:r>
            <a:r>
              <a:rPr lang="ru-RU" b="1" dirty="0" err="1">
                <a:latin typeface="Joinks"/>
              </a:rPr>
              <a:t>періоду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2в – журнал </a:t>
            </a:r>
            <a:r>
              <a:rPr lang="ru-RU" b="1" dirty="0" err="1">
                <a:latin typeface="Joinks"/>
              </a:rPr>
              <a:t>обліку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несучості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другий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етап</a:t>
            </a:r>
            <a:r>
              <a:rPr lang="ru-RU" b="1" dirty="0">
                <a:latin typeface="Joinks"/>
              </a:rPr>
              <a:t> продуктивного </a:t>
            </a:r>
            <a:r>
              <a:rPr lang="ru-RU" b="1" dirty="0" err="1">
                <a:latin typeface="Joinks"/>
              </a:rPr>
              <a:t>періоду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3 – журнал </a:t>
            </a:r>
            <a:r>
              <a:rPr lang="ru-RU" b="1" dirty="0" err="1">
                <a:latin typeface="Joinks"/>
              </a:rPr>
              <a:t>інкубації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селекційних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гнізд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4 – журнал </a:t>
            </a:r>
            <a:r>
              <a:rPr lang="ru-RU" b="1" dirty="0" err="1">
                <a:latin typeface="Joinks"/>
              </a:rPr>
              <a:t>кільцювання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добового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молодняку;</a:t>
            </a:r>
            <a:endParaRPr lang="ru-RU" b="1" dirty="0">
              <a:latin typeface="Joinks"/>
            </a:endParaRPr>
          </a:p>
          <a:p>
            <a:r>
              <a:rPr lang="ru-RU" b="1" dirty="0">
                <a:latin typeface="Joinks"/>
              </a:rPr>
              <a:t>ф. 4а – 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вибуття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(</a:t>
            </a:r>
            <a:r>
              <a:rPr lang="ru-RU" b="1" dirty="0" smtClean="0">
                <a:latin typeface="Joinks"/>
              </a:rPr>
              <a:t>молодняку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err="1">
                <a:latin typeface="Joinks"/>
              </a:rPr>
              <a:t>дорослої</a:t>
            </a:r>
            <a:r>
              <a:rPr lang="ru-RU" b="1" dirty="0">
                <a:latin typeface="Joinks"/>
              </a:rPr>
              <a:t>);</a:t>
            </a:r>
          </a:p>
          <a:p>
            <a:r>
              <a:rPr lang="ru-RU" b="1" dirty="0">
                <a:latin typeface="Joinks"/>
              </a:rPr>
              <a:t>ф. 4б – журнал (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) </a:t>
            </a:r>
            <a:r>
              <a:rPr lang="ru-RU" b="1" dirty="0" err="1">
                <a:latin typeface="Joinks"/>
              </a:rPr>
              <a:t>бонітування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м’ясної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ф. 5 – </a:t>
            </a:r>
            <a:r>
              <a:rPr lang="ru-RU" b="1" dirty="0" err="1">
                <a:latin typeface="Joinks"/>
              </a:rPr>
              <a:t>відомість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оцінки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якості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яєць</a:t>
            </a:r>
            <a:r>
              <a:rPr lang="ru-RU" b="1" dirty="0">
                <a:latin typeface="Joinks"/>
              </a:rPr>
              <a:t>.</a:t>
            </a:r>
          </a:p>
          <a:p>
            <a:endParaRPr lang="ru-RU" b="1" dirty="0">
              <a:latin typeface="Joinks"/>
            </a:endParaRPr>
          </a:p>
        </p:txBody>
      </p:sp>
      <p:pic>
        <p:nvPicPr>
          <p:cNvPr id="7170" name="Picture 2" descr="C:\Documents and Settings\Admin\Мои документы\Мои рисунки\ФОТО ДЛЯ ПРЕЗЕНТАЦІЙ\пер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" b="9277"/>
          <a:stretch/>
        </p:blipFill>
        <p:spPr bwMode="auto">
          <a:xfrm>
            <a:off x="3956327" y="5561792"/>
            <a:ext cx="1362421" cy="129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7451"/>
            <a:ext cx="2051720" cy="163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351" y="1124744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000" b="1" dirty="0" err="1" smtClean="0">
                <a:latin typeface="Joinks"/>
              </a:rPr>
              <a:t>криломітками</a:t>
            </a:r>
            <a:r>
              <a:rPr lang="ru-RU" sz="2000" b="1" dirty="0">
                <a:latin typeface="Joinks"/>
              </a:rPr>
              <a:t>;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err="1" smtClean="0">
                <a:latin typeface="Joinks"/>
              </a:rPr>
              <a:t>ножними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кільцями</a:t>
            </a:r>
            <a:r>
              <a:rPr lang="ru-RU" sz="2000" b="1" dirty="0">
                <a:latin typeface="Joinks"/>
              </a:rPr>
              <a:t>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 err="1" smtClean="0">
                <a:latin typeface="Joinks"/>
              </a:rPr>
              <a:t>кольоровими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безномерними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кільцями</a:t>
            </a:r>
            <a:r>
              <a:rPr lang="ru-RU" sz="2000" b="1" dirty="0">
                <a:latin typeface="Joinks"/>
              </a:rPr>
              <a:t>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 err="1" smtClean="0">
                <a:latin typeface="Joinks"/>
              </a:rPr>
              <a:t>пробиванням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отворів</a:t>
            </a:r>
            <a:r>
              <a:rPr lang="ru-RU" sz="2000" b="1" dirty="0">
                <a:latin typeface="Joinks"/>
              </a:rPr>
              <a:t> на складках </a:t>
            </a:r>
            <a:r>
              <a:rPr lang="ru-RU" sz="2000" b="1" dirty="0" err="1">
                <a:latin typeface="Joinks"/>
              </a:rPr>
              <a:t>шкіри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між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пальцями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ніг</a:t>
            </a:r>
            <a:r>
              <a:rPr lang="ru-RU" sz="2000" b="1" dirty="0">
                <a:latin typeface="Joinks"/>
              </a:rPr>
              <a:t> (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надрізанням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перетинок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між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пальцями</a:t>
            </a:r>
            <a:r>
              <a:rPr lang="ru-RU" sz="2000" b="1" dirty="0">
                <a:latin typeface="Joinks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7417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Joinks"/>
              </a:rPr>
              <a:t>Способи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Joinks"/>
              </a:rPr>
              <a:t>мічення</a:t>
            </a:r>
            <a:r>
              <a:rPr lang="ru-RU" sz="2800" b="1" dirty="0">
                <a:solidFill>
                  <a:schemeClr val="bg1"/>
                </a:solidFill>
                <a:latin typeface="Joinks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latin typeface="Joinks"/>
              </a:rPr>
              <a:t>ідентифікації</a:t>
            </a:r>
            <a:r>
              <a:rPr lang="ru-RU" sz="2800" b="1" dirty="0">
                <a:solidFill>
                  <a:schemeClr val="bg1"/>
                </a:solidFill>
                <a:latin typeface="Joinks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Joinks"/>
              </a:rPr>
              <a:t>птиці</a:t>
            </a:r>
            <a:r>
              <a:rPr lang="ru-RU" sz="2800" b="1" dirty="0">
                <a:solidFill>
                  <a:schemeClr val="bg1"/>
                </a:solidFill>
                <a:latin typeface="Joinks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61" y="1006354"/>
            <a:ext cx="3960440" cy="369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330" y="516704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Joinks"/>
              </a:rPr>
              <a:t>2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крилове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кільце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r>
              <a:rPr lang="ru-RU" b="1" dirty="0" smtClean="0">
                <a:latin typeface="Joinks"/>
              </a:rPr>
              <a:t>3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розріз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перетинки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лапці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r>
              <a:rPr lang="ru-RU" b="1" dirty="0" smtClean="0">
                <a:latin typeface="Joinks"/>
              </a:rPr>
              <a:t>4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дирокол</a:t>
            </a:r>
            <a:r>
              <a:rPr lang="ru-RU" b="1" dirty="0">
                <a:latin typeface="Joinks"/>
              </a:rPr>
              <a:t>; </a:t>
            </a:r>
            <a:endParaRPr lang="ru-RU" b="1" dirty="0" smtClean="0">
              <a:latin typeface="Joinks"/>
            </a:endParaRPr>
          </a:p>
          <a:p>
            <a:r>
              <a:rPr lang="ru-RU" b="1" dirty="0" smtClean="0">
                <a:latin typeface="Joinks"/>
              </a:rPr>
              <a:t>5 </a:t>
            </a:r>
            <a:r>
              <a:rPr lang="ru-RU" b="1" dirty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кільця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ніг</a:t>
            </a:r>
            <a:r>
              <a:rPr lang="ru-RU" b="1" dirty="0">
                <a:latin typeface="Joinks"/>
              </a:rPr>
              <a:t>;</a:t>
            </a:r>
          </a:p>
          <a:p>
            <a:r>
              <a:rPr lang="ru-RU" b="1" dirty="0">
                <a:latin typeface="Joinks"/>
              </a:rPr>
              <a:t>6 – </a:t>
            </a:r>
            <a:r>
              <a:rPr lang="ru-RU" b="1" dirty="0" err="1">
                <a:latin typeface="Joinks"/>
              </a:rPr>
              <a:t>кільце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нозі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0100" y="3959130"/>
            <a:ext cx="25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Мічення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курчат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8009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Joinks"/>
              </a:rPr>
              <a:t>1 –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крило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: а –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кістка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; б –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кровоносні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судини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, в –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місце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проколу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крила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; 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2936493">
            <a:off x="6515475" y="5512464"/>
            <a:ext cx="1216152" cy="500687"/>
          </a:xfrm>
          <a:prstGeom prst="curved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87" y="1268760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Бонітування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сільськогосподарської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– </a:t>
            </a:r>
            <a:r>
              <a:rPr lang="ru-RU" b="1" dirty="0" err="1">
                <a:latin typeface="Joinks"/>
              </a:rPr>
              <a:t>це</a:t>
            </a:r>
            <a:r>
              <a:rPr lang="ru-RU" b="1" dirty="0">
                <a:latin typeface="Joinks"/>
              </a:rPr>
              <a:t> комплексна </a:t>
            </a:r>
            <a:r>
              <a:rPr lang="ru-RU" b="1" dirty="0" err="1">
                <a:latin typeface="Joinks"/>
              </a:rPr>
              <a:t>оцінка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племінними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продуктивними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якостями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проводиться в </a:t>
            </a:r>
            <a:r>
              <a:rPr lang="ru-RU" b="1" dirty="0" err="1">
                <a:latin typeface="Joinks"/>
              </a:rPr>
              <a:t>усіх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птахівницьких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підприємствах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які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племінні</a:t>
            </a:r>
            <a:r>
              <a:rPr lang="ru-RU" b="1" dirty="0">
                <a:latin typeface="Joinks"/>
              </a:rPr>
              <a:t> стада.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924944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Joinks"/>
              </a:rPr>
              <a:t>Мета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бонітування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–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визначення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переваг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класу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дані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використовують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доборі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підборі</a:t>
            </a:r>
            <a:r>
              <a:rPr lang="ru-RU" b="1" dirty="0">
                <a:latin typeface="Joinks"/>
              </a:rPr>
              <a:t> при </a:t>
            </a:r>
            <a:r>
              <a:rPr lang="ru-RU" b="1" dirty="0" err="1">
                <a:latin typeface="Joinks"/>
              </a:rPr>
              <a:t>комплектуванні</a:t>
            </a:r>
            <a:r>
              <a:rPr lang="ru-RU" b="1" dirty="0">
                <a:latin typeface="Joinks"/>
              </a:rPr>
              <a:t> стад та </a:t>
            </a:r>
            <a:r>
              <a:rPr lang="ru-RU" b="1" dirty="0" err="1">
                <a:latin typeface="Joinks"/>
              </a:rPr>
              <a:t>їх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поліпшенні</a:t>
            </a:r>
            <a:r>
              <a:rPr lang="ru-RU" b="1" dirty="0">
                <a:latin typeface="Joinks"/>
              </a:rPr>
              <a:t>, а </a:t>
            </a:r>
            <a:r>
              <a:rPr lang="ru-RU" b="1" dirty="0" err="1">
                <a:latin typeface="Joinks"/>
              </a:rPr>
              <a:t>також</a:t>
            </a:r>
            <a:r>
              <a:rPr lang="ru-RU" b="1" dirty="0">
                <a:latin typeface="Joinks"/>
              </a:rPr>
              <a:t> при </a:t>
            </a:r>
            <a:r>
              <a:rPr lang="ru-RU" b="1" dirty="0" err="1">
                <a:latin typeface="Joinks"/>
              </a:rPr>
              <a:t>встановленні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вартості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продукції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що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реалізується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інкубаційні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яйця</a:t>
            </a:r>
            <a:r>
              <a:rPr lang="ru-RU" b="1" dirty="0">
                <a:latin typeface="Joinks"/>
              </a:rPr>
              <a:t>, молодняк).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16977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Joinks"/>
              </a:rPr>
              <a:t>Не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бонітують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птицю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в тих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господарствах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або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окремих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пташниках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які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поставлені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на карантин </a:t>
            </a:r>
            <a:r>
              <a:rPr lang="ru-RU" b="1" dirty="0" smtClean="0">
                <a:solidFill>
                  <a:srgbClr val="C00000"/>
                </a:solidFill>
                <a:latin typeface="Joinks"/>
              </a:rPr>
              <a:t>через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заразні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захворювання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732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Бонітування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сільськогосподарської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428529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 err="1">
                <a:latin typeface="Joinks"/>
              </a:rPr>
              <a:t>Бонітування</a:t>
            </a:r>
            <a:r>
              <a:rPr lang="ru-RU" b="1" dirty="0">
                <a:latin typeface="Joinks"/>
              </a:rPr>
              <a:t> проводиться в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птахівничих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господарствах</a:t>
            </a:r>
            <a:r>
              <a:rPr lang="ru-RU" b="1" dirty="0">
                <a:latin typeface="Joinks"/>
              </a:rPr>
              <a:t>, заводах, </a:t>
            </a:r>
            <a:r>
              <a:rPr lang="ru-RU" b="1" dirty="0" smtClean="0">
                <a:latin typeface="Joinks"/>
              </a:rPr>
              <a:t>репродукторах, </a:t>
            </a:r>
            <a:r>
              <a:rPr lang="ru-RU" b="1" dirty="0" err="1" smtClean="0">
                <a:latin typeface="Joinks"/>
              </a:rPr>
              <a:t>відповідно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вимог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 smtClean="0">
                <a:latin typeface="Joinks"/>
              </a:rPr>
              <a:t>викладених</a:t>
            </a:r>
            <a:r>
              <a:rPr lang="ru-RU" b="1" dirty="0" smtClean="0">
                <a:latin typeface="Joinks"/>
              </a:rPr>
              <a:t> в «</a:t>
            </a:r>
            <a:r>
              <a:rPr lang="ru-RU" b="1" dirty="0" smtClean="0">
                <a:solidFill>
                  <a:srgbClr val="C00000"/>
                </a:solidFill>
                <a:latin typeface="Joinks"/>
              </a:rPr>
              <a:t>ІНСТРУКЦІЇ З БОНІТУВАННЯ СІЛЬСЬКОГОСПОДАРСЬКОЇ ПТИЦІ І ВЕДЕННЯ ПЛЕМІННОГО ОБЛІКУ У ПТАХІВНИЦТВІ»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При </a:t>
            </a:r>
            <a:r>
              <a:rPr lang="ru-RU" b="1" dirty="0" err="1">
                <a:latin typeface="Joinks"/>
              </a:rPr>
              <a:t>бонітуванні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оцінку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проводять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показниками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найбільш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важливих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ознак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одержаних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середньому</a:t>
            </a:r>
            <a:r>
              <a:rPr lang="ru-RU" b="1" dirty="0">
                <a:latin typeface="Joinks"/>
              </a:rPr>
              <a:t> по </a:t>
            </a:r>
            <a:r>
              <a:rPr lang="ru-RU" b="1" dirty="0" err="1">
                <a:latin typeface="Joinks"/>
              </a:rPr>
              <a:t>кожній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племінній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віковій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.</a:t>
            </a:r>
          </a:p>
          <a:p>
            <a:endParaRPr lang="ru-RU" b="1" dirty="0">
              <a:latin typeface="Joinks"/>
            </a:endParaRPr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Птиця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яка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перевіряється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за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якістю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нащадків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оцінюється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індивідуально</a:t>
            </a:r>
            <a:r>
              <a:rPr lang="ru-RU" b="1" dirty="0" smtClean="0">
                <a:latin typeface="Joinks"/>
              </a:rPr>
              <a:t>.</a:t>
            </a:r>
          </a:p>
          <a:p>
            <a:r>
              <a:rPr lang="ru-RU" b="1" dirty="0" smtClean="0">
                <a:latin typeface="Joinks"/>
              </a:rPr>
              <a:t> </a:t>
            </a:r>
          </a:p>
          <a:p>
            <a:r>
              <a:rPr lang="ru-RU" b="1" dirty="0" err="1" smtClean="0">
                <a:latin typeface="Joinks"/>
              </a:rPr>
              <a:t>Бонітуванню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підлягає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наступих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</a:t>
            </a:r>
            <a:r>
              <a:rPr lang="ru-RU" b="1" dirty="0" smtClean="0">
                <a:latin typeface="Joinks"/>
              </a:rPr>
              <a:t>:</a:t>
            </a:r>
            <a:endParaRPr lang="ru-RU" b="1" dirty="0">
              <a:latin typeface="Joinks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 err="1" smtClean="0">
                <a:latin typeface="Joinks"/>
              </a:rPr>
              <a:t>сполучні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лінії</a:t>
            </a:r>
            <a:r>
              <a:rPr lang="ru-RU" b="1" dirty="0" smtClean="0">
                <a:latin typeface="Joinks"/>
              </a:rPr>
              <a:t>;</a:t>
            </a:r>
            <a:endParaRPr lang="ru-RU" b="1" dirty="0">
              <a:latin typeface="Joinks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 err="1" smtClean="0">
                <a:latin typeface="Joinks"/>
              </a:rPr>
              <a:t>окремі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заводські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лінії</a:t>
            </a:r>
            <a:r>
              <a:rPr lang="ru-RU" b="1" dirty="0" smtClean="0">
                <a:latin typeface="Joinks"/>
              </a:rPr>
              <a:t>;</a:t>
            </a:r>
            <a:endParaRPr lang="ru-RU" b="1" dirty="0">
              <a:latin typeface="Joinks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 err="1" smtClean="0">
                <a:latin typeface="Joinks"/>
              </a:rPr>
              <a:t>господарські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популяції</a:t>
            </a:r>
            <a:r>
              <a:rPr lang="ru-RU" b="1" dirty="0" smtClean="0">
                <a:latin typeface="Joinks"/>
              </a:rPr>
              <a:t>;</a:t>
            </a:r>
            <a:endParaRPr lang="ru-RU" b="1" dirty="0">
              <a:latin typeface="Joinks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b="1" dirty="0" err="1" smtClean="0">
                <a:latin typeface="Joinks"/>
              </a:rPr>
              <a:t>батьківські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форми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гібридів</a:t>
            </a:r>
            <a:endParaRPr lang="ru-RU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254" y="231834"/>
            <a:ext cx="528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Організація</a:t>
            </a:r>
            <a:r>
              <a:rPr lang="ru-RU" sz="32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бонітування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</a:t>
            </a:r>
          </a:p>
        </p:txBody>
      </p:sp>
      <p:pic>
        <p:nvPicPr>
          <p:cNvPr id="9218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42925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Бонітуються</a:t>
            </a:r>
            <a:r>
              <a:rPr lang="ru-RU" b="1" dirty="0">
                <a:latin typeface="Joinks"/>
              </a:rPr>
              <a:t> стада </a:t>
            </a:r>
            <a:r>
              <a:rPr lang="ru-RU" b="1" dirty="0" err="1">
                <a:latin typeface="Joinks"/>
              </a:rPr>
              <a:t>одновікової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типової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екстер'єром</a:t>
            </a:r>
            <a:r>
              <a:rPr lang="ru-RU" b="1" dirty="0">
                <a:latin typeface="Joinks"/>
              </a:rPr>
              <a:t>, добре </a:t>
            </a:r>
            <a:r>
              <a:rPr lang="ru-RU" b="1" dirty="0" err="1">
                <a:latin typeface="Joinks"/>
              </a:rPr>
              <a:t>розвинутої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здорової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показниками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 не </a:t>
            </a:r>
            <a:r>
              <a:rPr lang="ru-RU" b="1" dirty="0" err="1">
                <a:latin typeface="Joinks"/>
              </a:rPr>
              <a:t>нижче</a:t>
            </a:r>
            <a:r>
              <a:rPr lang="ru-RU" b="1" dirty="0">
                <a:latin typeface="Joinks"/>
              </a:rPr>
              <a:t> другого </a:t>
            </a:r>
            <a:r>
              <a:rPr lang="ru-RU" b="1" dirty="0" err="1">
                <a:latin typeface="Joinks"/>
              </a:rPr>
              <a:t>класу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відповідної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групи</a:t>
            </a:r>
            <a:r>
              <a:rPr lang="ru-RU" b="1" dirty="0">
                <a:latin typeface="Joinks"/>
              </a:rPr>
              <a:t>.</a:t>
            </a:r>
          </a:p>
          <a:p>
            <a:pPr algn="ctr"/>
            <a:endParaRPr lang="ru-RU" b="1" dirty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За результатами </a:t>
            </a:r>
            <a:r>
              <a:rPr lang="ru-RU" b="1" dirty="0" err="1">
                <a:latin typeface="Joinks"/>
              </a:rPr>
              <a:t>бонітування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кожну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групу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заповнюється</a:t>
            </a:r>
            <a:r>
              <a:rPr lang="ru-RU" b="1" dirty="0">
                <a:latin typeface="Joinks"/>
              </a:rPr>
              <a:t> паспорт, </a:t>
            </a:r>
            <a:r>
              <a:rPr lang="ru-RU" b="1" dirty="0" err="1" smtClean="0">
                <a:latin typeface="Joinks"/>
              </a:rPr>
              <a:t>який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є </a:t>
            </a:r>
            <a:r>
              <a:rPr lang="ru-RU" b="1" dirty="0" err="1">
                <a:latin typeface="Joinks"/>
              </a:rPr>
              <a:t>головним</a:t>
            </a:r>
            <a:r>
              <a:rPr lang="ru-RU" b="1" dirty="0">
                <a:latin typeface="Joinks"/>
              </a:rPr>
              <a:t> документом, </a:t>
            </a:r>
            <a:r>
              <a:rPr lang="ru-RU" b="1" dirty="0" err="1" smtClean="0">
                <a:latin typeface="Joinks"/>
              </a:rPr>
              <a:t>що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підтверджує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належність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до </a:t>
            </a:r>
            <a:r>
              <a:rPr lang="ru-RU" b="1" dirty="0" err="1">
                <a:latin typeface="Joinks"/>
              </a:rPr>
              <a:t>певного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бонітувального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класу</a:t>
            </a:r>
            <a:r>
              <a:rPr lang="ru-RU" b="1" dirty="0">
                <a:latin typeface="Joinks"/>
              </a:rPr>
              <a:t>.</a:t>
            </a:r>
          </a:p>
          <a:p>
            <a:pPr algn="ctr"/>
            <a:endParaRPr lang="ru-RU" b="1" dirty="0">
              <a:latin typeface="Joinks"/>
            </a:endParaRPr>
          </a:p>
          <a:p>
            <a:pPr algn="ctr"/>
            <a:r>
              <a:rPr lang="ru-RU" b="1" dirty="0" err="1">
                <a:latin typeface="Joinks"/>
              </a:rPr>
              <a:t>Кожний</a:t>
            </a:r>
            <a:r>
              <a:rPr lang="ru-RU" b="1" dirty="0">
                <a:latin typeface="Joinks"/>
              </a:rPr>
              <a:t> вид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(кури, качки, </a:t>
            </a:r>
            <a:r>
              <a:rPr lang="ru-RU" b="1" dirty="0" err="1">
                <a:latin typeface="Joinks"/>
              </a:rPr>
              <a:t>індики</a:t>
            </a:r>
            <a:r>
              <a:rPr lang="ru-RU" b="1" dirty="0">
                <a:latin typeface="Joinks"/>
              </a:rPr>
              <a:t> і гуси) </a:t>
            </a:r>
            <a:r>
              <a:rPr lang="ru-RU" b="1" dirty="0" err="1">
                <a:latin typeface="Joinks"/>
              </a:rPr>
              <a:t>мають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свої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особливості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бонітування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нараховування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балів</a:t>
            </a:r>
            <a:r>
              <a:rPr lang="ru-RU" b="1" dirty="0">
                <a:latin typeface="Joinks"/>
              </a:rPr>
              <a:t> за </a:t>
            </a:r>
            <a:r>
              <a:rPr lang="ru-RU" b="1" dirty="0" err="1">
                <a:latin typeface="Joinks"/>
              </a:rPr>
              <a:t>певні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продуктивні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племінні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показники</a:t>
            </a:r>
            <a:r>
              <a:rPr lang="ru-RU" b="1" dirty="0">
                <a:latin typeface="Joinks"/>
              </a:rPr>
              <a:t>. Але </a:t>
            </a:r>
            <a:r>
              <a:rPr lang="ru-RU" b="1" dirty="0" err="1">
                <a:latin typeface="Joinks"/>
              </a:rPr>
              <a:t>кінцевий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бонітувальний</a:t>
            </a:r>
            <a:r>
              <a:rPr lang="ru-RU" b="1" dirty="0">
                <a:latin typeface="Joinks"/>
              </a:rPr>
              <a:t> бал </a:t>
            </a:r>
            <a:r>
              <a:rPr lang="ru-RU" b="1" dirty="0" err="1">
                <a:latin typeface="Joinks"/>
              </a:rPr>
              <a:t>нараховується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всіх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видів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порід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сполучних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заводських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і </a:t>
            </a:r>
            <a:r>
              <a:rPr lang="ru-RU" b="1" dirty="0" err="1" smtClean="0">
                <a:latin typeface="Joinks"/>
              </a:rPr>
              <a:t>встановлюються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відповідні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бонітувальні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класи</a:t>
            </a:r>
            <a:endParaRPr lang="ru-RU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66054"/>
            <a:ext cx="5189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Результати</a:t>
            </a:r>
            <a:r>
              <a:rPr lang="ru-RU" sz="32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бонітування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</a:t>
            </a:r>
          </a:p>
        </p:txBody>
      </p:sp>
      <p:pic>
        <p:nvPicPr>
          <p:cNvPr id="4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42925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251520" y="1421796"/>
            <a:ext cx="4680520" cy="3519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8715" y="1628800"/>
            <a:ext cx="3951277" cy="344896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Визначають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Joinks"/>
              </a:rPr>
              <a:t>клас</a:t>
            </a:r>
            <a:r>
              <a:rPr lang="ru-RU" sz="3600" b="1" dirty="0">
                <a:solidFill>
                  <a:schemeClr val="tx1"/>
                </a:solidFill>
                <a:latin typeface="Joinks"/>
              </a:rPr>
              <a:t> за </a:t>
            </a:r>
            <a:r>
              <a:rPr lang="ru-RU" sz="3600" b="1" dirty="0" err="1">
                <a:solidFill>
                  <a:schemeClr val="tx1"/>
                </a:solidFill>
                <a:latin typeface="Joinks"/>
              </a:rPr>
              <a:t>кожну</a:t>
            </a:r>
            <a:r>
              <a:rPr lang="ru-RU" sz="36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Joinks"/>
              </a:rPr>
              <a:t>селекційну</a:t>
            </a:r>
            <a:r>
              <a:rPr lang="ru-RU" sz="36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ознаку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і в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результаті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бонітування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встановлюють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такі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бонітувальні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Joinks"/>
              </a:rPr>
              <a:t>класи</a:t>
            </a:r>
            <a:r>
              <a:rPr lang="ru-RU" sz="3600" b="1" dirty="0" smtClean="0">
                <a:solidFill>
                  <a:schemeClr val="tx1"/>
                </a:solidFill>
                <a:latin typeface="Joinks"/>
              </a:rPr>
              <a:t>:</a:t>
            </a:r>
            <a:endParaRPr lang="ru-RU" sz="3800" b="1" dirty="0" smtClean="0">
              <a:solidFill>
                <a:schemeClr val="tx1"/>
              </a:solidFill>
              <a:latin typeface="Joinks"/>
            </a:endParaRPr>
          </a:p>
          <a:p>
            <a:pPr algn="ctr"/>
            <a:r>
              <a:rPr lang="uk-UA" sz="3800" b="1" dirty="0" smtClean="0">
                <a:solidFill>
                  <a:srgbClr val="C00000"/>
                </a:solidFill>
                <a:latin typeface="Joinks"/>
              </a:rPr>
              <a:t>ЕЛІТА-РЕКОРД</a:t>
            </a:r>
            <a:endParaRPr lang="uk-UA" sz="3800" b="1" dirty="0">
              <a:solidFill>
                <a:srgbClr val="C00000"/>
              </a:solidFill>
              <a:latin typeface="Joinks"/>
            </a:endParaRPr>
          </a:p>
          <a:p>
            <a:pPr algn="ctr"/>
            <a:r>
              <a:rPr lang="uk-UA" sz="3800" b="1" dirty="0" smtClean="0">
                <a:solidFill>
                  <a:srgbClr val="C00000"/>
                </a:solidFill>
                <a:latin typeface="Joinks"/>
              </a:rPr>
              <a:t>ЕЛІТА</a:t>
            </a:r>
            <a:endParaRPr lang="uk-UA" sz="3800" b="1" dirty="0">
              <a:solidFill>
                <a:srgbClr val="C00000"/>
              </a:solidFill>
              <a:latin typeface="Joinks"/>
            </a:endParaRPr>
          </a:p>
          <a:p>
            <a:pPr algn="ctr"/>
            <a:r>
              <a:rPr lang="en-US" sz="3800" b="1" dirty="0" smtClean="0">
                <a:solidFill>
                  <a:srgbClr val="C00000"/>
                </a:solidFill>
                <a:latin typeface="Joinks"/>
              </a:rPr>
              <a:t>I </a:t>
            </a:r>
            <a:r>
              <a:rPr lang="uk-UA" sz="3800" b="1" dirty="0" smtClean="0">
                <a:solidFill>
                  <a:srgbClr val="C00000"/>
                </a:solidFill>
                <a:latin typeface="Joinks"/>
              </a:rPr>
              <a:t>клас</a:t>
            </a:r>
          </a:p>
          <a:p>
            <a:pPr algn="ctr"/>
            <a:r>
              <a:rPr lang="en-US" sz="3800" b="1" dirty="0" smtClean="0">
                <a:solidFill>
                  <a:srgbClr val="C00000"/>
                </a:solidFill>
                <a:latin typeface="Joinks"/>
              </a:rPr>
              <a:t>II </a:t>
            </a:r>
            <a:r>
              <a:rPr lang="uk-UA" sz="3800" b="1" dirty="0" smtClean="0">
                <a:solidFill>
                  <a:srgbClr val="C00000"/>
                </a:solidFill>
                <a:latin typeface="Joinks"/>
              </a:rPr>
              <a:t>клас</a:t>
            </a:r>
            <a:endParaRPr lang="ru-RU" sz="3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27651"/>
            <a:ext cx="48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Joinks"/>
                <a:ea typeface="+mj-ea"/>
              </a:rPr>
              <a:t>Бонітувальні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  <a:ea typeface="+mj-e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Joinks"/>
                <a:ea typeface="+mj-ea"/>
              </a:rPr>
              <a:t>класи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  <a:ea typeface="+mj-ea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Joinks"/>
                <a:ea typeface="+mj-ea"/>
              </a:rPr>
              <a:t>птиці</a:t>
            </a:r>
            <a:r>
              <a:rPr lang="ru-RU" sz="2800" b="1" dirty="0">
                <a:solidFill>
                  <a:schemeClr val="bg1"/>
                </a:solidFill>
                <a:latin typeface="Joinks"/>
                <a:ea typeface="+mj-ea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4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372199" y="3284984"/>
            <a:ext cx="2636863" cy="2708449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80510" y="1280063"/>
            <a:ext cx="6246440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1.Що розуміють під племінною роботою у птахівництві?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2.Які завдання та теоретичні основи племінної роботи?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3.Які є типи племінних птахівницьких господарств?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4.Які види племінної роботи у птахівництві?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5.Яке призначення селекційно-генетичного центру?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6.Яке завдання племінних заводів?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7.Що таке структура стада птиці?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8.Яка структура стада у племінному заводі?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9.Що таке селекційне ядро 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та яке 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його призначення?</a:t>
            </a:r>
            <a:endParaRPr lang="ru-RU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</a:rPr>
              <a:t>Питання самоконтролю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29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Admin\Мои документы\Мои рисунки\ФОТО ДЛЯ ПРЕЗЕНТАЦІЙ\півник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2368" cy="393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Admin\Мои документы\Мои рисунки\ФОТО ДЛЯ ПРЕЗЕНТАЦІЙ\симпатюль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92" y="802247"/>
            <a:ext cx="3024336" cy="395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525965">
            <a:off x="6286602" y="1350400"/>
            <a:ext cx="22797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180259">
            <a:off x="346781" y="5490999"/>
            <a:ext cx="306205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УВАГУ </a:t>
            </a:r>
            <a:r>
              <a:rPr lang="uk-UA" sz="3800" b="1" dirty="0" smtClean="0">
                <a:solidFill>
                  <a:srgbClr val="C00000"/>
                </a:solidFill>
                <a:latin typeface="Joinks"/>
              </a:rPr>
              <a:t>!</a:t>
            </a:r>
            <a:endParaRPr lang="ru-RU" dirty="0"/>
          </a:p>
        </p:txBody>
      </p:sp>
      <p:pic>
        <p:nvPicPr>
          <p:cNvPr id="1026" name="Picture 2" descr="F:\Н М К\ПТАХІВНИЦТВО НАВЧ.МЕТОД. КОМПЛЕКС\Презентації Техн. в-ва прод.птах\ФОТО ДЛЯ ПРЕЗЕНТАЦІЙ\півнич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6068" y="2332186"/>
            <a:ext cx="3097932" cy="452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184" y="283295"/>
            <a:ext cx="3241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25"/>
              </a:spcBef>
            </a:pP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268760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927" y="1838073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Joinks"/>
              </a:rPr>
              <a:t>Бородай В.П.,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Вертійчук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А.І.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підручник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«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Технологія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виробництва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продукції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птахівництва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»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Вінниця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«Нова Книга» 2006 </a:t>
            </a:r>
            <a:r>
              <a:rPr lang="ru-RU" sz="2000" b="1" dirty="0" smtClean="0">
                <a:solidFill>
                  <a:prstClr val="black"/>
                </a:solidFill>
                <a:latin typeface="Joinks"/>
              </a:rPr>
              <a:t>с.85-108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679" y="2900280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Додаткова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845" y="357301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solidFill>
                  <a:prstClr val="black"/>
                </a:solidFill>
                <a:latin typeface="Joinks"/>
              </a:rPr>
              <a:t>1.Бесулін В.І., </a:t>
            </a:r>
            <a:r>
              <a:rPr lang="uk-UA" sz="2000" b="1" dirty="0" err="1">
                <a:solidFill>
                  <a:prstClr val="black"/>
                </a:solidFill>
                <a:latin typeface="Joinks"/>
              </a:rPr>
              <a:t>Гужва</a:t>
            </a:r>
            <a:r>
              <a:rPr lang="uk-UA" sz="2000" b="1" dirty="0">
                <a:solidFill>
                  <a:prstClr val="black"/>
                </a:solidFill>
                <a:latin typeface="Joinks"/>
              </a:rPr>
              <a:t> В.І. підручник «Птахівництво і технологія виробництва яєць та м’яса птиці» Біла церква 2003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с.116-122</a:t>
            </a:r>
            <a:endParaRPr lang="ru-RU" sz="2000" dirty="0">
              <a:solidFill>
                <a:prstClr val="black"/>
              </a:solidFill>
              <a:latin typeface="Joinks"/>
            </a:endParaRPr>
          </a:p>
          <a:p>
            <a:pPr lvl="0" algn="just"/>
            <a:r>
              <a:rPr lang="uk-UA" sz="2000" b="1" dirty="0">
                <a:solidFill>
                  <a:prstClr val="black"/>
                </a:solidFill>
                <a:latin typeface="Joinks"/>
              </a:rPr>
              <a:t>2.Бусенко О.Т. підручник «Технологія виробництва продукції тваринництва» Київ «Аграрна освіта» 2001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с.337-339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  <a:p>
            <a:pPr lvl="0" algn="just"/>
            <a:r>
              <a:rPr lang="uk-UA" sz="2000" b="1" dirty="0">
                <a:solidFill>
                  <a:prstClr val="black"/>
                </a:solidFill>
                <a:latin typeface="Joinks"/>
              </a:rPr>
              <a:t>3.Бусенко О.Т. підручник «Технологія виробництва продукції тваринництва» Київ «Вища освіта» 2005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с.335-337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8331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0" y="2276872"/>
            <a:ext cx="5760640" cy="26405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92042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Joinks"/>
              </a:rPr>
              <a:t>Племінна</a:t>
            </a:r>
            <a:r>
              <a:rPr lang="ru-RU" sz="2400" b="1" dirty="0">
                <a:latin typeface="Joinks"/>
              </a:rPr>
              <a:t> робота з птицею є </a:t>
            </a:r>
            <a:r>
              <a:rPr lang="ru-RU" sz="2400" b="1" dirty="0" err="1">
                <a:latin typeface="Joinks"/>
              </a:rPr>
              <a:t>складовою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частиною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загального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технологічного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процесу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виробництва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продуктів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птахівництва</a:t>
            </a:r>
            <a:endParaRPr lang="ru-RU" sz="2400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4012" y="3261503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Joinks"/>
              </a:rPr>
              <a:t>Племінна</a:t>
            </a:r>
            <a:r>
              <a:rPr lang="ru-RU" sz="2400" b="1" dirty="0">
                <a:latin typeface="Joinks"/>
              </a:rPr>
              <a:t> робота – </a:t>
            </a:r>
            <a:r>
              <a:rPr lang="ru-RU" sz="2400" b="1" dirty="0" err="1">
                <a:latin typeface="Joinks"/>
              </a:rPr>
              <a:t>це</a:t>
            </a:r>
            <a:r>
              <a:rPr lang="ru-RU" sz="2400" b="1" dirty="0">
                <a:latin typeface="Joinks"/>
              </a:rPr>
              <a:t> комплекс </a:t>
            </a:r>
            <a:r>
              <a:rPr lang="ru-RU" sz="2400" b="1" dirty="0" err="1">
                <a:latin typeface="Joinks"/>
              </a:rPr>
              <a:t>зоотехнічних</a:t>
            </a:r>
            <a:r>
              <a:rPr lang="ru-RU" sz="2400" b="1" dirty="0">
                <a:latin typeface="Joinks"/>
              </a:rPr>
              <a:t>, </a:t>
            </a:r>
            <a:r>
              <a:rPr lang="ru-RU" sz="2400" b="1" dirty="0" err="1">
                <a:latin typeface="Joinks"/>
              </a:rPr>
              <a:t>селекційних</a:t>
            </a:r>
            <a:r>
              <a:rPr lang="ru-RU" sz="2400" b="1" dirty="0">
                <a:latin typeface="Joinks"/>
              </a:rPr>
              <a:t> та </a:t>
            </a:r>
            <a:r>
              <a:rPr lang="ru-RU" sz="2400" b="1" dirty="0" err="1">
                <a:latin typeface="Joinks"/>
              </a:rPr>
              <a:t>організаційних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заходів</a:t>
            </a:r>
            <a:r>
              <a:rPr lang="ru-RU" sz="2400" b="1" dirty="0">
                <a:latin typeface="Joinks"/>
              </a:rPr>
              <a:t>, </a:t>
            </a:r>
            <a:r>
              <a:rPr lang="ru-RU" sz="2400" b="1" dirty="0" err="1">
                <a:latin typeface="Joinks"/>
              </a:rPr>
              <a:t>спрямованих</a:t>
            </a:r>
            <a:r>
              <a:rPr lang="ru-RU" sz="2400" b="1" dirty="0">
                <a:latin typeface="Joinks"/>
              </a:rPr>
              <a:t> на </a:t>
            </a:r>
            <a:r>
              <a:rPr lang="ru-RU" sz="2400" b="1" dirty="0" err="1">
                <a:latin typeface="Joinks"/>
              </a:rPr>
              <a:t>одержання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високопродуктивного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племінного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промислового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поголів’я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птиці</a:t>
            </a:r>
            <a:endParaRPr lang="ru-RU" sz="2400" b="1" dirty="0">
              <a:latin typeface="Joinks"/>
            </a:endParaRPr>
          </a:p>
        </p:txBody>
      </p:sp>
      <p:pic>
        <p:nvPicPr>
          <p:cNvPr id="5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833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Мои документы\Мои рисунки\ФОТО ДЛЯ ПРЕЗЕНТАЦІЙ\емблема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1047404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28471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Основні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завдання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племінної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роботи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 птицею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315" y="162880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b="1" dirty="0" err="1" smtClean="0">
                <a:latin typeface="Joinks"/>
              </a:rPr>
              <a:t>покращення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існуючих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виведення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нових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поєднувальних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ліній</a:t>
            </a:r>
            <a:r>
              <a:rPr lang="ru-RU" sz="2400" b="1" dirty="0">
                <a:latin typeface="Joinks"/>
              </a:rPr>
              <a:t> та </a:t>
            </a:r>
            <a:r>
              <a:rPr lang="ru-RU" sz="2400" b="1" dirty="0" err="1">
                <a:latin typeface="Joinks"/>
              </a:rPr>
              <a:t>високопродуктивних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кросів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яєчних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м’ясних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порід</a:t>
            </a:r>
            <a:r>
              <a:rPr lang="ru-RU" sz="2400" b="1" dirty="0">
                <a:latin typeface="Joinks"/>
              </a:rPr>
              <a:t>, </a:t>
            </a:r>
            <a:r>
              <a:rPr lang="ru-RU" sz="2400" b="1" dirty="0" err="1">
                <a:latin typeface="Joinks"/>
              </a:rPr>
              <a:t>пристосованих</a:t>
            </a:r>
            <a:r>
              <a:rPr lang="ru-RU" sz="2400" b="1" dirty="0">
                <a:latin typeface="Joinks"/>
              </a:rPr>
              <a:t> до </a:t>
            </a:r>
            <a:r>
              <a:rPr lang="ru-RU" sz="2400" b="1" dirty="0" err="1">
                <a:latin typeface="Joinks"/>
              </a:rPr>
              <a:t>інтенсивних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технологій</a:t>
            </a:r>
            <a:r>
              <a:rPr lang="ru-RU" sz="2400" b="1" dirty="0">
                <a:latin typeface="Joinks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b="1" dirty="0" err="1" smtClean="0">
                <a:latin typeface="Joinks"/>
              </a:rPr>
              <a:t>збереження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>
                <a:latin typeface="Joinks"/>
              </a:rPr>
              <a:t>і </a:t>
            </a:r>
            <a:r>
              <a:rPr lang="ru-RU" sz="2400" b="1" dirty="0" err="1">
                <a:latin typeface="Joinks"/>
              </a:rPr>
              <a:t>використання</a:t>
            </a:r>
            <a:r>
              <a:rPr lang="ru-RU" sz="2400" b="1" dirty="0">
                <a:latin typeface="Joinks"/>
              </a:rPr>
              <a:t> резервного генофонду </a:t>
            </a:r>
            <a:r>
              <a:rPr lang="ru-RU" sz="2400" b="1" dirty="0" err="1">
                <a:latin typeface="Joinks"/>
              </a:rPr>
              <a:t>птиці</a:t>
            </a:r>
            <a:r>
              <a:rPr lang="ru-RU" sz="2400" b="1" dirty="0">
                <a:latin typeface="Joinks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b="1" dirty="0" err="1" smtClean="0">
                <a:latin typeface="Joinks"/>
              </a:rPr>
              <a:t>удосконалення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>
                <a:latin typeface="Joinks"/>
              </a:rPr>
              <a:t>та </a:t>
            </a:r>
            <a:r>
              <a:rPr lang="ru-RU" sz="2400" b="1" dirty="0" err="1">
                <a:latin typeface="Joinks"/>
              </a:rPr>
              <a:t>розробка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нових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більш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ефективних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методів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селекції</a:t>
            </a:r>
            <a:r>
              <a:rPr lang="ru-RU" sz="2400" b="1" dirty="0">
                <a:latin typeface="Joinks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b="1" dirty="0" err="1" smtClean="0">
                <a:latin typeface="Joinks"/>
              </a:rPr>
              <a:t>виробництво</a:t>
            </a:r>
            <a:r>
              <a:rPr lang="ru-RU" sz="2400" b="1" dirty="0" smtClean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гібридної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птиці</a:t>
            </a:r>
            <a:r>
              <a:rPr lang="ru-RU" sz="2400" b="1" dirty="0">
                <a:latin typeface="Joinks"/>
              </a:rPr>
              <a:t> для </a:t>
            </a:r>
            <a:r>
              <a:rPr lang="ru-RU" sz="2400" b="1" dirty="0" err="1">
                <a:latin typeface="Joinks"/>
              </a:rPr>
              <a:t>повного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забезпечення</a:t>
            </a:r>
            <a:r>
              <a:rPr lang="ru-RU" sz="2400" b="1" dirty="0">
                <a:latin typeface="Joinks"/>
              </a:rPr>
              <a:t> потреб </a:t>
            </a:r>
            <a:r>
              <a:rPr lang="ru-RU" sz="2400" b="1" dirty="0" err="1">
                <a:latin typeface="Joinks"/>
              </a:rPr>
              <a:t>товарних</a:t>
            </a:r>
            <a:r>
              <a:rPr lang="ru-RU" sz="2400" b="1" dirty="0">
                <a:latin typeface="Joinks"/>
              </a:rPr>
              <a:t> </a:t>
            </a:r>
            <a:r>
              <a:rPr lang="ru-RU" sz="2400" b="1" dirty="0" err="1">
                <a:latin typeface="Joinks"/>
              </a:rPr>
              <a:t>господарств</a:t>
            </a:r>
            <a:r>
              <a:rPr lang="ru-RU" sz="2400" b="1" dirty="0">
                <a:latin typeface="Joinks"/>
              </a:rPr>
              <a:t> і </a:t>
            </a:r>
            <a:r>
              <a:rPr lang="ru-RU" sz="2400" b="1" dirty="0" err="1">
                <a:latin typeface="Joinks"/>
              </a:rPr>
              <a:t>населення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09" y="5157192"/>
            <a:ext cx="23098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340768"/>
            <a:ext cx="67913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9492" y="188640"/>
            <a:ext cx="6145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err="1">
                <a:solidFill>
                  <a:schemeClr val="bg1"/>
                </a:solidFill>
                <a:latin typeface="Joinks"/>
              </a:rPr>
              <a:t>Інституту</a:t>
            </a:r>
            <a:r>
              <a:rPr lang="ru-RU" sz="3200" b="1" u="sng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u="sng" dirty="0" err="1">
                <a:solidFill>
                  <a:schemeClr val="bg1"/>
                </a:solidFill>
                <a:latin typeface="Joinks"/>
              </a:rPr>
              <a:t>птахівництва</a:t>
            </a:r>
            <a:r>
              <a:rPr lang="ru-RU" sz="3200" b="1" u="sng" dirty="0">
                <a:solidFill>
                  <a:schemeClr val="bg1"/>
                </a:solidFill>
                <a:latin typeface="Joinks"/>
              </a:rPr>
              <a:t> УААН</a:t>
            </a:r>
          </a:p>
        </p:txBody>
      </p:sp>
    </p:spTree>
    <p:extLst>
      <p:ext uri="{BB962C8B-B14F-4D97-AF65-F5344CB8AC3E}">
        <p14:creationId xmlns:p14="http://schemas.microsoft.com/office/powerpoint/2010/main" val="8102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2393378"/>
              </p:ext>
            </p:extLst>
          </p:nvPr>
        </p:nvGraphicFramePr>
        <p:xfrm>
          <a:off x="1403648" y="814972"/>
          <a:ext cx="6480720" cy="458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91752"/>
            <a:ext cx="8779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Структура </a:t>
            </a:r>
            <a:r>
              <a:rPr lang="ru-RU" sz="2800" b="1" dirty="0" err="1" smtClean="0">
                <a:solidFill>
                  <a:schemeClr val="bg1"/>
                </a:solidFill>
                <a:latin typeface="Joinks"/>
              </a:rPr>
              <a:t>селекційно-генетичного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центр</a:t>
            </a:r>
            <a:r>
              <a:rPr lang="uk-UA" sz="2800" b="1" dirty="0">
                <a:solidFill>
                  <a:schemeClr val="bg1"/>
                </a:solidFill>
                <a:latin typeface="Joinks"/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Joinks"/>
              </a:rPr>
              <a:t>(СГЦ)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44522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Joinks"/>
              </a:rPr>
              <a:t>Для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забезпечення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товаровиробників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птахівничої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продукції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племінним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матеріалом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налагоджена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схема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взаємозв’язків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племінних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господарств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різного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рівня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між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собою і з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виробниками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товарної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продукції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7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31067C-77B3-4A26-B17B-D6B948886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731067C-77B3-4A26-B17B-D6B948886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731067C-77B3-4A26-B17B-D6B948886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E27C5-D434-4983-82A4-EB9C051A8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09DE27C5-D434-4983-82A4-EB9C051A8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09DE27C5-D434-4983-82A4-EB9C051A8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375881-8AD6-4065-846A-249CE465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56375881-8AD6-4065-846A-249CE465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56375881-8AD6-4065-846A-249CE465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FB964-E11D-4381-AB75-6BB27ED56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DE4FB964-E11D-4381-AB75-6BB27ED56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E4FB964-E11D-4381-AB75-6BB27ED56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D5DDE-6F3F-4D79-87D7-B25E27FE4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3D5D5DDE-6F3F-4D79-87D7-B25E27FE4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3D5D5DDE-6F3F-4D79-87D7-B25E27FE4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C5FE6-3A64-432F-BB19-B635CCAE1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604C5FE6-3A64-432F-BB19-B635CCAE1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604C5FE6-3A64-432F-BB19-B635CCAE1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B29F4-590A-419F-A992-646BFBB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96CB29F4-590A-419F-A992-646BFBB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96CB29F4-590A-419F-A992-646BFBB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55C63-C5B4-42BB-AFE0-880C40B53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E2155C63-C5B4-42BB-AFE0-880C40B53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E2155C63-C5B4-42BB-AFE0-880C40B53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3E7D8-F918-4855-99CD-1B38D37A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7433E7D8-F918-4855-99CD-1B38D37A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7433E7D8-F918-4855-99CD-1B38D37AB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63103A-D971-40A7-B5F9-ECB4BE1D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C163103A-D971-40A7-B5F9-ECB4BE1D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C163103A-D971-40A7-B5F9-ECB4BE1D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897F2E-E303-4CC9-969B-5242DC3A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5D897F2E-E303-4CC9-969B-5242DC3A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5D897F2E-E303-4CC9-969B-5242DC3A9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3AA5AD-ACF9-44BE-969C-1AF7D16BE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253AA5AD-ACF9-44BE-969C-1AF7D16BE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253AA5AD-ACF9-44BE-969C-1AF7D16BE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0" y="2276872"/>
            <a:ext cx="5760640" cy="26405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Державні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племінні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птахівничі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заводи (ДППЗ)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734481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У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племзаводі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виводять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нові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лінії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кроси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та породи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птиці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поліпшують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деякі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господарсько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корисні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ознаки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або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підтримують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їх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на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досягнутому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рівні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у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вже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існуючих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лініях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кросах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, породах. Для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цього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племзаводі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проводиться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поглиблена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селекційно-племінна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робота з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індивідуальною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оцінкою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за комплексом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господарсько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корисних</a:t>
            </a:r>
            <a:r>
              <a:rPr lang="ru-RU" b="1" dirty="0" smtClean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ознак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кожної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самки і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самця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при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врахуванні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також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показників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батьків</a:t>
            </a:r>
            <a:r>
              <a:rPr lang="ru-RU" b="1" dirty="0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, сестер, </a:t>
            </a:r>
            <a:r>
              <a:rPr lang="ru-RU" b="1" dirty="0" err="1">
                <a:solidFill>
                  <a:prstClr val="black"/>
                </a:solidFill>
                <a:latin typeface="Joinks"/>
                <a:ea typeface="Century Gothic"/>
                <a:cs typeface="Times New Roman"/>
              </a:rPr>
              <a:t>напівсестер</a:t>
            </a:r>
            <a:r>
              <a:rPr lang="ru-RU" dirty="0">
                <a:solidFill>
                  <a:prstClr val="black"/>
                </a:solidFill>
                <a:latin typeface="Century Gothic"/>
                <a:ea typeface="Century Gothic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006082"/>
            <a:ext cx="5796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  <a:ea typeface="Century Gothic"/>
                <a:cs typeface="Times New Roman"/>
              </a:rPr>
              <a:t>Отже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, в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племзаводі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знаходиться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найбільш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цінний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у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генетичному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відношенні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племінний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матеріал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. Стадо, яке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знаходиться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у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племінному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заводі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,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називається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селекційним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і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розводять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в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ньому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вихідні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лінії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</a:t>
            </a:r>
            <a:r>
              <a:rPr lang="ru-RU" b="1" dirty="0" err="1">
                <a:latin typeface="Joinks"/>
                <a:ea typeface="Century Gothic"/>
                <a:cs typeface="Times New Roman"/>
              </a:rPr>
              <a:t>кросу</a:t>
            </a:r>
            <a:r>
              <a:rPr lang="ru-RU" b="1" dirty="0">
                <a:latin typeface="Joinks"/>
                <a:ea typeface="Century Gothic"/>
                <a:cs typeface="Times New Roman"/>
              </a:rPr>
              <a:t> (породи)</a:t>
            </a:r>
            <a:endParaRPr lang="ru-RU" b="1" dirty="0">
              <a:latin typeface="Joinks"/>
            </a:endParaRPr>
          </a:p>
        </p:txBody>
      </p:sp>
      <p:pic>
        <p:nvPicPr>
          <p:cNvPr id="7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833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0" y="2276872"/>
            <a:ext cx="5760640" cy="26405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332656"/>
            <a:ext cx="4607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  <a:latin typeface="Joinks"/>
              </a:rPr>
              <a:t>Основні</a:t>
            </a:r>
            <a:r>
              <a:rPr lang="ru-RU" sz="28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Joinks"/>
              </a:rPr>
              <a:t>завдання</a:t>
            </a:r>
            <a:r>
              <a:rPr lang="ru-RU" sz="2800" b="1" dirty="0">
                <a:solidFill>
                  <a:schemeClr val="bg1"/>
                </a:solidFill>
                <a:latin typeface="Joinks"/>
              </a:rPr>
              <a:t> ДППЗ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3119" y="1368125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ru-RU" b="1" dirty="0" err="1">
                <a:solidFill>
                  <a:prstClr val="black"/>
                </a:solidFill>
                <a:latin typeface="Joinks"/>
              </a:rPr>
              <a:t>підтримання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вдосконалення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племінних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продуктивних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якостей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відселекціонованих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ліній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і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кросів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одержаних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з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селекційно-генетичного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центру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або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станції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, а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також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завезених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із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-за кордону;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виведення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нових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ліній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; 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b="1" dirty="0" err="1">
                <a:solidFill>
                  <a:prstClr val="black"/>
                </a:solidFill>
                <a:latin typeface="Joinks"/>
              </a:rPr>
              <a:t>розмноження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птиці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лініях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і передача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її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племптахорепродуктори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батьківські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стада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птахопідприємств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; 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b="1" dirty="0" err="1">
                <a:solidFill>
                  <a:prstClr val="black"/>
                </a:solidFill>
                <a:latin typeface="Joinks"/>
              </a:rPr>
              <a:t>підтримання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поєднуваності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ліній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; </a:t>
            </a:r>
          </a:p>
          <a:p>
            <a:pPr marL="285750" lvl="0" indent="-285750" algn="ctr">
              <a:buBlip>
                <a:blip r:embed="rId2"/>
              </a:buBlip>
            </a:pPr>
            <a:r>
              <a:rPr lang="ru-RU" b="1" dirty="0" err="1">
                <a:solidFill>
                  <a:prstClr val="black"/>
                </a:solidFill>
                <a:latin typeface="Joinks"/>
              </a:rPr>
              <a:t>методичне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керівництво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селекційно-племінною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роботою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у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закріплених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за заводом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племптахорепродукторах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2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8330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738</TotalTime>
  <Words>1627</Words>
  <Application>Microsoft Office PowerPoint</Application>
  <PresentationFormat>Экран (4:3)</PresentationFormat>
  <Paragraphs>181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107</cp:revision>
  <dcterms:created xsi:type="dcterms:W3CDTF">2013-04-20T14:46:51Z</dcterms:created>
  <dcterms:modified xsi:type="dcterms:W3CDTF">2015-01-06T10:27:53Z</dcterms:modified>
</cp:coreProperties>
</file>