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5" r:id="rId5"/>
    <p:sldId id="260" r:id="rId6"/>
    <p:sldId id="262" r:id="rId7"/>
    <p:sldId id="263" r:id="rId8"/>
    <p:sldId id="264" r:id="rId9"/>
    <p:sldId id="273" r:id="rId10"/>
    <p:sldId id="274" r:id="rId11"/>
    <p:sldId id="267" r:id="rId12"/>
    <p:sldId id="270" r:id="rId13"/>
    <p:sldId id="268" r:id="rId14"/>
    <p:sldId id="269" r:id="rId15"/>
    <p:sldId id="266" r:id="rId16"/>
    <p:sldId id="271" r:id="rId17"/>
    <p:sldId id="272" r:id="rId18"/>
    <p:sldId id="276" r:id="rId19"/>
    <p:sldId id="282" r:id="rId20"/>
    <p:sldId id="277" r:id="rId21"/>
    <p:sldId id="278" r:id="rId22"/>
    <p:sldId id="279" r:id="rId23"/>
    <p:sldId id="280" r:id="rId24"/>
    <p:sldId id="296" r:id="rId25"/>
    <p:sldId id="281" r:id="rId26"/>
    <p:sldId id="297" r:id="rId27"/>
    <p:sldId id="289" r:id="rId28"/>
    <p:sldId id="283" r:id="rId29"/>
    <p:sldId id="284" r:id="rId30"/>
    <p:sldId id="285" r:id="rId31"/>
    <p:sldId id="286" r:id="rId32"/>
    <p:sldId id="290" r:id="rId33"/>
    <p:sldId id="287" r:id="rId34"/>
    <p:sldId id="293" r:id="rId35"/>
    <p:sldId id="294" r:id="rId36"/>
    <p:sldId id="288" r:id="rId37"/>
    <p:sldId id="291" r:id="rId38"/>
    <p:sldId id="292" r:id="rId39"/>
    <p:sldId id="295" r:id="rId40"/>
    <p:sldId id="298" r:id="rId41"/>
    <p:sldId id="27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B9C-C169-4B51-9CFF-2306E3FBE616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B7F0-1D44-4CCD-BA82-96E660209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B9C-C169-4B51-9CFF-2306E3FBE616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B7F0-1D44-4CCD-BA82-96E660209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B9C-C169-4B51-9CFF-2306E3FBE616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B7F0-1D44-4CCD-BA82-96E660209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B9C-C169-4B51-9CFF-2306E3FBE616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B7F0-1D44-4CCD-BA82-96E660209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B9C-C169-4B51-9CFF-2306E3FBE616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B7F0-1D44-4CCD-BA82-96E660209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B9C-C169-4B51-9CFF-2306E3FBE616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B7F0-1D44-4CCD-BA82-96E660209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B9C-C169-4B51-9CFF-2306E3FBE616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B7F0-1D44-4CCD-BA82-96E660209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B9C-C169-4B51-9CFF-2306E3FBE616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B7F0-1D44-4CCD-BA82-96E660209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B9C-C169-4B51-9CFF-2306E3FBE616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B7F0-1D44-4CCD-BA82-96E660209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B9C-C169-4B51-9CFF-2306E3FBE616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B7F0-1D44-4CCD-BA82-96E660209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B9C-C169-4B51-9CFF-2306E3FBE616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B7F0-1D44-4CCD-BA82-96E660209A2E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831B9C-C169-4B51-9CFF-2306E3FBE616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D7AB7F0-1D44-4CCD-BA82-96E660209A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13" name="wind.wav"/>
          </p:stSnd>
        </p:sndAc>
      </p:transition>
    </mc:Choice>
    <mc:Fallback xmlns="">
      <p:transition spd="slow">
        <p:fade/>
        <p:sndAc>
          <p:stSnd>
            <p:snd r:embed="rId14" name="wind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8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79" y="1326245"/>
            <a:ext cx="3408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23629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prstClr val="black"/>
                </a:solidFill>
                <a:latin typeface="Joinks"/>
              </a:rPr>
              <a:t>Міністерство аграрної політики та продовольства України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 err="1">
                <a:solidFill>
                  <a:prstClr val="black"/>
                </a:solidFill>
                <a:latin typeface="Joinks"/>
              </a:rPr>
              <a:t>Рогатинський</a:t>
            </a:r>
            <a:r>
              <a:rPr lang="uk-UA" b="1" kern="0" dirty="0">
                <a:solidFill>
                  <a:prstClr val="black"/>
                </a:solidFill>
                <a:latin typeface="Joinks"/>
              </a:rPr>
              <a:t> державний аграрний коледж</a:t>
            </a:r>
            <a:endParaRPr lang="ru-RU" kern="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014" y="5639921"/>
            <a:ext cx="3676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1600" b="1" kern="0" dirty="0" smtClean="0">
                <a:solidFill>
                  <a:prstClr val="black"/>
                </a:solidFill>
                <a:latin typeface="Joinks"/>
              </a:rPr>
              <a:t>Мультимедійний супровід лекції </a:t>
            </a:r>
            <a:r>
              <a:rPr lang="en-US" sz="1600" b="1" kern="0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uk-UA" sz="1600" b="1" kern="0" dirty="0" smtClean="0">
                <a:solidFill>
                  <a:prstClr val="black"/>
                </a:solidFill>
                <a:latin typeface="Joinks"/>
              </a:rPr>
              <a:t>з </a:t>
            </a:r>
            <a:r>
              <a:rPr lang="uk-UA" sz="1600" b="1" kern="0" dirty="0">
                <a:solidFill>
                  <a:prstClr val="black"/>
                </a:solidFill>
                <a:latin typeface="Joinks"/>
              </a:rPr>
              <a:t>дисципліни  </a:t>
            </a:r>
            <a:r>
              <a:rPr lang="uk-UA" sz="1600" b="1" kern="0" dirty="0">
                <a:solidFill>
                  <a:srgbClr val="FFFF00"/>
                </a:solidFill>
                <a:latin typeface="Joinks"/>
              </a:rPr>
              <a:t>«Технологія виробництва продукції птахівництва»</a:t>
            </a:r>
            <a:endParaRPr lang="ru-RU" sz="1600" kern="0" dirty="0">
              <a:solidFill>
                <a:srgbClr val="FFFF00"/>
              </a:solidFill>
              <a:latin typeface="Verdan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4814" y="6037371"/>
            <a:ext cx="3217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uk-UA" b="1" kern="0" dirty="0" smtClean="0">
                <a:latin typeface="Joinks"/>
                <a:ea typeface="Calibri"/>
                <a:cs typeface="Times New Roman"/>
              </a:rPr>
              <a:t>Викладачі</a:t>
            </a:r>
            <a:r>
              <a:rPr lang="uk-UA" b="1" kern="0" dirty="0" smtClean="0">
                <a:solidFill>
                  <a:srgbClr val="FFFF00"/>
                </a:solidFill>
                <a:latin typeface="Joinks"/>
                <a:ea typeface="Calibri"/>
                <a:cs typeface="Times New Roman"/>
              </a:rPr>
              <a:t>   </a:t>
            </a:r>
            <a:r>
              <a:rPr lang="uk-UA" b="1" kern="0" dirty="0" err="1" smtClean="0">
                <a:solidFill>
                  <a:srgbClr val="FFFF00"/>
                </a:solidFill>
                <a:latin typeface="Joinks"/>
                <a:ea typeface="Calibri"/>
                <a:cs typeface="Times New Roman"/>
              </a:rPr>
              <a:t>Петращук</a:t>
            </a:r>
            <a:r>
              <a:rPr lang="uk-UA" b="1" kern="0" dirty="0" smtClean="0">
                <a:solidFill>
                  <a:srgbClr val="FFFF00"/>
                </a:solidFill>
                <a:latin typeface="Joinks"/>
                <a:ea typeface="Calibri"/>
                <a:cs typeface="Times New Roman"/>
              </a:rPr>
              <a:t> В.М.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FFFF00"/>
                </a:solidFill>
                <a:latin typeface="Joinks"/>
                <a:cs typeface="Times New Roman"/>
              </a:rPr>
              <a:t>                     </a:t>
            </a:r>
            <a:r>
              <a:rPr lang="uk-UA" b="1" kern="0" dirty="0" err="1" smtClean="0">
                <a:solidFill>
                  <a:srgbClr val="FFFF00"/>
                </a:solidFill>
                <a:latin typeface="Joinks"/>
                <a:cs typeface="Times New Roman"/>
              </a:rPr>
              <a:t>Тринів</a:t>
            </a:r>
            <a:r>
              <a:rPr lang="uk-UA" b="1" kern="0" dirty="0" smtClean="0">
                <a:solidFill>
                  <a:srgbClr val="FFFF00"/>
                </a:solidFill>
                <a:latin typeface="Joinks"/>
                <a:cs typeface="Times New Roman"/>
              </a:rPr>
              <a:t> І.В.</a:t>
            </a:r>
            <a:endParaRPr lang="ru-RU" b="1" kern="0" dirty="0">
              <a:solidFill>
                <a:srgbClr val="FFFF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353">
            <a:off x="3820749" y="1993847"/>
            <a:ext cx="4942226" cy="192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rot="20207796">
            <a:off x="4048648" y="2146580"/>
            <a:ext cx="4486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2.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2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.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 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Породи і кроси </a:t>
            </a:r>
            <a:r>
              <a:rPr lang="uk-UA" sz="2400" b="1" i="1" kern="0" dirty="0" smtClean="0">
                <a:solidFill>
                  <a:srgbClr val="C00000"/>
                </a:solidFill>
                <a:latin typeface="Joinks"/>
              </a:rPr>
              <a:t>індиків, гусей, качок та інших видів сільськогосподарської птиці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5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79" y="4211171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1EC76"/>
              </a:clrFrom>
              <a:clrTo>
                <a:srgbClr val="C1EC7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6768752" cy="399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Documents and Settings\Admin\Мои документы\Мои рисунки\ФОТО ДЛЯ ПРЕЗЕНТАЦІЙ\симпатяш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80" y="4437113"/>
            <a:ext cx="2304255" cy="2279464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407" y="116632"/>
            <a:ext cx="81751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Для </a:t>
            </a:r>
            <a:r>
              <a:rPr lang="ru-RU" sz="2800" b="1" dirty="0" err="1">
                <a:latin typeface="Georgia" pitchFamily="18" charset="0"/>
              </a:rPr>
              <a:t>одержання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гусячого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м’яса</a:t>
            </a:r>
            <a:r>
              <a:rPr lang="ru-RU" sz="2800" b="1" dirty="0">
                <a:latin typeface="Georgia" pitchFamily="18" charset="0"/>
              </a:rPr>
              <a:t> в </a:t>
            </a:r>
            <a:r>
              <a:rPr lang="ru-RU" sz="2800" b="1" dirty="0" err="1">
                <a:latin typeface="Georgia" pitchFamily="18" charset="0"/>
              </a:rPr>
              <a:t>Україні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використовують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різні</a:t>
            </a:r>
            <a:r>
              <a:rPr lang="ru-RU" sz="2800" b="1" dirty="0">
                <a:latin typeface="Georgia" pitchFamily="18" charset="0"/>
              </a:rPr>
              <a:t> породи </a:t>
            </a:r>
            <a:r>
              <a:rPr lang="ru-RU" sz="2800" b="1" dirty="0" smtClean="0">
                <a:latin typeface="Georgia" pitchFamily="18" charset="0"/>
              </a:rPr>
              <a:t>гусей</a:t>
            </a:r>
            <a:r>
              <a:rPr lang="ru-RU" sz="2800" b="1" dirty="0">
                <a:latin typeface="Georgia" pitchFamily="18" charset="0"/>
              </a:rPr>
              <a:t>, </a:t>
            </a:r>
            <a:r>
              <a:rPr lang="ru-RU" sz="2800" b="1" dirty="0" err="1">
                <a:latin typeface="Georgia" pitchFamily="18" charset="0"/>
              </a:rPr>
              <a:t>які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можна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поділити</a:t>
            </a:r>
            <a:r>
              <a:rPr lang="ru-RU" sz="2800" b="1" dirty="0">
                <a:latin typeface="Georgia" pitchFamily="18" charset="0"/>
              </a:rPr>
              <a:t> на </a:t>
            </a:r>
            <a:r>
              <a:rPr lang="ru-RU" sz="2800" b="1" dirty="0" err="1">
                <a:latin typeface="Georgia" pitchFamily="18" charset="0"/>
              </a:rPr>
              <a:t>дві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групи</a:t>
            </a:r>
            <a:r>
              <a:rPr lang="ru-RU" sz="2800" b="1" dirty="0">
                <a:latin typeface="Georgia" pitchFamily="18" charset="0"/>
              </a:rPr>
              <a:t>: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800" b="1" dirty="0" err="1">
                <a:solidFill>
                  <a:srgbClr val="C00000"/>
                </a:solidFill>
                <a:latin typeface="Georgia" pitchFamily="18" charset="0"/>
              </a:rPr>
              <a:t>важкий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 тип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–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>
                <a:latin typeface="Georgia" pitchFamily="18" charset="0"/>
              </a:rPr>
              <a:t>велика </a:t>
            </a:r>
            <a:r>
              <a:rPr lang="ru-RU" sz="2800" b="1" dirty="0" err="1">
                <a:latin typeface="Georgia" pitchFamily="18" charset="0"/>
              </a:rPr>
              <a:t>сіра</a:t>
            </a:r>
            <a:r>
              <a:rPr lang="ru-RU" sz="2800" b="1" dirty="0">
                <a:latin typeface="Georgia" pitchFamily="18" charset="0"/>
              </a:rPr>
              <a:t>, велика </a:t>
            </a:r>
            <a:r>
              <a:rPr lang="ru-RU" sz="2800" b="1" dirty="0" err="1">
                <a:latin typeface="Georgia" pitchFamily="18" charset="0"/>
              </a:rPr>
              <a:t>біла</a:t>
            </a:r>
            <a:r>
              <a:rPr lang="ru-RU" sz="2800" b="1" dirty="0">
                <a:latin typeface="Georgia" pitchFamily="18" charset="0"/>
              </a:rPr>
              <a:t>, </a:t>
            </a:r>
            <a:r>
              <a:rPr lang="ru-RU" sz="2800" b="1" dirty="0" err="1">
                <a:latin typeface="Georgia" pitchFamily="18" charset="0"/>
              </a:rPr>
              <a:t>тулузька</a:t>
            </a:r>
            <a:r>
              <a:rPr lang="ru-RU" sz="2800" b="1" dirty="0">
                <a:latin typeface="Georgia" pitchFamily="18" charset="0"/>
              </a:rPr>
              <a:t>, </a:t>
            </a:r>
            <a:r>
              <a:rPr lang="ru-RU" sz="2800" b="1" dirty="0" err="1">
                <a:latin typeface="Georgia" pitchFamily="18" charset="0"/>
              </a:rPr>
              <a:t>угорська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біла</a:t>
            </a:r>
            <a:r>
              <a:rPr lang="ru-RU" sz="2800" b="1" dirty="0">
                <a:latin typeface="Georgia" pitchFamily="18" charset="0"/>
              </a:rPr>
              <a:t> й </a:t>
            </a:r>
            <a:r>
              <a:rPr lang="ru-RU" sz="2800" b="1" dirty="0" err="1">
                <a:latin typeface="Georgia" pitchFamily="18" charset="0"/>
              </a:rPr>
              <a:t>сіра</a:t>
            </a:r>
            <a:r>
              <a:rPr lang="ru-RU" sz="2800" b="1" dirty="0">
                <a:latin typeface="Georgia" pitchFamily="18" charset="0"/>
              </a:rPr>
              <a:t>, </a:t>
            </a:r>
            <a:r>
              <a:rPr lang="ru-RU" sz="2800" b="1" dirty="0" err="1" smtClean="0">
                <a:latin typeface="Georgia" pitchFamily="18" charset="0"/>
              </a:rPr>
              <a:t>легарт</a:t>
            </a:r>
            <a:r>
              <a:rPr lang="ru-RU" sz="2800" b="1" dirty="0">
                <a:latin typeface="Georgia" pitchFamily="18" charset="0"/>
              </a:rPr>
              <a:t>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800" b="1" dirty="0" err="1">
                <a:solidFill>
                  <a:srgbClr val="C00000"/>
                </a:solidFill>
                <a:latin typeface="Georgia" pitchFamily="18" charset="0"/>
              </a:rPr>
              <a:t>середній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 та легкий тип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–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італійська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біла</a:t>
            </a:r>
            <a:r>
              <a:rPr lang="ru-RU" sz="2800" b="1" dirty="0">
                <a:latin typeface="Georgia" pitchFamily="18" charset="0"/>
              </a:rPr>
              <a:t>, </a:t>
            </a:r>
            <a:r>
              <a:rPr lang="ru-RU" sz="2800" b="1" dirty="0" err="1">
                <a:latin typeface="Georgia" pitchFamily="18" charset="0"/>
              </a:rPr>
              <a:t>горківська</a:t>
            </a:r>
            <a:r>
              <a:rPr lang="ru-RU" sz="2800" b="1" dirty="0">
                <a:latin typeface="Georgia" pitchFamily="18" charset="0"/>
              </a:rPr>
              <a:t>, </a:t>
            </a:r>
            <a:r>
              <a:rPr lang="ru-RU" sz="2800" b="1" dirty="0" err="1">
                <a:latin typeface="Georgia" pitchFamily="18" charset="0"/>
              </a:rPr>
              <a:t>ліндовська</a:t>
            </a:r>
            <a:r>
              <a:rPr lang="ru-RU" sz="2800" b="1" dirty="0">
                <a:latin typeface="Georgia" pitchFamily="18" charset="0"/>
              </a:rPr>
              <a:t>, </a:t>
            </a:r>
            <a:r>
              <a:rPr lang="ru-RU" sz="2800" b="1" dirty="0" err="1">
                <a:latin typeface="Georgia" pitchFamily="18" charset="0"/>
              </a:rPr>
              <a:t>кубанська</a:t>
            </a:r>
            <a:r>
              <a:rPr lang="ru-RU" sz="2800" b="1" dirty="0">
                <a:latin typeface="Georgia" pitchFamily="18" charset="0"/>
              </a:rPr>
              <a:t>, </a:t>
            </a:r>
            <a:r>
              <a:rPr lang="ru-RU" sz="2800" b="1" dirty="0" err="1">
                <a:latin typeface="Georgia" pitchFamily="18" charset="0"/>
              </a:rPr>
              <a:t>роменська</a:t>
            </a:r>
            <a:r>
              <a:rPr lang="ru-RU" sz="2800" b="1" dirty="0">
                <a:latin typeface="Georgia" pitchFamily="18" charset="0"/>
              </a:rPr>
              <a:t>, </a:t>
            </a:r>
            <a:r>
              <a:rPr lang="ru-RU" sz="2800" b="1" dirty="0" err="1">
                <a:latin typeface="Georgia" pitchFamily="18" charset="0"/>
              </a:rPr>
              <a:t>рейнська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біла</a:t>
            </a:r>
            <a:r>
              <a:rPr lang="ru-RU" sz="2800" b="1" dirty="0">
                <a:latin typeface="Georgia" pitchFamily="18" charset="0"/>
              </a:rPr>
              <a:t>.</a:t>
            </a:r>
          </a:p>
        </p:txBody>
      </p:sp>
      <p:pic>
        <p:nvPicPr>
          <p:cNvPr id="1027" name="Picture 3" descr="G:\Н М К\ПТАХІВНИЦТВО НАВЧ.МЕТОД. КОМПЛЕКС\Презентації Техн. в-ва прод.птах\ФОТО ДЛЯ ПРЕЗЕНТАЦІЙ\на траві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67250"/>
            <a:ext cx="3384376" cy="2359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157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0"/>
            <a:ext cx="4968875" cy="686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Рисунок 9" descr="C:\Documents and Settings\ADMIN\Рабочий стол\твариництво\veluka si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5" y="1844824"/>
            <a:ext cx="3829620" cy="3914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784779"/>
            <a:ext cx="263405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Joinks"/>
              </a:rPr>
              <a:t>Великі</a:t>
            </a:r>
            <a:r>
              <a:rPr lang="ru-RU" sz="3600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Joinks"/>
              </a:rPr>
              <a:t>сірі</a:t>
            </a:r>
            <a:endParaRPr lang="ru-RU" sz="3600" b="1" dirty="0">
              <a:solidFill>
                <a:schemeClr val="bg1"/>
              </a:solidFill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3448" y="19999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Joinks"/>
              </a:rPr>
              <a:t>У гусей </a:t>
            </a:r>
            <a:r>
              <a:rPr lang="ru-RU" b="1" dirty="0" err="1">
                <a:latin typeface="Joinks"/>
              </a:rPr>
              <a:t>цієї</a:t>
            </a:r>
            <a:r>
              <a:rPr lang="ru-RU" b="1" dirty="0">
                <a:latin typeface="Joinks"/>
              </a:rPr>
              <a:t> породи </a:t>
            </a:r>
            <a:r>
              <a:rPr lang="ru-RU" b="1" dirty="0" err="1">
                <a:latin typeface="Joinks"/>
              </a:rPr>
              <a:t>масивна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середніх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розмірів</a:t>
            </a:r>
            <a:r>
              <a:rPr lang="ru-RU" b="1" dirty="0">
                <a:latin typeface="Joinks"/>
              </a:rPr>
              <a:t> голова з коротким оранжевого </a:t>
            </a:r>
            <a:r>
              <a:rPr lang="ru-RU" b="1" dirty="0" err="1">
                <a:latin typeface="Joinks"/>
              </a:rPr>
              <a:t>кольору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дзьобом</a:t>
            </a:r>
            <a:r>
              <a:rPr lang="ru-RU" b="1" dirty="0">
                <a:latin typeface="Joinks"/>
              </a:rPr>
              <a:t> з </a:t>
            </a:r>
            <a:r>
              <a:rPr lang="ru-RU" b="1" dirty="0" err="1">
                <a:latin typeface="Joinks"/>
              </a:rPr>
              <a:t>рожевим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кінчиком</a:t>
            </a:r>
            <a:r>
              <a:rPr lang="ru-RU" b="1" dirty="0">
                <a:latin typeface="Joinks"/>
              </a:rPr>
              <a:t>; шия </a:t>
            </a:r>
            <a:r>
              <a:rPr lang="ru-RU" b="1" dirty="0" err="1">
                <a:latin typeface="Joinks"/>
              </a:rPr>
              <a:t>середньої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довжини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дещо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потовщена</a:t>
            </a:r>
            <a:r>
              <a:rPr lang="ru-RU" b="1" dirty="0">
                <a:latin typeface="Joinks"/>
              </a:rPr>
              <a:t> до </a:t>
            </a:r>
            <a:r>
              <a:rPr lang="ru-RU" b="1" dirty="0" err="1">
                <a:latin typeface="Joinks"/>
              </a:rPr>
              <a:t>основи</a:t>
            </a:r>
            <a:r>
              <a:rPr lang="ru-RU" b="1" dirty="0">
                <a:latin typeface="Joinks"/>
              </a:rPr>
              <a:t>; </a:t>
            </a:r>
            <a:r>
              <a:rPr lang="ru-RU" b="1" dirty="0" err="1">
                <a:latin typeface="Joinks"/>
              </a:rPr>
              <a:t>тулуб</a:t>
            </a:r>
            <a:r>
              <a:rPr lang="ru-RU" b="1" dirty="0">
                <a:latin typeface="Joinks"/>
              </a:rPr>
              <a:t> широкий, </a:t>
            </a:r>
            <a:r>
              <a:rPr lang="ru-RU" b="1" dirty="0" err="1">
                <a:latin typeface="Joinks"/>
              </a:rPr>
              <a:t>глибокий</a:t>
            </a:r>
            <a:r>
              <a:rPr lang="ru-RU" b="1" dirty="0">
                <a:latin typeface="Joinks"/>
              </a:rPr>
              <a:t>; на </a:t>
            </a:r>
            <a:r>
              <a:rPr lang="ru-RU" b="1" dirty="0" err="1">
                <a:latin typeface="Joinks"/>
              </a:rPr>
              <a:t>животі</a:t>
            </a:r>
            <a:r>
              <a:rPr lang="ru-RU" b="1" dirty="0">
                <a:latin typeface="Joinks"/>
              </a:rPr>
              <a:t> часто </a:t>
            </a:r>
            <a:r>
              <a:rPr lang="ru-RU" b="1" dirty="0" err="1">
                <a:latin typeface="Joinks"/>
              </a:rPr>
              <a:t>зустрічаються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дві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шкірні</a:t>
            </a:r>
            <a:r>
              <a:rPr lang="ru-RU" b="1" dirty="0">
                <a:latin typeface="Joinks"/>
              </a:rPr>
              <a:t> складки; ноги </a:t>
            </a:r>
            <a:r>
              <a:rPr lang="ru-RU" b="1" dirty="0" err="1">
                <a:latin typeface="Joinks"/>
              </a:rPr>
              <a:t>середньої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довжини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червоного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кольору</a:t>
            </a:r>
            <a:r>
              <a:rPr lang="ru-RU" b="1" dirty="0">
                <a:latin typeface="Joinks"/>
              </a:rPr>
              <a:t>; голова, </a:t>
            </a:r>
            <a:r>
              <a:rPr lang="ru-RU" b="1" dirty="0" err="1">
                <a:latin typeface="Joinks"/>
              </a:rPr>
              <a:t>верхня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частина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шиї</a:t>
            </a:r>
            <a:r>
              <a:rPr lang="ru-RU" b="1" dirty="0">
                <a:latin typeface="Joinks"/>
              </a:rPr>
              <a:t> і спина темно-</a:t>
            </a:r>
            <a:r>
              <a:rPr lang="ru-RU" b="1" dirty="0" err="1">
                <a:latin typeface="Joinks"/>
              </a:rPr>
              <a:t>сірого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кольору</a:t>
            </a:r>
            <a:r>
              <a:rPr lang="ru-RU" b="1" dirty="0">
                <a:latin typeface="Joinks"/>
              </a:rPr>
              <a:t>; груди </a:t>
            </a:r>
            <a:r>
              <a:rPr lang="ru-RU" b="1" dirty="0" err="1">
                <a:latin typeface="Joinks"/>
              </a:rPr>
              <a:t>світло-сірі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живіт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білий</a:t>
            </a:r>
            <a:r>
              <a:rPr lang="ru-RU" b="1" dirty="0">
                <a:latin typeface="Joinks"/>
              </a:rPr>
              <a:t>. 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Великі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сірі</a:t>
            </a:r>
            <a:r>
              <a:rPr lang="ru-RU" b="1" dirty="0">
                <a:latin typeface="Joinks"/>
              </a:rPr>
              <a:t> гуси </a:t>
            </a:r>
            <a:r>
              <a:rPr lang="ru-RU" b="1" dirty="0" err="1">
                <a:latin typeface="Joinks"/>
              </a:rPr>
              <a:t>відносяться</a:t>
            </a:r>
            <a:r>
              <a:rPr lang="ru-RU" b="1" dirty="0">
                <a:latin typeface="Joinks"/>
              </a:rPr>
              <a:t> до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важкого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типу </a:t>
            </a:r>
            <a:r>
              <a:rPr lang="ru-RU" b="1" dirty="0">
                <a:latin typeface="Joinks"/>
              </a:rPr>
              <a:t>гусей </a:t>
            </a:r>
            <a:r>
              <a:rPr lang="ru-RU" b="1" dirty="0" err="1">
                <a:latin typeface="Joinks"/>
              </a:rPr>
              <a:t>м'ясного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напряму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продуктивності</a:t>
            </a:r>
            <a:r>
              <a:rPr lang="ru-RU" b="1" dirty="0">
                <a:latin typeface="Joinks"/>
              </a:rPr>
              <a:t>. </a:t>
            </a:r>
          </a:p>
          <a:p>
            <a:pPr algn="ctr"/>
            <a:r>
              <a:rPr lang="ru-RU" b="1" dirty="0" err="1">
                <a:latin typeface="Joinks"/>
              </a:rPr>
              <a:t>Відтворювальна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здатність</a:t>
            </a:r>
            <a:r>
              <a:rPr lang="ru-RU" b="1" dirty="0">
                <a:latin typeface="Joinks"/>
              </a:rPr>
              <a:t>: </a:t>
            </a:r>
            <a:r>
              <a:rPr lang="ru-RU" b="1" dirty="0" err="1">
                <a:latin typeface="Joinks"/>
              </a:rPr>
              <a:t>середня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заплідненість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90–92</a:t>
            </a:r>
            <a:r>
              <a:rPr lang="ru-RU" b="1" dirty="0">
                <a:latin typeface="Joinks"/>
              </a:rPr>
              <a:t>%; </a:t>
            </a:r>
            <a:r>
              <a:rPr lang="ru-RU" b="1" dirty="0" err="1">
                <a:latin typeface="Joinks"/>
              </a:rPr>
              <a:t>середня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виводимість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76–88</a:t>
            </a:r>
            <a:r>
              <a:rPr lang="ru-RU" b="1" dirty="0">
                <a:latin typeface="Joinks"/>
              </a:rPr>
              <a:t>%; </a:t>
            </a:r>
            <a:r>
              <a:rPr lang="ru-RU" b="1" dirty="0" err="1">
                <a:latin typeface="Joinks"/>
              </a:rPr>
              <a:t>середній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вивід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гусенят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66–70</a:t>
            </a:r>
            <a:r>
              <a:rPr lang="ru-RU" b="1" dirty="0">
                <a:latin typeface="Joinks"/>
              </a:rPr>
              <a:t>%. 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гусаків</a:t>
            </a:r>
            <a:r>
              <a:rPr lang="ru-RU" b="1" dirty="0">
                <a:latin typeface="Joinks"/>
              </a:rPr>
              <a:t> – </a:t>
            </a:r>
            <a:r>
              <a:rPr lang="ru-RU" b="1" dirty="0" smtClean="0">
                <a:latin typeface="Joinks"/>
              </a:rPr>
              <a:t>6,5–8 </a:t>
            </a:r>
            <a:r>
              <a:rPr lang="ru-RU" b="1" dirty="0">
                <a:latin typeface="Joinks"/>
              </a:rPr>
              <a:t>кг, </a:t>
            </a:r>
            <a:r>
              <a:rPr lang="ru-RU" b="1" dirty="0" err="1">
                <a:latin typeface="Joinks"/>
              </a:rPr>
              <a:t>гусок</a:t>
            </a:r>
            <a:r>
              <a:rPr lang="ru-RU" b="1" dirty="0">
                <a:latin typeface="Joinks"/>
              </a:rPr>
              <a:t> – </a:t>
            </a:r>
            <a:r>
              <a:rPr lang="ru-RU" b="1" dirty="0" smtClean="0">
                <a:latin typeface="Joinks"/>
              </a:rPr>
              <a:t>5,5–6,5 </a:t>
            </a:r>
            <a:r>
              <a:rPr lang="ru-RU" b="1" dirty="0">
                <a:latin typeface="Joinks"/>
              </a:rPr>
              <a:t>кг.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Несучість</a:t>
            </a:r>
            <a:r>
              <a:rPr lang="ru-RU" b="1" dirty="0" smtClean="0">
                <a:latin typeface="Joinks"/>
              </a:rPr>
              <a:t> – 35–45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рік</a:t>
            </a:r>
            <a:r>
              <a:rPr lang="ru-RU" b="1" dirty="0">
                <a:latin typeface="Joinks"/>
              </a:rPr>
              <a:t>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Маса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яйця</a:t>
            </a:r>
            <a:r>
              <a:rPr lang="ru-RU" b="1" dirty="0" smtClean="0">
                <a:latin typeface="Joinks"/>
              </a:rPr>
              <a:t> – 160–180 </a:t>
            </a:r>
            <a:r>
              <a:rPr lang="ru-RU" b="1" dirty="0">
                <a:latin typeface="Joinks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5177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55" y="332656"/>
            <a:ext cx="4803407" cy="63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15467"/>
            <a:ext cx="321511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Joinks"/>
              </a:rPr>
              <a:t>Тулузькі</a:t>
            </a:r>
            <a:r>
              <a:rPr lang="ru-RU" sz="3600" b="1" dirty="0" smtClean="0">
                <a:solidFill>
                  <a:schemeClr val="bg1"/>
                </a:solidFill>
                <a:latin typeface="Joinks"/>
              </a:rPr>
              <a:t> гуси</a:t>
            </a:r>
            <a:endParaRPr lang="ru-RU" sz="3600" b="1" dirty="0">
              <a:solidFill>
                <a:schemeClr val="bg1"/>
              </a:solidFill>
              <a:latin typeface="Joinks"/>
            </a:endParaRPr>
          </a:p>
        </p:txBody>
      </p:sp>
      <p:pic>
        <p:nvPicPr>
          <p:cNvPr id="12290" name="Рисунок 13" descr="C:\Documents and Settings\ADMIN\Рабочий стол\твариництво\getimagecafx3d6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"/>
          <a:stretch>
            <a:fillRect/>
          </a:stretch>
        </p:blipFill>
        <p:spPr bwMode="auto">
          <a:xfrm>
            <a:off x="454919" y="1628800"/>
            <a:ext cx="3528392" cy="4403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1630" y="585631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Мають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високу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несучість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добрі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м'ясні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якості</a:t>
            </a:r>
            <a:r>
              <a:rPr lang="ru-RU" b="1" dirty="0">
                <a:latin typeface="Joinks"/>
              </a:rPr>
              <a:t>. Порода </a:t>
            </a:r>
            <a:r>
              <a:rPr lang="ru-RU" b="1" dirty="0" err="1">
                <a:latin typeface="Joinks"/>
              </a:rPr>
              <a:t>виведена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Франції</a:t>
            </a:r>
            <a:r>
              <a:rPr lang="ru-RU" b="1" dirty="0">
                <a:latin typeface="Joinks"/>
              </a:rPr>
              <a:t> (</a:t>
            </a:r>
            <a:r>
              <a:rPr lang="ru-RU" b="1" dirty="0" err="1">
                <a:latin typeface="Joinks"/>
              </a:rPr>
              <a:t>поблизу</a:t>
            </a:r>
            <a:r>
              <a:rPr lang="ru-RU" b="1" dirty="0">
                <a:latin typeface="Joinks"/>
              </a:rPr>
              <a:t> м. Тулуза) з </a:t>
            </a:r>
            <a:r>
              <a:rPr lang="ru-RU" b="1" dirty="0" err="1">
                <a:latin typeface="Joinks"/>
              </a:rPr>
              <a:t>одомашнених</a:t>
            </a:r>
            <a:r>
              <a:rPr lang="ru-RU" b="1" dirty="0">
                <a:latin typeface="Joinks"/>
              </a:rPr>
              <a:t> диких </a:t>
            </a:r>
            <a:r>
              <a:rPr lang="ru-RU" b="1" dirty="0" err="1">
                <a:latin typeface="Joinks"/>
              </a:rPr>
              <a:t>сірих</a:t>
            </a:r>
            <a:r>
              <a:rPr lang="ru-RU" b="1" dirty="0">
                <a:latin typeface="Joinks"/>
              </a:rPr>
              <a:t> гусей.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73562" y="17859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Joinks"/>
              </a:rPr>
              <a:t>За </a:t>
            </a:r>
            <a:r>
              <a:rPr lang="ru-RU" b="1" dirty="0" err="1">
                <a:latin typeface="Joinks"/>
              </a:rPr>
              <a:t>наявністю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або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відсутністю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жирових</a:t>
            </a:r>
            <a:r>
              <a:rPr lang="ru-RU" b="1" dirty="0">
                <a:latin typeface="Joinks"/>
              </a:rPr>
              <a:t> складок на </a:t>
            </a:r>
            <a:r>
              <a:rPr lang="ru-RU" b="1" dirty="0" err="1">
                <a:latin typeface="Joinks"/>
              </a:rPr>
              <a:t>животі</a:t>
            </a:r>
            <a:r>
              <a:rPr lang="ru-RU" b="1" dirty="0">
                <a:latin typeface="Joinks"/>
              </a:rPr>
              <a:t> та </a:t>
            </a:r>
            <a:r>
              <a:rPr lang="ru-RU" b="1" dirty="0" err="1">
                <a:latin typeface="Joinks"/>
              </a:rPr>
              <a:t>під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дзьобом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розрізняють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чотири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різновиди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тулузьких</a:t>
            </a:r>
            <a:r>
              <a:rPr lang="ru-RU" b="1" dirty="0">
                <a:latin typeface="Joinks"/>
              </a:rPr>
              <a:t> гусей: з «</a:t>
            </a:r>
            <a:r>
              <a:rPr lang="ru-RU" b="1" dirty="0" err="1">
                <a:latin typeface="Joinks"/>
              </a:rPr>
              <a:t>гаманцем</a:t>
            </a:r>
            <a:r>
              <a:rPr lang="ru-RU" b="1" dirty="0">
                <a:latin typeface="Joinks"/>
              </a:rPr>
              <a:t>» і </a:t>
            </a:r>
            <a:r>
              <a:rPr lang="ru-RU" b="1" dirty="0" err="1">
                <a:latin typeface="Joinks"/>
              </a:rPr>
              <a:t>складкою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животі</a:t>
            </a:r>
            <a:r>
              <a:rPr lang="ru-RU" b="1" dirty="0">
                <a:latin typeface="Joinks"/>
              </a:rPr>
              <a:t>; з «</a:t>
            </a:r>
            <a:r>
              <a:rPr lang="ru-RU" b="1" dirty="0" err="1">
                <a:latin typeface="Joinks"/>
              </a:rPr>
              <a:t>гаманцем</a:t>
            </a:r>
            <a:r>
              <a:rPr lang="ru-RU" b="1" dirty="0">
                <a:latin typeface="Joinks"/>
              </a:rPr>
              <a:t>» та без складки; без «</a:t>
            </a:r>
            <a:r>
              <a:rPr lang="ru-RU" b="1" dirty="0" err="1">
                <a:latin typeface="Joinks"/>
              </a:rPr>
              <a:t>гаманця</a:t>
            </a:r>
            <a:r>
              <a:rPr lang="ru-RU" b="1" dirty="0">
                <a:latin typeface="Joinks"/>
              </a:rPr>
              <a:t>» та </a:t>
            </a:r>
            <a:r>
              <a:rPr lang="ru-RU" b="1" dirty="0" err="1">
                <a:latin typeface="Joinks"/>
              </a:rPr>
              <a:t>зі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складкою</a:t>
            </a:r>
            <a:r>
              <a:rPr lang="ru-RU" b="1" dirty="0">
                <a:latin typeface="Joinks"/>
              </a:rPr>
              <a:t> і, </a:t>
            </a:r>
            <a:r>
              <a:rPr lang="ru-RU" b="1" dirty="0" err="1">
                <a:latin typeface="Joinks"/>
              </a:rPr>
              <a:t>нарешті</a:t>
            </a:r>
            <a:r>
              <a:rPr lang="ru-RU" b="1" dirty="0">
                <a:latin typeface="Joinks"/>
              </a:rPr>
              <a:t>, без «</a:t>
            </a:r>
            <a:r>
              <a:rPr lang="ru-RU" b="1" dirty="0" err="1">
                <a:latin typeface="Joinks"/>
              </a:rPr>
              <a:t>гаманця</a:t>
            </a:r>
            <a:r>
              <a:rPr lang="ru-RU" b="1" dirty="0">
                <a:latin typeface="Joinks"/>
              </a:rPr>
              <a:t>» і без складки.</a:t>
            </a:r>
          </a:p>
          <a:p>
            <a:pPr algn="ctr"/>
            <a:r>
              <a:rPr lang="ru-RU" b="1" dirty="0">
                <a:latin typeface="Joinks"/>
              </a:rPr>
              <a:t>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дорослих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тулузьких</a:t>
            </a:r>
            <a:r>
              <a:rPr lang="ru-RU" b="1" dirty="0">
                <a:latin typeface="Joinks"/>
              </a:rPr>
              <a:t>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гусок</a:t>
            </a:r>
            <a:r>
              <a:rPr lang="ru-RU" b="1" dirty="0" smtClean="0">
                <a:latin typeface="Joinks"/>
              </a:rPr>
              <a:t> – 8–10 </a:t>
            </a:r>
            <a:r>
              <a:rPr lang="ru-RU" b="1" dirty="0">
                <a:latin typeface="Joinks"/>
              </a:rPr>
              <a:t>кг, </a:t>
            </a:r>
            <a:r>
              <a:rPr lang="ru-RU" b="1" dirty="0" err="1">
                <a:latin typeface="Joinks"/>
              </a:rPr>
              <a:t>гусаків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12–13 </a:t>
            </a:r>
            <a:r>
              <a:rPr lang="ru-RU" b="1" dirty="0">
                <a:latin typeface="Joinks"/>
              </a:rPr>
              <a:t>кг і </a:t>
            </a:r>
            <a:r>
              <a:rPr lang="ru-RU" b="1" dirty="0" err="1">
                <a:latin typeface="Joinks"/>
              </a:rPr>
              <a:t>більше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Несучість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гуски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в </a:t>
            </a:r>
            <a:r>
              <a:rPr lang="ru-RU" b="1" dirty="0" err="1">
                <a:latin typeface="Joinks"/>
              </a:rPr>
              <a:t>середньому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30–40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; </a:t>
            </a:r>
            <a:r>
              <a:rPr lang="ru-RU" b="1" dirty="0" err="1">
                <a:latin typeface="Joinks"/>
              </a:rPr>
              <a:t>середня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яйця</a:t>
            </a:r>
            <a:r>
              <a:rPr lang="ru-RU" b="1" dirty="0" smtClean="0">
                <a:latin typeface="Joinks"/>
              </a:rPr>
              <a:t> – 170–200 </a:t>
            </a:r>
            <a:r>
              <a:rPr lang="ru-RU" b="1" dirty="0">
                <a:latin typeface="Joinks"/>
              </a:rPr>
              <a:t>г. 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Тулузькі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гуси </a:t>
            </a:r>
            <a:r>
              <a:rPr lang="ru-RU" b="1" dirty="0" err="1">
                <a:latin typeface="Joinks"/>
              </a:rPr>
              <a:t>використовувались</a:t>
            </a:r>
            <a:r>
              <a:rPr lang="ru-RU" b="1" dirty="0">
                <a:latin typeface="Joinks"/>
              </a:rPr>
              <a:t> при </a:t>
            </a:r>
            <a:r>
              <a:rPr lang="ru-RU" b="1" dirty="0" err="1">
                <a:latin typeface="Joinks"/>
              </a:rPr>
              <a:t>виведенні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великої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сірої</a:t>
            </a:r>
            <a:r>
              <a:rPr lang="ru-RU" b="1" dirty="0">
                <a:latin typeface="Joinks"/>
              </a:rPr>
              <a:t> породи гусей.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871844"/>
            <a:ext cx="4770437" cy="536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Рисунок 7" descr="C:\Documents and Settings\ADMIN\Рабочий стол\твариництво\getimagecaru4hl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4"/>
          <a:stretch>
            <a:fillRect/>
          </a:stretch>
        </p:blipFill>
        <p:spPr bwMode="auto">
          <a:xfrm flipH="1">
            <a:off x="141608" y="1675656"/>
            <a:ext cx="3744416" cy="4733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125" y="548679"/>
            <a:ext cx="350489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Joinks"/>
              </a:rPr>
              <a:t>Кубанскі</a:t>
            </a:r>
            <a:r>
              <a:rPr lang="ru-RU" sz="3600" b="1" dirty="0" smtClean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Joinks"/>
              </a:rPr>
              <a:t>гуси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44119" y="1507864"/>
            <a:ext cx="4032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Кубанскі</a:t>
            </a:r>
            <a:r>
              <a:rPr lang="ru-RU" sz="2000" b="1" dirty="0">
                <a:latin typeface="Joinks"/>
              </a:rPr>
              <a:t> гуси  </a:t>
            </a:r>
            <a:r>
              <a:rPr lang="ru-RU" sz="2000" b="1" dirty="0" err="1" smtClean="0">
                <a:latin typeface="Joinks"/>
              </a:rPr>
              <a:t>виведені</a:t>
            </a:r>
            <a:r>
              <a:rPr lang="ru-RU" sz="2000" b="1" dirty="0" smtClean="0">
                <a:latin typeface="Joinks"/>
              </a:rPr>
              <a:t>  </a:t>
            </a:r>
            <a:r>
              <a:rPr lang="ru-RU" sz="2000" b="1" dirty="0">
                <a:latin typeface="Joinks"/>
              </a:rPr>
              <a:t>на </a:t>
            </a:r>
            <a:r>
              <a:rPr lang="ru-RU" sz="2000" b="1" dirty="0" err="1">
                <a:latin typeface="Joinks"/>
              </a:rPr>
              <a:t>основі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схрещування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між</a:t>
            </a:r>
            <a:r>
              <a:rPr lang="ru-RU" sz="2000" b="1" dirty="0">
                <a:latin typeface="Joinks"/>
              </a:rPr>
              <a:t> собою </a:t>
            </a:r>
            <a:r>
              <a:rPr lang="ru-RU" sz="2000" b="1" dirty="0" err="1">
                <a:latin typeface="Joinks"/>
              </a:rPr>
              <a:t>горьківських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китайських</a:t>
            </a:r>
            <a:r>
              <a:rPr lang="ru-RU" sz="2000" b="1" dirty="0">
                <a:latin typeface="Joinks"/>
              </a:rPr>
              <a:t> і диких </a:t>
            </a:r>
            <a:r>
              <a:rPr lang="ru-RU" sz="2000" b="1" dirty="0" err="1">
                <a:latin typeface="Joinks"/>
              </a:rPr>
              <a:t>сірих</a:t>
            </a:r>
            <a:r>
              <a:rPr lang="ru-RU" sz="2000" b="1" dirty="0">
                <a:latin typeface="Joinks"/>
              </a:rPr>
              <a:t> гусей. 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Жива </a:t>
            </a:r>
            <a:r>
              <a:rPr lang="ru-RU" sz="2000" b="1" dirty="0">
                <a:latin typeface="Joinks"/>
              </a:rPr>
              <a:t>масса </a:t>
            </a:r>
            <a:r>
              <a:rPr lang="ru-RU" sz="2000" b="1" dirty="0" err="1">
                <a:latin typeface="Joinks"/>
              </a:rPr>
              <a:t>дорослої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птиці</a:t>
            </a:r>
            <a:r>
              <a:rPr lang="ru-RU" sz="2000" b="1" dirty="0" smtClean="0">
                <a:latin typeface="Joinks"/>
              </a:rPr>
              <a:t>:   </a:t>
            </a:r>
            <a:r>
              <a:rPr lang="ru-RU" sz="2000" b="1" dirty="0">
                <a:latin typeface="Joinks"/>
              </a:rPr>
              <a:t>гусак </a:t>
            </a:r>
            <a:r>
              <a:rPr lang="ru-RU" sz="2000" b="1" dirty="0" smtClean="0">
                <a:latin typeface="Joinks"/>
              </a:rPr>
              <a:t>– 5–6 </a:t>
            </a:r>
            <a:r>
              <a:rPr lang="ru-RU" sz="2000" b="1" dirty="0">
                <a:latin typeface="Joinks"/>
              </a:rPr>
              <a:t>кг, </a:t>
            </a:r>
            <a:r>
              <a:rPr lang="ru-RU" sz="2000" b="1" dirty="0" err="1" smtClean="0">
                <a:latin typeface="Joinks"/>
              </a:rPr>
              <a:t>гуски</a:t>
            </a:r>
            <a:r>
              <a:rPr lang="ru-RU" sz="2000" b="1" dirty="0" smtClean="0">
                <a:latin typeface="Joinks"/>
              </a:rPr>
              <a:t> – 4,5–5,5 </a:t>
            </a:r>
            <a:r>
              <a:rPr lang="ru-RU" sz="2000" b="1" dirty="0">
                <a:latin typeface="Joinks"/>
              </a:rPr>
              <a:t>кг,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гусака в  момент забою на </a:t>
            </a:r>
            <a:r>
              <a:rPr lang="ru-RU" sz="2000" b="1" dirty="0" err="1" smtClean="0">
                <a:latin typeface="Joinks"/>
              </a:rPr>
              <a:t>м’ясо</a:t>
            </a:r>
            <a:r>
              <a:rPr lang="ru-RU" sz="2000" b="1" dirty="0" smtClean="0">
                <a:latin typeface="Joinks"/>
              </a:rPr>
              <a:t> – 3,4–3,7 </a:t>
            </a:r>
            <a:r>
              <a:rPr lang="ru-RU" sz="2000" b="1" dirty="0">
                <a:latin typeface="Joinks"/>
              </a:rPr>
              <a:t>кг. </a:t>
            </a:r>
            <a:r>
              <a:rPr lang="ru-RU" sz="2000" b="1" dirty="0" err="1">
                <a:latin typeface="Joinks"/>
              </a:rPr>
              <a:t>Відрізняються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підвищеною</a:t>
            </a:r>
            <a:r>
              <a:rPr lang="ru-RU" sz="2000" b="1" dirty="0">
                <a:latin typeface="Joinks"/>
              </a:rPr>
              <a:t>  </a:t>
            </a:r>
            <a:r>
              <a:rPr lang="ru-RU" sz="2000" b="1" dirty="0" err="1" smtClean="0">
                <a:latin typeface="Joinks"/>
              </a:rPr>
              <a:t>життєздатністю</a:t>
            </a:r>
            <a:r>
              <a:rPr lang="ru-RU" sz="2000" b="1" dirty="0" smtClean="0">
                <a:latin typeface="Joinks"/>
              </a:rPr>
              <a:t>.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Мають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порівняно</a:t>
            </a:r>
            <a:r>
              <a:rPr lang="ru-RU" sz="2000" b="1" dirty="0" smtClean="0">
                <a:latin typeface="Joinks"/>
              </a:rPr>
              <a:t> добру  </a:t>
            </a:r>
            <a:r>
              <a:rPr lang="ru-RU" sz="2000" b="1" dirty="0" err="1" smtClean="0">
                <a:latin typeface="Joinks"/>
              </a:rPr>
              <a:t>яйценосність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до 50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 за </a:t>
            </a:r>
            <a:r>
              <a:rPr lang="ru-RU" sz="2000" b="1" dirty="0" err="1">
                <a:latin typeface="Joinks"/>
              </a:rPr>
              <a:t>рік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яйця</a:t>
            </a:r>
            <a:r>
              <a:rPr lang="ru-RU" sz="2000" b="1" dirty="0" smtClean="0">
                <a:latin typeface="Joinks"/>
              </a:rPr>
              <a:t> – 140–160 </a:t>
            </a:r>
            <a:r>
              <a:rPr lang="ru-RU" sz="2000" b="1" dirty="0">
                <a:latin typeface="Joinks"/>
              </a:rPr>
              <a:t>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48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16632"/>
            <a:ext cx="4968875" cy="674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Рисунок 12" descr="C:\Documents and Settings\ADMIN\Рабочий стол\твариництво\6323054_1298933121_1_644x4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4"/>
          <a:stretch>
            <a:fillRect/>
          </a:stretch>
        </p:blipFill>
        <p:spPr bwMode="auto">
          <a:xfrm>
            <a:off x="259843" y="1169982"/>
            <a:ext cx="3767606" cy="3828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96488"/>
            <a:ext cx="20882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Joinks"/>
              </a:rPr>
              <a:t>   </a:t>
            </a:r>
            <a:r>
              <a:rPr lang="ru-RU" sz="3200" b="1" dirty="0" err="1" smtClean="0">
                <a:solidFill>
                  <a:schemeClr val="bg1"/>
                </a:solidFill>
                <a:latin typeface="Joinks"/>
              </a:rPr>
              <a:t>Легарт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37573" y="167255"/>
            <a:ext cx="43069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 err="1">
                <a:latin typeface="Joinks"/>
              </a:rPr>
              <a:t>Це</a:t>
            </a:r>
            <a:r>
              <a:rPr lang="ru-RU" b="1" dirty="0">
                <a:latin typeface="Joinks"/>
              </a:rPr>
              <a:t> гуси </a:t>
            </a:r>
            <a:r>
              <a:rPr lang="ru-RU" b="1" dirty="0" err="1">
                <a:latin typeface="Joinks"/>
              </a:rPr>
              <a:t>важкого</a:t>
            </a:r>
            <a:r>
              <a:rPr lang="ru-RU" b="1" dirty="0">
                <a:latin typeface="Joinks"/>
              </a:rPr>
              <a:t> типу,  породу </a:t>
            </a:r>
            <a:r>
              <a:rPr lang="ru-RU" b="1" dirty="0" err="1">
                <a:latin typeface="Joinks"/>
              </a:rPr>
              <a:t>виведено</a:t>
            </a:r>
            <a:r>
              <a:rPr lang="ru-RU" b="1" dirty="0">
                <a:latin typeface="Joinks"/>
              </a:rPr>
              <a:t> в </a:t>
            </a:r>
            <a:r>
              <a:rPr lang="ru-RU" b="1" dirty="0" err="1">
                <a:latin typeface="Joinks"/>
              </a:rPr>
              <a:t>Данії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основі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місцевої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. Для гусей характерна </a:t>
            </a:r>
            <a:r>
              <a:rPr lang="ru-RU" b="1" dirty="0" err="1">
                <a:latin typeface="Joinks"/>
              </a:rPr>
              <a:t>довга</a:t>
            </a:r>
            <a:r>
              <a:rPr lang="ru-RU" b="1" dirty="0">
                <a:latin typeface="Joinks"/>
              </a:rPr>
              <a:t> й широка грудина, </a:t>
            </a:r>
            <a:r>
              <a:rPr lang="ru-RU" b="1" dirty="0" err="1">
                <a:latin typeface="Joinks"/>
              </a:rPr>
              <a:t>біле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оперення</a:t>
            </a:r>
            <a:r>
              <a:rPr lang="ru-RU" b="1" dirty="0">
                <a:latin typeface="Joinks"/>
              </a:rPr>
              <a:t>. Жива вага </a:t>
            </a:r>
            <a:r>
              <a:rPr lang="ru-RU" b="1" dirty="0" err="1">
                <a:latin typeface="Joinks"/>
              </a:rPr>
              <a:t>дорослих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гусаків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сягає</a:t>
            </a:r>
            <a:r>
              <a:rPr lang="ru-RU" b="1" dirty="0">
                <a:latin typeface="Joinks"/>
              </a:rPr>
              <a:t> 7,5–8,0 кг, самок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6,5–7,0 кг. </a:t>
            </a:r>
            <a:r>
              <a:rPr lang="ru-RU" b="1" dirty="0" err="1">
                <a:latin typeface="Joinks"/>
              </a:rPr>
              <a:t>Генетичний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потенціал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несучості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25–33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рік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180–190 г, </a:t>
            </a:r>
            <a:r>
              <a:rPr lang="ru-RU" b="1" dirty="0" err="1">
                <a:latin typeface="Joinks"/>
              </a:rPr>
              <a:t>виводимість</a:t>
            </a:r>
            <a:r>
              <a:rPr lang="ru-RU" b="1" dirty="0">
                <a:latin typeface="Joinks"/>
              </a:rPr>
              <a:t> молодняку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60,0–65,0%. </a:t>
            </a:r>
            <a:r>
              <a:rPr lang="ru-RU" b="1" dirty="0" err="1">
                <a:latin typeface="Joinks"/>
              </a:rPr>
              <a:t>Несучість</a:t>
            </a:r>
            <a:r>
              <a:rPr lang="ru-RU" b="1" dirty="0">
                <a:latin typeface="Joinks"/>
              </a:rPr>
              <a:t> за перший </a:t>
            </a:r>
            <a:r>
              <a:rPr lang="ru-RU" b="1" dirty="0" err="1">
                <a:latin typeface="Joinks"/>
              </a:rPr>
              <a:t>рік</a:t>
            </a:r>
            <a:r>
              <a:rPr lang="ru-RU" b="1" dirty="0">
                <a:latin typeface="Joinks"/>
              </a:rPr>
              <a:t> яйцекладки становить 47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далі</a:t>
            </a:r>
            <a:r>
              <a:rPr lang="ru-RU" b="1" dirty="0">
                <a:latin typeface="Joinks"/>
              </a:rPr>
              <a:t> в </a:t>
            </a:r>
            <a:r>
              <a:rPr lang="ru-RU" b="1" dirty="0" err="1">
                <a:latin typeface="Joinks"/>
              </a:rPr>
              <a:t>середньому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64 </a:t>
            </a:r>
            <a:r>
              <a:rPr lang="ru-RU" b="1" dirty="0" err="1" smtClean="0">
                <a:latin typeface="Joinks"/>
              </a:rPr>
              <a:t>яйця</a:t>
            </a:r>
            <a:r>
              <a:rPr lang="ru-RU" b="1" dirty="0" smtClean="0">
                <a:latin typeface="Joinks"/>
              </a:rPr>
              <a:t>.</a:t>
            </a:r>
            <a:endParaRPr lang="ru-RU" b="1" dirty="0"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6993" y="34290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Joinks"/>
              </a:rPr>
              <a:t>Гусей </a:t>
            </a:r>
            <a:r>
              <a:rPr lang="ru-RU" b="1" dirty="0" err="1">
                <a:latin typeface="Joinks"/>
              </a:rPr>
              <a:t>цієї</a:t>
            </a:r>
            <a:r>
              <a:rPr lang="ru-RU" b="1" dirty="0">
                <a:latin typeface="Joinks"/>
              </a:rPr>
              <a:t> породи </a:t>
            </a:r>
            <a:r>
              <a:rPr lang="ru-RU" b="1" dirty="0" err="1">
                <a:latin typeface="Joinks"/>
              </a:rPr>
              <a:t>можна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використовувати</a:t>
            </a:r>
            <a:r>
              <a:rPr lang="ru-RU" b="1" dirty="0">
                <a:latin typeface="Joinks"/>
              </a:rPr>
              <a:t> для </a:t>
            </a:r>
            <a:r>
              <a:rPr lang="ru-RU" b="1" dirty="0" err="1">
                <a:latin typeface="Joinks"/>
              </a:rPr>
              <a:t>виробництва</a:t>
            </a:r>
            <a:r>
              <a:rPr lang="ru-RU" b="1" dirty="0">
                <a:latin typeface="Joinks"/>
              </a:rPr>
              <a:t> особливо </a:t>
            </a:r>
            <a:r>
              <a:rPr lang="ru-RU" b="1" dirty="0" err="1">
                <a:latin typeface="Joinks"/>
              </a:rPr>
              <a:t>корисного</a:t>
            </a:r>
            <a:r>
              <a:rPr lang="ru-RU" b="1" dirty="0">
                <a:latin typeface="Joinks"/>
              </a:rPr>
              <a:t> і смачного продукту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жирної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гусячої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печінки</a:t>
            </a:r>
            <a:r>
              <a:rPr lang="ru-RU" b="1" dirty="0" smtClean="0">
                <a:latin typeface="Joinks"/>
              </a:rPr>
              <a:t>.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І </a:t>
            </a:r>
            <a:r>
              <a:rPr lang="ru-RU" b="1" dirty="0" err="1">
                <a:latin typeface="Joinks"/>
              </a:rPr>
              <a:t>ще</a:t>
            </a:r>
            <a:r>
              <a:rPr lang="ru-RU" b="1" dirty="0">
                <a:latin typeface="Joinks"/>
              </a:rPr>
              <a:t> один </a:t>
            </a:r>
            <a:r>
              <a:rPr lang="ru-RU" b="1" dirty="0" err="1">
                <a:latin typeface="Joinks"/>
              </a:rPr>
              <a:t>напрям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продуктивності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легартів</a:t>
            </a:r>
            <a:r>
              <a:rPr lang="ru-RU" b="1" dirty="0" smtClean="0">
                <a:latin typeface="Joinks"/>
              </a:rPr>
              <a:t> –</a:t>
            </a:r>
            <a:r>
              <a:rPr lang="ru-RU" b="1" dirty="0" smtClean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пух. </a:t>
            </a:r>
            <a:r>
              <a:rPr lang="ru-RU" b="1" dirty="0">
                <a:latin typeface="Joinks"/>
              </a:rPr>
              <a:t>Уже у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 11 </a:t>
            </a:r>
            <a:r>
              <a:rPr lang="ru-RU" b="1" dirty="0" err="1">
                <a:latin typeface="Joinks"/>
              </a:rPr>
              <a:t>тижнів</a:t>
            </a:r>
            <a:r>
              <a:rPr lang="ru-RU" b="1" dirty="0">
                <a:latin typeface="Joinks"/>
              </a:rPr>
              <a:t> гуся </a:t>
            </a:r>
            <a:r>
              <a:rPr lang="ru-RU" b="1" dirty="0" err="1">
                <a:latin typeface="Joinks"/>
              </a:rPr>
              <a:t>можна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починати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підщипувати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взяти</a:t>
            </a:r>
            <a:r>
              <a:rPr lang="ru-RU" b="1" dirty="0">
                <a:latin typeface="Joinks"/>
              </a:rPr>
              <a:t> 100 г пуху. </a:t>
            </a:r>
            <a:r>
              <a:rPr lang="ru-RU" b="1" dirty="0" err="1">
                <a:latin typeface="Joinks"/>
              </a:rPr>
              <a:t>Повторні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підщипування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провадять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кожні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шість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тижнів</a:t>
            </a:r>
            <a:r>
              <a:rPr lang="ru-RU" b="1" dirty="0">
                <a:latin typeface="Joinks"/>
              </a:rPr>
              <a:t>. У </a:t>
            </a:r>
            <a:r>
              <a:rPr lang="ru-RU" b="1" dirty="0" err="1">
                <a:latin typeface="Joinks"/>
              </a:rPr>
              <a:t>цілому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рік</a:t>
            </a:r>
            <a:r>
              <a:rPr lang="ru-RU" b="1" dirty="0">
                <a:latin typeface="Joinks"/>
              </a:rPr>
              <a:t> пухова </a:t>
            </a:r>
            <a:r>
              <a:rPr lang="ru-RU" b="1" dirty="0" err="1">
                <a:latin typeface="Joinks"/>
              </a:rPr>
              <a:t>продуктивність</a:t>
            </a:r>
            <a:r>
              <a:rPr lang="ru-RU" b="1" dirty="0">
                <a:latin typeface="Joinks"/>
              </a:rPr>
              <a:t> гуся становить 500 г.</a:t>
            </a:r>
          </a:p>
        </p:txBody>
      </p:sp>
      <p:pic>
        <p:nvPicPr>
          <p:cNvPr id="11267" name="Picture 3" descr="C:\Documents and Settings\Admin\Мои документы\Мои рисунки\ФОТО ДЛЯ ПРЕЗЕНТАЦІЙ\пух гус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52" y="5139571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 and Settings\Admin\Мои документы\Мои рисунки\ФОТО ДЛЯ ПРЕЗЕНТАЦІЙ\пух гусе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0" y="5158969"/>
            <a:ext cx="1438275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Documents and Settings\Admin\Мои документы\Мои рисунки\ФОТО ДЛЯ ПРЕЗЕНТАЦІЙ\фуагра -гусина печінка -годівл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99" y="5139571"/>
            <a:ext cx="10096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8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01" y="0"/>
            <a:ext cx="5083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Рисунок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4824"/>
            <a:ext cx="4060400" cy="4605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1001" y="151179"/>
            <a:ext cx="428239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Ця</a:t>
            </a:r>
            <a:r>
              <a:rPr lang="ru-RU" sz="2000" b="1" dirty="0">
                <a:latin typeface="Joinks"/>
              </a:rPr>
              <a:t> порода за </a:t>
            </a:r>
            <a:r>
              <a:rPr lang="ru-RU" sz="2000" b="1" dirty="0" err="1">
                <a:latin typeface="Joinks"/>
              </a:rPr>
              <a:t>розмірами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проміжна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між</a:t>
            </a:r>
            <a:r>
              <a:rPr lang="ru-RU" sz="2000" b="1" dirty="0">
                <a:latin typeface="Joinks"/>
              </a:rPr>
              <a:t> легкими і </a:t>
            </a:r>
            <a:r>
              <a:rPr lang="ru-RU" sz="2000" b="1" dirty="0" err="1">
                <a:latin typeface="Joinks"/>
              </a:rPr>
              <a:t>середньоважкими</a:t>
            </a:r>
            <a:r>
              <a:rPr lang="ru-RU" sz="2000" b="1" dirty="0">
                <a:latin typeface="Joinks"/>
              </a:rPr>
              <a:t> породами гусей. </a:t>
            </a:r>
            <a:r>
              <a:rPr lang="ru-RU" sz="2000" b="1" dirty="0" err="1">
                <a:latin typeface="Joinks"/>
              </a:rPr>
              <a:t>Розводять</a:t>
            </a:r>
            <a:r>
              <a:rPr lang="ru-RU" sz="2000" b="1" dirty="0">
                <a:latin typeface="Joinks"/>
              </a:rPr>
              <a:t> породу з </a:t>
            </a:r>
            <a:r>
              <a:rPr lang="ru-RU" sz="2000" b="1" dirty="0" err="1">
                <a:latin typeface="Joinks"/>
              </a:rPr>
              <a:t>білим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пір'ям</a:t>
            </a:r>
            <a:r>
              <a:rPr lang="ru-RU" sz="2000" b="1" dirty="0">
                <a:latin typeface="Joinks"/>
              </a:rPr>
              <a:t>.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Для </a:t>
            </a:r>
            <a:r>
              <a:rPr lang="ru-RU" sz="2000" b="1" dirty="0" err="1">
                <a:latin typeface="Joinks"/>
              </a:rPr>
              <a:t>неї</a:t>
            </a:r>
            <a:r>
              <a:rPr lang="ru-RU" sz="2000" b="1" dirty="0">
                <a:latin typeface="Joinks"/>
              </a:rPr>
              <a:t> характерна </a:t>
            </a:r>
            <a:r>
              <a:rPr lang="ru-RU" sz="2000" b="1" dirty="0" err="1">
                <a:latin typeface="Joinks"/>
              </a:rPr>
              <a:t>відносно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висока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несучість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err="1">
                <a:latin typeface="Joinks"/>
              </a:rPr>
              <a:t>Інстинкт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насиджування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придушений</a:t>
            </a:r>
            <a:r>
              <a:rPr lang="ru-RU" sz="2000" b="1" dirty="0">
                <a:latin typeface="Joinks"/>
              </a:rPr>
              <a:t>. У </a:t>
            </a:r>
            <a:r>
              <a:rPr lang="ru-RU" sz="2000" b="1" dirty="0" err="1">
                <a:latin typeface="Joinks"/>
              </a:rPr>
              <a:t>гусок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іноді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зустрічається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чубатість</a:t>
            </a:r>
            <a:r>
              <a:rPr lang="ru-RU" sz="2000" b="1" dirty="0" smtClean="0">
                <a:latin typeface="Joinks"/>
              </a:rPr>
              <a:t>.</a:t>
            </a: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Породні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ознаки</a:t>
            </a:r>
            <a:r>
              <a:rPr lang="ru-RU" sz="2000" b="1" dirty="0">
                <a:latin typeface="Joinks"/>
              </a:rPr>
              <a:t>: жива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гусака </a:t>
            </a:r>
            <a:r>
              <a:rPr lang="ru-RU" sz="2000" b="1" dirty="0">
                <a:latin typeface="Joinks"/>
              </a:rPr>
              <a:t>–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5,5 кг, </a:t>
            </a:r>
            <a:r>
              <a:rPr lang="ru-RU" sz="2000" b="1" dirty="0" err="1">
                <a:latin typeface="Joinks"/>
              </a:rPr>
              <a:t>гуски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4,5 кг; </a:t>
            </a:r>
            <a:r>
              <a:rPr lang="ru-RU" sz="2000" b="1" dirty="0" err="1">
                <a:latin typeface="Joinks"/>
              </a:rPr>
              <a:t>несучість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50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 smtClean="0">
                <a:latin typeface="Joinks"/>
              </a:rPr>
              <a:t>більше</a:t>
            </a:r>
            <a:r>
              <a:rPr lang="ru-RU" sz="2000" b="1" dirty="0" smtClean="0">
                <a:latin typeface="Joinks"/>
              </a:rPr>
              <a:t> (</a:t>
            </a:r>
            <a:r>
              <a:rPr lang="ru-RU" sz="2000" b="1" dirty="0">
                <a:latin typeface="Joinks"/>
              </a:rPr>
              <a:t>за два </a:t>
            </a:r>
            <a:r>
              <a:rPr lang="ru-RU" sz="2000" b="1" dirty="0" smtClean="0">
                <a:latin typeface="Joinks"/>
              </a:rPr>
              <a:t>цикли – 70–80</a:t>
            </a:r>
            <a:r>
              <a:rPr lang="ru-RU" sz="2000" b="1" dirty="0">
                <a:latin typeface="Joinks"/>
              </a:rPr>
              <a:t>),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яйця</a:t>
            </a:r>
            <a:r>
              <a:rPr lang="ru-RU" sz="2000" b="1" dirty="0">
                <a:latin typeface="Joinks"/>
              </a:rPr>
              <a:t>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140–170 </a:t>
            </a:r>
            <a:r>
              <a:rPr lang="ru-RU" sz="2000" b="1" dirty="0">
                <a:latin typeface="Joinks"/>
              </a:rPr>
              <a:t>г.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Гуски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несуться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протягом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6–7 </a:t>
            </a:r>
            <a:r>
              <a:rPr lang="ru-RU" sz="2000" b="1" dirty="0" err="1">
                <a:latin typeface="Joinks"/>
              </a:rPr>
              <a:t>років</a:t>
            </a:r>
            <a:r>
              <a:rPr lang="ru-RU" sz="2000" b="1" dirty="0">
                <a:latin typeface="Joinks"/>
              </a:rPr>
              <a:t>. </a:t>
            </a:r>
          </a:p>
          <a:p>
            <a:pPr algn="ctr"/>
            <a:r>
              <a:rPr lang="ru-RU" sz="2000" b="1" dirty="0" err="1">
                <a:latin typeface="Joinks"/>
              </a:rPr>
              <a:t>Італійських</a:t>
            </a:r>
            <a:r>
              <a:rPr lang="ru-RU" sz="2000" b="1" dirty="0">
                <a:latin typeface="Joinks"/>
              </a:rPr>
              <a:t> гусей </a:t>
            </a:r>
            <a:r>
              <a:rPr lang="ru-RU" sz="2000" b="1" dirty="0" err="1">
                <a:latin typeface="Joinks"/>
              </a:rPr>
              <a:t>відгодовують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насамперед</a:t>
            </a:r>
            <a:r>
              <a:rPr lang="ru-RU" sz="2000" b="1" dirty="0">
                <a:latin typeface="Joinks"/>
              </a:rPr>
              <a:t> для </a:t>
            </a:r>
            <a:r>
              <a:rPr lang="ru-RU" sz="2000" b="1" dirty="0" err="1">
                <a:latin typeface="Joinks"/>
              </a:rPr>
              <a:t>отримання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печінки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якої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досягає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600–700г</a:t>
            </a:r>
            <a:r>
              <a:rPr lang="ru-RU" b="1" dirty="0">
                <a:latin typeface="Joinks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8096" y="675569"/>
            <a:ext cx="35058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Joinks"/>
              </a:rPr>
              <a:t>Італійські</a:t>
            </a:r>
            <a:r>
              <a:rPr lang="ru-RU" sz="3600" b="1" dirty="0">
                <a:solidFill>
                  <a:schemeClr val="bg1"/>
                </a:solidFill>
                <a:latin typeface="Joinks"/>
              </a:rPr>
              <a:t> гуси</a:t>
            </a:r>
          </a:p>
        </p:txBody>
      </p:sp>
    </p:spTree>
    <p:extLst>
      <p:ext uri="{BB962C8B-B14F-4D97-AF65-F5344CB8AC3E}">
        <p14:creationId xmlns:p14="http://schemas.microsoft.com/office/powerpoint/2010/main" val="9620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88640"/>
            <a:ext cx="4968875" cy="655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Рисунок 15" descr="C:\Documents and Settings\ADMIN\Рабочий стол\твариництво\gorkiv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7" y="1844824"/>
            <a:ext cx="4005018" cy="4317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73562" y="40631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Joinks"/>
              </a:rPr>
              <a:t>За </a:t>
            </a:r>
            <a:r>
              <a:rPr lang="ru-RU" b="1" dirty="0" err="1">
                <a:latin typeface="Joinks"/>
              </a:rPr>
              <a:t>зовнішнім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виглядом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горьківські</a:t>
            </a:r>
            <a:r>
              <a:rPr lang="ru-RU" b="1" dirty="0">
                <a:latin typeface="Joinks"/>
              </a:rPr>
              <a:t> гуси </a:t>
            </a:r>
            <a:r>
              <a:rPr lang="ru-RU" b="1" dirty="0" err="1">
                <a:latin typeface="Joinks"/>
              </a:rPr>
              <a:t>схожі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холмогорських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Пір'я</a:t>
            </a:r>
            <a:r>
              <a:rPr lang="ru-RU" b="1" dirty="0">
                <a:latin typeface="Joinks"/>
              </a:rPr>
              <a:t> в них </a:t>
            </a:r>
            <a:r>
              <a:rPr lang="ru-RU" b="1" dirty="0" err="1">
                <a:latin typeface="Joinks"/>
              </a:rPr>
              <a:t>переважно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біле</a:t>
            </a:r>
            <a:r>
              <a:rPr lang="ru-RU" b="1" dirty="0">
                <a:latin typeface="Joinks"/>
              </a:rPr>
              <a:t>, але </a:t>
            </a:r>
            <a:r>
              <a:rPr lang="ru-RU" b="1" dirty="0" err="1">
                <a:latin typeface="Joinks"/>
              </a:rPr>
              <a:t>буває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сіре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сизе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рябе</a:t>
            </a:r>
            <a:r>
              <a:rPr lang="ru-RU" b="1" dirty="0">
                <a:latin typeface="Joinks"/>
              </a:rPr>
              <a:t>. Голова </a:t>
            </a:r>
            <a:r>
              <a:rPr lang="ru-RU" b="1" dirty="0" err="1">
                <a:latin typeface="Joinks"/>
              </a:rPr>
              <a:t>середнього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розміру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має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невелику</a:t>
            </a:r>
            <a:r>
              <a:rPr lang="ru-RU" b="1" dirty="0">
                <a:latin typeface="Joinks"/>
              </a:rPr>
              <a:t> гулю на </a:t>
            </a:r>
            <a:r>
              <a:rPr lang="ru-RU" b="1" dirty="0" err="1">
                <a:latin typeface="Joinks"/>
              </a:rPr>
              <a:t>лобі</a:t>
            </a:r>
            <a:r>
              <a:rPr lang="ru-RU" b="1" dirty="0">
                <a:latin typeface="Joinks"/>
              </a:rPr>
              <a:t>. Тулуб </a:t>
            </a:r>
            <a:r>
              <a:rPr lang="ru-RU" b="1" dirty="0" err="1">
                <a:latin typeface="Joinks"/>
              </a:rPr>
              <a:t>глибокий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довгий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Довжина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тулуба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самців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55 см</a:t>
            </a:r>
            <a:r>
              <a:rPr lang="ru-RU" b="1" dirty="0">
                <a:latin typeface="Joinks"/>
              </a:rPr>
              <a:t>, у самок </a:t>
            </a:r>
            <a:r>
              <a:rPr lang="ru-RU" b="1" dirty="0" smtClean="0">
                <a:latin typeface="Joinks"/>
              </a:rPr>
              <a:t>– 51,5 см</a:t>
            </a:r>
            <a:r>
              <a:rPr lang="ru-RU" b="1" dirty="0">
                <a:latin typeface="Joinks"/>
              </a:rPr>
              <a:t>; </a:t>
            </a:r>
            <a:r>
              <a:rPr lang="ru-RU" b="1" dirty="0" err="1">
                <a:latin typeface="Joinks"/>
              </a:rPr>
              <a:t>довжина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кіля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відповідно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21,5 см </a:t>
            </a:r>
            <a:r>
              <a:rPr lang="ru-RU" b="1" dirty="0">
                <a:latin typeface="Joinks"/>
              </a:rPr>
              <a:t>і </a:t>
            </a:r>
            <a:r>
              <a:rPr lang="ru-RU" b="1" dirty="0" smtClean="0">
                <a:latin typeface="Joinks"/>
              </a:rPr>
              <a:t>20 см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Молоді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гуски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важать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5–6 </a:t>
            </a:r>
            <a:r>
              <a:rPr lang="ru-RU" b="1" dirty="0">
                <a:latin typeface="Joinks"/>
              </a:rPr>
              <a:t>кг, </a:t>
            </a:r>
            <a:r>
              <a:rPr lang="ru-RU" b="1" dirty="0" err="1">
                <a:latin typeface="Joinks"/>
              </a:rPr>
              <a:t>дорослі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6–7кг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молоді</a:t>
            </a:r>
            <a:r>
              <a:rPr lang="ru-RU" b="1" dirty="0">
                <a:latin typeface="Joinks"/>
              </a:rPr>
              <a:t> гусаки </a:t>
            </a:r>
            <a:r>
              <a:rPr lang="ru-RU" b="1" dirty="0" smtClean="0">
                <a:latin typeface="Joinks"/>
              </a:rPr>
              <a:t>– 6–7кг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дорослі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7–8 </a:t>
            </a:r>
            <a:r>
              <a:rPr lang="ru-RU" b="1" dirty="0">
                <a:latin typeface="Joinks"/>
              </a:rPr>
              <a:t>кг.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73562" y="349906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latin typeface="Joinks"/>
              </a:rPr>
              <a:t>Продуктивність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молодих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гусок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100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рік</a:t>
            </a:r>
            <a:r>
              <a:rPr lang="ru-RU" b="1" dirty="0">
                <a:latin typeface="Joinks"/>
              </a:rPr>
              <a:t>, а на </a:t>
            </a:r>
            <a:r>
              <a:rPr lang="ru-RU" b="1" dirty="0" err="1">
                <a:latin typeface="Joinks"/>
              </a:rPr>
              <a:t>другий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рік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150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Середня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молодих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гусок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125 г</a:t>
            </a:r>
            <a:r>
              <a:rPr lang="ru-RU" b="1" dirty="0">
                <a:latin typeface="Joinks"/>
              </a:rPr>
              <a:t>, у </a:t>
            </a:r>
            <a:r>
              <a:rPr lang="ru-RU" b="1" dirty="0" err="1">
                <a:latin typeface="Joinks"/>
              </a:rPr>
              <a:t>дорослих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140 г. Яйцекладка у </a:t>
            </a:r>
            <a:r>
              <a:rPr lang="ru-RU" b="1" dirty="0" err="1">
                <a:latin typeface="Joinks"/>
              </a:rPr>
              <a:t>гусок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починається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180–200 </a:t>
            </a:r>
            <a:r>
              <a:rPr lang="ru-RU" b="1" dirty="0" err="1">
                <a:latin typeface="Joinks"/>
              </a:rPr>
              <a:t>днів</a:t>
            </a:r>
            <a:r>
              <a:rPr lang="ru-RU" b="1" dirty="0">
                <a:latin typeface="Joinks"/>
              </a:rPr>
              <a:t>. Вони </a:t>
            </a:r>
            <a:r>
              <a:rPr lang="ru-RU" b="1" dirty="0" err="1">
                <a:latin typeface="Joinks"/>
              </a:rPr>
              <a:t>дуже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рідко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виявляють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інстинкт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насиджування</a:t>
            </a:r>
            <a:r>
              <a:rPr lang="ru-RU" b="1" dirty="0">
                <a:latin typeface="Joinks"/>
              </a:rPr>
              <a:t>. Гусята </a:t>
            </a:r>
            <a:r>
              <a:rPr lang="ru-RU" b="1" dirty="0" err="1">
                <a:latin typeface="Joinks"/>
              </a:rPr>
              <a:t>інтенсивно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ростуть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smtClean="0">
                <a:latin typeface="Joinks"/>
              </a:rPr>
              <a:t>за </a:t>
            </a:r>
            <a:r>
              <a:rPr lang="ru-RU" b="1" dirty="0" err="1" smtClean="0">
                <a:latin typeface="Joinks"/>
              </a:rPr>
              <a:t>повноцінної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годівлі</a:t>
            </a:r>
            <a:r>
              <a:rPr lang="ru-RU" b="1" dirty="0">
                <a:latin typeface="Joinks"/>
              </a:rPr>
              <a:t> в 70-деному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важать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4–4,2 </a:t>
            </a:r>
            <a:r>
              <a:rPr lang="ru-RU" b="1" dirty="0">
                <a:latin typeface="Joinks"/>
              </a:rPr>
              <a:t>кг, а </a:t>
            </a:r>
            <a:r>
              <a:rPr lang="ru-RU" b="1" dirty="0" err="1">
                <a:latin typeface="Joinks"/>
              </a:rPr>
              <a:t>деякі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до 5 кг.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5548" y="692696"/>
            <a:ext cx="32376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Joinks"/>
              </a:rPr>
              <a:t>Горківські</a:t>
            </a:r>
            <a:r>
              <a:rPr lang="ru-RU" sz="3200" b="1" dirty="0" smtClean="0">
                <a:solidFill>
                  <a:schemeClr val="bg1"/>
                </a:solidFill>
                <a:latin typeface="Joinks"/>
              </a:rPr>
              <a:t> гуси</a:t>
            </a:r>
            <a:endParaRPr lang="ru-RU" sz="3200" b="1" dirty="0">
              <a:solidFill>
                <a:schemeClr val="bg1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19729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714999"/>
            <a:ext cx="49688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140" y="455595"/>
            <a:ext cx="39488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Joinks"/>
              </a:rPr>
              <a:t>Холмогорські</a:t>
            </a:r>
            <a:r>
              <a:rPr lang="ru-RU" sz="3200" b="1" dirty="0">
                <a:solidFill>
                  <a:schemeClr val="bg1"/>
                </a:solidFill>
                <a:latin typeface="Joinks"/>
              </a:rPr>
              <a:t> гуси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73562" y="953667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Пішли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схрещування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китайських</a:t>
            </a:r>
            <a:r>
              <a:rPr lang="ru-RU" b="1" dirty="0">
                <a:latin typeface="Joinks"/>
              </a:rPr>
              <a:t> гусей з </a:t>
            </a:r>
            <a:r>
              <a:rPr lang="ru-RU" b="1" dirty="0" err="1">
                <a:latin typeface="Joinks"/>
              </a:rPr>
              <a:t>місцевими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білими</a:t>
            </a:r>
            <a:r>
              <a:rPr lang="ru-RU" b="1" dirty="0">
                <a:latin typeface="Joinks"/>
              </a:rPr>
              <a:t>. За </a:t>
            </a:r>
            <a:r>
              <a:rPr lang="ru-RU" b="1" dirty="0" err="1">
                <a:latin typeface="Joinks"/>
              </a:rPr>
              <a:t>кольором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пір'я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розрізняють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холмогорських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білих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сірих</a:t>
            </a:r>
            <a:r>
              <a:rPr lang="ru-RU" b="1" dirty="0">
                <a:latin typeface="Joinks"/>
              </a:rPr>
              <a:t> гусей. </a:t>
            </a:r>
            <a:r>
              <a:rPr lang="ru-RU" b="1" dirty="0" err="1">
                <a:latin typeface="Joinks"/>
              </a:rPr>
              <a:t>Дзьоб</a:t>
            </a:r>
            <a:r>
              <a:rPr lang="ru-RU" b="1" dirty="0">
                <a:latin typeface="Joinks"/>
              </a:rPr>
              <a:t> і ноги в них оранжевого </a:t>
            </a:r>
            <a:r>
              <a:rPr lang="ru-RU" b="1" dirty="0" err="1">
                <a:latin typeface="Joinks"/>
              </a:rPr>
              <a:t>кольору</a:t>
            </a:r>
            <a:r>
              <a:rPr lang="ru-RU" b="1" dirty="0">
                <a:latin typeface="Joinks"/>
              </a:rPr>
              <a:t>, голова велика з гулею на </a:t>
            </a:r>
            <a:r>
              <a:rPr lang="ru-RU" b="1" dirty="0" err="1">
                <a:latin typeface="Joinks"/>
              </a:rPr>
              <a:t>лобі</a:t>
            </a:r>
            <a:r>
              <a:rPr lang="ru-RU" b="1" dirty="0">
                <a:latin typeface="Joinks"/>
              </a:rPr>
              <a:t>, шия </a:t>
            </a:r>
            <a:r>
              <a:rPr lang="ru-RU" b="1" dirty="0" err="1">
                <a:latin typeface="Joinks"/>
              </a:rPr>
              <a:t>довга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під</a:t>
            </a:r>
            <a:r>
              <a:rPr lang="ru-RU" b="1" dirty="0">
                <a:latin typeface="Joinks"/>
              </a:rPr>
              <a:t> нею є «</a:t>
            </a:r>
            <a:r>
              <a:rPr lang="ru-RU" b="1" dirty="0" err="1">
                <a:latin typeface="Joinks"/>
              </a:rPr>
              <a:t>гаманець</a:t>
            </a:r>
            <a:r>
              <a:rPr lang="ru-RU" b="1" dirty="0">
                <a:latin typeface="Joinks"/>
              </a:rPr>
              <a:t>» (складка </a:t>
            </a:r>
            <a:r>
              <a:rPr lang="ru-RU" b="1" dirty="0" err="1">
                <a:latin typeface="Joinks"/>
              </a:rPr>
              <a:t>шкіри</a:t>
            </a:r>
            <a:r>
              <a:rPr lang="ru-RU" b="1" dirty="0">
                <a:latin typeface="Joinks"/>
              </a:rPr>
              <a:t>).</a:t>
            </a:r>
          </a:p>
          <a:p>
            <a:pPr algn="ctr"/>
            <a:r>
              <a:rPr lang="ru-RU" b="1" dirty="0">
                <a:latin typeface="Joinks"/>
              </a:rPr>
              <a:t>Гуля на </a:t>
            </a:r>
            <a:r>
              <a:rPr lang="ru-RU" b="1" dirty="0" err="1">
                <a:latin typeface="Joinks"/>
              </a:rPr>
              <a:t>лобі</a:t>
            </a:r>
            <a:r>
              <a:rPr lang="ru-RU" b="1" dirty="0">
                <a:latin typeface="Joinks"/>
              </a:rPr>
              <a:t> та «</a:t>
            </a:r>
            <a:r>
              <a:rPr lang="ru-RU" b="1" dirty="0" err="1">
                <a:latin typeface="Joinks"/>
              </a:rPr>
              <a:t>гаманець</a:t>
            </a:r>
            <a:r>
              <a:rPr lang="ru-RU" b="1" dirty="0">
                <a:latin typeface="Joinks"/>
              </a:rPr>
              <a:t>» </a:t>
            </a:r>
            <a:r>
              <a:rPr lang="ru-RU" b="1" dirty="0" err="1">
                <a:latin typeface="Joinks"/>
              </a:rPr>
              <a:t>починають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утворюватися</a:t>
            </a:r>
            <a:r>
              <a:rPr lang="ru-RU" b="1" dirty="0">
                <a:latin typeface="Joinks"/>
              </a:rPr>
              <a:t> з </a:t>
            </a:r>
            <a:r>
              <a:rPr lang="ru-RU" b="1" dirty="0" smtClean="0">
                <a:latin typeface="Joinks"/>
              </a:rPr>
              <a:t>6–8-місячного </a:t>
            </a:r>
            <a:r>
              <a:rPr lang="ru-RU" b="1" dirty="0" err="1">
                <a:latin typeface="Joinks"/>
              </a:rPr>
              <a:t>віку</a:t>
            </a:r>
            <a:r>
              <a:rPr lang="ru-RU" b="1" dirty="0">
                <a:latin typeface="Joinks"/>
              </a:rPr>
              <a:t> та </a:t>
            </a:r>
            <a:r>
              <a:rPr lang="ru-RU" b="1" dirty="0" err="1">
                <a:latin typeface="Joinks"/>
              </a:rPr>
              <a:t>досягають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повного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розвитку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smtClean="0">
                <a:latin typeface="Joinks"/>
              </a:rPr>
              <a:t>2–3 </a:t>
            </a:r>
            <a:r>
              <a:rPr lang="ru-RU" b="1" dirty="0">
                <a:latin typeface="Joinks"/>
              </a:rPr>
              <a:t>роки. Груди </a:t>
            </a:r>
            <a:r>
              <a:rPr lang="ru-RU" b="1" dirty="0" err="1">
                <a:latin typeface="Joinks"/>
              </a:rPr>
              <a:t>глибокі</a:t>
            </a:r>
            <a:r>
              <a:rPr lang="ru-RU" b="1" dirty="0">
                <a:latin typeface="Joinks"/>
              </a:rPr>
              <a:t>, добре </a:t>
            </a:r>
            <a:r>
              <a:rPr lang="ru-RU" b="1" dirty="0" err="1">
                <a:latin typeface="Joinks"/>
              </a:rPr>
              <a:t>розвинуті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тулуб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масивний</a:t>
            </a:r>
            <a:r>
              <a:rPr lang="ru-RU" b="1" dirty="0">
                <a:latin typeface="Joinks"/>
              </a:rPr>
              <a:t>, на </a:t>
            </a:r>
            <a:r>
              <a:rPr lang="ru-RU" b="1" dirty="0" err="1">
                <a:latin typeface="Joinks"/>
              </a:rPr>
              <a:t>животі</a:t>
            </a:r>
            <a:r>
              <a:rPr lang="ru-RU" b="1" dirty="0">
                <a:latin typeface="Joinks"/>
              </a:rPr>
              <a:t> широка складка</a:t>
            </a:r>
            <a:r>
              <a:rPr lang="ru-RU" b="1" dirty="0" smtClean="0">
                <a:latin typeface="Joinks"/>
              </a:rPr>
              <a:t>. 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гусаків</a:t>
            </a:r>
            <a:r>
              <a:rPr lang="ru-RU" b="1" dirty="0" smtClean="0">
                <a:latin typeface="Joinks"/>
              </a:rPr>
              <a:t> – 7–8 </a:t>
            </a:r>
            <a:r>
              <a:rPr lang="ru-RU" b="1" dirty="0">
                <a:latin typeface="Joinks"/>
              </a:rPr>
              <a:t>кг (до </a:t>
            </a:r>
            <a:r>
              <a:rPr lang="ru-RU" b="1" dirty="0" smtClean="0">
                <a:latin typeface="Joinks"/>
              </a:rPr>
              <a:t>11–12кг</a:t>
            </a:r>
            <a:r>
              <a:rPr lang="ru-RU" b="1" dirty="0">
                <a:latin typeface="Joinks"/>
              </a:rPr>
              <a:t>),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гусок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– </a:t>
            </a:r>
            <a:r>
              <a:rPr lang="ru-RU" b="1" dirty="0" smtClean="0">
                <a:latin typeface="Joinks"/>
              </a:rPr>
              <a:t>6–7 </a:t>
            </a:r>
            <a:r>
              <a:rPr lang="ru-RU" b="1" dirty="0">
                <a:latin typeface="Joinks"/>
              </a:rPr>
              <a:t>кг. </a:t>
            </a:r>
            <a:r>
              <a:rPr lang="ru-RU" b="1" dirty="0" err="1" smtClean="0">
                <a:latin typeface="Joinks"/>
              </a:rPr>
              <a:t>Несучість</a:t>
            </a:r>
            <a:r>
              <a:rPr lang="ru-RU" b="1" dirty="0" smtClean="0">
                <a:latin typeface="Joinks"/>
              </a:rPr>
              <a:t> – 25–40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 smtClean="0">
                <a:latin typeface="Joinks"/>
              </a:rPr>
              <a:t>, а </a:t>
            </a:r>
            <a:r>
              <a:rPr lang="ru-RU" b="1" dirty="0" err="1">
                <a:latin typeface="Joinks"/>
              </a:rPr>
              <a:t>кращих</a:t>
            </a:r>
            <a:r>
              <a:rPr lang="ru-RU" b="1" dirty="0">
                <a:latin typeface="Joinks"/>
              </a:rPr>
              <a:t> – до 90.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яйця</a:t>
            </a:r>
            <a:r>
              <a:rPr lang="ru-RU" b="1" dirty="0" smtClean="0">
                <a:latin typeface="Joinks"/>
              </a:rPr>
              <a:t> – 140–200 г</a:t>
            </a:r>
            <a:r>
              <a:rPr lang="ru-RU" b="1" dirty="0">
                <a:latin typeface="Joinks"/>
              </a:rPr>
              <a:t>,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вивід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гусенят</a:t>
            </a:r>
            <a:r>
              <a:rPr lang="ru-RU" b="1" dirty="0">
                <a:latin typeface="Joinks"/>
              </a:rPr>
              <a:t> – </a:t>
            </a:r>
            <a:r>
              <a:rPr lang="ru-RU" b="1" dirty="0" smtClean="0">
                <a:latin typeface="Joinks"/>
              </a:rPr>
              <a:t>50–55</a:t>
            </a:r>
            <a:r>
              <a:rPr lang="ru-RU" b="1" dirty="0">
                <a:latin typeface="Joinks"/>
              </a:rPr>
              <a:t>%. </a:t>
            </a:r>
            <a:r>
              <a:rPr lang="ru-RU" b="1" dirty="0" err="1">
                <a:latin typeface="Joinks"/>
              </a:rPr>
              <a:t>Гусенята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 60 </a:t>
            </a:r>
            <a:r>
              <a:rPr lang="ru-RU" b="1" dirty="0" err="1">
                <a:latin typeface="Joinks"/>
              </a:rPr>
              <a:t>днів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важать</a:t>
            </a:r>
            <a:r>
              <a:rPr lang="ru-RU" b="1" dirty="0" smtClean="0">
                <a:latin typeface="Joinks"/>
              </a:rPr>
              <a:t> 4–4,2 </a:t>
            </a:r>
            <a:r>
              <a:rPr lang="ru-RU" b="1" dirty="0">
                <a:latin typeface="Joinks"/>
              </a:rPr>
              <a:t>кг.</a:t>
            </a:r>
          </a:p>
        </p:txBody>
      </p:sp>
      <p:pic>
        <p:nvPicPr>
          <p:cNvPr id="15363" name="Picture 3" descr="C:\Documents and Settings\Admin\Мои документы\Мои рисунки\ФОТО ДЛЯ ПРЕЗЕНТАЦІЙ\гуси ..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534" y="2132856"/>
            <a:ext cx="3707581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113756"/>
            <a:ext cx="4968875" cy="523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Рисунок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6"/>
          <a:stretch>
            <a:fillRect/>
          </a:stretch>
        </p:blipFill>
        <p:spPr bwMode="auto">
          <a:xfrm>
            <a:off x="194693" y="2276871"/>
            <a:ext cx="3980432" cy="4071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117" y="821369"/>
            <a:ext cx="353558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Joinks"/>
              </a:rPr>
              <a:t>Кучерявий</a:t>
            </a:r>
            <a:r>
              <a:rPr lang="ru-RU" sz="3200" b="1" dirty="0">
                <a:solidFill>
                  <a:schemeClr val="bg1"/>
                </a:solidFill>
                <a:latin typeface="Joinks"/>
              </a:rPr>
              <a:t> гусак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95654" y="1443841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Ця</a:t>
            </a:r>
            <a:r>
              <a:rPr lang="ru-RU" sz="2000" b="1" dirty="0">
                <a:latin typeface="Joinks"/>
              </a:rPr>
              <a:t> порода характерна </a:t>
            </a:r>
            <a:r>
              <a:rPr lang="ru-RU" sz="2000" b="1" dirty="0" err="1">
                <a:latin typeface="Joinks"/>
              </a:rPr>
              <a:t>кучерявістю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пір'я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спині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smtClean="0">
                <a:latin typeface="Joinks"/>
              </a:rPr>
              <a:t>великого </a:t>
            </a:r>
            <a:r>
              <a:rPr lang="ru-RU" sz="2000" b="1" dirty="0" err="1" smtClean="0">
                <a:latin typeface="Joinks"/>
              </a:rPr>
              <a:t>криючого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і </a:t>
            </a:r>
            <a:r>
              <a:rPr lang="ru-RU" sz="2000" b="1" dirty="0" smtClean="0">
                <a:latin typeface="Joinks"/>
              </a:rPr>
              <a:t>махового </a:t>
            </a:r>
            <a:r>
              <a:rPr lang="ru-RU" sz="2000" b="1" dirty="0" err="1" smtClean="0">
                <a:latin typeface="Joinks"/>
              </a:rPr>
              <a:t>пір’я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>
                <a:latin typeface="Joinks"/>
              </a:rPr>
              <a:t>хвоста і </a:t>
            </a:r>
            <a:r>
              <a:rPr lang="ru-RU" sz="2000" b="1" dirty="0" err="1" smtClean="0">
                <a:latin typeface="Joinks"/>
              </a:rPr>
              <a:t>плечового</a:t>
            </a:r>
            <a:r>
              <a:rPr lang="ru-RU" sz="2000" b="1" dirty="0" smtClean="0">
                <a:latin typeface="Joinks"/>
              </a:rPr>
              <a:t> махового </a:t>
            </a:r>
            <a:r>
              <a:rPr lang="ru-RU" sz="2000" b="1" dirty="0" err="1" smtClean="0">
                <a:latin typeface="Joinks"/>
              </a:rPr>
              <a:t>пір’я</a:t>
            </a:r>
            <a:r>
              <a:rPr lang="ru-RU" sz="2000" b="1" dirty="0" smtClean="0">
                <a:latin typeface="Joinks"/>
              </a:rPr>
              <a:t>. </a:t>
            </a:r>
            <a:endParaRPr lang="en-US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Хоч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ці</a:t>
            </a:r>
            <a:r>
              <a:rPr lang="ru-RU" sz="2000" b="1" dirty="0">
                <a:latin typeface="Joinks"/>
              </a:rPr>
              <a:t> гуси </a:t>
            </a:r>
            <a:r>
              <a:rPr lang="ru-RU" sz="2000" b="1" dirty="0" err="1">
                <a:latin typeface="Joinks"/>
              </a:rPr>
              <a:t>мають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гарні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продуктивні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якості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їх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починають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розводити</a:t>
            </a:r>
            <a:r>
              <a:rPr lang="ru-RU" sz="2000" b="1" dirty="0">
                <a:latin typeface="Joinks"/>
              </a:rPr>
              <a:t> як </a:t>
            </a:r>
            <a:r>
              <a:rPr lang="ru-RU" sz="2000" b="1" dirty="0" err="1">
                <a:latin typeface="Joinks"/>
              </a:rPr>
              <a:t>декоративну</a:t>
            </a:r>
            <a:r>
              <a:rPr lang="ru-RU" sz="2000" b="1" dirty="0">
                <a:latin typeface="Joinks"/>
              </a:rPr>
              <a:t> породу через </a:t>
            </a:r>
            <a:r>
              <a:rPr lang="ru-RU" sz="2000" b="1" dirty="0" err="1">
                <a:latin typeface="Joinks"/>
              </a:rPr>
              <a:t>особливість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пір'я</a:t>
            </a:r>
            <a:r>
              <a:rPr lang="ru-RU" sz="2000" b="1" dirty="0">
                <a:latin typeface="Joinks"/>
              </a:rPr>
              <a:t>. </a:t>
            </a:r>
            <a:endParaRPr lang="en-US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Кучеряві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гуси </a:t>
            </a:r>
            <a:r>
              <a:rPr lang="ru-RU" sz="2000" b="1" dirty="0" err="1">
                <a:latin typeface="Joinks"/>
              </a:rPr>
              <a:t>мають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такі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породні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ознаки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гусака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6 кг, </a:t>
            </a:r>
            <a:r>
              <a:rPr lang="ru-RU" sz="2000" b="1" dirty="0" err="1">
                <a:latin typeface="Joinks"/>
              </a:rPr>
              <a:t>гуски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5 кг; </a:t>
            </a:r>
            <a:r>
              <a:rPr lang="ru-RU" sz="2000" b="1" dirty="0" err="1">
                <a:latin typeface="Joinks"/>
              </a:rPr>
              <a:t>несучість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30–40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середньою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масою</a:t>
            </a:r>
            <a:r>
              <a:rPr lang="ru-RU" sz="2000" b="1" dirty="0">
                <a:latin typeface="Joinks"/>
              </a:rPr>
              <a:t> 120 г. </a:t>
            </a:r>
            <a:endParaRPr lang="en-US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Ця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порода </a:t>
            </a:r>
            <a:r>
              <a:rPr lang="ru-RU" sz="2000" b="1" dirty="0" err="1">
                <a:latin typeface="Joinks"/>
              </a:rPr>
              <a:t>розводиться</a:t>
            </a:r>
            <a:r>
              <a:rPr lang="ru-RU" sz="2000" b="1" dirty="0">
                <a:latin typeface="Joinks"/>
              </a:rPr>
              <a:t> з </a:t>
            </a:r>
            <a:r>
              <a:rPr lang="ru-RU" sz="2000" b="1" dirty="0" err="1">
                <a:latin typeface="Joinks"/>
              </a:rPr>
              <a:t>білим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сіро-брунатним</a:t>
            </a:r>
            <a:r>
              <a:rPr lang="ru-RU" sz="2000" b="1" dirty="0">
                <a:latin typeface="Joinks"/>
              </a:rPr>
              <a:t> і рябим </a:t>
            </a:r>
            <a:r>
              <a:rPr lang="ru-RU" sz="2000" b="1" dirty="0" err="1">
                <a:latin typeface="Joinks"/>
              </a:rPr>
              <a:t>пір'ям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780928"/>
            <a:ext cx="5904656" cy="215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3508" y="3983058"/>
            <a:ext cx="610495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Породи </a:t>
            </a:r>
            <a:r>
              <a:rPr lang="ru-RU" sz="2000" b="1" dirty="0" err="1">
                <a:latin typeface="Joinks"/>
              </a:rPr>
              <a:t>домашніх</a:t>
            </a:r>
            <a:r>
              <a:rPr lang="ru-RU" sz="2000" b="1" dirty="0">
                <a:latin typeface="Joinks"/>
              </a:rPr>
              <a:t> качок </a:t>
            </a:r>
            <a:r>
              <a:rPr lang="ru-RU" sz="2000" b="1" dirty="0" err="1">
                <a:latin typeface="Joinks"/>
              </a:rPr>
              <a:t>підрозділяються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на</a:t>
            </a: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Joinks"/>
              </a:rPr>
              <a:t>м'ясні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(</a:t>
            </a:r>
            <a:r>
              <a:rPr lang="ru-RU" sz="2000" b="1" dirty="0" err="1">
                <a:latin typeface="Joinks"/>
              </a:rPr>
              <a:t>пекінські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сірі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українські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чорні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білогруді</a:t>
            </a:r>
            <a:r>
              <a:rPr lang="ru-RU" sz="2000" b="1" dirty="0">
                <a:latin typeface="Joinks"/>
              </a:rPr>
              <a:t>),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Joinks"/>
              </a:rPr>
              <a:t>м'ясо-яєчн</a:t>
            </a:r>
            <a:r>
              <a:rPr lang="ru-RU" sz="2000" b="1" dirty="0" err="1" smtClean="0">
                <a:latin typeface="Joinks"/>
              </a:rPr>
              <a:t>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(</a:t>
            </a:r>
            <a:r>
              <a:rPr lang="ru-RU" sz="2000" b="1" dirty="0" err="1">
                <a:latin typeface="Joinks"/>
              </a:rPr>
              <a:t>дзеркальні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хакі-кемпбел</a:t>
            </a:r>
            <a:r>
              <a:rPr lang="ru-RU" sz="2000" b="1" dirty="0" smtClean="0">
                <a:latin typeface="Joinks"/>
              </a:rPr>
              <a:t>),</a:t>
            </a: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Joinks"/>
              </a:rPr>
              <a:t>яєчні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(</a:t>
            </a:r>
            <a:r>
              <a:rPr lang="ru-RU" sz="2000" b="1" dirty="0" err="1">
                <a:latin typeface="Joinks"/>
              </a:rPr>
              <a:t>індійські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бігуни</a:t>
            </a:r>
            <a:r>
              <a:rPr lang="ru-RU" sz="2000" b="1" dirty="0">
                <a:latin typeface="Joinks"/>
              </a:rPr>
              <a:t>). </a:t>
            </a:r>
            <a:endParaRPr lang="ru-RU" sz="2000" b="1" dirty="0" smtClean="0">
              <a:latin typeface="Joinks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460" y="476672"/>
            <a:ext cx="65527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Joinks"/>
              </a:rPr>
              <a:t>Качки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це</a:t>
            </a:r>
            <a:r>
              <a:rPr lang="ru-RU" sz="2000" b="1" dirty="0">
                <a:latin typeface="Joinks"/>
              </a:rPr>
              <a:t> птахи </a:t>
            </a:r>
            <a:r>
              <a:rPr lang="ru-RU" sz="2000" b="1" dirty="0" err="1">
                <a:latin typeface="Joinks"/>
              </a:rPr>
              <a:t>середніх</a:t>
            </a:r>
            <a:r>
              <a:rPr lang="ru-RU" sz="2000" b="1" dirty="0">
                <a:latin typeface="Joinks"/>
              </a:rPr>
              <a:t> і невеликих </a:t>
            </a:r>
            <a:r>
              <a:rPr lang="ru-RU" sz="2000" b="1" dirty="0" err="1">
                <a:latin typeface="Joinks"/>
              </a:rPr>
              <a:t>розмірів</a:t>
            </a:r>
            <a:r>
              <a:rPr lang="ru-RU" sz="2000" b="1" dirty="0">
                <a:latin typeface="Joinks"/>
              </a:rPr>
              <a:t> з </a:t>
            </a:r>
            <a:r>
              <a:rPr lang="ru-RU" sz="2000" b="1" dirty="0" err="1">
                <a:latin typeface="Joinks"/>
              </a:rPr>
              <a:t>відносно</a:t>
            </a:r>
            <a:r>
              <a:rPr lang="ru-RU" sz="2000" b="1" dirty="0">
                <a:latin typeface="Joinks"/>
              </a:rPr>
              <a:t> короткою </a:t>
            </a:r>
            <a:r>
              <a:rPr lang="ru-RU" sz="2000" b="1" dirty="0" err="1" smtClean="0">
                <a:latin typeface="Joinks"/>
              </a:rPr>
              <a:t>шиєю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покритою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спереду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поперечними</a:t>
            </a:r>
            <a:r>
              <a:rPr lang="ru-RU" sz="2000" b="1" dirty="0">
                <a:latin typeface="Joinks"/>
              </a:rPr>
              <a:t> щитками. </a:t>
            </a:r>
            <a:r>
              <a:rPr lang="ru-RU" sz="2000" b="1" dirty="0" err="1">
                <a:latin typeface="Joinks"/>
              </a:rPr>
              <a:t>Забарвлення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оперення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різноманітне</a:t>
            </a:r>
            <a:r>
              <a:rPr lang="ru-RU" sz="2000" b="1" dirty="0">
                <a:latin typeface="Joinks"/>
              </a:rPr>
              <a:t>, у </a:t>
            </a:r>
            <a:r>
              <a:rPr lang="ru-RU" sz="2000" b="1" dirty="0" err="1">
                <a:latin typeface="Joinks"/>
              </a:rPr>
              <a:t>багатьох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видів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крилі</a:t>
            </a:r>
            <a:r>
              <a:rPr lang="ru-RU" sz="2000" b="1" dirty="0">
                <a:latin typeface="Joinks"/>
              </a:rPr>
              <a:t> є </a:t>
            </a:r>
            <a:r>
              <a:rPr lang="ru-RU" sz="2000" b="1" dirty="0" err="1">
                <a:latin typeface="Joinks"/>
              </a:rPr>
              <a:t>особливе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люстерко</a:t>
            </a:r>
            <a:r>
              <a:rPr lang="ru-RU" sz="2000" b="1" dirty="0">
                <a:latin typeface="Joinks"/>
              </a:rPr>
              <a:t>. Для ряду </a:t>
            </a:r>
            <a:r>
              <a:rPr lang="ru-RU" sz="2000" b="1" dirty="0" err="1">
                <a:latin typeface="Joinks"/>
              </a:rPr>
              <a:t>видів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характерний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різко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виражений</a:t>
            </a:r>
            <a:r>
              <a:rPr lang="ru-RU" sz="2000" b="1" dirty="0">
                <a:latin typeface="Joinks"/>
              </a:rPr>
              <a:t> в </a:t>
            </a:r>
            <a:r>
              <a:rPr lang="ru-RU" sz="2000" b="1" dirty="0" err="1">
                <a:latin typeface="Joinks"/>
              </a:rPr>
              <a:t>період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розмноження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статевий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диморфізм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що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виявляється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найчастіше</a:t>
            </a:r>
            <a:r>
              <a:rPr lang="ru-RU" sz="2000" b="1" dirty="0">
                <a:latin typeface="Joinks"/>
              </a:rPr>
              <a:t> в </a:t>
            </a:r>
            <a:r>
              <a:rPr lang="ru-RU" sz="2000" b="1" dirty="0" err="1">
                <a:latin typeface="Joinks"/>
              </a:rPr>
              <a:t>різному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забарвленні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оперення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самця</a:t>
            </a:r>
            <a:r>
              <a:rPr lang="ru-RU" sz="2000" b="1" dirty="0">
                <a:latin typeface="Joinks"/>
              </a:rPr>
              <a:t> і самки. У </a:t>
            </a:r>
            <a:r>
              <a:rPr lang="ru-RU" sz="2000" b="1" dirty="0" err="1">
                <a:latin typeface="Joinks"/>
              </a:rPr>
              <a:t>більшості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видів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линяння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відбувається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двічі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за </a:t>
            </a:r>
            <a:r>
              <a:rPr lang="ru-RU" sz="2000" b="1" dirty="0" err="1" smtClean="0">
                <a:latin typeface="Joinks"/>
              </a:rPr>
              <a:t>рік</a:t>
            </a:r>
            <a:r>
              <a:rPr lang="ru-RU" sz="2000" b="1" dirty="0" smtClean="0">
                <a:latin typeface="Joinks"/>
              </a:rPr>
              <a:t>; </a:t>
            </a:r>
            <a:r>
              <a:rPr lang="ru-RU" sz="2000" b="1" dirty="0" err="1" smtClean="0">
                <a:latin typeface="Joinks"/>
              </a:rPr>
              <a:t>влітку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err="1">
                <a:latin typeface="Joinks"/>
              </a:rPr>
              <a:t>повне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восени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err="1">
                <a:latin typeface="Joinks"/>
              </a:rPr>
              <a:t>часткове</a:t>
            </a:r>
            <a:r>
              <a:rPr lang="ru-RU" dirty="0"/>
              <a:t>. </a:t>
            </a:r>
          </a:p>
        </p:txBody>
      </p:sp>
      <p:pic>
        <p:nvPicPr>
          <p:cNvPr id="17411" name="Picture 3" descr="C:\Documents and Settings\Admin\Мои документы\Мои рисунки\ФОТО ДЛЯ ПРЕЗЕНТАЦІЙ\смішне кач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72643"/>
            <a:ext cx="1675903" cy="2377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Documents and Settings\Admin\Мои документы\Мои рисунки\ФОТО ДЛЯ ПРЕЗЕНТАЦІЙ\сміна карт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90" y="0"/>
            <a:ext cx="1609725" cy="1689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74" y="1463177"/>
            <a:ext cx="3876533" cy="520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8021" y="632180"/>
            <a:ext cx="1947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</a:t>
            </a:r>
            <a:endParaRPr lang="ru-RU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6474" y="2506582"/>
            <a:ext cx="5904656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uk-UA" sz="2800" b="1" dirty="0" smtClean="0">
                <a:latin typeface="Joinks"/>
                <a:ea typeface="Calibri"/>
                <a:cs typeface="Times New Roman"/>
              </a:rPr>
              <a:t>1.Породи і кроси качок.</a:t>
            </a:r>
            <a:endParaRPr lang="ru-RU" sz="2800" b="1" dirty="0">
              <a:latin typeface="Joinks"/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uk-UA" sz="2800" b="1" dirty="0" smtClean="0">
                <a:latin typeface="Joinks"/>
                <a:ea typeface="Calibri"/>
                <a:cs typeface="Times New Roman"/>
              </a:rPr>
              <a:t>2.Породи і породні групи гусей.</a:t>
            </a:r>
            <a:endParaRPr lang="ru-RU" sz="2800" b="1" dirty="0">
              <a:latin typeface="Joinks"/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uk-UA" sz="2800" b="1" dirty="0">
                <a:latin typeface="Joinks"/>
                <a:ea typeface="Calibri"/>
                <a:cs typeface="Times New Roman"/>
              </a:rPr>
              <a:t>3.Породи і </a:t>
            </a:r>
            <a:r>
              <a:rPr lang="uk-UA" sz="2800" b="1" dirty="0" smtClean="0">
                <a:latin typeface="Joinks"/>
                <a:ea typeface="Calibri"/>
                <a:cs typeface="Times New Roman"/>
              </a:rPr>
              <a:t>кроси індиків.</a:t>
            </a:r>
            <a:endParaRPr lang="ru-RU" sz="2800" b="1" dirty="0">
              <a:latin typeface="Joinks"/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uk-UA" sz="2800" b="1" dirty="0">
                <a:latin typeface="Joinks"/>
                <a:ea typeface="Calibri"/>
                <a:cs typeface="Times New Roman"/>
              </a:rPr>
              <a:t>4.Породи </a:t>
            </a:r>
            <a:r>
              <a:rPr lang="uk-UA" sz="2800" b="1" dirty="0" smtClean="0">
                <a:latin typeface="Joinks"/>
                <a:ea typeface="Calibri"/>
                <a:cs typeface="Times New Roman"/>
              </a:rPr>
              <a:t>інших видів птиці.</a:t>
            </a:r>
            <a:endParaRPr lang="ru-RU" sz="2800" b="1" dirty="0">
              <a:latin typeface="Joinks"/>
              <a:ea typeface="Calibri"/>
              <a:cs typeface="Times New Roman"/>
            </a:endParaRPr>
          </a:p>
        </p:txBody>
      </p:sp>
      <p:pic>
        <p:nvPicPr>
          <p:cNvPr id="5" name="Picture 3" descr="C:\Documents and Settings\Admin\Мои документы\Мои рисунки\ФОТО ДЛЯ ПРЕЗЕНТАЦІЙ\емблема Дня птахі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48" y="34427"/>
            <a:ext cx="12192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714999"/>
            <a:ext cx="49688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85347"/>
            <a:ext cx="3071192" cy="2684059"/>
          </a:xfrm>
          <a:prstGeom prst="horizontalScroll">
            <a:avLst/>
          </a:prstGeom>
          <a:effectLst>
            <a:glow rad="139700">
              <a:srgbClr val="FFFF00">
                <a:alpha val="40000"/>
              </a:srgb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1513" y="0"/>
            <a:ext cx="3579237" cy="1200329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lvl="0" algn="ctr"/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Пекінська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порода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3562" y="1030251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Joinks"/>
              </a:rPr>
              <a:t>        Порода </a:t>
            </a:r>
            <a:r>
              <a:rPr lang="ru-RU" b="1" dirty="0" err="1">
                <a:latin typeface="Joinks"/>
              </a:rPr>
              <a:t>м'ясних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качок,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виведена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в </a:t>
            </a:r>
            <a:r>
              <a:rPr lang="ru-RU" b="1" dirty="0" err="1">
                <a:latin typeface="Joinks"/>
              </a:rPr>
              <a:t>Китаї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Птиця</a:t>
            </a:r>
            <a:r>
              <a:rPr lang="ru-RU" b="1" dirty="0">
                <a:latin typeface="Joinks"/>
              </a:rPr>
              <a:t> велика, </a:t>
            </a:r>
            <a:r>
              <a:rPr lang="ru-RU" b="1" dirty="0" err="1">
                <a:latin typeface="Joinks"/>
              </a:rPr>
              <a:t>тулуб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довгий</a:t>
            </a:r>
            <a:r>
              <a:rPr lang="ru-RU" b="1" dirty="0">
                <a:latin typeface="Joinks"/>
              </a:rPr>
              <a:t>, широкий, </a:t>
            </a:r>
            <a:r>
              <a:rPr lang="ru-RU" b="1" dirty="0" err="1">
                <a:latin typeface="Joinks"/>
              </a:rPr>
              <a:t>трохи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піднятий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спереду</a:t>
            </a:r>
            <a:r>
              <a:rPr lang="ru-RU" b="1" dirty="0">
                <a:latin typeface="Joinks"/>
              </a:rPr>
              <a:t>. Шия </a:t>
            </a:r>
            <a:r>
              <a:rPr lang="ru-RU" b="1" dirty="0" err="1">
                <a:latin typeface="Joinks"/>
              </a:rPr>
              <a:t>середньої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довжини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товста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крила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невеликі</a:t>
            </a:r>
            <a:r>
              <a:rPr lang="ru-RU" b="1" dirty="0">
                <a:latin typeface="Joinks"/>
              </a:rPr>
              <a:t>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Оперення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біле</a:t>
            </a:r>
            <a:r>
              <a:rPr lang="ru-RU" b="1" dirty="0">
                <a:latin typeface="Joinks"/>
              </a:rPr>
              <a:t> з </a:t>
            </a:r>
            <a:r>
              <a:rPr lang="ru-RU" b="1" dirty="0" err="1">
                <a:latin typeface="Joinks"/>
              </a:rPr>
              <a:t>кремовим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відтінком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дзьоб</a:t>
            </a:r>
            <a:r>
              <a:rPr lang="ru-RU" b="1" dirty="0">
                <a:latin typeface="Joinks"/>
              </a:rPr>
              <a:t> оранжево-</a:t>
            </a:r>
            <a:r>
              <a:rPr lang="ru-RU" b="1" dirty="0" err="1">
                <a:latin typeface="Joinks"/>
              </a:rPr>
              <a:t>жовтий</a:t>
            </a:r>
            <a:r>
              <a:rPr lang="ru-RU" b="1" dirty="0">
                <a:latin typeface="Joinks"/>
              </a:rPr>
              <a:t>, ноги </a:t>
            </a:r>
            <a:r>
              <a:rPr lang="ru-RU" b="1" dirty="0" err="1">
                <a:latin typeface="Joinks"/>
              </a:rPr>
              <a:t>червонувато-оранжеві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невисокі</a:t>
            </a:r>
            <a:r>
              <a:rPr lang="ru-RU" b="1" dirty="0">
                <a:latin typeface="Joinks"/>
              </a:rPr>
              <a:t>. 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селезня – 3,5–4 </a:t>
            </a:r>
            <a:r>
              <a:rPr lang="ru-RU" b="1" dirty="0">
                <a:latin typeface="Joinks"/>
              </a:rPr>
              <a:t>кг, </a:t>
            </a:r>
            <a:r>
              <a:rPr lang="ru-RU" b="1" dirty="0" smtClean="0">
                <a:latin typeface="Joinks"/>
              </a:rPr>
              <a:t>качки –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3–3,5 </a:t>
            </a:r>
            <a:r>
              <a:rPr lang="ru-RU" b="1" dirty="0">
                <a:latin typeface="Joinks"/>
              </a:rPr>
              <a:t>кг. </a:t>
            </a:r>
            <a:r>
              <a:rPr lang="ru-RU" b="1" dirty="0" err="1" smtClean="0">
                <a:latin typeface="Joinks"/>
              </a:rPr>
              <a:t>Середня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несучість</a:t>
            </a:r>
            <a:r>
              <a:rPr lang="ru-RU" b="1" dirty="0" smtClean="0">
                <a:latin typeface="Joinks"/>
              </a:rPr>
              <a:t> – 130–150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рік</a:t>
            </a:r>
            <a:r>
              <a:rPr lang="ru-RU" b="1" dirty="0">
                <a:latin typeface="Joinks"/>
              </a:rPr>
              <a:t>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Маса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яйця</a:t>
            </a:r>
            <a:r>
              <a:rPr lang="ru-RU" b="1" dirty="0" smtClean="0">
                <a:latin typeface="Joinks"/>
              </a:rPr>
              <a:t> – 70–100 </a:t>
            </a:r>
            <a:r>
              <a:rPr lang="ru-RU" b="1" dirty="0">
                <a:latin typeface="Joinks"/>
              </a:rPr>
              <a:t>г. Качки </a:t>
            </a:r>
            <a:r>
              <a:rPr lang="ru-RU" b="1" dirty="0" err="1">
                <a:latin typeface="Joinks"/>
              </a:rPr>
              <a:t>скороспілі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витривалі</a:t>
            </a:r>
            <a:r>
              <a:rPr lang="ru-RU" b="1" dirty="0">
                <a:latin typeface="Joinks"/>
              </a:rPr>
              <a:t>, добре </a:t>
            </a:r>
            <a:r>
              <a:rPr lang="ru-RU" b="1" dirty="0" err="1">
                <a:latin typeface="Joinks"/>
              </a:rPr>
              <a:t>відгодовуються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Каченята</a:t>
            </a:r>
            <a:r>
              <a:rPr lang="ru-RU" b="1" dirty="0">
                <a:latin typeface="Joinks"/>
              </a:rPr>
              <a:t> у 50-денному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досягають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2–2,5 </a:t>
            </a:r>
            <a:r>
              <a:rPr lang="ru-RU" b="1" dirty="0">
                <a:latin typeface="Joinks"/>
              </a:rPr>
              <a:t>кг. </a:t>
            </a:r>
            <a:r>
              <a:rPr lang="ru-RU" b="1" dirty="0" err="1">
                <a:latin typeface="Joinks"/>
              </a:rPr>
              <a:t>М'ясо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ніжне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соковите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Пекінську</a:t>
            </a:r>
            <a:r>
              <a:rPr lang="ru-RU" b="1" dirty="0">
                <a:latin typeface="Joinks"/>
              </a:rPr>
              <a:t> породу качок </a:t>
            </a:r>
            <a:r>
              <a:rPr lang="ru-RU" b="1" dirty="0" err="1">
                <a:latin typeface="Joinks"/>
              </a:rPr>
              <a:t>розводять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багатьох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країнах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світу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зокрема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в </a:t>
            </a:r>
            <a:r>
              <a:rPr lang="ru-RU" b="1" dirty="0" err="1">
                <a:latin typeface="Joinks"/>
              </a:rPr>
              <a:t>Україні</a:t>
            </a:r>
            <a:endParaRPr lang="ru-RU" b="1" dirty="0">
              <a:latin typeface="Joinks"/>
            </a:endParaRPr>
          </a:p>
        </p:txBody>
      </p:sp>
      <p:pic>
        <p:nvPicPr>
          <p:cNvPr id="18434" name="Picture 2" descr="C:\Documents and Settings\Admin\Мои документы\Мои рисунки\ФОТО ДЛЯ ПРЕЗЕНТАЦІЙ\качка в траві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558" y="3489930"/>
            <a:ext cx="3071192" cy="3057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65" y="0"/>
            <a:ext cx="4968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1507" y="260648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lvl="0" algn="ctr"/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і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і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у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а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їнс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ь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кі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качки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419112"/>
            <a:ext cx="2952328" cy="2214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369579" y="385785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Joinks"/>
              </a:rPr>
              <a:t>У качок голова </a:t>
            </a:r>
            <a:r>
              <a:rPr lang="ru-RU" b="1" dirty="0" smtClean="0">
                <a:latin typeface="Joinks"/>
              </a:rPr>
              <a:t>темно-бура </a:t>
            </a:r>
            <a:r>
              <a:rPr lang="ru-RU" b="1" dirty="0">
                <a:latin typeface="Joinks"/>
              </a:rPr>
              <a:t>з </a:t>
            </a:r>
            <a:r>
              <a:rPr lang="ru-RU" b="1" dirty="0" err="1">
                <a:latin typeface="Joinks"/>
              </a:rPr>
              <a:t>двома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чорними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смугами</a:t>
            </a:r>
            <a:r>
              <a:rPr lang="ru-RU" b="1" dirty="0">
                <a:latin typeface="Joinks"/>
              </a:rPr>
              <a:t>, а </a:t>
            </a:r>
            <a:r>
              <a:rPr lang="ru-RU" b="1" dirty="0" err="1">
                <a:latin typeface="Joinks"/>
              </a:rPr>
              <a:t>дзьоб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темно-</a:t>
            </a:r>
            <a:r>
              <a:rPr lang="ru-RU" b="1" dirty="0" err="1" smtClean="0">
                <a:latin typeface="Joinks"/>
              </a:rPr>
              <a:t>маслиновий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з </a:t>
            </a:r>
            <a:r>
              <a:rPr lang="ru-RU" b="1" dirty="0" err="1">
                <a:latin typeface="Joinks"/>
              </a:rPr>
              <a:t>чорним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кігітцем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кінці</a:t>
            </a:r>
            <a:r>
              <a:rPr lang="ru-RU" b="1" dirty="0">
                <a:latin typeface="Joinks"/>
              </a:rPr>
              <a:t>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Ши</a:t>
            </a:r>
            <a:r>
              <a:rPr lang="uk-UA" b="1" dirty="0">
                <a:latin typeface="Joinks"/>
              </a:rPr>
              <a:t>я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>
                <a:latin typeface="Joinks"/>
              </a:rPr>
              <a:t>спина, груди та </a:t>
            </a:r>
            <a:r>
              <a:rPr lang="ru-RU" b="1" dirty="0" err="1">
                <a:latin typeface="Joinks"/>
              </a:rPr>
              <a:t>нижня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частина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тулуба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бурі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крила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темно-</a:t>
            </a:r>
            <a:r>
              <a:rPr lang="ru-RU" b="1" dirty="0" err="1" smtClean="0">
                <a:latin typeface="Joinks"/>
              </a:rPr>
              <a:t>бурі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з </a:t>
            </a:r>
            <a:r>
              <a:rPr lang="ru-RU" b="1" dirty="0" err="1">
                <a:latin typeface="Joinks"/>
              </a:rPr>
              <a:t>синіми</a:t>
            </a:r>
            <a:r>
              <a:rPr lang="ru-RU" b="1" dirty="0">
                <a:latin typeface="Joinks"/>
              </a:rPr>
              <a:t> «</a:t>
            </a:r>
            <a:r>
              <a:rPr lang="ru-RU" b="1" dirty="0" err="1">
                <a:latin typeface="Joinks"/>
              </a:rPr>
              <a:t>дзеркальцями</a:t>
            </a:r>
            <a:r>
              <a:rPr lang="ru-RU" b="1" dirty="0">
                <a:latin typeface="Joinks"/>
              </a:rPr>
              <a:t>».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Жива </a:t>
            </a:r>
            <a:r>
              <a:rPr lang="ru-RU" b="1" dirty="0">
                <a:latin typeface="Joinks"/>
              </a:rPr>
              <a:t>масса </a:t>
            </a:r>
            <a:r>
              <a:rPr lang="ru-RU" b="1" dirty="0" err="1">
                <a:latin typeface="Joinks"/>
              </a:rPr>
              <a:t>селезнів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3,5–4 </a:t>
            </a:r>
            <a:r>
              <a:rPr lang="ru-RU" b="1" dirty="0">
                <a:latin typeface="Joinks"/>
              </a:rPr>
              <a:t>кг, качок – </a:t>
            </a:r>
            <a:r>
              <a:rPr lang="ru-RU" b="1" dirty="0" smtClean="0">
                <a:latin typeface="Joinks"/>
              </a:rPr>
              <a:t>3–3,5 </a:t>
            </a:r>
            <a:r>
              <a:rPr lang="ru-RU" b="1" dirty="0">
                <a:latin typeface="Joinks"/>
              </a:rPr>
              <a:t>кг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Несучість</a:t>
            </a:r>
            <a:r>
              <a:rPr lang="ru-RU" b="1" dirty="0" smtClean="0">
                <a:latin typeface="Joinks"/>
              </a:rPr>
              <a:t> – 100–130 </a:t>
            </a:r>
            <a:r>
              <a:rPr lang="ru-RU" b="1" dirty="0" err="1">
                <a:latin typeface="Joinks"/>
              </a:rPr>
              <a:t>яць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рік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яйця</a:t>
            </a:r>
            <a:r>
              <a:rPr lang="ru-RU" b="1" dirty="0" smtClean="0">
                <a:latin typeface="Joinks"/>
              </a:rPr>
              <a:t> – 80–90 </a:t>
            </a:r>
            <a:r>
              <a:rPr lang="ru-RU" b="1" dirty="0" smtClean="0">
                <a:latin typeface="Joinks"/>
              </a:rPr>
              <a:t>г. </a:t>
            </a:r>
            <a:endParaRPr lang="ru-RU" b="1" dirty="0">
              <a:latin typeface="Joink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8701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Joinks"/>
              </a:rPr>
              <a:t>У них </a:t>
            </a:r>
            <a:r>
              <a:rPr lang="ru-RU" b="1" dirty="0" err="1">
                <a:latin typeface="Joinks"/>
              </a:rPr>
              <a:t>міцна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конституція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негрубий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кістяк</a:t>
            </a:r>
            <a:r>
              <a:rPr lang="ru-RU" b="1" dirty="0">
                <a:latin typeface="Joinks"/>
              </a:rPr>
              <a:t>, добре </a:t>
            </a:r>
            <a:r>
              <a:rPr lang="ru-RU" b="1" dirty="0" err="1">
                <a:latin typeface="Joinks"/>
              </a:rPr>
              <a:t>розвинута</a:t>
            </a:r>
            <a:r>
              <a:rPr lang="ru-RU" b="1" dirty="0">
                <a:latin typeface="Joinks"/>
              </a:rPr>
              <a:t> мускулатура, </a:t>
            </a:r>
            <a:r>
              <a:rPr lang="ru-RU" b="1" dirty="0" err="1">
                <a:latin typeface="Joinks"/>
              </a:rPr>
              <a:t>щільне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легке</a:t>
            </a:r>
            <a:r>
              <a:rPr lang="ru-RU" b="1" dirty="0">
                <a:latin typeface="Joinks"/>
              </a:rPr>
              <a:t> та </a:t>
            </a:r>
            <a:r>
              <a:rPr lang="ru-RU" b="1" dirty="0" err="1">
                <a:latin typeface="Joinks"/>
              </a:rPr>
              <a:t>густе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пір'я</a:t>
            </a:r>
            <a:r>
              <a:rPr lang="ru-RU" b="1" dirty="0">
                <a:latin typeface="Joinks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64140" y="11839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Качури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мають</a:t>
            </a:r>
            <a:r>
              <a:rPr lang="ru-RU" b="1" dirty="0">
                <a:latin typeface="Joinks"/>
              </a:rPr>
              <a:t> голову темно-</a:t>
            </a:r>
            <a:r>
              <a:rPr lang="ru-RU" b="1" dirty="0" err="1">
                <a:latin typeface="Joinks"/>
              </a:rPr>
              <a:t>сірого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або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майже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чорного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кольору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з </a:t>
            </a:r>
            <a:r>
              <a:rPr lang="ru-RU" b="1" dirty="0" err="1">
                <a:latin typeface="Joinks"/>
              </a:rPr>
              <a:t>блискучим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зеленкуватим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полиском</a:t>
            </a:r>
            <a:endParaRPr lang="ru-RU" b="1" dirty="0">
              <a:latin typeface="Joink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8701" y="21073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Joinks"/>
              </a:rPr>
              <a:t>Спина у </a:t>
            </a:r>
            <a:r>
              <a:rPr lang="ru-RU" b="1" dirty="0" err="1">
                <a:latin typeface="Joinks"/>
              </a:rPr>
              <a:t>качурів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чорно</a:t>
            </a:r>
            <a:r>
              <a:rPr lang="ru-RU" b="1" dirty="0">
                <a:latin typeface="Joinks"/>
              </a:rPr>
              <a:t>-бура, груди </a:t>
            </a:r>
            <a:r>
              <a:rPr lang="ru-RU" b="1" dirty="0" err="1">
                <a:latin typeface="Joinks"/>
              </a:rPr>
              <a:t>червоно-бурі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нижня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частина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тулуба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світло-сіра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крила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сіро-бурі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з </a:t>
            </a:r>
            <a:r>
              <a:rPr lang="ru-RU" b="1" dirty="0" err="1">
                <a:latin typeface="Joinks"/>
              </a:rPr>
              <a:t>блискучими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синіми</a:t>
            </a:r>
            <a:r>
              <a:rPr lang="ru-RU" b="1" dirty="0">
                <a:latin typeface="Joinks"/>
              </a:rPr>
              <a:t> «</a:t>
            </a:r>
            <a:r>
              <a:rPr lang="ru-RU" b="1" dirty="0" err="1">
                <a:latin typeface="Joinks"/>
              </a:rPr>
              <a:t>дзеркальцями</a:t>
            </a:r>
            <a:r>
              <a:rPr lang="ru-RU" b="1" dirty="0">
                <a:latin typeface="Joinks"/>
              </a:rPr>
              <a:t>», </a:t>
            </a:r>
            <a:r>
              <a:rPr lang="ru-RU" b="1" dirty="0" err="1">
                <a:latin typeface="Joinks"/>
              </a:rPr>
              <a:t>облямованими</a:t>
            </a:r>
            <a:r>
              <a:rPr lang="ru-RU" b="1" dirty="0">
                <a:latin typeface="Joinks"/>
              </a:rPr>
              <a:t> по боках </a:t>
            </a:r>
            <a:r>
              <a:rPr lang="ru-RU" b="1" dirty="0" err="1">
                <a:latin typeface="Joinks"/>
              </a:rPr>
              <a:t>чорними</a:t>
            </a:r>
            <a:r>
              <a:rPr lang="ru-RU" b="1" dirty="0">
                <a:latin typeface="Joinks"/>
              </a:rPr>
              <a:t> та </a:t>
            </a:r>
            <a:r>
              <a:rPr lang="ru-RU" b="1" dirty="0" err="1">
                <a:latin typeface="Joinks"/>
              </a:rPr>
              <a:t>білими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смугами</a:t>
            </a:r>
            <a:endParaRPr lang="ru-RU" b="1" dirty="0">
              <a:latin typeface="Joink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449243"/>
            <a:ext cx="2599253" cy="28668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5" y="2364109"/>
            <a:ext cx="2513532" cy="2129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00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1004828"/>
            <a:ext cx="3996952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3431" y="212447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lvl="0" algn="ctr"/>
            <a:r>
              <a:rPr lang="ru-RU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Б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ілі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московські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качки 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7" y="3862844"/>
            <a:ext cx="2952328" cy="2614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 descr="C:\Documents and Settings\Admin\Мои документы\Мои рисунки\ФОТО ДЛЯ ПРЕЗЕНТАЦІЙ\качка в траві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524" y="1413069"/>
            <a:ext cx="2681486" cy="2328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5430" y="1232752"/>
            <a:ext cx="31771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Очі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чорні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блискучі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досить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великі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err="1">
                <a:latin typeface="Joinks"/>
              </a:rPr>
              <a:t>Крила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розвинуті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міцні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щільно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прилягають</a:t>
            </a:r>
            <a:r>
              <a:rPr lang="ru-RU" sz="2000" b="1" dirty="0">
                <a:latin typeface="Joinks"/>
              </a:rPr>
              <a:t> до </a:t>
            </a:r>
            <a:r>
              <a:rPr lang="ru-RU" sz="2000" b="1" dirty="0" err="1">
                <a:latin typeface="Joinks"/>
              </a:rPr>
              <a:t>боків</a:t>
            </a:r>
            <a:r>
              <a:rPr lang="ru-RU" sz="2000" b="1" dirty="0">
                <a:latin typeface="Joinks"/>
              </a:rPr>
              <a:t>.</a:t>
            </a:r>
          </a:p>
          <a:p>
            <a:pPr algn="ctr"/>
            <a:r>
              <a:rPr lang="ru-RU" sz="2000" b="1" dirty="0">
                <a:latin typeface="Joinks"/>
              </a:rPr>
              <a:t>Жива вага </a:t>
            </a:r>
            <a:r>
              <a:rPr lang="ru-RU" sz="2000" b="1" dirty="0" smtClean="0">
                <a:latin typeface="Joinks"/>
              </a:rPr>
              <a:t>качок –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3–3,5 </a:t>
            </a:r>
            <a:r>
              <a:rPr lang="ru-RU" sz="2000" b="1" dirty="0">
                <a:latin typeface="Joinks"/>
              </a:rPr>
              <a:t>кг,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Качурів</a:t>
            </a:r>
            <a:r>
              <a:rPr lang="ru-RU" sz="2000" b="1" dirty="0" smtClean="0">
                <a:latin typeface="Joinks"/>
              </a:rPr>
              <a:t> – 3,5–4 </a:t>
            </a:r>
            <a:r>
              <a:rPr lang="ru-RU" sz="2000" b="1" dirty="0">
                <a:latin typeface="Joinks"/>
              </a:rPr>
              <a:t>кг. </a:t>
            </a:r>
            <a:r>
              <a:rPr lang="ru-RU" sz="2000" b="1" dirty="0" err="1">
                <a:latin typeface="Joinks"/>
              </a:rPr>
              <a:t>Середня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несучість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err="1">
                <a:latin typeface="Joinks"/>
              </a:rPr>
              <a:t>більше</a:t>
            </a:r>
            <a:r>
              <a:rPr lang="ru-RU" sz="2000" b="1" dirty="0">
                <a:latin typeface="Joinks"/>
              </a:rPr>
              <a:t> 100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.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Вага </a:t>
            </a:r>
            <a:r>
              <a:rPr lang="ru-RU" sz="2000" b="1" dirty="0" err="1" smtClean="0">
                <a:latin typeface="Joinks"/>
              </a:rPr>
              <a:t>яйця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>
                <a:latin typeface="Joinks"/>
              </a:rPr>
              <a:t>90 г. Рекордистки </a:t>
            </a:r>
            <a:r>
              <a:rPr lang="ru-RU" sz="2000" b="1" dirty="0" smtClean="0">
                <a:latin typeface="Joinks"/>
              </a:rPr>
              <a:t>за </a:t>
            </a:r>
            <a:r>
              <a:rPr lang="ru-RU" sz="2000" b="1" dirty="0" err="1" smtClean="0">
                <a:latin typeface="Joinks"/>
              </a:rPr>
              <a:t>середньої</a:t>
            </a:r>
            <a:r>
              <a:rPr lang="ru-RU" sz="2000" b="1" dirty="0" smtClean="0">
                <a:latin typeface="Joinks"/>
              </a:rPr>
              <a:t> ваги 3–3,4 </a:t>
            </a:r>
            <a:r>
              <a:rPr lang="ru-RU" sz="2000" b="1" dirty="0">
                <a:latin typeface="Joinks"/>
              </a:rPr>
              <a:t>кг </a:t>
            </a:r>
            <a:r>
              <a:rPr lang="ru-RU" sz="2000" b="1" dirty="0" err="1">
                <a:latin typeface="Joinks"/>
              </a:rPr>
              <a:t>дають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рік</a:t>
            </a:r>
            <a:r>
              <a:rPr lang="ru-RU" sz="2000" b="1" dirty="0">
                <a:latin typeface="Joinks"/>
              </a:rPr>
              <a:t> по 150 </a:t>
            </a:r>
            <a:r>
              <a:rPr lang="ru-RU" sz="2000" b="1" dirty="0" smtClean="0">
                <a:latin typeface="Joinks"/>
              </a:rPr>
              <a:t>і  </a:t>
            </a:r>
            <a:r>
              <a:rPr lang="ru-RU" sz="2000" b="1" dirty="0" err="1" smtClean="0">
                <a:latin typeface="Joinks"/>
              </a:rPr>
              <a:t>більше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яєць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>
                <a:latin typeface="Joinks"/>
              </a:rPr>
              <a:t>Вага </a:t>
            </a:r>
            <a:r>
              <a:rPr lang="ru-RU" sz="2000" b="1" dirty="0" err="1" smtClean="0">
                <a:latin typeface="Joinks"/>
              </a:rPr>
              <a:t>яйця</a:t>
            </a:r>
            <a:r>
              <a:rPr lang="ru-RU" sz="2000" b="1" dirty="0" smtClean="0">
                <a:latin typeface="Joinks"/>
              </a:rPr>
              <a:t> – 97–106 </a:t>
            </a:r>
            <a:r>
              <a:rPr lang="ru-RU" sz="2000" b="1" dirty="0" smtClean="0">
                <a:latin typeface="Joinks"/>
              </a:rPr>
              <a:t>г.</a:t>
            </a:r>
            <a:endParaRPr lang="ru-RU" sz="2000" b="1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10075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271799"/>
            <a:ext cx="4968875" cy="65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24" y="66436"/>
            <a:ext cx="4640566" cy="769441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lvl="0" algn="ctr"/>
            <a:r>
              <a:rPr lang="ru-RU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М</a:t>
            </a:r>
            <a:r>
              <a:rPr lang="ru-RU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у</a:t>
            </a:r>
            <a:r>
              <a:rPr lang="ru-RU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с</a:t>
            </a:r>
            <a:r>
              <a:rPr lang="ru-RU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к</a:t>
            </a:r>
            <a:r>
              <a:rPr lang="ru-RU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у</a:t>
            </a:r>
            <a:r>
              <a:rPr lang="ru-RU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с</a:t>
            </a:r>
            <a:r>
              <a:rPr lang="ru-RU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на</a:t>
            </a:r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 ка</a:t>
            </a:r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ч</a:t>
            </a:r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ка </a:t>
            </a:r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6701" y="5611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Joinks"/>
              </a:rPr>
              <a:t>За </a:t>
            </a:r>
            <a:r>
              <a:rPr lang="ru-RU" b="1" dirty="0" err="1">
                <a:latin typeface="Joinks"/>
              </a:rPr>
              <a:t>кольором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пір'я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розрізняють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більше</a:t>
            </a:r>
            <a:r>
              <a:rPr lang="ru-RU" b="1" dirty="0">
                <a:latin typeface="Joinks"/>
              </a:rPr>
              <a:t> 10 </a:t>
            </a:r>
            <a:r>
              <a:rPr lang="ru-RU" b="1" dirty="0" err="1">
                <a:latin typeface="Joinks"/>
              </a:rPr>
              <a:t>різновидів</a:t>
            </a:r>
            <a:r>
              <a:rPr lang="ru-RU" b="1" dirty="0">
                <a:latin typeface="Joinks"/>
              </a:rPr>
              <a:t>: </a:t>
            </a:r>
            <a:r>
              <a:rPr lang="ru-RU" b="1" dirty="0" err="1">
                <a:latin typeface="Joinks"/>
              </a:rPr>
              <a:t>білі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чорні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сіро-перлинові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димчаті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смугасті</a:t>
            </a:r>
            <a:r>
              <a:rPr lang="ru-RU" b="1" dirty="0">
                <a:latin typeface="Joinks"/>
              </a:rPr>
              <a:t> з </a:t>
            </a:r>
            <a:r>
              <a:rPr lang="ru-RU" b="1" dirty="0" err="1">
                <a:latin typeface="Joinks"/>
              </a:rPr>
              <a:t>синявою</a:t>
            </a:r>
            <a:r>
              <a:rPr lang="ru-RU" b="1" dirty="0">
                <a:latin typeface="Joinks"/>
              </a:rPr>
              <a:t>, темно-</a:t>
            </a:r>
            <a:r>
              <a:rPr lang="ru-RU" b="1" dirty="0" err="1">
                <a:latin typeface="Joinks"/>
              </a:rPr>
              <a:t>сірі</a:t>
            </a:r>
            <a:r>
              <a:rPr lang="ru-RU" b="1" dirty="0">
                <a:latin typeface="Joinks"/>
              </a:rPr>
              <a:t> та </a:t>
            </a:r>
            <a:r>
              <a:rPr lang="ru-RU" b="1" dirty="0" err="1">
                <a:latin typeface="Joinks"/>
              </a:rPr>
              <a:t>інші</a:t>
            </a:r>
            <a:r>
              <a:rPr lang="ru-RU" b="1" dirty="0">
                <a:latin typeface="Joinks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73562" y="170311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Самців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мускусних</a:t>
            </a:r>
            <a:r>
              <a:rPr lang="ru-RU" b="1" dirty="0">
                <a:latin typeface="Joinks"/>
              </a:rPr>
              <a:t> качок </a:t>
            </a:r>
            <a:r>
              <a:rPr lang="ru-RU" b="1" dirty="0" err="1">
                <a:latin typeface="Joinks"/>
              </a:rPr>
              <a:t>використовують</a:t>
            </a:r>
            <a:r>
              <a:rPr lang="ru-RU" b="1" dirty="0">
                <a:latin typeface="Joinks"/>
              </a:rPr>
              <a:t> для </a:t>
            </a:r>
            <a:r>
              <a:rPr lang="ru-RU" b="1" dirty="0" err="1">
                <a:latin typeface="Joinks"/>
              </a:rPr>
              <a:t>схрещування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із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звичайними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домашніми</a:t>
            </a:r>
            <a:r>
              <a:rPr lang="ru-RU" b="1" dirty="0">
                <a:latin typeface="Joinks"/>
              </a:rPr>
              <a:t> качками (</a:t>
            </a:r>
            <a:r>
              <a:rPr lang="ru-RU" b="1" dirty="0" err="1" smtClean="0">
                <a:latin typeface="Joinks"/>
              </a:rPr>
              <a:t>зокрема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качками </a:t>
            </a:r>
            <a:r>
              <a:rPr lang="ru-RU" b="1" dirty="0" err="1">
                <a:latin typeface="Joinks"/>
              </a:rPr>
              <a:t>пекінської</a:t>
            </a:r>
            <a:r>
              <a:rPr lang="ru-RU" b="1" dirty="0">
                <a:latin typeface="Joinks"/>
              </a:rPr>
              <a:t> породи). В </a:t>
            </a:r>
            <a:r>
              <a:rPr lang="ru-RU" b="1" dirty="0" err="1">
                <a:latin typeface="Joinks"/>
              </a:rPr>
              <a:t>результаті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отримують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каченят-гібридів</a:t>
            </a:r>
            <a:r>
              <a:rPr lang="ru-RU" b="1" dirty="0">
                <a:latin typeface="Joinks"/>
              </a:rPr>
              <a:t>, так </a:t>
            </a:r>
            <a:r>
              <a:rPr lang="ru-RU" b="1" dirty="0" err="1">
                <a:latin typeface="Joinks"/>
              </a:rPr>
              <a:t>званих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мулардів</a:t>
            </a:r>
            <a:r>
              <a:rPr lang="ru-RU" b="1" dirty="0">
                <a:latin typeface="Joinks"/>
              </a:rPr>
              <a:t>, абсолютно </a:t>
            </a:r>
            <a:r>
              <a:rPr lang="ru-RU" b="1" dirty="0" err="1">
                <a:latin typeface="Joinks"/>
              </a:rPr>
              <a:t>неплідних</a:t>
            </a:r>
            <a:r>
              <a:rPr lang="ru-RU" b="1" dirty="0">
                <a:latin typeface="Joinks"/>
              </a:rPr>
              <a:t>, але </a:t>
            </a:r>
            <a:r>
              <a:rPr lang="ru-RU" b="1" dirty="0" err="1">
                <a:latin typeface="Joinks"/>
              </a:rPr>
              <a:t>зі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смачним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нежирним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поживним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м'ясом</a:t>
            </a:r>
            <a:r>
              <a:rPr lang="ru-RU" b="1" dirty="0">
                <a:latin typeface="Joinks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3563" y="3995678"/>
            <a:ext cx="46177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Joinks"/>
              </a:rPr>
              <a:t>Несучість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за </a:t>
            </a:r>
            <a:r>
              <a:rPr lang="ru-RU" b="1" dirty="0" err="1">
                <a:latin typeface="Joinks"/>
              </a:rPr>
              <a:t>рік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130–140 </a:t>
            </a:r>
            <a:r>
              <a:rPr lang="ru-RU" b="1" dirty="0">
                <a:latin typeface="Joinks"/>
              </a:rPr>
              <a:t>шт.;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у 52 </a:t>
            </a:r>
            <a:r>
              <a:rPr lang="ru-RU" b="1" dirty="0" err="1">
                <a:latin typeface="Joinks"/>
              </a:rPr>
              <a:t>тижні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83–88 </a:t>
            </a:r>
            <a:r>
              <a:rPr lang="ru-RU" b="1" dirty="0">
                <a:latin typeface="Joinks"/>
              </a:rPr>
              <a:t>г; 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цьому</a:t>
            </a:r>
            <a:r>
              <a:rPr lang="ru-RU" b="1" dirty="0">
                <a:latin typeface="Joinks"/>
              </a:rPr>
              <a:t> ж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 smtClean="0">
                <a:latin typeface="Joinks"/>
              </a:rPr>
              <a:t>: </a:t>
            </a:r>
            <a:r>
              <a:rPr lang="ru-RU" b="1" dirty="0" err="1" smtClean="0">
                <a:latin typeface="Joinks"/>
              </a:rPr>
              <a:t>селезнів</a:t>
            </a:r>
            <a:r>
              <a:rPr lang="ru-RU" b="1" dirty="0" smtClean="0">
                <a:latin typeface="Joinks"/>
              </a:rPr>
              <a:t> – 3,5–4 і </a:t>
            </a:r>
          </a:p>
          <a:p>
            <a:pPr algn="ctr"/>
            <a:r>
              <a:rPr lang="ru-RU" b="1" dirty="0" smtClean="0">
                <a:latin typeface="Joinks"/>
              </a:rPr>
              <a:t>качок – 3,0–3,5 </a:t>
            </a:r>
            <a:r>
              <a:rPr lang="ru-RU" b="1" dirty="0">
                <a:latin typeface="Joinks"/>
              </a:rPr>
              <a:t>кг. 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Колір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білий</a:t>
            </a:r>
            <a:r>
              <a:rPr lang="ru-RU" b="1" dirty="0">
                <a:latin typeface="Joinks"/>
              </a:rPr>
              <a:t>.   </a:t>
            </a:r>
            <a:r>
              <a:rPr lang="ru-RU" b="1" dirty="0" err="1">
                <a:latin typeface="Joinks"/>
              </a:rPr>
              <a:t>Рекордні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показники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продуктивності</a:t>
            </a:r>
            <a:r>
              <a:rPr lang="ru-RU" b="1" dirty="0">
                <a:latin typeface="Joinks"/>
              </a:rPr>
              <a:t>:   </a:t>
            </a:r>
            <a:r>
              <a:rPr lang="ru-RU" b="1" dirty="0" err="1">
                <a:latin typeface="Joinks"/>
              </a:rPr>
              <a:t>несучість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рік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210 шт.;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у 52 </a:t>
            </a:r>
            <a:r>
              <a:rPr lang="ru-RU" b="1" dirty="0" err="1">
                <a:latin typeface="Joinks"/>
              </a:rPr>
              <a:t>тижні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93 г; 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цьому</a:t>
            </a:r>
            <a:r>
              <a:rPr lang="ru-RU" b="1" dirty="0">
                <a:latin typeface="Joinks"/>
              </a:rPr>
              <a:t> ж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: </a:t>
            </a:r>
            <a:r>
              <a:rPr lang="ru-RU" b="1" dirty="0" err="1">
                <a:latin typeface="Joinks"/>
              </a:rPr>
              <a:t>селезнів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4,5 і качок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3,8 кг</a:t>
            </a:r>
            <a:r>
              <a:rPr lang="ru-RU" dirty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93" y="861706"/>
            <a:ext cx="2880141" cy="2123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92" y="3307758"/>
            <a:ext cx="3029126" cy="1980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56" y="4704994"/>
            <a:ext cx="3027784" cy="2036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78" y="2140781"/>
            <a:ext cx="2693962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5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717376"/>
            <a:ext cx="4968875" cy="594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1800" y="332656"/>
            <a:ext cx="4700326" cy="76944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lvl="0" algn="ctr"/>
            <a:r>
              <a:rPr lang="ru-RU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Індійські</a:t>
            </a:r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 </a:t>
            </a:r>
            <a:r>
              <a:rPr lang="ru-RU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бігуни</a:t>
            </a:r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Joinks"/>
              </a:rPr>
              <a:t> </a:t>
            </a:r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3071" y="1102097"/>
            <a:ext cx="4572000" cy="523322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90500" algn="ctr">
              <a:lnSpc>
                <a:spcPct val="116000"/>
              </a:lnSpc>
              <a:spcAft>
                <a:spcPts val="0"/>
              </a:spcAft>
            </a:pPr>
            <a:r>
              <a:rPr lang="uk-UA" b="1" dirty="0">
                <a:latin typeface="Joinks"/>
                <a:ea typeface="Times New Roman"/>
              </a:rPr>
              <a:t>Порода поширена у </a:t>
            </a:r>
            <a:r>
              <a:rPr lang="uk-UA" b="1" dirty="0" smtClean="0">
                <a:latin typeface="Joinks"/>
                <a:ea typeface="Times New Roman"/>
              </a:rPr>
              <a:t>Південно-Східній </a:t>
            </a:r>
            <a:r>
              <a:rPr lang="uk-UA" b="1" dirty="0">
                <a:latin typeface="Joinks"/>
                <a:ea typeface="Times New Roman"/>
              </a:rPr>
              <a:t>Азії та на Малайському архіпелазі. На думку вчених, ці </a:t>
            </a:r>
            <a:r>
              <a:rPr lang="uk-UA" b="1" dirty="0" smtClean="0">
                <a:latin typeface="Joinks"/>
                <a:ea typeface="Times New Roman"/>
              </a:rPr>
              <a:t>качки – вихідці </a:t>
            </a:r>
            <a:r>
              <a:rPr lang="uk-UA" b="1" dirty="0">
                <a:latin typeface="Joinks"/>
                <a:ea typeface="Times New Roman"/>
              </a:rPr>
              <a:t>зі Східної Азії, де і одержали свою назву. Бігунами їх </a:t>
            </a:r>
            <a:r>
              <a:rPr lang="uk-UA" b="1" dirty="0" smtClean="0">
                <a:latin typeface="Joinks"/>
                <a:ea typeface="Times New Roman"/>
              </a:rPr>
              <a:t>назвали </a:t>
            </a:r>
            <a:r>
              <a:rPr lang="uk-UA" b="1" dirty="0">
                <a:latin typeface="Joinks"/>
                <a:ea typeface="Times New Roman"/>
              </a:rPr>
              <a:t>через підвищену рухливість. Характерні ознаки </a:t>
            </a:r>
            <a:r>
              <a:rPr lang="uk-UA" b="1" dirty="0" smtClean="0">
                <a:latin typeface="Joinks"/>
                <a:ea typeface="Times New Roman"/>
              </a:rPr>
              <a:t>– </a:t>
            </a:r>
            <a:r>
              <a:rPr lang="uk-UA" b="1" dirty="0">
                <a:latin typeface="Joinks"/>
                <a:ea typeface="Times New Roman"/>
              </a:rPr>
              <a:t>вузький і майже вертикально поставлений тулуб, високі ноги та довга тонка шия. Маса селезнів </a:t>
            </a:r>
            <a:r>
              <a:rPr lang="uk-UA" b="1" dirty="0" smtClean="0">
                <a:latin typeface="Joinks"/>
                <a:ea typeface="Times New Roman"/>
              </a:rPr>
              <a:t>– 1,8–2 </a:t>
            </a:r>
            <a:r>
              <a:rPr lang="uk-UA" b="1" dirty="0">
                <a:latin typeface="Joinks"/>
                <a:ea typeface="Times New Roman"/>
              </a:rPr>
              <a:t>кг, </a:t>
            </a:r>
            <a:endParaRPr lang="uk-UA" b="1" dirty="0" smtClean="0">
              <a:latin typeface="Joinks"/>
              <a:ea typeface="Times New Roman"/>
            </a:endParaRPr>
          </a:p>
          <a:p>
            <a:pPr indent="190500" algn="ctr">
              <a:lnSpc>
                <a:spcPct val="116000"/>
              </a:lnSpc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</a:rPr>
              <a:t>качок </a:t>
            </a:r>
            <a:r>
              <a:rPr lang="uk-UA" b="1" dirty="0" smtClean="0">
                <a:latin typeface="Joinks"/>
                <a:ea typeface="Times New Roman"/>
              </a:rPr>
              <a:t>– 1,5–1,8 </a:t>
            </a:r>
            <a:r>
              <a:rPr lang="uk-UA" b="1" dirty="0">
                <a:latin typeface="Joinks"/>
                <a:ea typeface="Times New Roman"/>
              </a:rPr>
              <a:t>кг. </a:t>
            </a:r>
            <a:endParaRPr lang="uk-UA" b="1" dirty="0" smtClean="0">
              <a:latin typeface="Joinks"/>
              <a:ea typeface="Times New Roman"/>
            </a:endParaRPr>
          </a:p>
          <a:p>
            <a:pPr indent="190500" algn="ctr">
              <a:lnSpc>
                <a:spcPct val="116000"/>
              </a:lnSpc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</a:rPr>
              <a:t>Качки </a:t>
            </a:r>
            <a:r>
              <a:rPr lang="uk-UA" b="1" dirty="0">
                <a:latin typeface="Joinks"/>
                <a:ea typeface="Times New Roman"/>
              </a:rPr>
              <a:t>високо</a:t>
            </a:r>
            <a:br>
              <a:rPr lang="uk-UA" b="1" dirty="0">
                <a:latin typeface="Joinks"/>
                <a:ea typeface="Times New Roman"/>
              </a:rPr>
            </a:br>
            <a:r>
              <a:rPr lang="uk-UA" b="1" dirty="0">
                <a:latin typeface="Joinks"/>
                <a:ea typeface="Times New Roman"/>
              </a:rPr>
              <a:t>цінуються </a:t>
            </a:r>
            <a:r>
              <a:rPr lang="uk-UA" b="1" dirty="0" smtClean="0">
                <a:latin typeface="Joinks"/>
                <a:ea typeface="Times New Roman"/>
              </a:rPr>
              <a:t>за </a:t>
            </a:r>
            <a:r>
              <a:rPr lang="uk-UA" b="1" dirty="0">
                <a:latin typeface="Joinks"/>
                <a:ea typeface="Times New Roman"/>
              </a:rPr>
              <a:t>високу несучість (200 і більше яєць на рік) та смачне м'ясо. </a:t>
            </a:r>
            <a:r>
              <a:rPr lang="uk-UA" b="1" dirty="0" smtClean="0">
                <a:latin typeface="Joinks"/>
                <a:ea typeface="Times New Roman"/>
              </a:rPr>
              <a:t>Це суходільна </a:t>
            </a:r>
            <a:r>
              <a:rPr lang="uk-UA" b="1" dirty="0">
                <a:latin typeface="Joinks"/>
                <a:ea typeface="Times New Roman"/>
              </a:rPr>
              <a:t>птиця. Вода їй потрібна тільки для пиття та купання</a:t>
            </a:r>
            <a:r>
              <a:rPr lang="uk-UA" dirty="0">
                <a:latin typeface="Times New Roman"/>
                <a:ea typeface="Times New Roman"/>
              </a:rPr>
              <a:t>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C:\Documents and Settings\Admin\Мои документы\Мои рисунки\ФОТО ДЛЯ ПРЕЗЕНТАЦІЙ\інд.біг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80" y="1346200"/>
            <a:ext cx="9429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Мои рисунки\ФОТО ДЛЯ ПРЕЗЕНТАЦІЙ\інд.біг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775" y="387722"/>
            <a:ext cx="9620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Мои рисунки\ФОТО ДЛЯ ПРЕЗЕНТАЦІЙ\інд.біг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55" y="3665087"/>
            <a:ext cx="16287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Мои рисунки\ФОТО ДЛЯ ПРЕЗЕНТАЦІЙ\інд.біг кліткове утр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514825"/>
            <a:ext cx="21336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Мои рисунки\ФОТО ДЛЯ ПРЕЗЕНТАЦІЙ\інд.біг.утриманн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5173997"/>
            <a:ext cx="21336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Мои документы\Мои рисунки\ФОТО ДЛЯ ПРЕЗЕНТАЦІЙ\інд.біг.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94" y="2896085"/>
            <a:ext cx="17335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Мои документы\Мои рисунки\ФОТО ДЛЯ ПРЕЗЕНТАЦІЙ\індійські бігуни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060575"/>
            <a:ext cx="10763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6" y="714999"/>
            <a:ext cx="47939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1933" y="361056"/>
            <a:ext cx="6984776" cy="707886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4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       </a:t>
            </a:r>
            <a:r>
              <a:rPr lang="ru-RU" sz="4000" b="1" kern="10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Ч</a:t>
            </a:r>
            <a:r>
              <a:rPr lang="ru-RU" sz="4000" b="1" kern="10" spc="50" dirty="0" err="1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о</a:t>
            </a:r>
            <a:r>
              <a:rPr lang="ru-RU" sz="4000" b="1" kern="10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р</a:t>
            </a:r>
            <a:r>
              <a:rPr lang="ru-RU" sz="4000" b="1" kern="10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н</a:t>
            </a:r>
            <a:r>
              <a:rPr lang="ru-RU" sz="4000" b="1" kern="10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і</a:t>
            </a:r>
            <a:r>
              <a:rPr lang="ru-RU" sz="4000" b="1" kern="1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 </a:t>
            </a:r>
            <a:r>
              <a:rPr lang="ru-RU" sz="40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білогруді</a:t>
            </a:r>
            <a:r>
              <a:rPr lang="ru-RU" sz="4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 качки</a:t>
            </a:r>
            <a:endParaRPr lang="ru-RU" sz="40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oink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999"/>
            <a:ext cx="3506142" cy="2347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1" y="4581128"/>
            <a:ext cx="3247845" cy="2298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Рисунок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t="4456" r="2618" b="2318"/>
          <a:stretch>
            <a:fillRect/>
          </a:stretch>
        </p:blipFill>
        <p:spPr bwMode="auto">
          <a:xfrm>
            <a:off x="987967" y="2852936"/>
            <a:ext cx="2796555" cy="20135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73562" y="126788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Чорні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білогруді</a:t>
            </a:r>
            <a:r>
              <a:rPr lang="ru-RU" sz="2000" b="1" dirty="0">
                <a:latin typeface="Joinks"/>
              </a:rPr>
              <a:t> качки </a:t>
            </a:r>
            <a:r>
              <a:rPr lang="ru-RU" sz="2000" b="1" dirty="0" err="1">
                <a:latin typeface="Joinks"/>
              </a:rPr>
              <a:t>мають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дещо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піднесений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тулуб</a:t>
            </a:r>
            <a:r>
              <a:rPr lang="ru-RU" sz="2000" b="1" dirty="0">
                <a:latin typeface="Joinks"/>
              </a:rPr>
              <a:t> з </a:t>
            </a:r>
            <a:r>
              <a:rPr lang="ru-RU" sz="2000" b="1" dirty="0" err="1">
                <a:latin typeface="Joinks"/>
              </a:rPr>
              <a:t>дуже</a:t>
            </a:r>
            <a:r>
              <a:rPr lang="ru-RU" sz="2000" b="1" dirty="0">
                <a:latin typeface="Joinks"/>
              </a:rPr>
              <a:t> широкими і </a:t>
            </a:r>
            <a:r>
              <a:rPr lang="ru-RU" sz="2000" b="1" dirty="0" err="1">
                <a:latin typeface="Joinks"/>
              </a:rPr>
              <a:t>глибокими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грудьми</a:t>
            </a:r>
            <a:r>
              <a:rPr lang="ru-RU" sz="2000" b="1" dirty="0">
                <a:latin typeface="Joinks"/>
              </a:rPr>
              <a:t>. Спина широка, </a:t>
            </a:r>
            <a:r>
              <a:rPr lang="ru-RU" sz="2000" b="1" dirty="0" err="1">
                <a:latin typeface="Joinks"/>
              </a:rPr>
              <a:t>довга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із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значним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нахилом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плечей</a:t>
            </a:r>
            <a:r>
              <a:rPr lang="ru-RU" sz="2000" b="1" dirty="0">
                <a:latin typeface="Joinks"/>
              </a:rPr>
              <a:t> до хвоста. </a:t>
            </a:r>
            <a:r>
              <a:rPr lang="ru-RU" sz="2000" b="1" dirty="0" err="1">
                <a:latin typeface="Joinks"/>
              </a:rPr>
              <a:t>Хвіст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трохи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піднятий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>
                <a:latin typeface="Joinks"/>
              </a:rPr>
              <a:t>Оперення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чорне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частина</a:t>
            </a:r>
            <a:r>
              <a:rPr lang="ru-RU" sz="2000" b="1" dirty="0">
                <a:latin typeface="Joinks"/>
              </a:rPr>
              <a:t> грудей і живота </a:t>
            </a:r>
            <a:r>
              <a:rPr lang="ru-RU" sz="2000" b="1" dirty="0" err="1">
                <a:latin typeface="Joinks"/>
              </a:rPr>
              <a:t>біла</a:t>
            </a:r>
            <a:r>
              <a:rPr lang="ru-RU" sz="2000" b="1" dirty="0">
                <a:latin typeface="Joinks"/>
              </a:rPr>
              <a:t>. У </a:t>
            </a:r>
            <a:r>
              <a:rPr lang="ru-RU" sz="2000" b="1" dirty="0" err="1">
                <a:latin typeface="Joinks"/>
              </a:rPr>
              <a:t>селезнів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верхня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частина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шиї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із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синьо-фіолетовим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полиском</a:t>
            </a:r>
            <a:r>
              <a:rPr lang="ru-RU" b="1" dirty="0">
                <a:latin typeface="Joinks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97111" y="458112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Відтворювальна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здатність</a:t>
            </a:r>
            <a:r>
              <a:rPr lang="ru-RU" sz="2000" b="1" dirty="0">
                <a:latin typeface="Joinks"/>
              </a:rPr>
              <a:t>: </a:t>
            </a:r>
            <a:r>
              <a:rPr lang="ru-RU" sz="2000" b="1" dirty="0" err="1">
                <a:latin typeface="Joinks"/>
              </a:rPr>
              <a:t>середня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заплідненість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</a:p>
          <a:p>
            <a:pPr algn="ctr"/>
            <a:r>
              <a:rPr lang="ru-RU" sz="2000" b="1" dirty="0" smtClean="0">
                <a:latin typeface="Joinks"/>
              </a:rPr>
              <a:t>90–94</a:t>
            </a:r>
            <a:r>
              <a:rPr lang="ru-RU" sz="2000" b="1" dirty="0">
                <a:latin typeface="Joinks"/>
              </a:rPr>
              <a:t>%; </a:t>
            </a:r>
            <a:r>
              <a:rPr lang="ru-RU" sz="2000" b="1" dirty="0" err="1">
                <a:latin typeface="Joinks"/>
              </a:rPr>
              <a:t>середній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вивід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каченят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</a:p>
          <a:p>
            <a:pPr algn="ctr"/>
            <a:r>
              <a:rPr lang="ru-RU" sz="2000" b="1" dirty="0" smtClean="0">
                <a:latin typeface="Joinks"/>
              </a:rPr>
              <a:t>70–72</a:t>
            </a:r>
            <a:r>
              <a:rPr lang="ru-RU" sz="2000" b="1" dirty="0">
                <a:latin typeface="Joinks"/>
              </a:rPr>
              <a:t>%.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6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484" y="374540"/>
            <a:ext cx="766094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Joinks"/>
                <a:ea typeface="Times New Roman"/>
              </a:rPr>
              <a:t>Кроси </a:t>
            </a:r>
            <a:r>
              <a:rPr lang="uk-UA" sz="3600" b="1" dirty="0" smtClean="0">
                <a:solidFill>
                  <a:schemeClr val="bg1"/>
                </a:solidFill>
                <a:latin typeface="Joinks"/>
                <a:ea typeface="Times New Roman"/>
              </a:rPr>
              <a:t>качок</a:t>
            </a:r>
            <a:r>
              <a:rPr lang="uk-UA" sz="3600" dirty="0" smtClean="0">
                <a:solidFill>
                  <a:schemeClr val="bg1"/>
                </a:solidFill>
                <a:latin typeface="Joinks"/>
                <a:ea typeface="Times New Roman"/>
              </a:rPr>
              <a:t> </a:t>
            </a:r>
            <a:endParaRPr lang="ru-RU" sz="3600" dirty="0">
              <a:solidFill>
                <a:schemeClr val="bg1"/>
              </a:solidFill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46386"/>
            <a:ext cx="8712968" cy="4947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16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C00000"/>
                </a:solidFill>
                <a:latin typeface="Joinks"/>
                <a:ea typeface="Times New Roman"/>
              </a:rPr>
              <a:t>Крос Х-11 </a:t>
            </a:r>
            <a:r>
              <a:rPr lang="uk-UA" sz="1600" b="1" dirty="0">
                <a:latin typeface="Joinks"/>
                <a:ea typeface="Times New Roman"/>
              </a:rPr>
              <a:t>завезений у 1971 р. з Англії (фірма «</a:t>
            </a:r>
            <a:r>
              <a:rPr lang="uk-UA" sz="1600" b="1" dirty="0" err="1">
                <a:latin typeface="Joinks"/>
                <a:ea typeface="Times New Roman"/>
              </a:rPr>
              <a:t>Черрі-Веллі</a:t>
            </a:r>
            <a:r>
              <a:rPr lang="uk-UA" sz="1600" b="1" dirty="0">
                <a:latin typeface="Joinks"/>
                <a:ea typeface="Times New Roman"/>
              </a:rPr>
              <a:t>»). Складається крос з двох ліній: </a:t>
            </a:r>
            <a:r>
              <a:rPr lang="uk-UA" sz="1600" b="1" dirty="0" smtClean="0">
                <a:latin typeface="Joinks"/>
                <a:ea typeface="Times New Roman"/>
              </a:rPr>
              <a:t>151 – </a:t>
            </a:r>
            <a:r>
              <a:rPr lang="uk-UA" sz="1600" b="1" dirty="0">
                <a:latin typeface="Joinks"/>
                <a:ea typeface="Times New Roman"/>
              </a:rPr>
              <a:t>батьківської і 102 </a:t>
            </a:r>
            <a:r>
              <a:rPr lang="uk-UA" sz="1600" b="1" dirty="0" smtClean="0">
                <a:latin typeface="Joinks"/>
                <a:ea typeface="Times New Roman"/>
              </a:rPr>
              <a:t>– </a:t>
            </a:r>
            <a:r>
              <a:rPr lang="uk-UA" sz="1600" b="1" dirty="0">
                <a:latin typeface="Joinks"/>
                <a:ea typeface="Times New Roman"/>
              </a:rPr>
              <a:t>материнської. Жива маса гібридних каченят </a:t>
            </a:r>
            <a:r>
              <a:rPr lang="uk-UA" sz="1600" b="1" dirty="0" smtClean="0">
                <a:latin typeface="Joinks"/>
                <a:ea typeface="Times New Roman"/>
              </a:rPr>
              <a:t>(</a:t>
            </a:r>
            <a:r>
              <a:rPr lang="uk-UA" sz="1600" b="1" dirty="0">
                <a:latin typeface="Joinks"/>
                <a:ea typeface="Times New Roman"/>
              </a:rPr>
              <a:t>151 х 102 </a:t>
            </a:r>
            <a:r>
              <a:rPr lang="uk-UA" sz="1600" b="1" dirty="0" smtClean="0">
                <a:latin typeface="Joinks"/>
                <a:ea typeface="Times New Roman"/>
              </a:rPr>
              <a:t>– </a:t>
            </a:r>
            <a:r>
              <a:rPr lang="uk-UA" sz="1600" b="1" dirty="0">
                <a:latin typeface="Joinks"/>
                <a:ea typeface="Times New Roman"/>
              </a:rPr>
              <a:t>гібрид) у віці 49 діб досягає </a:t>
            </a:r>
            <a:r>
              <a:rPr lang="uk-UA" sz="1600" b="1" dirty="0" smtClean="0">
                <a:latin typeface="Joinks"/>
                <a:ea typeface="Times New Roman"/>
              </a:rPr>
              <a:t>3,0–3,6 </a:t>
            </a:r>
            <a:r>
              <a:rPr lang="uk-UA" sz="1600" b="1" dirty="0">
                <a:latin typeface="Joinks"/>
                <a:ea typeface="Times New Roman"/>
              </a:rPr>
              <a:t>кг. Витрати </a:t>
            </a:r>
            <a:r>
              <a:rPr lang="uk-UA" sz="1600" b="1" dirty="0" smtClean="0">
                <a:latin typeface="Joinks"/>
                <a:ea typeface="Times New Roman"/>
              </a:rPr>
              <a:t>корму – 2,9–3,2 </a:t>
            </a:r>
            <a:r>
              <a:rPr lang="uk-UA" sz="1600" b="1" dirty="0">
                <a:latin typeface="Joinks"/>
                <a:ea typeface="Times New Roman"/>
              </a:rPr>
              <a:t>на 1 кг приросту.</a:t>
            </a:r>
            <a:endParaRPr lang="ru-RU" sz="1600" b="1" dirty="0">
              <a:latin typeface="Joinks"/>
              <a:ea typeface="Times New Roman"/>
            </a:endParaRPr>
          </a:p>
          <a:p>
            <a:pPr indent="190500">
              <a:lnSpc>
                <a:spcPct val="116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C00000"/>
                </a:solidFill>
                <a:latin typeface="Joinks"/>
                <a:ea typeface="Times New Roman"/>
              </a:rPr>
              <a:t>Крос «</a:t>
            </a:r>
            <a:r>
              <a:rPr lang="uk-UA" sz="1600" b="1" i="1" dirty="0" err="1">
                <a:solidFill>
                  <a:srgbClr val="C00000"/>
                </a:solidFill>
                <a:latin typeface="Joinks"/>
                <a:ea typeface="Times New Roman"/>
              </a:rPr>
              <a:t>Медео</a:t>
            </a:r>
            <a:r>
              <a:rPr lang="uk-UA" sz="1600" b="1" i="1" dirty="0">
                <a:solidFill>
                  <a:srgbClr val="C00000"/>
                </a:solidFill>
                <a:latin typeface="Joinks"/>
                <a:ea typeface="Times New Roman"/>
              </a:rPr>
              <a:t>-2»</a:t>
            </a:r>
            <a:r>
              <a:rPr lang="uk-UA" sz="1600" b="1" dirty="0">
                <a:solidFill>
                  <a:srgbClr val="C00000"/>
                </a:solidFill>
                <a:latin typeface="Joinks"/>
                <a:ea typeface="Times New Roman"/>
              </a:rPr>
              <a:t> </a:t>
            </a:r>
            <a:r>
              <a:rPr lang="uk-UA" sz="1600" b="1" dirty="0">
                <a:latin typeface="Joinks"/>
                <a:ea typeface="Times New Roman"/>
              </a:rPr>
              <a:t>створений </a:t>
            </a:r>
            <a:r>
              <a:rPr lang="uk-UA" sz="1600" b="1" dirty="0" smtClean="0">
                <a:latin typeface="Joinks"/>
                <a:ea typeface="Times New Roman"/>
              </a:rPr>
              <a:t>з </a:t>
            </a:r>
            <a:r>
              <a:rPr lang="uk-UA" sz="1600" b="1" dirty="0">
                <a:latin typeface="Joinks"/>
                <a:ea typeface="Times New Roman"/>
              </a:rPr>
              <a:t>використанням ліній качок кросу Х-11. </a:t>
            </a:r>
            <a:r>
              <a:rPr lang="uk-UA" sz="1600" b="1" dirty="0" smtClean="0">
                <a:latin typeface="Joinks"/>
                <a:ea typeface="Times New Roman"/>
              </a:rPr>
              <a:t>Качки </a:t>
            </a:r>
            <a:r>
              <a:rPr lang="uk-UA" sz="1600" b="1" dirty="0">
                <a:latin typeface="Joinks"/>
                <a:ea typeface="Times New Roman"/>
              </a:rPr>
              <a:t>батьківської лінії мають добре виражений м'ясний тип, материнської </a:t>
            </a:r>
            <a:r>
              <a:rPr lang="uk-UA" sz="1600" b="1" dirty="0" smtClean="0">
                <a:latin typeface="Joinks"/>
                <a:ea typeface="Times New Roman"/>
              </a:rPr>
              <a:t>– </a:t>
            </a:r>
            <a:r>
              <a:rPr lang="uk-UA" sz="1600" b="1" dirty="0">
                <a:latin typeface="Joinks"/>
                <a:ea typeface="Times New Roman"/>
              </a:rPr>
              <a:t>дещо легші, </a:t>
            </a:r>
            <a:r>
              <a:rPr lang="uk-UA" sz="1600" b="1" dirty="0" err="1">
                <a:latin typeface="Joinks"/>
                <a:ea typeface="Times New Roman"/>
              </a:rPr>
              <a:t>рухливіші</a:t>
            </a:r>
            <a:r>
              <a:rPr lang="uk-UA" sz="1600" b="1" dirty="0">
                <a:latin typeface="Joinks"/>
                <a:ea typeface="Times New Roman"/>
              </a:rPr>
              <a:t>. Несучість качок материнської </a:t>
            </a:r>
            <a:r>
              <a:rPr lang="uk-UA" sz="1600" b="1" dirty="0" smtClean="0">
                <a:latin typeface="Joinks"/>
                <a:ea typeface="Times New Roman"/>
              </a:rPr>
              <a:t>лінії – 140–160 </a:t>
            </a:r>
            <a:r>
              <a:rPr lang="uk-UA" sz="1600" b="1" dirty="0">
                <a:latin typeface="Joinks"/>
                <a:ea typeface="Times New Roman"/>
              </a:rPr>
              <a:t>яєць. Жива маса гібридних каченят у 49 </a:t>
            </a:r>
            <a:r>
              <a:rPr lang="uk-UA" sz="1600" b="1" dirty="0" smtClean="0">
                <a:latin typeface="Joinks"/>
                <a:ea typeface="Times New Roman"/>
              </a:rPr>
              <a:t>діб – 3,1–3,2 </a:t>
            </a:r>
            <a:r>
              <a:rPr lang="uk-UA" sz="1600" b="1" dirty="0">
                <a:latin typeface="Joinks"/>
                <a:ea typeface="Times New Roman"/>
              </a:rPr>
              <a:t>кг. На 1 кг приросту витрачається </a:t>
            </a:r>
            <a:r>
              <a:rPr lang="uk-UA" sz="1600" b="1" dirty="0" smtClean="0">
                <a:latin typeface="Joinks"/>
                <a:ea typeface="Times New Roman"/>
              </a:rPr>
              <a:t>2,9–3,0 кг корму.</a:t>
            </a:r>
            <a:endParaRPr lang="ru-RU" sz="1600" b="1" dirty="0">
              <a:latin typeface="Joinks"/>
              <a:ea typeface="Times New Roman"/>
            </a:endParaRPr>
          </a:p>
          <a:p>
            <a:pPr indent="190500">
              <a:lnSpc>
                <a:spcPct val="116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C00000"/>
                </a:solidFill>
                <a:latin typeface="Joinks"/>
                <a:ea typeface="Times New Roman"/>
              </a:rPr>
              <a:t>Крос «Темп-1</a:t>
            </a:r>
            <a:r>
              <a:rPr lang="uk-UA" sz="1600" b="1" i="1" dirty="0">
                <a:latin typeface="Joinks"/>
                <a:ea typeface="Times New Roman"/>
              </a:rPr>
              <a:t>»</a:t>
            </a:r>
            <a:r>
              <a:rPr lang="uk-UA" sz="1600" b="1" dirty="0">
                <a:latin typeface="Joinks"/>
                <a:ea typeface="Times New Roman"/>
              </a:rPr>
              <a:t> створений </a:t>
            </a:r>
            <a:r>
              <a:rPr lang="uk-UA" sz="1600" b="1" dirty="0" smtClean="0">
                <a:latin typeface="Joinks"/>
                <a:ea typeface="Times New Roman"/>
              </a:rPr>
              <a:t>з </a:t>
            </a:r>
            <a:r>
              <a:rPr lang="uk-UA" sz="1600" b="1" dirty="0">
                <a:latin typeface="Joinks"/>
                <a:ea typeface="Times New Roman"/>
              </a:rPr>
              <a:t>використанням бази ліній кросу Х-11. </a:t>
            </a:r>
            <a:r>
              <a:rPr lang="uk-UA" sz="1600" b="1" dirty="0" smtClean="0">
                <a:latin typeface="Joinks"/>
                <a:ea typeface="Times New Roman"/>
              </a:rPr>
              <a:t>Зберігаються </a:t>
            </a:r>
            <a:r>
              <a:rPr lang="uk-UA" sz="1600" b="1" dirty="0">
                <a:latin typeface="Joinks"/>
                <a:ea typeface="Times New Roman"/>
              </a:rPr>
              <a:t>на досягнутому рівні його </a:t>
            </a:r>
            <a:r>
              <a:rPr lang="uk-UA" sz="1600" b="1" dirty="0" err="1" smtClean="0">
                <a:latin typeface="Joinks"/>
                <a:ea typeface="Times New Roman"/>
              </a:rPr>
              <a:t>господарсько</a:t>
            </a:r>
            <a:r>
              <a:rPr lang="uk-UA" sz="1600" b="1" dirty="0" smtClean="0">
                <a:latin typeface="Joinks"/>
                <a:ea typeface="Times New Roman"/>
              </a:rPr>
              <a:t> корисні </a:t>
            </a:r>
            <a:r>
              <a:rPr lang="uk-UA" sz="1600" b="1" dirty="0">
                <a:latin typeface="Joinks"/>
                <a:ea typeface="Times New Roman"/>
              </a:rPr>
              <a:t>ознаки і підвищуються відтворювальні </a:t>
            </a:r>
            <a:r>
              <a:rPr lang="uk-UA" sz="1600" b="1" dirty="0" smtClean="0">
                <a:latin typeface="Joinks"/>
                <a:ea typeface="Times New Roman"/>
              </a:rPr>
              <a:t>якості</a:t>
            </a:r>
            <a:r>
              <a:rPr lang="uk-UA" sz="1600" b="1" dirty="0">
                <a:latin typeface="Joinks"/>
                <a:ea typeface="Times New Roman"/>
              </a:rPr>
              <a:t>. </a:t>
            </a:r>
            <a:r>
              <a:rPr lang="uk-UA" sz="1600" b="1" dirty="0" smtClean="0">
                <a:latin typeface="Joinks"/>
                <a:ea typeface="Times New Roman"/>
              </a:rPr>
              <a:t>Жива </a:t>
            </a:r>
            <a:r>
              <a:rPr lang="uk-UA" sz="1600" b="1" dirty="0">
                <a:latin typeface="Joinks"/>
                <a:ea typeface="Times New Roman"/>
              </a:rPr>
              <a:t>маса каченят у 7-тижневому віці 3,1 кг, витрачається 3,2 кг корму на 1 кг </a:t>
            </a:r>
            <a:r>
              <a:rPr lang="uk-UA" sz="1600" b="1" dirty="0" smtClean="0">
                <a:latin typeface="Joinks"/>
                <a:ea typeface="Times New Roman"/>
              </a:rPr>
              <a:t>приросту.</a:t>
            </a:r>
            <a:endParaRPr lang="ru-RU" sz="1600" b="1" dirty="0">
              <a:latin typeface="Joinks"/>
              <a:ea typeface="Times New Roman"/>
            </a:endParaRPr>
          </a:p>
          <a:p>
            <a:pPr indent="190500">
              <a:lnSpc>
                <a:spcPct val="116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C00000"/>
                </a:solidFill>
                <a:latin typeface="Joinks"/>
                <a:ea typeface="Times New Roman"/>
              </a:rPr>
              <a:t>Крос «Комбінація-13»</a:t>
            </a:r>
            <a:r>
              <a:rPr lang="uk-UA" sz="1600" b="1" dirty="0">
                <a:solidFill>
                  <a:srgbClr val="C00000"/>
                </a:solidFill>
                <a:latin typeface="Joinks"/>
                <a:ea typeface="Times New Roman"/>
              </a:rPr>
              <a:t> </a:t>
            </a:r>
            <a:r>
              <a:rPr lang="uk-UA" sz="1600" b="1" dirty="0">
                <a:latin typeface="Joinks"/>
                <a:ea typeface="Times New Roman"/>
              </a:rPr>
              <a:t>(К-13) завезений в нашу країну з народного підприємства «КИМ» (НДР) у 1974 р. У кросі дві лінії: батьківська </a:t>
            </a:r>
            <a:r>
              <a:rPr lang="uk-UA" sz="1600" b="1" dirty="0" smtClean="0">
                <a:latin typeface="Joinks"/>
                <a:ea typeface="Times New Roman"/>
              </a:rPr>
              <a:t>– </a:t>
            </a:r>
            <a:r>
              <a:rPr lang="uk-UA" sz="1600" b="1" dirty="0">
                <a:latin typeface="Joinks"/>
                <a:ea typeface="Times New Roman"/>
              </a:rPr>
              <a:t>23 і материнська </a:t>
            </a:r>
            <a:r>
              <a:rPr lang="uk-UA" sz="1600" b="1" dirty="0" smtClean="0">
                <a:latin typeface="Joinks"/>
                <a:ea typeface="Times New Roman"/>
              </a:rPr>
              <a:t>– </a:t>
            </a:r>
            <a:r>
              <a:rPr lang="uk-UA" sz="1600" b="1" dirty="0">
                <a:latin typeface="Joinks"/>
                <a:ea typeface="Times New Roman"/>
              </a:rPr>
              <a:t>3. Жива маса гібридних каченят у </a:t>
            </a:r>
            <a:r>
              <a:rPr lang="uk-UA" sz="1600" b="1" dirty="0" smtClean="0">
                <a:latin typeface="Joinks"/>
                <a:ea typeface="Times New Roman"/>
              </a:rPr>
              <a:t>7-тижневому </a:t>
            </a:r>
            <a:r>
              <a:rPr lang="uk-UA" sz="1600" b="1" dirty="0" smtClean="0">
                <a:latin typeface="Joinks"/>
                <a:ea typeface="Times New Roman"/>
              </a:rPr>
              <a:t>віці – 2,5–2,7 </a:t>
            </a:r>
            <a:r>
              <a:rPr lang="uk-UA" sz="1600" b="1" dirty="0">
                <a:latin typeface="Joinks"/>
                <a:ea typeface="Times New Roman"/>
              </a:rPr>
              <a:t>кг. М'ясо цих каченят менш жирне, ніж кросу Х-11. Качок материнської лінії використовують при створенні нових кросів.</a:t>
            </a:r>
            <a:endParaRPr lang="ru-RU" sz="1600" b="1" dirty="0">
              <a:effectLst/>
              <a:latin typeface="Joinks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85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7888"/>
            <a:ext cx="7056784" cy="307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749134"/>
            <a:ext cx="49497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Звичайний</a:t>
            </a:r>
            <a:r>
              <a:rPr lang="ru-RU" sz="2000" b="1" dirty="0">
                <a:latin typeface="Joinks"/>
              </a:rPr>
              <a:t> (дикий) перепел </a:t>
            </a:r>
            <a:r>
              <a:rPr lang="ru-RU" sz="2000" b="1" dirty="0" smtClean="0">
                <a:latin typeface="Joinks"/>
              </a:rPr>
              <a:t>–</a:t>
            </a:r>
            <a:r>
              <a:rPr lang="ru-RU" sz="2000" b="1" dirty="0" err="1" smtClean="0">
                <a:latin typeface="Joinks"/>
              </a:rPr>
              <a:t>наймініатюрніший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представник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сімейства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фазанових</a:t>
            </a:r>
            <a:r>
              <a:rPr lang="ru-RU" sz="2000" b="1" dirty="0">
                <a:latin typeface="Joinks"/>
              </a:rPr>
              <a:t>: </a:t>
            </a:r>
            <a:r>
              <a:rPr lang="ru-RU" sz="2000" b="1" dirty="0" err="1">
                <a:latin typeface="Joinks"/>
              </a:rPr>
              <a:t>довжина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його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тіла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err="1">
                <a:latin typeface="Joinks"/>
              </a:rPr>
              <a:t>близько</a:t>
            </a:r>
            <a:r>
              <a:rPr lang="ru-RU" sz="2000" b="1" dirty="0">
                <a:latin typeface="Joinks"/>
              </a:rPr>
              <a:t> 18 см, жива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в межах </a:t>
            </a:r>
            <a:r>
              <a:rPr lang="ru-RU" sz="2000" b="1" dirty="0" smtClean="0">
                <a:latin typeface="Joinks"/>
              </a:rPr>
              <a:t>100–130 г. </a:t>
            </a:r>
            <a:endParaRPr lang="ru-RU" sz="2000" b="1" dirty="0"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5165" y="2436415"/>
            <a:ext cx="64529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Перепели одомашнено в </a:t>
            </a:r>
            <a:r>
              <a:rPr lang="ru-RU" sz="2000" b="1" dirty="0" err="1">
                <a:latin typeface="Joinks"/>
              </a:rPr>
              <a:t>Японії</a:t>
            </a:r>
            <a:r>
              <a:rPr lang="ru-RU" sz="2000" b="1" dirty="0">
                <a:latin typeface="Joinks"/>
              </a:rPr>
              <a:t> на початку </a:t>
            </a:r>
            <a:r>
              <a:rPr lang="ru-RU" sz="2000" b="1" dirty="0" err="1">
                <a:latin typeface="Joinks"/>
              </a:rPr>
              <a:t>минулого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століття</a:t>
            </a:r>
            <a:r>
              <a:rPr lang="ru-RU" sz="2000" b="1" dirty="0">
                <a:latin typeface="Joinks"/>
              </a:rPr>
              <a:t>. У </a:t>
            </a:r>
            <a:r>
              <a:rPr lang="ru-RU" sz="2000" b="1" dirty="0" err="1">
                <a:latin typeface="Joinks"/>
              </a:rPr>
              <a:t>процесі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селекції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нього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отримано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кілька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нових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порід</a:t>
            </a:r>
            <a:r>
              <a:rPr lang="ru-RU" sz="2000" b="1" dirty="0">
                <a:latin typeface="Joinks"/>
              </a:rPr>
              <a:t>: </a:t>
            </a:r>
            <a:r>
              <a:rPr lang="ru-RU" sz="2000" b="1" dirty="0" err="1">
                <a:latin typeface="Joinks"/>
              </a:rPr>
              <a:t>англійський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чорний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англійський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білий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мармуровий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смокінг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smtClean="0">
                <a:latin typeface="Joinks"/>
              </a:rPr>
              <a:t>фараон </a:t>
            </a:r>
            <a:r>
              <a:rPr lang="ru-RU" sz="2000" b="1" dirty="0">
                <a:latin typeface="Joinks"/>
              </a:rPr>
              <a:t>і </a:t>
            </a:r>
            <a:r>
              <a:rPr lang="ru-RU" sz="2000" b="1" dirty="0" err="1">
                <a:latin typeface="Joinks"/>
              </a:rPr>
              <a:t>димчастий</a:t>
            </a:r>
            <a:r>
              <a:rPr lang="ru-RU" sz="2000" b="1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293096"/>
            <a:ext cx="5625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На </a:t>
            </a:r>
            <a:r>
              <a:rPr lang="ru-RU" sz="2000" b="1" dirty="0" err="1">
                <a:latin typeface="Joinks"/>
              </a:rPr>
              <a:t>сьогодні</a:t>
            </a:r>
            <a:r>
              <a:rPr lang="ru-RU" sz="2000" b="1" dirty="0">
                <a:latin typeface="Joinks"/>
              </a:rPr>
              <a:t> в </a:t>
            </a:r>
            <a:r>
              <a:rPr lang="ru-RU" sz="2000" b="1" dirty="0" err="1">
                <a:latin typeface="Joinks"/>
              </a:rPr>
              <a:t>світі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налічується</a:t>
            </a:r>
            <a:r>
              <a:rPr lang="ru-RU" sz="2000" b="1" dirty="0">
                <a:latin typeface="Joinks"/>
              </a:rPr>
              <a:t> 34 </a:t>
            </a:r>
            <a:r>
              <a:rPr lang="ru-RU" sz="2000" b="1" dirty="0" err="1">
                <a:latin typeface="Joinks"/>
              </a:rPr>
              <a:t>лінії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перепелів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тільки</a:t>
            </a:r>
            <a:r>
              <a:rPr lang="ru-RU" sz="2000" b="1" dirty="0">
                <a:latin typeface="Joinks"/>
              </a:rPr>
              <a:t> з </a:t>
            </a:r>
            <a:r>
              <a:rPr lang="ru-RU" sz="2000" b="1" dirty="0" err="1">
                <a:latin typeface="Joinks"/>
              </a:rPr>
              <a:t>різними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мутаціями</a:t>
            </a:r>
            <a:r>
              <a:rPr lang="ru-RU" sz="2000" b="1" dirty="0">
                <a:latin typeface="Joinks"/>
              </a:rPr>
              <a:t>: </a:t>
            </a:r>
            <a:r>
              <a:rPr lang="ru-RU" sz="2000" b="1" dirty="0" err="1">
                <a:latin typeface="Joinks"/>
              </a:rPr>
              <a:t>біла</a:t>
            </a:r>
            <a:r>
              <a:rPr lang="ru-RU" sz="2000" b="1" dirty="0">
                <a:latin typeface="Joinks"/>
              </a:rPr>
              <a:t>, коричнева, </a:t>
            </a:r>
            <a:r>
              <a:rPr lang="ru-RU" sz="2000" b="1" dirty="0" err="1">
                <a:latin typeface="Joinks"/>
              </a:rPr>
              <a:t>жовта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неповний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альбінос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червонокачанна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мармурова</a:t>
            </a:r>
            <a:r>
              <a:rPr lang="ru-RU" sz="2000" b="1" dirty="0">
                <a:latin typeface="Joinks"/>
              </a:rPr>
              <a:t>; </a:t>
            </a:r>
            <a:r>
              <a:rPr lang="ru-RU" sz="2000" b="1" dirty="0" err="1">
                <a:latin typeface="Joinks"/>
              </a:rPr>
              <a:t>мутація</a:t>
            </a:r>
            <a:r>
              <a:rPr lang="ru-RU" sz="2000" b="1" dirty="0">
                <a:latin typeface="Joinks"/>
              </a:rPr>
              <a:t> за структурою </a:t>
            </a:r>
            <a:r>
              <a:rPr lang="ru-RU" sz="2000" b="1" dirty="0" err="1">
                <a:latin typeface="Joinks"/>
              </a:rPr>
              <a:t>пір'я</a:t>
            </a:r>
            <a:r>
              <a:rPr lang="ru-RU" sz="2000" b="1" dirty="0">
                <a:latin typeface="Joinks"/>
              </a:rPr>
              <a:t> і скелета (</a:t>
            </a:r>
            <a:r>
              <a:rPr lang="ru-RU" sz="2000" b="1" dirty="0" err="1">
                <a:latin typeface="Joinks"/>
              </a:rPr>
              <a:t>подовжений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дзьоб</a:t>
            </a:r>
            <a:r>
              <a:rPr lang="ru-RU" sz="2000" b="1" dirty="0">
                <a:latin typeface="Joinks"/>
              </a:rPr>
              <a:t>).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96" y="0"/>
            <a:ext cx="1219200" cy="1427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Documents and Settings\Admin\Мои документы\Мои рисунки\ФОТО ДЛЯ ПРЕЗЕНТАЦІЙ\клас!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5" y="4413020"/>
            <a:ext cx="1522413" cy="227687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28392" y="54049"/>
            <a:ext cx="3969356" cy="1015663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none">
            <a:spAutoFit/>
          </a:bodyPr>
          <a:lstStyle/>
          <a:p>
            <a:pPr lvl="0"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П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rgbClr val="8FE28A">
                        <a:satMod val="155000"/>
                      </a:srgbClr>
                    </a:gs>
                    <a:gs pos="100000">
                      <a:srgbClr val="8FE28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е</a:t>
            </a:r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р</a:t>
            </a:r>
            <a:r>
              <a:rPr lang="ru-RU" sz="6000" b="1" spc="50" dirty="0" smtClean="0">
                <a:ln w="11430"/>
                <a:solidFill>
                  <a:srgbClr val="F489C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е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rgbClr val="8FE28A">
                        <a:satMod val="155000"/>
                      </a:srgbClr>
                    </a:gs>
                    <a:gs pos="100000">
                      <a:srgbClr val="8FE28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п</a:t>
            </a:r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е</a:t>
            </a:r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л</a:t>
            </a:r>
            <a:r>
              <a:rPr lang="ru-RU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и</a:t>
            </a:r>
            <a:endParaRPr lang="ru-RU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6008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6" y="714999"/>
            <a:ext cx="47939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Рисунок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5" y="2492896"/>
            <a:ext cx="3744416" cy="3164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2428" y="260648"/>
            <a:ext cx="5328592" cy="24006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Я</a:t>
            </a:r>
            <a:r>
              <a:rPr lang="ru-RU" sz="48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п</a:t>
            </a:r>
            <a:r>
              <a:rPr lang="ru-RU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о</a:t>
            </a:r>
            <a:r>
              <a:rPr lang="ru-RU" sz="48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н</a:t>
            </a:r>
            <a:r>
              <a:rPr lang="ru-RU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с</a:t>
            </a:r>
            <a:r>
              <a:rPr lang="ru-RU" sz="48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ь</a:t>
            </a:r>
            <a:r>
              <a:rPr lang="ru-RU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к</a:t>
            </a: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и</a:t>
            </a:r>
            <a:r>
              <a:rPr lang="ru-RU" sz="48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й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 </a:t>
            </a:r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п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е</a:t>
            </a:r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р</a:t>
            </a:r>
            <a:r>
              <a:rPr lang="ru-RU" sz="4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е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п</a:t>
            </a: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е</a:t>
            </a:r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inks"/>
              </a:rPr>
              <a:t>л</a:t>
            </a:r>
            <a:endParaRPr lang="ru-RU" sz="48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oinks"/>
            </a:endParaRPr>
          </a:p>
          <a:p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7112" y="119068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Joinks"/>
              </a:rPr>
              <a:t>В </a:t>
            </a:r>
            <a:r>
              <a:rPr lang="ru-RU" b="1" dirty="0" err="1">
                <a:latin typeface="Joinks"/>
              </a:rPr>
              <a:t>японського</a:t>
            </a:r>
            <a:r>
              <a:rPr lang="ru-RU" b="1" dirty="0">
                <a:latin typeface="Joinks"/>
              </a:rPr>
              <a:t> перепела </a:t>
            </a:r>
            <a:r>
              <a:rPr lang="ru-RU" b="1" dirty="0" err="1">
                <a:latin typeface="Joinks"/>
              </a:rPr>
              <a:t>тулуб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подовжений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хвіст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крила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короткі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оперення</a:t>
            </a:r>
            <a:r>
              <a:rPr lang="ru-RU" b="1" dirty="0">
                <a:latin typeface="Joinks"/>
              </a:rPr>
              <a:t> коричнево-</a:t>
            </a:r>
            <a:r>
              <a:rPr lang="ru-RU" b="1" dirty="0" err="1">
                <a:latin typeface="Joinks"/>
              </a:rPr>
              <a:t>сіре</a:t>
            </a:r>
            <a:r>
              <a:rPr lang="ru-RU" b="1" dirty="0">
                <a:latin typeface="Joinks"/>
              </a:rPr>
              <a:t>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самців</a:t>
            </a:r>
            <a:r>
              <a:rPr lang="ru-RU" b="1" dirty="0" smtClean="0">
                <a:latin typeface="Joinks"/>
              </a:rPr>
              <a:t> – 115–120 </a:t>
            </a:r>
            <a:r>
              <a:rPr lang="ru-RU" b="1" dirty="0">
                <a:latin typeface="Joinks"/>
              </a:rPr>
              <a:t>г, самок </a:t>
            </a:r>
            <a:r>
              <a:rPr lang="ru-RU" b="1" dirty="0" smtClean="0">
                <a:latin typeface="Joinks"/>
              </a:rPr>
              <a:t>– 140–145 </a:t>
            </a:r>
            <a:r>
              <a:rPr lang="ru-RU" b="1" dirty="0">
                <a:latin typeface="Joinks"/>
              </a:rPr>
              <a:t>г, </a:t>
            </a:r>
            <a:r>
              <a:rPr lang="ru-RU" b="1" dirty="0" err="1">
                <a:latin typeface="Joinks"/>
              </a:rPr>
              <a:t>яйценосність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250–300 і </a:t>
            </a:r>
            <a:r>
              <a:rPr lang="ru-RU" b="1" dirty="0" err="1" smtClean="0">
                <a:latin typeface="Joinks"/>
              </a:rPr>
              <a:t>більше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яєць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на </a:t>
            </a:r>
            <a:r>
              <a:rPr lang="ru-RU" b="1" dirty="0" err="1">
                <a:latin typeface="Joinks"/>
              </a:rPr>
              <a:t>рік</a:t>
            </a:r>
            <a:r>
              <a:rPr lang="ru-RU" b="1" dirty="0">
                <a:latin typeface="Joinks"/>
              </a:rPr>
              <a:t>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Маса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яйця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8–12 </a:t>
            </a:r>
            <a:r>
              <a:rPr lang="ru-RU" b="1" dirty="0">
                <a:latin typeface="Joinks"/>
              </a:rPr>
              <a:t>г, </a:t>
            </a:r>
            <a:r>
              <a:rPr lang="ru-RU" b="1" dirty="0" err="1">
                <a:latin typeface="Joinks"/>
              </a:rPr>
              <a:t>шкаралупа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димчасто-сіра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з </a:t>
            </a:r>
            <a:r>
              <a:rPr lang="ru-RU" b="1" dirty="0" err="1">
                <a:latin typeface="Joinks"/>
              </a:rPr>
              <a:t>різнокольоровими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цяточками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Нестися</a:t>
            </a:r>
            <a:r>
              <a:rPr lang="ru-RU" b="1" dirty="0">
                <a:latin typeface="Joinks"/>
              </a:rPr>
              <a:t> птахи </a:t>
            </a:r>
            <a:r>
              <a:rPr lang="ru-RU" b="1" dirty="0" err="1">
                <a:latin typeface="Joinks"/>
              </a:rPr>
              <a:t>починають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п'яти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тижнів</a:t>
            </a:r>
            <a:r>
              <a:rPr lang="ru-RU" b="1" dirty="0">
                <a:latin typeface="Joinks"/>
              </a:rPr>
              <a:t>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Заплідненість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smtClean="0">
                <a:latin typeface="Joinks"/>
              </a:rPr>
              <a:t>самок – 8–40-  </a:t>
            </a:r>
            <a:r>
              <a:rPr lang="ru-RU" b="1" dirty="0" err="1">
                <a:latin typeface="Joinks"/>
              </a:rPr>
              <a:t>тижневого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віку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складає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80–90</a:t>
            </a:r>
            <a:r>
              <a:rPr lang="ru-RU" b="1" dirty="0">
                <a:latin typeface="Joinks"/>
              </a:rPr>
              <a:t>%, </a:t>
            </a:r>
            <a:r>
              <a:rPr lang="ru-RU" b="1" dirty="0" err="1">
                <a:latin typeface="Joinks"/>
              </a:rPr>
              <a:t>виведення</a:t>
            </a:r>
            <a:r>
              <a:rPr lang="ru-RU" b="1" dirty="0">
                <a:latin typeface="Joinks"/>
              </a:rPr>
              <a:t> молодняку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70%, а </a:t>
            </a:r>
            <a:r>
              <a:rPr lang="ru-RU" b="1" dirty="0" err="1">
                <a:latin typeface="Joinks"/>
              </a:rPr>
              <a:t>іноді</a:t>
            </a:r>
            <a:r>
              <a:rPr lang="ru-RU" b="1" dirty="0">
                <a:latin typeface="Joinks"/>
              </a:rPr>
              <a:t> і 90%.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тушок</a:t>
            </a:r>
            <a:r>
              <a:rPr lang="ru-RU" b="1" dirty="0">
                <a:latin typeface="Joinks"/>
              </a:rPr>
              <a:t> невелика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до 80 г, тому </a:t>
            </a:r>
            <a:r>
              <a:rPr lang="ru-RU" b="1" dirty="0" err="1">
                <a:latin typeface="Joinks"/>
              </a:rPr>
              <a:t>вирощувати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їх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м'ясо</a:t>
            </a:r>
            <a:r>
              <a:rPr lang="ru-RU" b="1" dirty="0">
                <a:latin typeface="Joinks"/>
              </a:rPr>
              <a:t> не </a:t>
            </a:r>
            <a:r>
              <a:rPr lang="ru-RU" b="1" dirty="0" err="1">
                <a:latin typeface="Joinks"/>
              </a:rPr>
              <a:t>вигідно</a:t>
            </a:r>
            <a:r>
              <a:rPr lang="ru-RU" b="1" dirty="0">
                <a:latin typeface="Joinks"/>
              </a:rPr>
              <a:t>. </a:t>
            </a:r>
          </a:p>
          <a:p>
            <a:pPr algn="ctr"/>
            <a:r>
              <a:rPr lang="ru-RU" b="1" dirty="0">
                <a:latin typeface="Joinks"/>
              </a:rPr>
              <a:t>Птахи </a:t>
            </a:r>
            <a:r>
              <a:rPr lang="ru-RU" b="1" dirty="0" err="1">
                <a:latin typeface="Joinks"/>
              </a:rPr>
              <a:t>стійкі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проти</a:t>
            </a:r>
            <a:r>
              <a:rPr lang="ru-RU" b="1" dirty="0">
                <a:latin typeface="Joinks"/>
              </a:rPr>
              <a:t> хвороб. </a:t>
            </a:r>
          </a:p>
        </p:txBody>
      </p:sp>
    </p:spTree>
    <p:extLst>
      <p:ext uri="{BB962C8B-B14F-4D97-AF65-F5344CB8AC3E}">
        <p14:creationId xmlns:p14="http://schemas.microsoft.com/office/powerpoint/2010/main" val="20147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6" y="714999"/>
            <a:ext cx="47939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714999"/>
            <a:ext cx="3189656" cy="923330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Joinks"/>
              </a:rPr>
              <a:t>Ф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Joinks"/>
              </a:rPr>
              <a:t>а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Joinks"/>
              </a:rPr>
              <a:t>р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Joinks"/>
              </a:rPr>
              <a:t>а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Joinks"/>
              </a:rPr>
              <a:t>о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Joinks"/>
              </a:rPr>
              <a:t>н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Joinks"/>
            </a:endParaRPr>
          </a:p>
        </p:txBody>
      </p:sp>
      <p:pic>
        <p:nvPicPr>
          <p:cNvPr id="2050" name="Рисунок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9" y="2276872"/>
            <a:ext cx="3811017" cy="3601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6118" y="1230666"/>
            <a:ext cx="46829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Ця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м'ясна</a:t>
            </a:r>
            <a:r>
              <a:rPr lang="ru-RU" b="1" dirty="0">
                <a:latin typeface="Joinks"/>
              </a:rPr>
              <a:t> порода </a:t>
            </a:r>
            <a:r>
              <a:rPr lang="ru-RU" b="1" dirty="0" err="1">
                <a:latin typeface="Joinks"/>
              </a:rPr>
              <a:t>виведена</a:t>
            </a:r>
            <a:r>
              <a:rPr lang="ru-RU" b="1" dirty="0">
                <a:latin typeface="Joinks"/>
              </a:rPr>
              <a:t> в США. 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За </a:t>
            </a:r>
            <a:r>
              <a:rPr lang="ru-RU" b="1" dirty="0" err="1">
                <a:latin typeface="Joinks"/>
              </a:rPr>
              <a:t>забарвленням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оперення</a:t>
            </a:r>
            <a:r>
              <a:rPr lang="ru-RU" b="1" dirty="0">
                <a:latin typeface="Joinks"/>
              </a:rPr>
              <a:t> фараон не </a:t>
            </a:r>
            <a:r>
              <a:rPr lang="ru-RU" b="1" dirty="0" err="1">
                <a:latin typeface="Joinks"/>
              </a:rPr>
              <a:t>відрізняється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японських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перепелів</a:t>
            </a:r>
            <a:r>
              <a:rPr lang="ru-RU" b="1" dirty="0">
                <a:latin typeface="Joinks"/>
              </a:rPr>
              <a:t>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Жива 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дорослих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самців</a:t>
            </a:r>
            <a:r>
              <a:rPr lang="ru-RU" b="1" dirty="0" smtClean="0">
                <a:latin typeface="Joinks"/>
              </a:rPr>
              <a:t> – 180–200 </a:t>
            </a:r>
            <a:r>
              <a:rPr lang="ru-RU" b="1" dirty="0">
                <a:latin typeface="Joinks"/>
              </a:rPr>
              <a:t>г, самок </a:t>
            </a:r>
            <a:r>
              <a:rPr lang="ru-RU" b="1" dirty="0" smtClean="0">
                <a:latin typeface="Joinks"/>
              </a:rPr>
              <a:t>– 280–300 </a:t>
            </a:r>
            <a:r>
              <a:rPr lang="ru-RU" b="1" dirty="0">
                <a:latin typeface="Joinks"/>
              </a:rPr>
              <a:t>г, </a:t>
            </a:r>
            <a:r>
              <a:rPr lang="ru-RU" b="1" dirty="0" err="1">
                <a:latin typeface="Joinks"/>
              </a:rPr>
              <a:t>яйценосність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200–220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рік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яйця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</a:p>
          <a:p>
            <a:pPr algn="ctr"/>
            <a:r>
              <a:rPr lang="ru-RU" b="1" dirty="0" smtClean="0">
                <a:latin typeface="Joinks"/>
              </a:rPr>
              <a:t>12–16 г</a:t>
            </a:r>
            <a:r>
              <a:rPr lang="ru-RU" b="1" dirty="0">
                <a:latin typeface="Joinks"/>
              </a:rPr>
              <a:t>. 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У </a:t>
            </a:r>
            <a:r>
              <a:rPr lang="ru-RU" b="1" dirty="0" err="1">
                <a:latin typeface="Joinks"/>
              </a:rPr>
              <a:t>п'ятитижневому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молодняку </a:t>
            </a:r>
            <a:r>
              <a:rPr lang="ru-RU" b="1" dirty="0" err="1">
                <a:latin typeface="Joinks"/>
              </a:rPr>
              <a:t>досягає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140–150 </a:t>
            </a:r>
            <a:r>
              <a:rPr lang="ru-RU" b="1" dirty="0">
                <a:latin typeface="Joinks"/>
              </a:rPr>
              <a:t>г. </a:t>
            </a:r>
            <a:r>
              <a:rPr lang="ru-RU" b="1" dirty="0" err="1">
                <a:latin typeface="Joinks"/>
              </a:rPr>
              <a:t>Нестися</a:t>
            </a:r>
            <a:r>
              <a:rPr lang="ru-RU" b="1" dirty="0">
                <a:latin typeface="Joinks"/>
              </a:rPr>
              <a:t> самки </a:t>
            </a:r>
            <a:r>
              <a:rPr lang="ru-RU" b="1" dirty="0" err="1">
                <a:latin typeface="Joinks"/>
              </a:rPr>
              <a:t>починають</a:t>
            </a:r>
            <a:r>
              <a:rPr lang="ru-RU" b="1" dirty="0">
                <a:latin typeface="Joinks"/>
              </a:rPr>
              <a:t> у 6-7 </a:t>
            </a:r>
            <a:r>
              <a:rPr lang="ru-RU" b="1" dirty="0" err="1">
                <a:latin typeface="Joinks"/>
              </a:rPr>
              <a:t>тижневому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. У 45-денному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їх</a:t>
            </a:r>
            <a:r>
              <a:rPr lang="ru-RU" b="1" dirty="0">
                <a:latin typeface="Joinks"/>
              </a:rPr>
              <a:t> 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становить </a:t>
            </a:r>
            <a:r>
              <a:rPr lang="ru-RU" b="1" dirty="0" smtClean="0">
                <a:latin typeface="Joinks"/>
              </a:rPr>
              <a:t>150–180 г</a:t>
            </a:r>
            <a:r>
              <a:rPr lang="ru-RU" b="1" dirty="0">
                <a:latin typeface="Joinks"/>
              </a:rPr>
              <a:t>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Недоліком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породи </a:t>
            </a:r>
            <a:r>
              <a:rPr lang="ru-RU" b="1" dirty="0" err="1">
                <a:latin typeface="Joinks"/>
              </a:rPr>
              <a:t>вважається</a:t>
            </a:r>
            <a:r>
              <a:rPr lang="ru-RU" b="1" dirty="0">
                <a:latin typeface="Joinks"/>
              </a:rPr>
              <a:t> "</a:t>
            </a:r>
            <a:r>
              <a:rPr lang="ru-RU" b="1" dirty="0" err="1">
                <a:latin typeface="Joinks"/>
              </a:rPr>
              <a:t>дике</a:t>
            </a:r>
            <a:r>
              <a:rPr lang="ru-RU" b="1" dirty="0">
                <a:latin typeface="Joinks"/>
              </a:rPr>
              <a:t>" </a:t>
            </a:r>
            <a:r>
              <a:rPr lang="ru-RU" b="1" dirty="0" err="1">
                <a:latin typeface="Joinks"/>
              </a:rPr>
              <a:t>забарвлення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оперення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що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погіршує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товарний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вигляд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тушок</a:t>
            </a:r>
            <a:r>
              <a:rPr lang="ru-RU" b="1" dirty="0" smtClean="0">
                <a:latin typeface="Joinks"/>
              </a:rPr>
              <a:t>.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Цих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птахів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використовують</a:t>
            </a:r>
            <a:r>
              <a:rPr lang="ru-RU" b="1" dirty="0">
                <a:latin typeface="Joinks"/>
              </a:rPr>
              <a:t> для </a:t>
            </a:r>
            <a:r>
              <a:rPr lang="ru-RU" b="1" dirty="0" err="1">
                <a:latin typeface="Joinks"/>
              </a:rPr>
              <a:t>виробництва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тушок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перепелів</a:t>
            </a:r>
            <a:r>
              <a:rPr lang="ru-RU" b="1" dirty="0">
                <a:latin typeface="Joink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02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5152" y="713580"/>
            <a:ext cx="6120680" cy="2787427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Мои документы\Мои рисунки\ФОТО ДЛЯ ПРЕЗЕНТАЦІЙ\симпатяшка інд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304256" cy="2112417"/>
          </a:xfrm>
          <a:prstGeom prst="round2DiagRect">
            <a:avLst>
              <a:gd name="adj1" fmla="val 16667"/>
              <a:gd name="adj2" fmla="val 1574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96" y="0"/>
            <a:ext cx="1219200" cy="1427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4169" y="1145483"/>
            <a:ext cx="5143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Новий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світ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подарував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європейцям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найбільшу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птицю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ряду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куроподібних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–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індиків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або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"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заморську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курку".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715143"/>
            <a:ext cx="5539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Joinks"/>
              </a:rPr>
              <a:t>Лідером</a:t>
            </a:r>
            <a:r>
              <a:rPr lang="ru-RU" sz="2400" b="1" dirty="0">
                <a:latin typeface="Joinks"/>
              </a:rPr>
              <a:t> в </a:t>
            </a:r>
            <a:r>
              <a:rPr lang="ru-RU" sz="2400" b="1" dirty="0" err="1">
                <a:latin typeface="Joinks"/>
              </a:rPr>
              <a:t>розведенні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індиків</a:t>
            </a:r>
            <a:r>
              <a:rPr lang="ru-RU" sz="2400" b="1" dirty="0">
                <a:latin typeface="Joinks"/>
              </a:rPr>
              <a:t> є США – </a:t>
            </a:r>
            <a:r>
              <a:rPr lang="ru-RU" sz="2400" b="1" dirty="0" err="1">
                <a:latin typeface="Joinks"/>
              </a:rPr>
              <a:t>понад</a:t>
            </a:r>
            <a:r>
              <a:rPr lang="ru-RU" sz="2400" b="1" dirty="0">
                <a:latin typeface="Joinks"/>
              </a:rPr>
              <a:t> 41% </a:t>
            </a:r>
            <a:r>
              <a:rPr lang="ru-RU" sz="2400" b="1" dirty="0" err="1">
                <a:latin typeface="Joinks"/>
              </a:rPr>
              <a:t>світового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виробництва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індичого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м’яса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припадає</a:t>
            </a:r>
            <a:r>
              <a:rPr lang="ru-RU" sz="2400" b="1" dirty="0">
                <a:latin typeface="Joinks"/>
              </a:rPr>
              <a:t> на </a:t>
            </a:r>
            <a:r>
              <a:rPr lang="ru-RU" sz="2400" b="1" dirty="0" err="1">
                <a:latin typeface="Joinks"/>
              </a:rPr>
              <a:t>цю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країну</a:t>
            </a:r>
            <a:r>
              <a:rPr lang="ru-RU" sz="2400" b="1" dirty="0">
                <a:latin typeface="Joinks"/>
              </a:rPr>
              <a:t>. </a:t>
            </a:r>
            <a:r>
              <a:rPr lang="ru-RU" sz="2400" b="1" dirty="0" err="1">
                <a:latin typeface="Joinks"/>
              </a:rPr>
              <a:t>Найпоширеніші</a:t>
            </a:r>
            <a:r>
              <a:rPr lang="ru-RU" sz="2400" b="1" dirty="0">
                <a:latin typeface="Joinks"/>
              </a:rPr>
              <a:t> породи </a:t>
            </a:r>
            <a:r>
              <a:rPr lang="ru-RU" sz="2400" b="1" dirty="0" err="1">
                <a:latin typeface="Joinks"/>
              </a:rPr>
              <a:t>індиків</a:t>
            </a:r>
            <a:r>
              <a:rPr lang="ru-RU" sz="2400" b="1" dirty="0">
                <a:latin typeface="Joinks"/>
              </a:rPr>
              <a:t> – </a:t>
            </a:r>
            <a:r>
              <a:rPr lang="ru-RU" sz="2400" b="1" dirty="0" err="1">
                <a:latin typeface="Joinks"/>
              </a:rPr>
              <a:t>білі</a:t>
            </a:r>
            <a:r>
              <a:rPr lang="ru-RU" sz="2400" b="1" dirty="0">
                <a:latin typeface="Joinks"/>
              </a:rPr>
              <a:t> та </a:t>
            </a:r>
            <a:r>
              <a:rPr lang="ru-RU" sz="2400" b="1" dirty="0" err="1">
                <a:latin typeface="Joinks"/>
              </a:rPr>
              <a:t>бронзові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широкогруді</a:t>
            </a:r>
            <a:r>
              <a:rPr lang="ru-RU" sz="2400" b="1" dirty="0">
                <a:latin typeface="Joinks"/>
              </a:rPr>
              <a:t>, </a:t>
            </a:r>
            <a:r>
              <a:rPr lang="ru-RU" sz="2400" b="1" dirty="0" err="1" smtClean="0">
                <a:latin typeface="Joinks"/>
              </a:rPr>
              <a:t>північнокавказькі</a:t>
            </a:r>
            <a:r>
              <a:rPr lang="ru-RU" sz="2400" b="1" dirty="0" smtClean="0">
                <a:latin typeface="Joinks"/>
              </a:rPr>
              <a:t> </a:t>
            </a:r>
            <a:r>
              <a:rPr lang="ru-RU" sz="2400" b="1" dirty="0">
                <a:latin typeface="Joinks"/>
              </a:rPr>
              <a:t>і </a:t>
            </a:r>
            <a:r>
              <a:rPr lang="ru-RU" sz="2400" b="1" dirty="0" err="1">
                <a:latin typeface="Joinks"/>
              </a:rPr>
              <a:t>московські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білі</a:t>
            </a:r>
            <a:r>
              <a:rPr lang="ru-RU" sz="2400" b="1" dirty="0">
                <a:latin typeface="Joinks"/>
              </a:rPr>
              <a:t> й </a:t>
            </a:r>
            <a:r>
              <a:rPr lang="ru-RU" sz="2400" b="1" dirty="0" err="1">
                <a:latin typeface="Joinks"/>
              </a:rPr>
              <a:t>бронзові</a:t>
            </a:r>
            <a:r>
              <a:rPr lang="ru-RU" sz="2400" b="1" dirty="0">
                <a:latin typeface="Joinks"/>
              </a:rPr>
              <a:t>, </a:t>
            </a:r>
            <a:r>
              <a:rPr lang="ru-RU" sz="2400" b="1" dirty="0" err="1">
                <a:latin typeface="Joinks"/>
              </a:rPr>
              <a:t>белтсвілські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білі</a:t>
            </a:r>
            <a:r>
              <a:rPr lang="ru-RU" sz="2400" b="1" dirty="0">
                <a:latin typeface="Joinks"/>
              </a:rPr>
              <a:t>, </a:t>
            </a:r>
            <a:r>
              <a:rPr lang="ru-RU" sz="2400" b="1" dirty="0" err="1">
                <a:latin typeface="Joinks"/>
              </a:rPr>
              <a:t>тихорецькі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чорні</a:t>
            </a:r>
            <a:r>
              <a:rPr lang="ru-RU" sz="2400" b="1" dirty="0">
                <a:latin typeface="Joink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45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6" y="1124743"/>
            <a:ext cx="4793986" cy="523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36" y="188640"/>
            <a:ext cx="5184576" cy="1323439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А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н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л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і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й</a:t>
            </a:r>
            <a:r>
              <a:rPr lang="ru-RU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ь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к</a:t>
            </a:r>
            <a:r>
              <a:rPr lang="ru-RU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и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й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б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і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л</a:t>
            </a:r>
            <a:r>
              <a:rPr lang="ru-RU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и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й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е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р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е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л</a:t>
            </a:r>
          </a:p>
        </p:txBody>
      </p:sp>
      <p:pic>
        <p:nvPicPr>
          <p:cNvPr id="3074" name="Рисунок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5" y="2204864"/>
            <a:ext cx="3948236" cy="415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6119" y="184482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Перепілка</a:t>
            </a:r>
            <a:r>
              <a:rPr lang="ru-RU" sz="2000" b="1" dirty="0">
                <a:latin typeface="Joinks"/>
              </a:rPr>
              <a:t> з </a:t>
            </a:r>
            <a:r>
              <a:rPr lang="ru-RU" sz="2000" b="1" dirty="0" err="1">
                <a:latin typeface="Joinks"/>
              </a:rPr>
              <a:t>білим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оперенням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темними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очима</a:t>
            </a:r>
            <a:r>
              <a:rPr lang="ru-RU" sz="2000" b="1" dirty="0">
                <a:latin typeface="Joinks"/>
              </a:rPr>
              <a:t>. </a:t>
            </a:r>
            <a:endParaRPr lang="en-US" sz="2000" b="1" dirty="0" smtClean="0">
              <a:latin typeface="Joinks"/>
            </a:endParaRPr>
          </a:p>
          <a:p>
            <a:pPr algn="ctr"/>
            <a:endParaRPr lang="en-US" sz="2000" b="1" dirty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Жива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самок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близько</a:t>
            </a:r>
            <a:r>
              <a:rPr lang="ru-RU" sz="2000" b="1" dirty="0">
                <a:latin typeface="Joinks"/>
              </a:rPr>
              <a:t> 145 г, </a:t>
            </a:r>
            <a:r>
              <a:rPr lang="ru-RU" sz="2000" b="1" dirty="0" err="1">
                <a:latin typeface="Joinks"/>
              </a:rPr>
              <a:t>яйценосність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275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рік</a:t>
            </a:r>
            <a:r>
              <a:rPr lang="ru-RU" sz="2000" b="1" dirty="0">
                <a:latin typeface="Joinks"/>
              </a:rPr>
              <a:t>. </a:t>
            </a:r>
            <a:endParaRPr lang="en-US" sz="2000" b="1" dirty="0" smtClean="0">
              <a:latin typeface="Joinks"/>
            </a:endParaRPr>
          </a:p>
          <a:p>
            <a:pPr algn="ctr"/>
            <a:endParaRPr lang="en-US" sz="2000" b="1" dirty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У </a:t>
            </a:r>
            <a:r>
              <a:rPr lang="ru-RU" sz="2000" b="1" dirty="0" err="1">
                <a:latin typeface="Joinks"/>
              </a:rPr>
              <a:t>птахів</a:t>
            </a:r>
            <a:r>
              <a:rPr lang="ru-RU" sz="2000" b="1" dirty="0">
                <a:latin typeface="Joinks"/>
              </a:rPr>
              <a:t> погано </a:t>
            </a:r>
            <a:r>
              <a:rPr lang="ru-RU" sz="2000" b="1" dirty="0" err="1">
                <a:latin typeface="Joinks"/>
              </a:rPr>
              <a:t>виражений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диморфізм</a:t>
            </a:r>
            <a:r>
              <a:rPr lang="ru-RU" sz="2000" b="1" dirty="0">
                <a:latin typeface="Joinks"/>
              </a:rPr>
              <a:t>, в </a:t>
            </a:r>
            <a:r>
              <a:rPr lang="ru-RU" sz="2000" b="1" dirty="0" err="1">
                <a:latin typeface="Joinks"/>
              </a:rPr>
              <a:t>результаті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чого</a:t>
            </a:r>
            <a:r>
              <a:rPr lang="ru-RU" sz="2000" b="1" dirty="0">
                <a:latin typeface="Joinks"/>
              </a:rPr>
              <a:t> за </a:t>
            </a:r>
            <a:r>
              <a:rPr lang="ru-RU" sz="2000" b="1" dirty="0" err="1">
                <a:latin typeface="Joinks"/>
              </a:rPr>
              <a:t>їх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розведення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багато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любителів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лише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пізніх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стадіях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розвитку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цієї</a:t>
            </a:r>
            <a:r>
              <a:rPr lang="ru-RU" sz="2000" b="1" dirty="0">
                <a:latin typeface="Joinks"/>
              </a:rPr>
              <a:t> породи (</a:t>
            </a:r>
            <a:r>
              <a:rPr lang="ru-RU" sz="2000" b="1" dirty="0" smtClean="0">
                <a:latin typeface="Joinks"/>
              </a:rPr>
              <a:t>7–8 </a:t>
            </a:r>
            <a:r>
              <a:rPr lang="ru-RU" sz="2000" b="1" dirty="0" err="1">
                <a:latin typeface="Joinks"/>
              </a:rPr>
              <a:t>тижнів</a:t>
            </a:r>
            <a:r>
              <a:rPr lang="ru-RU" sz="2000" b="1" dirty="0">
                <a:latin typeface="Joinks"/>
              </a:rPr>
              <a:t>) </a:t>
            </a:r>
            <a:r>
              <a:rPr lang="ru-RU" sz="2000" b="1" dirty="0" err="1">
                <a:latin typeface="Joinks"/>
              </a:rPr>
              <a:t>можуть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відрізнити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самця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</a:t>
            </a:r>
            <a:r>
              <a:rPr lang="ru-RU" sz="2000" b="1" dirty="0">
                <a:latin typeface="Joinks"/>
              </a:rPr>
              <a:t> самки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002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6" y="714999"/>
            <a:ext cx="47939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Рисунок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614738" cy="398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4586" y="189238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Порода </a:t>
            </a:r>
            <a:r>
              <a:rPr lang="ru-RU" sz="2000" b="1" dirty="0" err="1">
                <a:latin typeface="Joinks"/>
              </a:rPr>
              <a:t>отримана</a:t>
            </a:r>
            <a:r>
              <a:rPr lang="ru-RU" sz="2000" b="1" dirty="0">
                <a:latin typeface="Joinks"/>
              </a:rPr>
              <a:t> при </a:t>
            </a:r>
            <a:r>
              <a:rPr lang="ru-RU" sz="2000" b="1" dirty="0" err="1">
                <a:latin typeface="Joinks"/>
              </a:rPr>
              <a:t>схрещуванні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білих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чорних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перепелів</a:t>
            </a:r>
            <a:r>
              <a:rPr lang="ru-RU" sz="2000" b="1" dirty="0" smtClean="0">
                <a:latin typeface="Joinks"/>
              </a:rPr>
              <a:t>.</a:t>
            </a:r>
            <a:endParaRPr lang="en-US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  <a:endParaRPr lang="en-US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У </a:t>
            </a:r>
            <a:r>
              <a:rPr lang="ru-RU" sz="2000" b="1" dirty="0" err="1">
                <a:latin typeface="Joinks"/>
              </a:rPr>
              <a:t>цих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птахів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оперення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спині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крилах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темне</a:t>
            </a:r>
            <a:r>
              <a:rPr lang="ru-RU" sz="2000" b="1" dirty="0">
                <a:latin typeface="Joinks"/>
              </a:rPr>
              <a:t>, а на грудях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біле</a:t>
            </a:r>
            <a:r>
              <a:rPr lang="ru-RU" sz="2000" b="1" dirty="0">
                <a:latin typeface="Joinks"/>
              </a:rPr>
              <a:t>. </a:t>
            </a:r>
            <a:endParaRPr lang="en-US" sz="2000" b="1" dirty="0" smtClean="0">
              <a:latin typeface="Joinks"/>
            </a:endParaRPr>
          </a:p>
          <a:p>
            <a:pPr algn="ctr"/>
            <a:endParaRPr lang="en-US" sz="2000" b="1" dirty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Жива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самок </a:t>
            </a:r>
            <a:r>
              <a:rPr lang="ru-RU" sz="2000" b="1" dirty="0" smtClean="0">
                <a:latin typeface="Joinks"/>
              </a:rPr>
              <a:t>– 160–180 </a:t>
            </a:r>
            <a:r>
              <a:rPr lang="ru-RU" sz="2000" b="1" dirty="0">
                <a:latin typeface="Joinks"/>
              </a:rPr>
              <a:t>г, </a:t>
            </a:r>
            <a:r>
              <a:rPr lang="ru-RU" sz="2000" b="1" dirty="0" err="1">
                <a:latin typeface="Joinks"/>
              </a:rPr>
              <a:t>самців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140–160 </a:t>
            </a:r>
            <a:r>
              <a:rPr lang="ru-RU" sz="2000" b="1" dirty="0">
                <a:latin typeface="Joinks"/>
              </a:rPr>
              <a:t>г</a:t>
            </a:r>
            <a:r>
              <a:rPr lang="ru-RU" sz="2000" b="1" dirty="0" smtClean="0">
                <a:latin typeface="Joinks"/>
              </a:rPr>
              <a:t>.</a:t>
            </a:r>
            <a:endParaRPr lang="en-US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  <a:endParaRPr lang="en-US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Яйценосність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280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рік</a:t>
            </a:r>
            <a:r>
              <a:rPr lang="ru-RU" sz="2000" b="1" dirty="0">
                <a:latin typeface="Joinks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48791"/>
            <a:ext cx="4819524" cy="769441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е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р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е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е</a:t>
            </a:r>
            <a:r>
              <a:rPr lang="ru-R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л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4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</a:t>
            </a:r>
            <a:r>
              <a:rPr lang="ru-RU" sz="44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м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к</a:t>
            </a:r>
            <a:r>
              <a:rPr lang="ru-RU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і</a:t>
            </a:r>
            <a:r>
              <a:rPr lang="ru-RU" sz="4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н</a:t>
            </a:r>
            <a:r>
              <a:rPr lang="ru-RU" sz="4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9870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Н М К\ПТАХІВНИЦТВО НАВЧ.МЕТОД. КОМПЛЕКС\Презентації Техн. в-ва прод.птах\ФОТО ДЛЯ ПРЕЗЕНТАЦІЙ\страусенят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" y="0"/>
            <a:ext cx="1674144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" y="620688"/>
            <a:ext cx="6530639" cy="37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404664"/>
            <a:ext cx="3214341" cy="769441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СТРАУСИ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28574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У страуса </a:t>
            </a:r>
            <a:r>
              <a:rPr lang="ru-RU" sz="2000" b="1" dirty="0" err="1">
                <a:latin typeface="Joinks"/>
              </a:rPr>
              <a:t>цінується</a:t>
            </a:r>
            <a:r>
              <a:rPr lang="ru-RU" sz="2000" b="1" dirty="0">
                <a:latin typeface="Joinks"/>
              </a:rPr>
              <a:t> все: </a:t>
            </a:r>
            <a:r>
              <a:rPr lang="ru-RU" sz="2000" b="1" dirty="0" err="1">
                <a:latin typeface="Joinks"/>
              </a:rPr>
              <a:t>шкіра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яйця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м'ясо</a:t>
            </a:r>
            <a:r>
              <a:rPr lang="ru-RU" sz="2000" b="1" dirty="0">
                <a:latin typeface="Joinks"/>
              </a:rPr>
              <a:t>, жир, </a:t>
            </a:r>
            <a:r>
              <a:rPr lang="ru-RU" sz="2000" b="1" dirty="0" err="1">
                <a:latin typeface="Joinks"/>
              </a:rPr>
              <a:t>пір'я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практично </a:t>
            </a:r>
            <a:r>
              <a:rPr lang="ru-RU" sz="2000" b="1" dirty="0" err="1">
                <a:latin typeface="Joinks"/>
              </a:rPr>
              <a:t>безвідходне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виробництво</a:t>
            </a:r>
            <a:r>
              <a:rPr lang="ru-RU" sz="2000" b="1" dirty="0">
                <a:latin typeface="Joinks"/>
              </a:rPr>
              <a:t>. </a:t>
            </a:r>
            <a:endParaRPr lang="en-US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У </a:t>
            </a:r>
            <a:r>
              <a:rPr lang="ru-RU" sz="2000" b="1" dirty="0" err="1">
                <a:latin typeface="Joinks"/>
              </a:rPr>
              <a:t>хід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йде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навіть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розбита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шкаралупа</a:t>
            </a:r>
            <a:r>
              <a:rPr lang="ru-RU" sz="2000" b="1" dirty="0">
                <a:latin typeface="Joinks"/>
              </a:rPr>
              <a:t>, яка в </a:t>
            </a:r>
            <a:r>
              <a:rPr lang="ru-RU" sz="2000" b="1" dirty="0" err="1">
                <a:latin typeface="Joinks"/>
              </a:rPr>
              <a:t>умілих</a:t>
            </a:r>
            <a:r>
              <a:rPr lang="ru-RU" sz="2000" b="1" dirty="0">
                <a:latin typeface="Joinks"/>
              </a:rPr>
              <a:t> руках </a:t>
            </a:r>
            <a:r>
              <a:rPr lang="ru-RU" sz="2000" b="1" dirty="0" err="1">
                <a:latin typeface="Joinks"/>
              </a:rPr>
              <a:t>художників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різьбярів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декораторів</a:t>
            </a:r>
            <a:r>
              <a:rPr lang="ru-RU" sz="2000" b="1" dirty="0">
                <a:latin typeface="Joinks"/>
              </a:rPr>
              <a:t> часто </a:t>
            </a:r>
            <a:r>
              <a:rPr lang="ru-RU" sz="2000" b="1" dirty="0" err="1">
                <a:latin typeface="Joinks"/>
              </a:rPr>
              <a:t>стає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твором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мистецтва</a:t>
            </a:r>
            <a:r>
              <a:rPr lang="ru-RU" sz="2000" b="1" dirty="0">
                <a:latin typeface="Joinks"/>
              </a:rPr>
              <a:t>. </a:t>
            </a:r>
            <a:endParaRPr lang="en-US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Неповторний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малюнок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натуральної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страусиної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шкіри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художній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розпис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фактурній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шкаралупі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страусиного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яйця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роблять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такі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вироби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незвичайними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437144"/>
            <a:ext cx="4893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Невибагливість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птиці</a:t>
            </a:r>
            <a:r>
              <a:rPr lang="ru-RU" sz="2000" b="1" dirty="0">
                <a:latin typeface="Joinks"/>
              </a:rPr>
              <a:t> до </a:t>
            </a:r>
            <a:r>
              <a:rPr lang="ru-RU" sz="2000" b="1" dirty="0" err="1">
                <a:latin typeface="Joinks"/>
              </a:rPr>
              <a:t>кліматичних</a:t>
            </a:r>
            <a:r>
              <a:rPr lang="ru-RU" sz="2000" b="1" dirty="0">
                <a:latin typeface="Joinks"/>
              </a:rPr>
              <a:t> умов </a:t>
            </a:r>
            <a:r>
              <a:rPr lang="ru-RU" sz="2000" b="1" dirty="0" err="1">
                <a:latin typeface="Joinks"/>
              </a:rPr>
              <a:t>робить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можливим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розведення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страусів</a:t>
            </a:r>
            <a:r>
              <a:rPr lang="ru-RU" sz="2000" b="1" dirty="0">
                <a:latin typeface="Joinks"/>
              </a:rPr>
              <a:t> в будь-</a:t>
            </a:r>
            <a:r>
              <a:rPr lang="ru-RU" sz="2000" b="1" dirty="0" err="1">
                <a:latin typeface="Joinks"/>
              </a:rPr>
              <a:t>якому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регіоні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України</a:t>
            </a:r>
            <a:r>
              <a:rPr lang="ru-RU" sz="2000" b="1" dirty="0">
                <a:latin typeface="Joinks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" y="4190896"/>
            <a:ext cx="1901825" cy="26527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96" y="0"/>
            <a:ext cx="1219200" cy="1427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:\Н М К\ПТАХІВНИЦТВО НАВЧ.МЕТОД. КОМПЛЕКС\Презентації Техн. в-ва прод.птах\ФОТО ДЛЯ ПРЕЗЕНТАЦІЙ\страус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93" y="4032735"/>
            <a:ext cx="1890168" cy="2810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4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6" y="571001"/>
            <a:ext cx="4793986" cy="628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Рисунок 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4525"/>
            <a:ext cx="3444875" cy="5172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3129" y="89834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Найбільший</a:t>
            </a:r>
            <a:r>
              <a:rPr lang="ru-RU" b="1" dirty="0">
                <a:latin typeface="Joinks"/>
              </a:rPr>
              <a:t> птах, </a:t>
            </a:r>
            <a:r>
              <a:rPr lang="ru-RU" b="1" dirty="0" err="1">
                <a:latin typeface="Joinks"/>
              </a:rPr>
              <a:t>що</a:t>
            </a:r>
            <a:r>
              <a:rPr lang="ru-RU" b="1" dirty="0">
                <a:latin typeface="Joinks"/>
              </a:rPr>
              <a:t> не </a:t>
            </a:r>
            <a:r>
              <a:rPr lang="ru-RU" b="1" dirty="0" err="1">
                <a:latin typeface="Joinks"/>
              </a:rPr>
              <a:t>літає</a:t>
            </a:r>
            <a:r>
              <a:rPr lang="ru-RU" b="1" dirty="0">
                <a:latin typeface="Joinks"/>
              </a:rPr>
              <a:t>. 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Зріст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деяких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екземплярів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досягає</a:t>
            </a:r>
            <a:r>
              <a:rPr lang="ru-RU" b="1" dirty="0">
                <a:latin typeface="Joinks"/>
              </a:rPr>
              <a:t>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2,7 </a:t>
            </a:r>
            <a:r>
              <a:rPr lang="ru-RU" b="1" dirty="0">
                <a:latin typeface="Joinks"/>
              </a:rPr>
              <a:t>м, а 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150–175 </a:t>
            </a:r>
            <a:r>
              <a:rPr lang="ru-RU" b="1" dirty="0">
                <a:latin typeface="Joinks"/>
              </a:rPr>
              <a:t>кг. </a:t>
            </a:r>
            <a:r>
              <a:rPr lang="ru-RU" b="1" dirty="0" err="1">
                <a:latin typeface="Joinks"/>
              </a:rPr>
              <a:t>Цікаво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що</a:t>
            </a:r>
            <a:r>
              <a:rPr lang="ru-RU" b="1" dirty="0">
                <a:latin typeface="Joinks"/>
              </a:rPr>
              <a:t> самки </a:t>
            </a:r>
            <a:r>
              <a:rPr lang="ru-RU" b="1" dirty="0" err="1">
                <a:latin typeface="Joinks"/>
              </a:rPr>
              <a:t>більші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самців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які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рідко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бувають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важчими</a:t>
            </a:r>
            <a:r>
              <a:rPr lang="ru-RU" b="1" dirty="0">
                <a:latin typeface="Joinks"/>
              </a:rPr>
              <a:t> 155 кг. 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За </a:t>
            </a:r>
            <a:r>
              <a:rPr lang="ru-RU" b="1" dirty="0" err="1">
                <a:latin typeface="Joinks"/>
              </a:rPr>
              <a:t>існуючими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відомостями</a:t>
            </a:r>
            <a:r>
              <a:rPr lang="ru-RU" b="1" dirty="0">
                <a:latin typeface="Joinks"/>
              </a:rPr>
              <a:t>, самка </a:t>
            </a:r>
            <a:r>
              <a:rPr lang="ru-RU" b="1" dirty="0" err="1">
                <a:latin typeface="Joinks"/>
              </a:rPr>
              <a:t>африканського</a:t>
            </a:r>
            <a:r>
              <a:rPr lang="ru-RU" b="1" dirty="0">
                <a:latin typeface="Joinks"/>
              </a:rPr>
              <a:t> страуса </a:t>
            </a:r>
            <a:r>
              <a:rPr lang="ru-RU" b="1" dirty="0" err="1">
                <a:latin typeface="Joinks"/>
              </a:rPr>
              <a:t>може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знести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рік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</a:t>
            </a:r>
            <a:r>
              <a:rPr lang="ru-RU" b="1" dirty="0">
                <a:latin typeface="Joinks"/>
              </a:rPr>
              <a:t> 28 до 60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. 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Маса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яйця</a:t>
            </a:r>
            <a:r>
              <a:rPr lang="ru-RU" b="1" dirty="0" smtClean="0">
                <a:latin typeface="Joinks"/>
              </a:rPr>
              <a:t> – 1400–1900 </a:t>
            </a:r>
            <a:r>
              <a:rPr lang="ru-RU" b="1" dirty="0">
                <a:latin typeface="Joinks"/>
              </a:rPr>
              <a:t>г. </a:t>
            </a:r>
            <a:r>
              <a:rPr lang="ru-RU" b="1" dirty="0" err="1" smtClean="0">
                <a:latin typeface="Joinks"/>
              </a:rPr>
              <a:t>Довжина</a:t>
            </a:r>
            <a:r>
              <a:rPr lang="ru-RU" b="1" dirty="0" smtClean="0">
                <a:latin typeface="Joinks"/>
              </a:rPr>
              <a:t>–</a:t>
            </a:r>
          </a:p>
          <a:p>
            <a:pPr algn="ctr"/>
            <a:r>
              <a:rPr lang="ru-RU" b="1" dirty="0" smtClean="0">
                <a:latin typeface="Joinks"/>
              </a:rPr>
              <a:t>15–19 </a:t>
            </a:r>
            <a:r>
              <a:rPr lang="ru-RU" b="1" dirty="0">
                <a:latin typeface="Joinks"/>
              </a:rPr>
              <a:t>см, </a:t>
            </a:r>
            <a:r>
              <a:rPr lang="ru-RU" b="1" dirty="0" smtClean="0">
                <a:latin typeface="Joinks"/>
              </a:rPr>
              <a:t>ширина – 13–15 </a:t>
            </a:r>
            <a:r>
              <a:rPr lang="ru-RU" b="1" dirty="0">
                <a:latin typeface="Joinks"/>
              </a:rPr>
              <a:t>см. </a:t>
            </a:r>
            <a:r>
              <a:rPr lang="ru-RU" b="1" dirty="0" err="1">
                <a:latin typeface="Joinks"/>
              </a:rPr>
              <a:t>Тривалість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природної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інкубації</a:t>
            </a:r>
            <a:r>
              <a:rPr lang="ru-RU" b="1" dirty="0" smtClean="0">
                <a:latin typeface="Joinks"/>
              </a:rPr>
              <a:t> – 41–              42 </a:t>
            </a:r>
            <a:r>
              <a:rPr lang="ru-RU" b="1" dirty="0" err="1">
                <a:latin typeface="Joinks"/>
              </a:rPr>
              <a:t>дні</a:t>
            </a:r>
            <a:r>
              <a:rPr lang="ru-RU" b="1" dirty="0">
                <a:latin typeface="Joinks"/>
              </a:rPr>
              <a:t>. </a:t>
            </a:r>
          </a:p>
          <a:p>
            <a:pPr algn="ctr"/>
            <a:r>
              <a:rPr lang="ru-RU" b="1" dirty="0">
                <a:latin typeface="Joinks"/>
              </a:rPr>
              <a:t>          </a:t>
            </a:r>
            <a:r>
              <a:rPr lang="ru-RU" b="1" dirty="0" err="1">
                <a:latin typeface="Joinks"/>
              </a:rPr>
              <a:t>Ще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крупнішими</a:t>
            </a:r>
            <a:r>
              <a:rPr lang="ru-RU" b="1" dirty="0">
                <a:latin typeface="Joinks"/>
              </a:rPr>
              <a:t> птахами, </a:t>
            </a:r>
            <a:r>
              <a:rPr lang="ru-RU" b="1" dirty="0" err="1">
                <a:latin typeface="Joinks"/>
              </a:rPr>
              <a:t>що</a:t>
            </a:r>
            <a:r>
              <a:rPr lang="ru-RU" b="1" dirty="0">
                <a:latin typeface="Joinks"/>
              </a:rPr>
              <a:t> не </a:t>
            </a:r>
            <a:r>
              <a:rPr lang="ru-RU" b="1" dirty="0" err="1">
                <a:latin typeface="Joinks"/>
              </a:rPr>
              <a:t>літають</a:t>
            </a:r>
            <a:r>
              <a:rPr lang="ru-RU" b="1" dirty="0">
                <a:latin typeface="Joinks"/>
              </a:rPr>
              <a:t> (</a:t>
            </a:r>
            <a:r>
              <a:rPr lang="ru-RU" b="1" dirty="0" err="1">
                <a:latin typeface="Joinks"/>
              </a:rPr>
              <a:t>зріст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понад</a:t>
            </a:r>
            <a:r>
              <a:rPr lang="ru-RU" b="1" dirty="0">
                <a:latin typeface="Joinks"/>
              </a:rPr>
              <a:t> 3 м), </a:t>
            </a:r>
            <a:r>
              <a:rPr lang="ru-RU" b="1" dirty="0" err="1">
                <a:latin typeface="Joinks"/>
              </a:rPr>
              <a:t>були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страусоподібні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епіорніси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які</a:t>
            </a:r>
            <a:r>
              <a:rPr lang="ru-RU" b="1" dirty="0">
                <a:latin typeface="Joinks"/>
              </a:rPr>
              <a:t> жили на </a:t>
            </a:r>
            <a:r>
              <a:rPr lang="ru-RU" b="1" dirty="0" err="1">
                <a:latin typeface="Joinks"/>
              </a:rPr>
              <a:t>Мадагаскарі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були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знищені</a:t>
            </a:r>
            <a:r>
              <a:rPr lang="ru-RU" b="1" dirty="0">
                <a:latin typeface="Joinks"/>
              </a:rPr>
              <a:t> </a:t>
            </a:r>
            <a:r>
              <a:rPr lang="uk-UA" b="1" dirty="0" smtClean="0">
                <a:latin typeface="Joinks"/>
              </a:rPr>
              <a:t>ще </a:t>
            </a:r>
            <a:r>
              <a:rPr lang="ru-RU" b="1" dirty="0">
                <a:latin typeface="Joinks"/>
              </a:rPr>
              <a:t>у</a:t>
            </a:r>
            <a:r>
              <a:rPr lang="ru-RU" b="1" dirty="0" smtClean="0">
                <a:latin typeface="Joinks"/>
              </a:rPr>
              <a:t> </a:t>
            </a:r>
            <a:r>
              <a:rPr lang="en-US" b="1" dirty="0">
                <a:latin typeface="Joinks"/>
              </a:rPr>
              <a:t>XVII-XVIII </a:t>
            </a:r>
            <a:r>
              <a:rPr lang="ru-RU" b="1" dirty="0">
                <a:latin typeface="Joinks"/>
              </a:rPr>
              <a:t>ст.</a:t>
            </a:r>
          </a:p>
          <a:p>
            <a:pPr algn="ctr"/>
            <a:r>
              <a:rPr lang="ru-RU" b="1" dirty="0">
                <a:latin typeface="Joinks"/>
              </a:rPr>
              <a:t>Для </a:t>
            </a:r>
            <a:r>
              <a:rPr lang="ru-RU" b="1" dirty="0" err="1">
                <a:latin typeface="Joinks"/>
              </a:rPr>
              <a:t>розведення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фермерських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господарствах</a:t>
            </a:r>
            <a:r>
              <a:rPr lang="ru-RU" b="1" dirty="0">
                <a:latin typeface="Joinks"/>
              </a:rPr>
              <a:t> в основному </a:t>
            </a:r>
            <a:r>
              <a:rPr lang="ru-RU" b="1" dirty="0" err="1">
                <a:latin typeface="Joinks"/>
              </a:rPr>
              <a:t>використовується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африканський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страус.</a:t>
            </a:r>
            <a:endParaRPr lang="ru-RU" b="1" dirty="0"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1001"/>
            <a:ext cx="3275856" cy="1077218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Африканський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страус </a:t>
            </a:r>
          </a:p>
        </p:txBody>
      </p:sp>
    </p:spTree>
    <p:extLst>
      <p:ext uri="{BB962C8B-B14F-4D97-AF65-F5344CB8AC3E}">
        <p14:creationId xmlns:p14="http://schemas.microsoft.com/office/powerpoint/2010/main" val="34804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6" y="1017472"/>
            <a:ext cx="47939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Рисунок 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2" r="34915"/>
          <a:stretch>
            <a:fillRect/>
          </a:stretch>
        </p:blipFill>
        <p:spPr bwMode="auto">
          <a:xfrm>
            <a:off x="271108" y="1427208"/>
            <a:ext cx="3152075" cy="5013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2172" y="371141"/>
            <a:ext cx="3947747" cy="646331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Північний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нанду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99919" y="1374441"/>
            <a:ext cx="403244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До загону </a:t>
            </a:r>
            <a:r>
              <a:rPr lang="ru-RU" sz="2000" b="1" dirty="0" err="1">
                <a:latin typeface="Joinks"/>
              </a:rPr>
              <a:t>нандуподібних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віднесено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рід</a:t>
            </a:r>
            <a:r>
              <a:rPr lang="ru-RU" sz="2000" b="1" dirty="0">
                <a:latin typeface="Joinks"/>
              </a:rPr>
              <a:t> нанду, </a:t>
            </a:r>
            <a:r>
              <a:rPr lang="ru-RU" sz="2000" b="1" dirty="0" err="1">
                <a:latin typeface="Joinks"/>
              </a:rPr>
              <a:t>що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мешкає</a:t>
            </a:r>
            <a:r>
              <a:rPr lang="ru-RU" sz="2000" b="1" dirty="0">
                <a:latin typeface="Joinks"/>
              </a:rPr>
              <a:t> в </a:t>
            </a:r>
            <a:r>
              <a:rPr lang="ru-RU" sz="2000" b="1" dirty="0" err="1">
                <a:latin typeface="Joinks"/>
              </a:rPr>
              <a:t>Південній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Америці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err="1">
                <a:latin typeface="Joinks"/>
              </a:rPr>
              <a:t>Північний</a:t>
            </a:r>
            <a:r>
              <a:rPr lang="ru-RU" sz="2000" b="1" dirty="0">
                <a:latin typeface="Joinks"/>
              </a:rPr>
              <a:t> нанду (</a:t>
            </a:r>
            <a:r>
              <a:rPr lang="ru-RU" sz="2000" b="1" dirty="0" err="1">
                <a:latin typeface="Joinks"/>
              </a:rPr>
              <a:t>його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ще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називають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великий нанду) </a:t>
            </a:r>
            <a:r>
              <a:rPr lang="ru-RU" sz="2000" b="1" dirty="0" err="1">
                <a:latin typeface="Joinks"/>
              </a:rPr>
              <a:t>досягає</a:t>
            </a:r>
            <a:r>
              <a:rPr lang="ru-RU" sz="2000" b="1" dirty="0">
                <a:latin typeface="Joinks"/>
              </a:rPr>
              <a:t> у </a:t>
            </a:r>
            <a:r>
              <a:rPr lang="ru-RU" sz="2000" b="1" dirty="0" err="1">
                <a:latin typeface="Joinks"/>
              </a:rPr>
              <a:t>висоту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150–170 </a:t>
            </a:r>
            <a:r>
              <a:rPr lang="ru-RU" sz="2000" b="1" dirty="0">
                <a:latin typeface="Joinks"/>
              </a:rPr>
              <a:t>см і </a:t>
            </a:r>
            <a:r>
              <a:rPr lang="ru-RU" sz="2000" b="1" dirty="0" err="1">
                <a:latin typeface="Joinks"/>
              </a:rPr>
              <a:t>важить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25–50 </a:t>
            </a:r>
            <a:r>
              <a:rPr lang="ru-RU" sz="2000" b="1" dirty="0">
                <a:latin typeface="Joinks"/>
              </a:rPr>
              <a:t>кг.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Цей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вид </a:t>
            </a:r>
            <a:r>
              <a:rPr lang="ru-RU" sz="2000" b="1" dirty="0" err="1">
                <a:latin typeface="Joinks"/>
              </a:rPr>
              <a:t>поширений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південь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басейну</a:t>
            </a:r>
            <a:r>
              <a:rPr lang="ru-RU" sz="2000" b="1" dirty="0">
                <a:latin typeface="Joinks"/>
              </a:rPr>
              <a:t> Амазонки до </a:t>
            </a:r>
            <a:r>
              <a:rPr lang="ru-RU" sz="2000" b="1" dirty="0" err="1">
                <a:latin typeface="Joinks"/>
              </a:rPr>
              <a:t>річки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Ріо</a:t>
            </a:r>
            <a:r>
              <a:rPr lang="ru-RU" sz="2000" b="1" dirty="0">
                <a:latin typeface="Joinks"/>
              </a:rPr>
              <a:t>-Негро в </a:t>
            </a:r>
            <a:r>
              <a:rPr lang="ru-RU" sz="2000" b="1" dirty="0" err="1">
                <a:latin typeface="Joinks"/>
              </a:rPr>
              <a:t>середній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Аргентині</a:t>
            </a:r>
            <a:r>
              <a:rPr lang="ru-RU" sz="2000" b="1" dirty="0">
                <a:latin typeface="Joinks"/>
              </a:rPr>
              <a:t>. Нанду </a:t>
            </a:r>
            <a:r>
              <a:rPr lang="ru-RU" sz="2000" b="1" dirty="0" err="1">
                <a:latin typeface="Joinks"/>
              </a:rPr>
              <a:t>Дарвіна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дрібніше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північного</a:t>
            </a:r>
            <a:r>
              <a:rPr lang="ru-RU" sz="2000" b="1" dirty="0">
                <a:latin typeface="Joinks"/>
              </a:rPr>
              <a:t> нанду і водиться на </a:t>
            </a:r>
            <a:r>
              <a:rPr lang="ru-RU" sz="2000" b="1" dirty="0" err="1">
                <a:latin typeface="Joinks"/>
              </a:rPr>
              <a:t>плоскогір'ях</a:t>
            </a:r>
            <a:r>
              <a:rPr lang="ru-RU" sz="2000" b="1" dirty="0">
                <a:latin typeface="Joinks"/>
              </a:rPr>
              <a:t> Анд </a:t>
            </a:r>
            <a:r>
              <a:rPr lang="ru-RU" sz="2000" b="1" dirty="0" err="1">
                <a:latin typeface="Joinks"/>
              </a:rPr>
              <a:t>Болівії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Південного</a:t>
            </a:r>
            <a:r>
              <a:rPr lang="ru-RU" sz="2000" b="1" dirty="0">
                <a:latin typeface="Joinks"/>
              </a:rPr>
              <a:t> Перу, а </a:t>
            </a:r>
            <a:r>
              <a:rPr lang="ru-RU" sz="2000" b="1" dirty="0" err="1">
                <a:latin typeface="Joinks"/>
              </a:rPr>
              <a:t>також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рівнинах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Південної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Аргентини</a:t>
            </a:r>
            <a:r>
              <a:rPr lang="ru-RU" sz="2000" b="1" dirty="0">
                <a:latin typeface="Joinks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5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96" y="0"/>
            <a:ext cx="1219200" cy="1427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" y="620688"/>
            <a:ext cx="6530639" cy="37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3158" y="195944"/>
            <a:ext cx="1915333" cy="769441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Фазан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319" y="1064128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М'ясо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фазанів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прекрасна </a:t>
            </a:r>
            <a:r>
              <a:rPr lang="ru-RU" sz="2000" b="1" dirty="0" err="1">
                <a:latin typeface="Joinks"/>
              </a:rPr>
              <a:t>дієтична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легкозасвоювана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їжа</a:t>
            </a:r>
            <a:r>
              <a:rPr lang="ru-RU" sz="2000" b="1" dirty="0">
                <a:latin typeface="Joinks"/>
              </a:rPr>
              <a:t>, яка </a:t>
            </a:r>
            <a:r>
              <a:rPr lang="ru-RU" sz="2000" b="1" dirty="0" err="1">
                <a:latin typeface="Joinks"/>
              </a:rPr>
              <a:t>спрадавна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дуже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високо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цінувалася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вважалася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лікувальною</a:t>
            </a:r>
            <a:r>
              <a:rPr lang="ru-RU" sz="2000" b="1" dirty="0">
                <a:latin typeface="Joinks"/>
              </a:rPr>
              <a:t>. От як </a:t>
            </a:r>
            <a:r>
              <a:rPr lang="ru-RU" sz="2000" b="1" dirty="0" err="1">
                <a:latin typeface="Joinks"/>
              </a:rPr>
              <a:t>описує</a:t>
            </a:r>
            <a:r>
              <a:rPr lang="ru-RU" sz="2000" b="1" dirty="0">
                <a:latin typeface="Joinks"/>
              </a:rPr>
              <a:t> одна </a:t>
            </a:r>
            <a:r>
              <a:rPr lang="ru-RU" sz="2000" b="1" dirty="0" err="1">
                <a:latin typeface="Joinks"/>
              </a:rPr>
              <a:t>із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старовинних</a:t>
            </a:r>
            <a:r>
              <a:rPr lang="ru-RU" sz="2000" b="1" dirty="0">
                <a:latin typeface="Joinks"/>
              </a:rPr>
              <a:t> книг: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М'ясо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фазана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відмінне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і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гідно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усілякої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похвали.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Воно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укріплює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мозок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розум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і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органи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чуття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допомагає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при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меланхолії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, але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його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слід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споживати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в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гарячому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вигляді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три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дні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підряд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щоб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воно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подіяло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».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4279" y="3310897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На </a:t>
            </a:r>
            <a:r>
              <a:rPr lang="ru-RU" sz="2000" b="1" dirty="0" err="1">
                <a:latin typeface="Joinks"/>
              </a:rPr>
              <a:t>відміну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інших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вживаний</a:t>
            </a:r>
            <a:r>
              <a:rPr lang="ru-RU" sz="2000" b="1" dirty="0">
                <a:latin typeface="Joinks"/>
              </a:rPr>
              <a:t> метод </a:t>
            </a:r>
            <a:r>
              <a:rPr lang="ru-RU" sz="2000" b="1" dirty="0" err="1">
                <a:latin typeface="Joinks"/>
              </a:rPr>
              <a:t>розміщення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фазанів</a:t>
            </a:r>
            <a:r>
              <a:rPr lang="ru-RU" sz="2000" b="1" dirty="0">
                <a:latin typeface="Joinks"/>
              </a:rPr>
              <a:t> у </a:t>
            </a:r>
            <a:r>
              <a:rPr lang="ru-RU" sz="2000" b="1" dirty="0" err="1">
                <a:latin typeface="Joinks"/>
              </a:rPr>
              <a:t>величезних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лісових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вольєрах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дозволяє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отримати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м'ясо</a:t>
            </a:r>
            <a:r>
              <a:rPr lang="ru-RU" sz="2000" b="1" dirty="0">
                <a:latin typeface="Joinks"/>
              </a:rPr>
              <a:t> за </a:t>
            </a:r>
            <a:r>
              <a:rPr lang="ru-RU" sz="2000" b="1" dirty="0" err="1">
                <a:latin typeface="Joinks"/>
              </a:rPr>
              <a:t>якістю</a:t>
            </a:r>
            <a:r>
              <a:rPr lang="ru-RU" sz="2000" b="1" dirty="0">
                <a:latin typeface="Joinks"/>
              </a:rPr>
              <a:t> та на смак </a:t>
            </a:r>
            <a:r>
              <a:rPr lang="ru-RU" sz="2000" b="1" dirty="0" err="1">
                <a:latin typeface="Joinks"/>
              </a:rPr>
              <a:t>рівноцінне</a:t>
            </a:r>
            <a:r>
              <a:rPr lang="ru-RU" sz="2000" b="1" dirty="0">
                <a:latin typeface="Joinks"/>
              </a:rPr>
              <a:t> диким видам.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5535" y="4634336"/>
            <a:ext cx="6264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Розміщення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птиці</a:t>
            </a:r>
            <a:r>
              <a:rPr lang="ru-RU" sz="2000" b="1" dirty="0">
                <a:latin typeface="Joinks"/>
              </a:rPr>
              <a:t> у </a:t>
            </a:r>
            <a:r>
              <a:rPr lang="ru-RU" sz="2000" b="1" dirty="0" err="1">
                <a:latin typeface="Joinks"/>
              </a:rPr>
              <a:t>величезних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вольєрах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має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ще</a:t>
            </a:r>
            <a:r>
              <a:rPr lang="ru-RU" sz="2000" b="1" dirty="0">
                <a:latin typeface="Joinks"/>
              </a:rPr>
              <a:t> і ту </a:t>
            </a:r>
            <a:r>
              <a:rPr lang="ru-RU" sz="2000" b="1" dirty="0" err="1">
                <a:latin typeface="Joinks"/>
              </a:rPr>
              <a:t>перевагу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що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птиця</a:t>
            </a:r>
            <a:r>
              <a:rPr lang="ru-RU" sz="2000" b="1" dirty="0">
                <a:latin typeface="Joinks"/>
              </a:rPr>
              <a:t> не </a:t>
            </a:r>
            <a:r>
              <a:rPr lang="ru-RU" sz="2000" b="1" dirty="0" err="1">
                <a:latin typeface="Joinks"/>
              </a:rPr>
              <a:t>звикає</a:t>
            </a:r>
            <a:r>
              <a:rPr lang="ru-RU" sz="2000" b="1" dirty="0">
                <a:latin typeface="Joinks"/>
              </a:rPr>
              <a:t> до </a:t>
            </a:r>
            <a:r>
              <a:rPr lang="ru-RU" sz="2000" b="1" dirty="0" err="1">
                <a:latin typeface="Joinks"/>
              </a:rPr>
              <a:t>людини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оскільки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має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можливість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завжди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відлетіти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smtClean="0">
                <a:latin typeface="Joinks"/>
              </a:rPr>
              <a:t>З</a:t>
            </a:r>
            <a:r>
              <a:rPr lang="ru-RU" sz="2000" b="1" dirty="0" smtClean="0">
                <a:latin typeface="Joinks"/>
              </a:rPr>
              <a:t>араз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відроджується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історична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традиція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полювань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цих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королівських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птахів</a:t>
            </a:r>
            <a:r>
              <a:rPr lang="ru-RU" sz="2000" b="1" dirty="0" smtClean="0">
                <a:latin typeface="Joinks"/>
              </a:rPr>
              <a:t>.</a:t>
            </a:r>
            <a:endParaRPr lang="ru-RU" sz="2000" b="1" dirty="0">
              <a:latin typeface="Joink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3" y="4205287"/>
            <a:ext cx="1901825" cy="26527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4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6" y="558778"/>
            <a:ext cx="47939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232" y="451946"/>
            <a:ext cx="4906664" cy="646331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3600" b="1" dirty="0" err="1">
                <a:latin typeface="Joinks"/>
              </a:rPr>
              <a:t>Непальський</a:t>
            </a:r>
            <a:r>
              <a:rPr lang="ru-RU" sz="3600" b="1" dirty="0">
                <a:latin typeface="Joinks"/>
              </a:rPr>
              <a:t>  фазан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5745" y="158234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Живуть</a:t>
            </a:r>
            <a:r>
              <a:rPr lang="ru-RU" sz="2000" b="1" dirty="0">
                <a:latin typeface="Joinks"/>
              </a:rPr>
              <a:t> у </a:t>
            </a:r>
            <a:r>
              <a:rPr lang="ru-RU" sz="2000" b="1" dirty="0" err="1">
                <a:latin typeface="Joinks"/>
              </a:rPr>
              <a:t>гірських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лісах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Східної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Азії</a:t>
            </a:r>
            <a:r>
              <a:rPr lang="ru-RU" sz="2000" b="1" dirty="0">
                <a:latin typeface="Joinks"/>
              </a:rPr>
              <a:t>. В </a:t>
            </a:r>
            <a:r>
              <a:rPr lang="ru-RU" sz="2000" b="1" dirty="0" err="1">
                <a:latin typeface="Joinks"/>
              </a:rPr>
              <a:t>Європу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ці</a:t>
            </a:r>
            <a:r>
              <a:rPr lang="ru-RU" sz="2000" b="1" dirty="0">
                <a:latin typeface="Joinks"/>
              </a:rPr>
              <a:t> птахи </a:t>
            </a:r>
            <a:r>
              <a:rPr lang="ru-RU" sz="2000" b="1" dirty="0" err="1">
                <a:latin typeface="Joinks"/>
              </a:rPr>
              <a:t>завезені</a:t>
            </a:r>
            <a:r>
              <a:rPr lang="ru-RU" sz="2000" b="1" dirty="0">
                <a:latin typeface="Joinks"/>
              </a:rPr>
              <a:t> в 18 </a:t>
            </a:r>
            <a:r>
              <a:rPr lang="ru-RU" sz="2000" b="1" dirty="0" err="1">
                <a:latin typeface="Joinks"/>
              </a:rPr>
              <a:t>столітті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одразу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завоювали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популярність</a:t>
            </a:r>
            <a:r>
              <a:rPr lang="ru-RU" sz="2000" b="1" dirty="0">
                <a:latin typeface="Joinks"/>
              </a:rPr>
              <a:t> у </a:t>
            </a:r>
            <a:r>
              <a:rPr lang="ru-RU" sz="2000" b="1" dirty="0" err="1">
                <a:latin typeface="Joinks"/>
              </a:rPr>
              <a:t>любителів</a:t>
            </a:r>
            <a:r>
              <a:rPr lang="ru-RU" sz="2000" b="1" dirty="0">
                <a:latin typeface="Joinks"/>
              </a:rPr>
              <a:t>: вони </a:t>
            </a:r>
            <a:r>
              <a:rPr lang="ru-RU" sz="2000" b="1" dirty="0" err="1">
                <a:latin typeface="Joinks"/>
              </a:rPr>
              <a:t>витривалі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невибагливі</a:t>
            </a:r>
            <a:r>
              <a:rPr lang="ru-RU" sz="2000" b="1" dirty="0" smtClean="0">
                <a:latin typeface="Joinks"/>
              </a:rPr>
              <a:t>, але </a:t>
            </a:r>
            <a:r>
              <a:rPr lang="ru-RU" sz="2000" b="1" dirty="0" err="1">
                <a:latin typeface="Joinks"/>
              </a:rPr>
              <a:t>агресивні</a:t>
            </a:r>
            <a:r>
              <a:rPr lang="ru-RU" sz="2000" b="1" dirty="0">
                <a:latin typeface="Joinks"/>
              </a:rPr>
              <a:t>, особливо в </a:t>
            </a:r>
            <a:r>
              <a:rPr lang="ru-RU" sz="2000" b="1" dirty="0" err="1">
                <a:latin typeface="Joinks"/>
              </a:rPr>
              <a:t>період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розмноження</a:t>
            </a:r>
            <a:r>
              <a:rPr lang="ru-RU" sz="2000" b="1" dirty="0">
                <a:latin typeface="Joinks"/>
              </a:rPr>
              <a:t>.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Самці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сміливо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кидаються</a:t>
            </a:r>
            <a:r>
              <a:rPr lang="ru-RU" sz="2000" b="1" dirty="0">
                <a:latin typeface="Joinks"/>
              </a:rPr>
              <a:t> не </a:t>
            </a:r>
            <a:r>
              <a:rPr lang="ru-RU" sz="2000" b="1" dirty="0" err="1">
                <a:latin typeface="Joinks"/>
              </a:rPr>
              <a:t>тільки</a:t>
            </a:r>
            <a:r>
              <a:rPr lang="ru-RU" sz="2000" b="1" dirty="0">
                <a:latin typeface="Joinks"/>
              </a:rPr>
              <a:t> до себе </a:t>
            </a:r>
            <a:r>
              <a:rPr lang="ru-RU" sz="2000" b="1" dirty="0" err="1">
                <a:latin typeface="Joinks"/>
              </a:rPr>
              <a:t>подібних</a:t>
            </a:r>
            <a:r>
              <a:rPr lang="ru-RU" sz="2000" b="1" dirty="0">
                <a:latin typeface="Joinks"/>
              </a:rPr>
              <a:t>, але і </a:t>
            </a:r>
            <a:r>
              <a:rPr lang="ru-RU" sz="2000" b="1" dirty="0" err="1">
                <a:latin typeface="Joinks"/>
              </a:rPr>
              <a:t>птахів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що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перевершують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їх</a:t>
            </a:r>
            <a:r>
              <a:rPr lang="ru-RU" sz="2000" b="1" dirty="0">
                <a:latin typeface="Joinks"/>
              </a:rPr>
              <a:t> за </a:t>
            </a:r>
            <a:r>
              <a:rPr lang="ru-RU" sz="2000" b="1" dirty="0" err="1">
                <a:latin typeface="Joinks"/>
              </a:rPr>
              <a:t>розміром</a:t>
            </a:r>
            <a:r>
              <a:rPr lang="ru-RU" sz="2000" b="1" dirty="0">
                <a:latin typeface="Joinks"/>
              </a:rPr>
              <a:t>.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А </a:t>
            </a:r>
            <a:r>
              <a:rPr lang="ru-RU" sz="2000" b="1" dirty="0">
                <a:latin typeface="Joinks"/>
              </a:rPr>
              <a:t>от у </a:t>
            </a:r>
            <a:r>
              <a:rPr lang="ru-RU" sz="2000" b="1" dirty="0" err="1">
                <a:latin typeface="Joinks"/>
              </a:rPr>
              <a:t>насиджуванні</a:t>
            </a:r>
            <a:r>
              <a:rPr lang="ru-RU" sz="2000" b="1" dirty="0">
                <a:latin typeface="Joinks"/>
              </a:rPr>
              <a:t> кладки </a:t>
            </a:r>
            <a:r>
              <a:rPr lang="ru-RU" sz="2000" b="1" dirty="0" err="1">
                <a:latin typeface="Joinks"/>
              </a:rPr>
              <a:t>самці</a:t>
            </a:r>
            <a:r>
              <a:rPr lang="ru-RU" sz="2000" b="1" dirty="0">
                <a:latin typeface="Joinks"/>
              </a:rPr>
              <a:t> не </a:t>
            </a:r>
            <a:r>
              <a:rPr lang="ru-RU" sz="2000" b="1" dirty="0" err="1">
                <a:latin typeface="Joinks"/>
              </a:rPr>
              <a:t>допомагають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err="1">
                <a:latin typeface="Joinks"/>
              </a:rPr>
              <a:t>Насиджує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самка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у </a:t>
            </a:r>
            <a:r>
              <a:rPr lang="ru-RU" sz="2000" b="1" dirty="0" err="1">
                <a:latin typeface="Joinks"/>
              </a:rPr>
              <a:t>кладці</a:t>
            </a:r>
            <a:r>
              <a:rPr lang="ru-RU" sz="2000" b="1" dirty="0">
                <a:latin typeface="Joinks"/>
              </a:rPr>
              <a:t> 15 і </a:t>
            </a:r>
            <a:r>
              <a:rPr lang="ru-RU" sz="2000" b="1" dirty="0" err="1">
                <a:latin typeface="Joinks"/>
              </a:rPr>
              <a:t>більше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яєць</a:t>
            </a:r>
            <a:r>
              <a:rPr lang="ru-RU" sz="2000" b="1" dirty="0" smtClean="0">
                <a:latin typeface="Joinks"/>
              </a:rPr>
              <a:t>.</a:t>
            </a:r>
            <a:endParaRPr lang="ru-RU" sz="2000" b="1" dirty="0">
              <a:latin typeface="Joinks"/>
            </a:endParaRPr>
          </a:p>
        </p:txBody>
      </p:sp>
      <p:pic>
        <p:nvPicPr>
          <p:cNvPr id="6146" name="Picture 2" descr="C:\Documents and Settings\Admin\Мои документы\Мои рисунки\ФОТО ДЛЯ ПРЕЗЕНТАЦІЙ\непальський фазан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509712"/>
            <a:ext cx="2442294" cy="177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Мои документы\Мои рисунки\ФОТО ДЛЯ ПРЕЗЕНТАЦІЙ\непальський фаз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109912"/>
            <a:ext cx="2123852" cy="1903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Мои документы\Мои рисунки\ФОТО ДЛЯ ПРЕЗЕНТАЦІЙ\непальський фазан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53" y="4853381"/>
            <a:ext cx="2461965" cy="1644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6" y="714999"/>
            <a:ext cx="47939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332656"/>
            <a:ext cx="3024336" cy="1200329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3600" b="1" dirty="0" err="1">
                <a:latin typeface="Joinks"/>
              </a:rPr>
              <a:t>Золотистий</a:t>
            </a:r>
            <a:r>
              <a:rPr lang="ru-RU" sz="3600" b="1" dirty="0">
                <a:latin typeface="Joinks"/>
              </a:rPr>
              <a:t> фазан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97112" y="1166023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Самець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завдовжки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близько</a:t>
            </a:r>
            <a:r>
              <a:rPr lang="ru-RU" b="1" dirty="0">
                <a:latin typeface="Joinks"/>
              </a:rPr>
              <a:t> метра. </a:t>
            </a:r>
            <a:r>
              <a:rPr lang="ru-RU" b="1" dirty="0" err="1">
                <a:latin typeface="Joinks"/>
              </a:rPr>
              <a:t>Причому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довжелезний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хвіст</a:t>
            </a:r>
            <a:r>
              <a:rPr lang="ru-RU" b="1" dirty="0">
                <a:latin typeface="Joinks"/>
              </a:rPr>
              <a:t> становить </a:t>
            </a:r>
            <a:r>
              <a:rPr lang="ru-RU" b="1" dirty="0" err="1">
                <a:latin typeface="Joinks"/>
              </a:rPr>
              <a:t>дві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третини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загальної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довжини</a:t>
            </a:r>
            <a:r>
              <a:rPr lang="ru-RU" b="1" dirty="0">
                <a:latin typeface="Joinks"/>
              </a:rPr>
              <a:t>. </a:t>
            </a:r>
          </a:p>
          <a:p>
            <a:pPr algn="ctr"/>
            <a:r>
              <a:rPr lang="ru-RU" b="1" dirty="0">
                <a:latin typeface="Joinks"/>
              </a:rPr>
              <a:t>Самка </a:t>
            </a:r>
            <a:r>
              <a:rPr lang="ru-RU" b="1" dirty="0" err="1">
                <a:latin typeface="Joinks"/>
              </a:rPr>
              <a:t>значно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менше</a:t>
            </a:r>
            <a:r>
              <a:rPr lang="ru-RU" b="1" dirty="0">
                <a:latin typeface="Joinks"/>
              </a:rPr>
              <a:t>, </a:t>
            </a:r>
            <a:r>
              <a:rPr lang="ru-RU" b="1" dirty="0" smtClean="0">
                <a:latin typeface="Joinks"/>
              </a:rPr>
              <a:t>60–80 см </a:t>
            </a:r>
            <a:r>
              <a:rPr lang="ru-RU" b="1" dirty="0">
                <a:latin typeface="Joinks"/>
              </a:rPr>
              <a:t>в </a:t>
            </a:r>
            <a:r>
              <a:rPr lang="ru-RU" b="1" dirty="0" err="1">
                <a:latin typeface="Joinks"/>
              </a:rPr>
              <a:t>довжину</a:t>
            </a:r>
            <a:r>
              <a:rPr lang="ru-RU" b="1" dirty="0">
                <a:latin typeface="Joinks"/>
              </a:rPr>
              <a:t>. І </a:t>
            </a:r>
            <a:r>
              <a:rPr lang="ru-RU" b="1" dirty="0" err="1">
                <a:latin typeface="Joinks"/>
              </a:rPr>
              <a:t>хвіст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пропорційному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відношенні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значно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коротший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займає</a:t>
            </a:r>
            <a:r>
              <a:rPr lang="ru-RU" b="1" dirty="0">
                <a:latin typeface="Joinks"/>
              </a:rPr>
              <a:t> не </a:t>
            </a:r>
            <a:r>
              <a:rPr lang="ru-RU" b="1" dirty="0" err="1">
                <a:latin typeface="Joinks"/>
              </a:rPr>
              <a:t>дві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третини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загальної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довжини</a:t>
            </a:r>
            <a:r>
              <a:rPr lang="ru-RU" b="1" dirty="0">
                <a:latin typeface="Joinks"/>
              </a:rPr>
              <a:t>, а </a:t>
            </a:r>
            <a:r>
              <a:rPr lang="ru-RU" b="1" dirty="0" err="1">
                <a:latin typeface="Joinks"/>
              </a:rPr>
              <a:t>всього</a:t>
            </a:r>
            <a:r>
              <a:rPr lang="ru-RU" b="1" dirty="0">
                <a:latin typeface="Joinks"/>
              </a:rPr>
              <a:t> половину.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Оперення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у </a:t>
            </a:r>
            <a:r>
              <a:rPr lang="ru-RU" b="1" dirty="0" err="1">
                <a:latin typeface="Joinks"/>
              </a:rPr>
              <a:t>неї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коричневе</a:t>
            </a:r>
            <a:r>
              <a:rPr lang="ru-RU" b="1" dirty="0">
                <a:latin typeface="Joinks"/>
              </a:rPr>
              <a:t> в </a:t>
            </a:r>
            <a:r>
              <a:rPr lang="ru-RU" b="1" dirty="0" err="1">
                <a:latin typeface="Joinks"/>
              </a:rPr>
              <a:t>цятку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Іноді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зустрічаються</a:t>
            </a:r>
            <a:r>
              <a:rPr lang="ru-RU" b="1" dirty="0">
                <a:latin typeface="Joinks"/>
              </a:rPr>
              <a:t> самки з </a:t>
            </a:r>
            <a:r>
              <a:rPr lang="ru-RU" b="1" dirty="0" err="1">
                <a:latin typeface="Joinks"/>
              </a:rPr>
              <a:t>оперенням</a:t>
            </a:r>
            <a:r>
              <a:rPr lang="ru-RU" b="1" dirty="0">
                <a:latin typeface="Joinks"/>
              </a:rPr>
              <a:t> такого ж </a:t>
            </a:r>
            <a:r>
              <a:rPr lang="ru-RU" b="1" dirty="0" err="1">
                <a:latin typeface="Joinks"/>
              </a:rPr>
              <a:t>яскравого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забарвлення</a:t>
            </a:r>
            <a:r>
              <a:rPr lang="ru-RU" b="1" dirty="0">
                <a:latin typeface="Joinks"/>
              </a:rPr>
              <a:t>, як у </a:t>
            </a:r>
            <a:r>
              <a:rPr lang="ru-RU" b="1" dirty="0" err="1">
                <a:latin typeface="Joinks"/>
              </a:rPr>
              <a:t>самців</a:t>
            </a:r>
            <a:r>
              <a:rPr lang="ru-RU" b="1" dirty="0">
                <a:latin typeface="Joinks"/>
              </a:rPr>
              <a:t>, але </a:t>
            </a:r>
            <a:r>
              <a:rPr lang="ru-RU" b="1" dirty="0" err="1">
                <a:latin typeface="Joinks"/>
              </a:rPr>
              <a:t>це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розглядається</a:t>
            </a:r>
            <a:r>
              <a:rPr lang="ru-RU" b="1" dirty="0">
                <a:latin typeface="Joinks"/>
              </a:rPr>
              <a:t> як </a:t>
            </a:r>
            <a:r>
              <a:rPr lang="ru-RU" b="1" dirty="0" err="1">
                <a:latin typeface="Joinks"/>
              </a:rPr>
              <a:t>відхилення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норми</a:t>
            </a:r>
            <a:r>
              <a:rPr lang="ru-RU" b="1" dirty="0">
                <a:latin typeface="Joinks"/>
              </a:rPr>
              <a:t>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І </a:t>
            </a:r>
            <a:r>
              <a:rPr lang="ru-RU" b="1" dirty="0" smtClean="0">
                <a:latin typeface="Joinks"/>
              </a:rPr>
              <a:t>самки, </a:t>
            </a:r>
            <a:r>
              <a:rPr lang="ru-RU" b="1" dirty="0">
                <a:latin typeface="Joinks"/>
              </a:rPr>
              <a:t>і </a:t>
            </a:r>
            <a:r>
              <a:rPr lang="ru-RU" b="1" dirty="0" err="1">
                <a:latin typeface="Joinks"/>
              </a:rPr>
              <a:t>самці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мають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яскраві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жовті</a:t>
            </a:r>
            <a:r>
              <a:rPr lang="ru-RU" b="1" dirty="0">
                <a:latin typeface="Joinks"/>
              </a:rPr>
              <a:t> ноги, </a:t>
            </a:r>
            <a:r>
              <a:rPr lang="ru-RU" b="1" dirty="0" smtClean="0">
                <a:latin typeface="Joinks"/>
              </a:rPr>
              <a:t>напевно </a:t>
            </a:r>
            <a:r>
              <a:rPr lang="ru-RU" b="1" dirty="0">
                <a:latin typeface="Joinks"/>
              </a:rPr>
              <a:t>для того,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щоб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яскравіше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сяяти</a:t>
            </a:r>
            <a:r>
              <a:rPr lang="ru-RU" b="1" dirty="0">
                <a:latin typeface="Joinks"/>
              </a:rPr>
              <a:t> ногами </a:t>
            </a:r>
            <a:r>
              <a:rPr lang="ru-RU" b="1" dirty="0" err="1">
                <a:latin typeface="Joinks"/>
              </a:rPr>
              <a:t>під</a:t>
            </a:r>
            <a:r>
              <a:rPr lang="ru-RU" b="1" dirty="0">
                <a:latin typeface="Joinks"/>
              </a:rPr>
              <a:t> час </a:t>
            </a:r>
            <a:r>
              <a:rPr lang="ru-RU" b="1" dirty="0" err="1" smtClean="0">
                <a:latin typeface="Joinks"/>
              </a:rPr>
              <a:t>бігу</a:t>
            </a:r>
            <a:r>
              <a:rPr lang="ru-RU" b="1" dirty="0" smtClean="0">
                <a:latin typeface="Joinks"/>
              </a:rPr>
              <a:t>.</a:t>
            </a:r>
            <a:endParaRPr lang="ru-RU" b="1" dirty="0">
              <a:latin typeface="Joinks"/>
            </a:endParaRPr>
          </a:p>
        </p:txBody>
      </p:sp>
      <p:pic>
        <p:nvPicPr>
          <p:cNvPr id="7170" name="Picture 2" descr="C:\Documents and Settings\Admin\Мои документы\Мои рисунки\ФОТО ДЛЯ ПРЕЗЕНТАЦІЙ\золотистий фаз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97038"/>
            <a:ext cx="24479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Мои документы\Мои рисунки\ФОТО ДЛЯ ПРЕЗЕНТАЦІЙ\золотистий фазан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16" y="5063631"/>
            <a:ext cx="204787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Мои документы\Мои рисунки\ФОТО ДЛЯ ПРЕЗЕНТАЦІЙ\зол.фаза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254375"/>
            <a:ext cx="19145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Admin\Мои документы\Мои рисунки\ФОТО ДЛЯ ПРЕЗЕНТАЦІЙ\пташеня золот.фаз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73" y="3254375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6" y="714999"/>
            <a:ext cx="47939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557" y="179550"/>
            <a:ext cx="3532567" cy="1200329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3600" b="1" dirty="0" err="1">
                <a:latin typeface="Joinks"/>
              </a:rPr>
              <a:t>Королівський</a:t>
            </a:r>
            <a:r>
              <a:rPr lang="ru-RU" sz="3600" b="1" dirty="0">
                <a:latin typeface="Joinks"/>
              </a:rPr>
              <a:t> фазан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119" y="1443841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Довжина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самця</a:t>
            </a:r>
            <a:r>
              <a:rPr lang="ru-RU" sz="2000" b="1" dirty="0" smtClean="0">
                <a:latin typeface="Joinks"/>
              </a:rPr>
              <a:t> –  </a:t>
            </a:r>
            <a:r>
              <a:rPr lang="ru-RU" sz="2000" b="1" dirty="0" err="1">
                <a:latin typeface="Joinks"/>
              </a:rPr>
              <a:t>близько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210 см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хвіст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>
                <a:latin typeface="Joinks"/>
              </a:rPr>
              <a:t>100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160см. У самки голова темно-коричнева, на боках </a:t>
            </a:r>
            <a:r>
              <a:rPr lang="ru-RU" sz="2000" b="1" dirty="0" err="1">
                <a:latin typeface="Joinks"/>
              </a:rPr>
              <a:t>світліша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вушна</a:t>
            </a:r>
            <a:r>
              <a:rPr lang="ru-RU" sz="2000" b="1" dirty="0">
                <a:latin typeface="Joinks"/>
              </a:rPr>
              <a:t> область і штрихи </a:t>
            </a:r>
            <a:r>
              <a:rPr lang="ru-RU" sz="2000" b="1" dirty="0" err="1">
                <a:latin typeface="Joinks"/>
              </a:rPr>
              <a:t>під</a:t>
            </a:r>
            <a:r>
              <a:rPr lang="ru-RU" sz="2000" b="1" dirty="0">
                <a:latin typeface="Joinks"/>
              </a:rPr>
              <a:t> оком </a:t>
            </a:r>
            <a:r>
              <a:rPr lang="ru-RU" sz="2000" b="1" dirty="0" err="1">
                <a:latin typeface="Joinks"/>
              </a:rPr>
              <a:t>чорнуваті</a:t>
            </a:r>
            <a:r>
              <a:rPr lang="ru-RU" sz="2000" b="1" dirty="0">
                <a:latin typeface="Joinks"/>
              </a:rPr>
              <a:t>.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На </a:t>
            </a:r>
            <a:r>
              <a:rPr lang="ru-RU" sz="2000" b="1" dirty="0" err="1">
                <a:latin typeface="Joinks"/>
              </a:rPr>
              <a:t>крилах</a:t>
            </a:r>
            <a:r>
              <a:rPr lang="ru-RU" sz="2000" b="1" dirty="0">
                <a:latin typeface="Joinks"/>
              </a:rPr>
              <a:t> каштаново-буре </a:t>
            </a:r>
            <a:r>
              <a:rPr lang="ru-RU" sz="2000" b="1" dirty="0" err="1">
                <a:latin typeface="Joinks"/>
              </a:rPr>
              <a:t>пір'я</a:t>
            </a:r>
            <a:r>
              <a:rPr lang="ru-RU" sz="2000" b="1" dirty="0">
                <a:latin typeface="Joinks"/>
              </a:rPr>
              <a:t> з </a:t>
            </a:r>
            <a:r>
              <a:rPr lang="ru-RU" sz="2000" b="1" dirty="0" err="1">
                <a:latin typeface="Joinks"/>
              </a:rPr>
              <a:t>сірими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кінчиками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чорними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плямами</a:t>
            </a:r>
            <a:r>
              <a:rPr lang="ru-RU" sz="2000" b="1" dirty="0">
                <a:latin typeface="Joinks"/>
              </a:rPr>
              <a:t>.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Нижня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сторона з </a:t>
            </a:r>
            <a:r>
              <a:rPr lang="ru-RU" sz="2000" b="1" dirty="0" err="1">
                <a:latin typeface="Joinks"/>
              </a:rPr>
              <a:t>зеленуватим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відтінком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хвіст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сірувато-коричневий</a:t>
            </a:r>
            <a:r>
              <a:rPr lang="ru-RU" sz="2000" b="1" dirty="0">
                <a:latin typeface="Joinks"/>
              </a:rPr>
              <a:t> з </a:t>
            </a:r>
            <a:r>
              <a:rPr lang="ru-RU" sz="2000" b="1" dirty="0" err="1">
                <a:latin typeface="Joinks"/>
              </a:rPr>
              <a:t>коричневими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чорними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поперечними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смугами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червонувато-білими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кінчиками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рульового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пір'я</a:t>
            </a:r>
            <a:r>
              <a:rPr lang="ru-RU" sz="2000" b="1" dirty="0">
                <a:latin typeface="Joinks"/>
              </a:rPr>
              <a:t>.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Довжина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самки – 75 см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хвіст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>
                <a:latin typeface="Joinks"/>
              </a:rPr>
              <a:t>35 </a:t>
            </a:r>
            <a:r>
              <a:rPr lang="ru-RU" sz="2000" b="1" dirty="0" smtClean="0">
                <a:latin typeface="Joinks"/>
              </a:rPr>
              <a:t>– 45см</a:t>
            </a:r>
            <a:r>
              <a:rPr lang="ru-RU" sz="2000" b="1" dirty="0">
                <a:latin typeface="Joinks"/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5122" name="Picture 2" descr="C:\Documents and Settings\Admin\Мои документы\Мои рисунки\ФОТО ДЛЯ ПРЕЗЕНТАЦІЙ\королівський фазан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58" y="3356992"/>
            <a:ext cx="2219185" cy="1651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Мои документы\Мои рисунки\ФОТО ДЛЯ ПРЕЗЕНТАЦІЙ\королівський фазан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242" y="1601645"/>
            <a:ext cx="2162966" cy="1831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Мои документы\Мои рисунки\ФОТО ДЛЯ ПРЕЗЕНТАЦІЙ\королівський фазан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5" y="4797150"/>
            <a:ext cx="2285869" cy="1750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029" y="188640"/>
            <a:ext cx="3312368" cy="1323439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4000" b="1" dirty="0" err="1">
                <a:latin typeface="Joinks"/>
              </a:rPr>
              <a:t>К</a:t>
            </a:r>
            <a:r>
              <a:rPr lang="ru-RU" sz="4000" b="1" dirty="0" err="1" smtClean="0">
                <a:latin typeface="Joinks"/>
              </a:rPr>
              <a:t>авказький</a:t>
            </a:r>
            <a:r>
              <a:rPr lang="ru-RU" sz="4000" b="1" dirty="0" smtClean="0">
                <a:latin typeface="Joinks"/>
              </a:rPr>
              <a:t> </a:t>
            </a:r>
            <a:r>
              <a:rPr lang="ru-RU" sz="4000" b="1" dirty="0">
                <a:latin typeface="Joinks"/>
              </a:rPr>
              <a:t>фазан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6" y="404664"/>
            <a:ext cx="4793986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05705" y="638337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Joinks"/>
              </a:rPr>
              <a:t>   </a:t>
            </a:r>
            <a:r>
              <a:rPr lang="ru-RU" b="1" dirty="0" err="1" smtClean="0">
                <a:latin typeface="Joinks"/>
              </a:rPr>
              <a:t>Довжина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тіла</a:t>
            </a:r>
            <a:r>
              <a:rPr lang="ru-RU" b="1" dirty="0" smtClean="0">
                <a:latin typeface="Joinks"/>
              </a:rPr>
              <a:t> – </a:t>
            </a:r>
            <a:r>
              <a:rPr lang="ru-RU" b="1" dirty="0">
                <a:latin typeface="Joinks"/>
              </a:rPr>
              <a:t>до 85 см, вага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до </a:t>
            </a:r>
            <a:r>
              <a:rPr lang="ru-RU" b="1" dirty="0" smtClean="0">
                <a:latin typeface="Joinks"/>
              </a:rPr>
              <a:t>1,7–2,0 </a:t>
            </a:r>
            <a:r>
              <a:rPr lang="ru-RU" b="1" dirty="0" smtClean="0">
                <a:latin typeface="Joinks"/>
              </a:rPr>
              <a:t>кг.  </a:t>
            </a:r>
            <a:r>
              <a:rPr lang="ru-RU" b="1" dirty="0" err="1">
                <a:latin typeface="Joinks"/>
              </a:rPr>
              <a:t>Самці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більші</a:t>
            </a:r>
            <a:r>
              <a:rPr lang="ru-RU" b="1" dirty="0">
                <a:latin typeface="Joinks"/>
              </a:rPr>
              <a:t> за самок. На </a:t>
            </a:r>
            <a:r>
              <a:rPr lang="ru-RU" b="1" dirty="0" err="1">
                <a:latin typeface="Joinks"/>
              </a:rPr>
              <a:t>голові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звичайного</a:t>
            </a:r>
            <a:r>
              <a:rPr lang="ru-RU" b="1" dirty="0">
                <a:latin typeface="Joinks"/>
              </a:rPr>
              <a:t> фазана, на </a:t>
            </a:r>
            <a:r>
              <a:rPr lang="ru-RU" b="1" dirty="0" err="1">
                <a:latin typeface="Joinks"/>
              </a:rPr>
              <a:t>відміну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інших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родів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фазанів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залишається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неопереним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лише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кільце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навколо</a:t>
            </a:r>
            <a:r>
              <a:rPr lang="ru-RU" b="1" dirty="0">
                <a:latin typeface="Joinks"/>
              </a:rPr>
              <a:t> очей. </a:t>
            </a:r>
            <a:r>
              <a:rPr lang="ru-RU" b="1" dirty="0" err="1">
                <a:latin typeface="Joinks"/>
              </a:rPr>
              <a:t>Дуже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довгий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клиноподібний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хвіст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Самці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зі</a:t>
            </a:r>
            <a:r>
              <a:rPr lang="ru-RU" b="1" dirty="0">
                <a:latin typeface="Joinks"/>
              </a:rPr>
              <a:t> шпорами на ногах і з </a:t>
            </a:r>
            <a:r>
              <a:rPr lang="ru-RU" b="1" dirty="0" err="1">
                <a:latin typeface="Joinks"/>
              </a:rPr>
              <a:t>блискучим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пір'ям</a:t>
            </a:r>
            <a:r>
              <a:rPr lang="ru-RU" b="1" dirty="0">
                <a:latin typeface="Joinks"/>
              </a:rPr>
              <a:t>. </a:t>
            </a:r>
          </a:p>
          <a:p>
            <a:pPr algn="ctr"/>
            <a:r>
              <a:rPr lang="ru-RU" b="1" dirty="0" err="1">
                <a:latin typeface="Joinks"/>
              </a:rPr>
              <a:t>Самці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яскраво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пофарбовані</a:t>
            </a:r>
            <a:r>
              <a:rPr lang="ru-RU" b="1" dirty="0">
                <a:latin typeface="Joinks"/>
              </a:rPr>
              <a:t>, з </a:t>
            </a:r>
            <a:r>
              <a:rPr lang="ru-RU" b="1" dirty="0" err="1">
                <a:latin typeface="Joinks"/>
              </a:rPr>
              <a:t>металевим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блиском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пір'ї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Їх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забарвлення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досить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мінливе</a:t>
            </a:r>
            <a:r>
              <a:rPr lang="ru-RU" b="1" dirty="0">
                <a:latin typeface="Joinks"/>
              </a:rPr>
              <a:t>. У </a:t>
            </a:r>
            <a:r>
              <a:rPr lang="ru-RU" b="1" dirty="0" err="1">
                <a:latin typeface="Joinks"/>
              </a:rPr>
              <a:t>північних</a:t>
            </a:r>
            <a:r>
              <a:rPr lang="ru-RU" b="1" dirty="0">
                <a:latin typeface="Joinks"/>
              </a:rPr>
              <a:t> форм (</a:t>
            </a:r>
            <a:r>
              <a:rPr lang="ru-RU" b="1" dirty="0" err="1">
                <a:latin typeface="Joinks"/>
              </a:rPr>
              <a:t>підвидів</a:t>
            </a:r>
            <a:r>
              <a:rPr lang="ru-RU" b="1" dirty="0">
                <a:latin typeface="Joinks"/>
              </a:rPr>
              <a:t>) голова і шия </a:t>
            </a:r>
            <a:r>
              <a:rPr lang="ru-RU" b="1" dirty="0" err="1">
                <a:latin typeface="Joinks"/>
              </a:rPr>
              <a:t>самця</a:t>
            </a:r>
            <a:r>
              <a:rPr lang="ru-RU" b="1" dirty="0">
                <a:latin typeface="Joinks"/>
              </a:rPr>
              <a:t> золотисто-зеленого </a:t>
            </a:r>
            <a:r>
              <a:rPr lang="ru-RU" b="1" dirty="0" err="1">
                <a:latin typeface="Joinks"/>
              </a:rPr>
              <a:t>кольору</a:t>
            </a:r>
            <a:r>
              <a:rPr lang="ru-RU" b="1" dirty="0">
                <a:latin typeface="Joinks"/>
              </a:rPr>
              <a:t> з </a:t>
            </a:r>
            <a:r>
              <a:rPr lang="ru-RU" b="1" dirty="0" err="1">
                <a:latin typeface="Joinks"/>
              </a:rPr>
              <a:t>чорно-фіолетовим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відтінком</a:t>
            </a:r>
            <a:r>
              <a:rPr lang="ru-RU" b="1" dirty="0">
                <a:latin typeface="Joinks"/>
              </a:rPr>
              <a:t> внизу.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Пір'я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хвоста – </a:t>
            </a:r>
            <a:r>
              <a:rPr lang="ru-RU" b="1" dirty="0" err="1">
                <a:latin typeface="Joinks"/>
              </a:rPr>
              <a:t>жовто</a:t>
            </a:r>
            <a:r>
              <a:rPr lang="ru-RU" b="1" dirty="0">
                <a:latin typeface="Joinks"/>
              </a:rPr>
              <a:t>-буре з </a:t>
            </a:r>
            <a:r>
              <a:rPr lang="ru-RU" b="1" dirty="0" err="1">
                <a:latin typeface="Joinks"/>
              </a:rPr>
              <a:t>мідно-фіолетовими</a:t>
            </a:r>
            <a:r>
              <a:rPr lang="ru-RU" b="1" dirty="0">
                <a:latin typeface="Joinks"/>
              </a:rPr>
              <a:t> краями. Голе </a:t>
            </a:r>
            <a:r>
              <a:rPr lang="ru-RU" b="1" dirty="0" err="1">
                <a:latin typeface="Joinks"/>
              </a:rPr>
              <a:t>кільце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навколо</a:t>
            </a:r>
            <a:r>
              <a:rPr lang="ru-RU" b="1" dirty="0">
                <a:latin typeface="Joinks"/>
              </a:rPr>
              <a:t> очей </a:t>
            </a:r>
            <a:r>
              <a:rPr lang="ru-RU" b="1" dirty="0" err="1">
                <a:latin typeface="Joinks"/>
              </a:rPr>
              <a:t>червоне</a:t>
            </a:r>
            <a:r>
              <a:rPr lang="ru-RU" b="1" dirty="0">
                <a:latin typeface="Joinks"/>
              </a:rPr>
              <a:t>. Самка </a:t>
            </a:r>
            <a:r>
              <a:rPr lang="ru-RU" b="1" dirty="0" err="1" smtClean="0">
                <a:latin typeface="Joinks"/>
              </a:rPr>
              <a:t>тьмяно</a:t>
            </a:r>
            <a:r>
              <a:rPr lang="ru-RU" b="1" dirty="0" smtClean="0">
                <a:latin typeface="Joinks"/>
              </a:rPr>
              <a:t>-коричнева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сіро-пісочна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з </a:t>
            </a:r>
            <a:r>
              <a:rPr lang="ru-RU" b="1" dirty="0" err="1">
                <a:latin typeface="Joinks"/>
              </a:rPr>
              <a:t>чорно-бурими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плямами</a:t>
            </a:r>
            <a:r>
              <a:rPr lang="ru-RU" b="1" dirty="0">
                <a:latin typeface="Joinks"/>
              </a:rPr>
              <a:t> і рисками. </a:t>
            </a:r>
          </a:p>
        </p:txBody>
      </p:sp>
      <p:pic>
        <p:nvPicPr>
          <p:cNvPr id="4098" name="Picture 2" descr="C:\Documents and Settings\Admin\Мои документы\Мои рисунки\ФОТО ДЛЯ ПРЕЗЕНТАЦІЙ\кавказський фаз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4" y="1654292"/>
            <a:ext cx="1909483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Мои документы\Мои рисунки\ФОТО ДЛЯ ПРЕЗЕНТАЦІЙ\кавк.фаз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2654" y="1728103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Мои документы\Мои рисунки\ФОТО ДЛЯ ПРЕЗЕНТАЦІЙ\кавк.фазан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29" y="3405232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Мои документы\Мои рисунки\ФОТО ДЛЯ ПРЕЗЕНТАЦІЙ\кавк.фаз.молодня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" y="4119607"/>
            <a:ext cx="18764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dmin\Мои документы\Мои рисунки\ФОТО ДЛЯ ПРЕЗЕНТАЦІЙ\кавк.фазан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29" y="5118897"/>
            <a:ext cx="22193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640159"/>
            <a:ext cx="4770437" cy="588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Рисунок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6" y="1628800"/>
            <a:ext cx="3994150" cy="4131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081" y="332656"/>
            <a:ext cx="41269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Joinks"/>
              </a:rPr>
              <a:t>Білі</a:t>
            </a:r>
            <a:r>
              <a:rPr lang="ru-RU" sz="3200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Joinks"/>
              </a:rPr>
              <a:t>широкогруді</a:t>
            </a:r>
            <a:r>
              <a:rPr lang="ru-RU" sz="3200" b="1" dirty="0" smtClean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Joinks"/>
              </a:rPr>
              <a:t>індики</a:t>
            </a:r>
            <a:endParaRPr lang="ru-RU" sz="3200" b="1" dirty="0">
              <a:solidFill>
                <a:schemeClr val="bg1"/>
              </a:solidFill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3562" y="1207213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latin typeface="Joinks"/>
              </a:rPr>
              <a:t>Характеризуються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високою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плодючістю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батьківських</a:t>
            </a:r>
            <a:r>
              <a:rPr lang="ru-RU" sz="2000" b="1" dirty="0">
                <a:latin typeface="Joinks"/>
              </a:rPr>
              <a:t> форм, добре </a:t>
            </a:r>
            <a:r>
              <a:rPr lang="ru-RU" sz="2000" b="1" dirty="0" err="1">
                <a:latin typeface="Joinks"/>
              </a:rPr>
              <a:t>пристосовані</a:t>
            </a:r>
            <a:r>
              <a:rPr lang="ru-RU" sz="2000" b="1" dirty="0">
                <a:latin typeface="Joinks"/>
              </a:rPr>
              <a:t> до умов </a:t>
            </a:r>
            <a:r>
              <a:rPr lang="ru-RU" sz="2000" b="1" dirty="0" err="1">
                <a:latin typeface="Joinks"/>
              </a:rPr>
              <a:t>утримання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підлозі</a:t>
            </a:r>
            <a:r>
              <a:rPr lang="ru-RU" sz="2000" b="1" dirty="0">
                <a:latin typeface="Joinks"/>
              </a:rPr>
              <a:t> та в </a:t>
            </a:r>
            <a:r>
              <a:rPr lang="ru-RU" sz="2000" b="1" dirty="0" err="1">
                <a:latin typeface="Joinks"/>
              </a:rPr>
              <a:t>клітках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err="1">
                <a:latin typeface="Joinks"/>
              </a:rPr>
              <a:t>Оперення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біле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широкі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глибокі</a:t>
            </a:r>
            <a:r>
              <a:rPr lang="ru-RU" sz="2000" b="1" dirty="0">
                <a:latin typeface="Joinks"/>
              </a:rPr>
              <a:t> груди, </a:t>
            </a:r>
            <a:r>
              <a:rPr lang="ru-RU" sz="2000" b="1" dirty="0" err="1">
                <a:latin typeface="Joinks"/>
              </a:rPr>
              <a:t>міцний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кістяк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Плодючість</a:t>
            </a:r>
            <a:r>
              <a:rPr lang="ru-RU" sz="2000" b="1" dirty="0" smtClean="0">
                <a:latin typeface="Joinks"/>
              </a:rPr>
              <a:t> –  45–50 </a:t>
            </a:r>
            <a:r>
              <a:rPr lang="ru-RU" sz="2000" b="1" dirty="0" err="1">
                <a:latin typeface="Joinks"/>
              </a:rPr>
              <a:t>індиченят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несучку</a:t>
            </a:r>
            <a:r>
              <a:rPr lang="ru-RU" sz="2000" b="1" dirty="0">
                <a:latin typeface="Joinks"/>
              </a:rPr>
              <a:t>, жива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у </a:t>
            </a:r>
            <a:r>
              <a:rPr lang="ru-RU" sz="2000" b="1" dirty="0" err="1">
                <a:latin typeface="Joinks"/>
              </a:rPr>
              <a:t>віці</a:t>
            </a:r>
            <a:r>
              <a:rPr lang="ru-RU" sz="2000" b="1" dirty="0">
                <a:latin typeface="Joinks"/>
              </a:rPr>
              <a:t> 12 </a:t>
            </a:r>
            <a:r>
              <a:rPr lang="ru-RU" sz="2000" b="1" dirty="0" err="1">
                <a:latin typeface="Joinks"/>
              </a:rPr>
              <a:t>тижнів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4</a:t>
            </a:r>
            <a:r>
              <a:rPr lang="uk-UA" sz="2000" b="1" dirty="0" smtClean="0">
                <a:latin typeface="Joinks"/>
              </a:rPr>
              <a:t>,</a:t>
            </a:r>
            <a:r>
              <a:rPr lang="ru-RU" sz="2000" b="1" dirty="0" smtClean="0">
                <a:latin typeface="Joinks"/>
              </a:rPr>
              <a:t>2–4,4 кг</a:t>
            </a:r>
            <a:r>
              <a:rPr lang="ru-RU" sz="2000" b="1" dirty="0">
                <a:latin typeface="Joinks"/>
              </a:rPr>
              <a:t>, у </a:t>
            </a:r>
            <a:r>
              <a:rPr lang="ru-RU" sz="2000" b="1" dirty="0" err="1">
                <a:latin typeface="Joinks"/>
              </a:rPr>
              <a:t>віці</a:t>
            </a:r>
            <a:r>
              <a:rPr lang="ru-RU" sz="2000" b="1" dirty="0">
                <a:latin typeface="Joinks"/>
              </a:rPr>
              <a:t> 17 </a:t>
            </a:r>
            <a:r>
              <a:rPr lang="ru-RU" sz="2000" b="1" dirty="0" err="1">
                <a:latin typeface="Joinks"/>
              </a:rPr>
              <a:t>тижнів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smtClean="0">
                <a:latin typeface="Joinks"/>
              </a:rPr>
              <a:t>6,6–6,7кг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вихід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грудних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м'язів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живої</a:t>
            </a:r>
            <a:r>
              <a:rPr lang="ru-RU" sz="2000" b="1" dirty="0">
                <a:latin typeface="Joinks"/>
              </a:rPr>
              <a:t> ваги </a:t>
            </a:r>
            <a:r>
              <a:rPr lang="ru-RU" sz="2000" b="1" dirty="0" smtClean="0">
                <a:latin typeface="Joinks"/>
              </a:rPr>
              <a:t>– </a:t>
            </a:r>
          </a:p>
          <a:p>
            <a:pPr algn="ctr"/>
            <a:r>
              <a:rPr lang="ru-RU" sz="2000" b="1" dirty="0" smtClean="0">
                <a:latin typeface="Joinks"/>
              </a:rPr>
              <a:t>20–23</a:t>
            </a:r>
            <a:r>
              <a:rPr lang="ru-RU" sz="2000" b="1" dirty="0">
                <a:latin typeface="Joinks"/>
              </a:rPr>
              <a:t>%; </a:t>
            </a:r>
            <a:r>
              <a:rPr lang="ru-RU" sz="2000" b="1" dirty="0" err="1">
                <a:latin typeface="Joinks"/>
              </a:rPr>
              <a:t>вихід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м'яса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початкову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несучку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300–350 кг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збереженість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індиченят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90–95</a:t>
            </a:r>
            <a:r>
              <a:rPr lang="ru-RU" sz="2000" b="1" dirty="0">
                <a:latin typeface="Joinks"/>
              </a:rPr>
              <a:t>%. Жива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самців</a:t>
            </a:r>
            <a:r>
              <a:rPr lang="ru-RU" sz="2000" b="1" dirty="0">
                <a:latin typeface="Joinks"/>
              </a:rPr>
              <a:t> – </a:t>
            </a:r>
            <a:r>
              <a:rPr lang="ru-RU" sz="2000" b="1" dirty="0" smtClean="0">
                <a:latin typeface="Joinks"/>
              </a:rPr>
              <a:t>14–16 кг</a:t>
            </a:r>
            <a:r>
              <a:rPr lang="ru-RU" sz="2000" b="1" dirty="0">
                <a:latin typeface="Joinks"/>
              </a:rPr>
              <a:t>, самок – </a:t>
            </a:r>
            <a:r>
              <a:rPr lang="ru-RU" sz="2000" b="1" dirty="0" smtClean="0">
                <a:latin typeface="Joinks"/>
              </a:rPr>
              <a:t>7–9 кг</a:t>
            </a:r>
            <a:r>
              <a:rPr lang="ru-RU" sz="2000" b="1" dirty="0">
                <a:latin typeface="Joinks"/>
              </a:rPr>
              <a:t>; </a:t>
            </a:r>
            <a:r>
              <a:rPr lang="ru-RU" sz="2000" b="1" dirty="0" err="1">
                <a:latin typeface="Joinks"/>
              </a:rPr>
              <a:t>несучість</a:t>
            </a:r>
            <a:r>
              <a:rPr lang="ru-RU" sz="2000" b="1" dirty="0">
                <a:latin typeface="Joinks"/>
              </a:rPr>
              <a:t> – </a:t>
            </a:r>
            <a:r>
              <a:rPr lang="ru-RU" sz="2000" b="1" dirty="0" smtClean="0">
                <a:latin typeface="Joinks"/>
              </a:rPr>
              <a:t>90–120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,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маса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яйця</a:t>
            </a:r>
            <a:r>
              <a:rPr lang="ru-RU" sz="2000" b="1" dirty="0">
                <a:latin typeface="Joinks"/>
              </a:rPr>
              <a:t> – </a:t>
            </a:r>
            <a:r>
              <a:rPr lang="ru-RU" sz="2000" b="1" dirty="0" smtClean="0">
                <a:latin typeface="Joinks"/>
              </a:rPr>
              <a:t>70–80 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7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626469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Питання самоконтролю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628800"/>
            <a:ext cx="5328592" cy="5040560"/>
          </a:xfrm>
        </p:spPr>
        <p:txBody>
          <a:bodyPr>
            <a:normAutofit/>
          </a:bodyPr>
          <a:lstStyle/>
          <a:p>
            <a:pPr marR="89535" algn="just"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1.Які ви знаєте системи класифікації птиці?</a:t>
            </a:r>
            <a:endParaRPr lang="ru-RU" sz="20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R="89535" algn="just"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2.Назвіть яєчні породи качок.</a:t>
            </a:r>
            <a:endParaRPr lang="ru-RU" sz="20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R="89535" algn="just"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3.Назвіть продуктивні якості пекінської породи качок.</a:t>
            </a:r>
            <a:endParaRPr lang="ru-RU" sz="20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R="89535" algn="just"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4.Назвіть породи гусей.</a:t>
            </a:r>
            <a:endParaRPr lang="ru-RU" sz="20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R="89535" algn="just"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5.Дайте характеристику великої сірої породи гусей.</a:t>
            </a:r>
            <a:endParaRPr lang="ru-RU" sz="20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R="89535" algn="just"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6.Назвіть породи індиків.</a:t>
            </a:r>
            <a:endParaRPr lang="ru-RU" sz="20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R="89535" algn="just"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7.Де виведені бронзові широкогруді індики?</a:t>
            </a:r>
            <a:endParaRPr lang="ru-RU" sz="20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R="89535" algn="just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8</a:t>
            </a:r>
            <a:r>
              <a:rPr lang="uk-UA" sz="20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.Назвіть</a:t>
            </a:r>
            <a:r>
              <a:rPr lang="uk-UA" sz="20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породи цесарок.</a:t>
            </a:r>
            <a:endParaRPr lang="ru-RU" sz="20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R="89535" algn="just"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9.Назвіть породи страусів</a:t>
            </a:r>
            <a:r>
              <a:rPr lang="uk-UA" dirty="0">
                <a:latin typeface="Times New Roman"/>
                <a:ea typeface="Times New Roman"/>
                <a:cs typeface="Century Schoolbook"/>
              </a:rPr>
              <a:t>. </a:t>
            </a:r>
            <a:endParaRPr lang="ru-RU" sz="1050" dirty="0">
              <a:latin typeface="Century Schoolbook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580063" y="1484313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7990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ФОТО ДЛЯ ПРЕЗЕНТАЦІЙ\смішшш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433888"/>
            <a:ext cx="45720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Мои документы\Мои рисунки\ФОТО ДЛЯ ПРЕЗЕНТАЦІЙ\пливе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30" y="1959441"/>
            <a:ext cx="21431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Admin\Мои документы\Мои рисунки\ФОТО ДЛЯ ПРЕЗЕНТАЦІЙ\мандар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00" y="2177488"/>
            <a:ext cx="208597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Admin\Мои документы\Мои рисунки\ФОТО ДЛЯ ПРЕЗЕНТАЦІЙ\загубивс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5092"/>
            <a:ext cx="2077359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Admin\Мои документы\Мои рисунки\ФОТО ДЛЯ ПРЕЗЕНТАЦІЙ\сіра гуска....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4970"/>
            <a:ext cx="2114550" cy="142875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Documents and Settings\Admin\Мои документы\Мои рисунки\ФОТО ДЛЯ ПРЕЗЕНТАЦІЙ\лебід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768"/>
            <a:ext cx="18478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7545" y="1581910"/>
            <a:ext cx="2745085" cy="1077218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lvl="0" algn="ctr"/>
            <a:r>
              <a:rPr lang="uk-UA" sz="3200" b="1" dirty="0">
                <a:solidFill>
                  <a:srgbClr val="C00000"/>
                </a:solidFill>
                <a:latin typeface="Joinks"/>
              </a:rPr>
              <a:t>ДЯКУЮ ЗА </a:t>
            </a:r>
            <a:r>
              <a:rPr lang="uk-UA" sz="3200" b="1" dirty="0" smtClean="0">
                <a:solidFill>
                  <a:srgbClr val="C00000"/>
                </a:solidFill>
                <a:latin typeface="Joinks"/>
              </a:rPr>
              <a:t>УВАГУ!</a:t>
            </a:r>
            <a:endParaRPr lang="ru-RU" sz="3200" dirty="0">
              <a:solidFill>
                <a:srgbClr val="C00000"/>
              </a:solidFill>
              <a:latin typeface="Franklin Gothic Book"/>
            </a:endParaRPr>
          </a:p>
        </p:txBody>
      </p:sp>
      <p:pic>
        <p:nvPicPr>
          <p:cNvPr id="3" name="Picture 2" descr="C:\Documents and Settings\Admin\Мои документы\Мои рисунки\ФОТО ДЛЯ ПРЕЗЕНТАЦІЙ\уважно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407136"/>
            <a:ext cx="20193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Admin\Мои документы\Мои рисунки\ФОТО ДЛЯ ПРЕЗЕНТАЦІЙ\сердитий фазан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290897"/>
            <a:ext cx="2082180" cy="1667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Admin\Мои документы\Мои рисунки\ФОТО ДЛЯ ПРЕЗЕНТАЦІЙ\сов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01" y="2673816"/>
            <a:ext cx="1905000" cy="1575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67" y="116632"/>
            <a:ext cx="4968875" cy="674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69768" y="46559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Бронзових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широкогрудих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індиків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теж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виведено</a:t>
            </a:r>
            <a:r>
              <a:rPr lang="ru-RU" sz="2000" b="1" dirty="0">
                <a:latin typeface="Joinks"/>
              </a:rPr>
              <a:t> в США. </a:t>
            </a:r>
          </a:p>
          <a:p>
            <a:pPr algn="ctr"/>
            <a:r>
              <a:rPr lang="ru-RU" sz="2000" b="1" dirty="0" err="1" smtClean="0">
                <a:latin typeface="Joinks"/>
              </a:rPr>
              <a:t>Пір'я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у них темно-</a:t>
            </a:r>
            <a:r>
              <a:rPr lang="ru-RU" sz="2000" b="1" dirty="0" err="1">
                <a:latin typeface="Joinks"/>
              </a:rPr>
              <a:t>коричневе</a:t>
            </a:r>
            <a:r>
              <a:rPr lang="ru-RU" sz="2000" b="1" dirty="0">
                <a:latin typeface="Joinks"/>
              </a:rPr>
              <a:t> з </a:t>
            </a:r>
            <a:r>
              <a:rPr lang="ru-RU" sz="2000" b="1" dirty="0" err="1">
                <a:latin typeface="Joinks"/>
              </a:rPr>
              <a:t>білою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облямівкою</a:t>
            </a:r>
            <a:r>
              <a:rPr lang="ru-RU" sz="2000" b="1" dirty="0">
                <a:latin typeface="Joinks"/>
              </a:rPr>
              <a:t>, груди, шия і спина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з </a:t>
            </a:r>
            <a:r>
              <a:rPr lang="ru-RU" sz="2000" b="1" dirty="0" err="1">
                <a:latin typeface="Joinks"/>
              </a:rPr>
              <a:t>ніжним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бронзовим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полиском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2554" y="240459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Птиця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досить</a:t>
            </a:r>
            <a:r>
              <a:rPr lang="ru-RU" sz="2000" b="1" dirty="0">
                <a:latin typeface="Joinks"/>
              </a:rPr>
              <a:t> велика й </a:t>
            </a:r>
            <a:r>
              <a:rPr lang="ru-RU" sz="2000" b="1" dirty="0" err="1">
                <a:latin typeface="Joinks"/>
              </a:rPr>
              <a:t>життєздатна</a:t>
            </a:r>
            <a:r>
              <a:rPr lang="ru-RU" sz="2000" b="1" dirty="0">
                <a:latin typeface="Joinks"/>
              </a:rPr>
              <a:t>. Жива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дорослих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самців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варіює</a:t>
            </a:r>
            <a:r>
              <a:rPr lang="ru-RU" sz="2000" b="1" dirty="0">
                <a:latin typeface="Joinks"/>
              </a:rPr>
              <a:t> у межах </a:t>
            </a:r>
            <a:r>
              <a:rPr lang="ru-RU" sz="2000" b="1" dirty="0" smtClean="0">
                <a:latin typeface="Joinks"/>
              </a:rPr>
              <a:t>18–20 </a:t>
            </a:r>
            <a:r>
              <a:rPr lang="ru-RU" sz="2000" b="1" dirty="0" err="1">
                <a:latin typeface="Joinks"/>
              </a:rPr>
              <a:t>кілограмів</a:t>
            </a:r>
            <a:r>
              <a:rPr lang="ru-RU" sz="2000" b="1" dirty="0">
                <a:latin typeface="Joinks"/>
              </a:rPr>
              <a:t>, самок </a:t>
            </a:r>
            <a:r>
              <a:rPr lang="ru-RU" sz="2000" b="1" dirty="0" smtClean="0">
                <a:latin typeface="Joinks"/>
              </a:rPr>
              <a:t>– 9–12</a:t>
            </a:r>
            <a:r>
              <a:rPr lang="ru-RU" sz="2000" b="1" dirty="0">
                <a:latin typeface="Joinks"/>
              </a:rPr>
              <a:t>. Рекордна жива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самця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35 </a:t>
            </a:r>
            <a:r>
              <a:rPr lang="ru-RU" sz="2000" b="1" dirty="0" err="1">
                <a:latin typeface="Joinks"/>
              </a:rPr>
              <a:t>кілограмів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err="1">
                <a:latin typeface="Joinks"/>
              </a:rPr>
              <a:t>Несучість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самиць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60–65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 за </a:t>
            </a:r>
            <a:r>
              <a:rPr lang="ru-RU" sz="2000" b="1" dirty="0" err="1">
                <a:latin typeface="Joinks"/>
              </a:rPr>
              <a:t>рік</a:t>
            </a:r>
            <a:r>
              <a:rPr lang="ru-RU" sz="2000" b="1" dirty="0">
                <a:latin typeface="Joink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7161" y="4811222"/>
            <a:ext cx="4297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Joinks"/>
              </a:rPr>
              <a:t>Оптимальний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же </a:t>
            </a:r>
            <a:r>
              <a:rPr lang="ru-RU" sz="2000" b="1" dirty="0" err="1">
                <a:latin typeface="Joinks"/>
              </a:rPr>
              <a:t>вік</a:t>
            </a:r>
            <a:r>
              <a:rPr lang="ru-RU" sz="2000" b="1" dirty="0">
                <a:latin typeface="Joinks"/>
              </a:rPr>
              <a:t> забою </a:t>
            </a:r>
            <a:r>
              <a:rPr lang="ru-RU" sz="2000" b="1" dirty="0" err="1" smtClean="0">
                <a:latin typeface="Joinks"/>
              </a:rPr>
              <a:t>самців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>
                <a:latin typeface="Joinks"/>
              </a:rPr>
              <a:t>до 170, а </a:t>
            </a:r>
            <a:r>
              <a:rPr lang="ru-RU" sz="2000" b="1" dirty="0" smtClean="0">
                <a:latin typeface="Joinks"/>
              </a:rPr>
              <a:t>самок </a:t>
            </a:r>
            <a:r>
              <a:rPr lang="ru-RU" sz="2000" b="1" dirty="0" smtClean="0">
                <a:latin typeface="Joinks"/>
              </a:rPr>
              <a:t>–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до 160 </a:t>
            </a:r>
            <a:r>
              <a:rPr lang="ru-RU" sz="2000" b="1" dirty="0" err="1">
                <a:latin typeface="Joinks"/>
              </a:rPr>
              <a:t>днів</a:t>
            </a:r>
            <a:r>
              <a:rPr lang="ru-RU" sz="2000" b="1" dirty="0">
                <a:latin typeface="Joinks"/>
              </a:rPr>
              <a:t>. Як правило, жива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самців</a:t>
            </a:r>
            <a:r>
              <a:rPr lang="ru-RU" sz="2000" b="1" dirty="0">
                <a:latin typeface="Joinks"/>
              </a:rPr>
              <a:t> до </a:t>
            </a:r>
            <a:r>
              <a:rPr lang="ru-RU" sz="2000" b="1" dirty="0" err="1">
                <a:latin typeface="Joinks"/>
              </a:rPr>
              <a:t>цього</a:t>
            </a:r>
            <a:r>
              <a:rPr lang="ru-RU" sz="2000" b="1" dirty="0">
                <a:latin typeface="Joinks"/>
              </a:rPr>
              <a:t> часу </a:t>
            </a:r>
            <a:r>
              <a:rPr lang="ru-RU" sz="2000" b="1" dirty="0" err="1">
                <a:latin typeface="Joinks"/>
              </a:rPr>
              <a:t>досягає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12–13</a:t>
            </a:r>
            <a:r>
              <a:rPr lang="ru-RU" sz="2000" b="1" dirty="0">
                <a:latin typeface="Joinks"/>
              </a:rPr>
              <a:t>, а самок </a:t>
            </a:r>
            <a:r>
              <a:rPr lang="ru-RU" sz="2000" b="1" dirty="0" smtClean="0">
                <a:latin typeface="Joinks"/>
              </a:rPr>
              <a:t>– 7–7,5 </a:t>
            </a:r>
            <a:r>
              <a:rPr lang="ru-RU" sz="2000" b="1" dirty="0" err="1" smtClean="0">
                <a:latin typeface="Joinks"/>
              </a:rPr>
              <a:t>кілограмів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671" y="279102"/>
            <a:ext cx="3897883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Joinks"/>
              </a:rPr>
              <a:t>Бронзов</a:t>
            </a:r>
            <a:r>
              <a:rPr lang="uk-UA" sz="2800" b="1" dirty="0">
                <a:solidFill>
                  <a:schemeClr val="bg1"/>
                </a:solidFill>
                <a:latin typeface="Joinks"/>
              </a:rPr>
              <a:t>і</a:t>
            </a:r>
            <a:r>
              <a:rPr lang="ru-RU" sz="2800" b="1" dirty="0" smtClean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Joinks"/>
              </a:rPr>
              <a:t>широкогруді</a:t>
            </a:r>
            <a:r>
              <a:rPr lang="ru-RU" sz="2800" b="1" dirty="0" smtClean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Joinks"/>
              </a:rPr>
              <a:t>індики</a:t>
            </a:r>
            <a:endParaRPr lang="ru-RU" sz="2800" b="1" dirty="0">
              <a:solidFill>
                <a:schemeClr val="bg1"/>
              </a:solidFill>
              <a:latin typeface="Joinks"/>
            </a:endParaRPr>
          </a:p>
        </p:txBody>
      </p:sp>
      <p:pic>
        <p:nvPicPr>
          <p:cNvPr id="2050" name="Рисунок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2" y="1747162"/>
            <a:ext cx="3302916" cy="4280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4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4153478" cy="11767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chemeClr val="bg1"/>
                </a:solidFill>
                <a:latin typeface="Joinks"/>
                <a:ea typeface="Calibri"/>
                <a:cs typeface="Times New Roman"/>
              </a:rPr>
              <a:t>Московські білі індики</a:t>
            </a:r>
            <a:endParaRPr lang="ru-RU" sz="3200" b="1" dirty="0">
              <a:solidFill>
                <a:schemeClr val="bg1"/>
              </a:solidFill>
              <a:effectLst/>
              <a:latin typeface="Joinks"/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16632"/>
            <a:ext cx="4968875" cy="674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Рисунок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3" y="2060848"/>
            <a:ext cx="3601723" cy="4333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3108" y="319863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Московських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білих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індиків</a:t>
            </a:r>
            <a:r>
              <a:rPr lang="ru-RU" sz="2000" b="1" dirty="0">
                <a:latin typeface="Joinks"/>
              </a:rPr>
              <a:t>  </a:t>
            </a:r>
            <a:r>
              <a:rPr lang="ru-RU" sz="2000" b="1" dirty="0" err="1">
                <a:latin typeface="Joinks"/>
              </a:rPr>
              <a:t>виведено</a:t>
            </a:r>
            <a:r>
              <a:rPr lang="ru-RU" sz="2000" b="1" dirty="0">
                <a:latin typeface="Joinks"/>
              </a:rPr>
              <a:t> за </a:t>
            </a:r>
            <a:r>
              <a:rPr lang="ru-RU" sz="2000" b="1" dirty="0" err="1">
                <a:latin typeface="Joinks"/>
              </a:rPr>
              <a:t>схрещування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місцевих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білих</a:t>
            </a:r>
            <a:r>
              <a:rPr lang="ru-RU" sz="2000" b="1" dirty="0">
                <a:latin typeface="Joinks"/>
              </a:rPr>
              <a:t> з </a:t>
            </a:r>
            <a:r>
              <a:rPr lang="ru-RU" sz="2000" b="1" dirty="0" err="1">
                <a:latin typeface="Joinks"/>
              </a:rPr>
              <a:t>білими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голландськими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балтсвільськими</a:t>
            </a:r>
            <a:r>
              <a:rPr lang="ru-RU" sz="2000" b="1" dirty="0">
                <a:latin typeface="Joinks"/>
              </a:rPr>
              <a:t>. За </a:t>
            </a:r>
            <a:r>
              <a:rPr lang="ru-RU" sz="2000" b="1" dirty="0" err="1">
                <a:latin typeface="Joinks"/>
              </a:rPr>
              <a:t>продуктивними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показниками</a:t>
            </a:r>
            <a:r>
              <a:rPr lang="ru-RU" sz="2000" b="1" dirty="0">
                <a:latin typeface="Joinks"/>
              </a:rPr>
              <a:t> вони </a:t>
            </a:r>
            <a:r>
              <a:rPr lang="ru-RU" sz="2000" b="1" dirty="0" err="1">
                <a:latin typeface="Joinks"/>
              </a:rPr>
              <a:t>нічим</a:t>
            </a:r>
            <a:r>
              <a:rPr lang="ru-RU" sz="2000" b="1" dirty="0">
                <a:latin typeface="Joinks"/>
              </a:rPr>
              <a:t> не </a:t>
            </a:r>
            <a:r>
              <a:rPr lang="ru-RU" sz="2000" b="1" dirty="0" err="1">
                <a:latin typeface="Joinks"/>
              </a:rPr>
              <a:t>поступаються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московським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бронзовим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проте</a:t>
            </a:r>
            <a:r>
              <a:rPr lang="ru-RU" sz="2000" b="1" dirty="0">
                <a:latin typeface="Joinks"/>
              </a:rPr>
              <a:t> у них </a:t>
            </a:r>
            <a:r>
              <a:rPr lang="ru-RU" sz="2000" b="1" dirty="0" err="1">
                <a:latin typeface="Joinks"/>
              </a:rPr>
              <a:t>кращі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м’ясні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якості</a:t>
            </a:r>
            <a:r>
              <a:rPr lang="ru-RU" sz="2000" b="1" dirty="0">
                <a:latin typeface="Joinks"/>
              </a:rPr>
              <a:t>, а </a:t>
            </a:r>
            <a:r>
              <a:rPr lang="ru-RU" sz="2000" b="1" dirty="0" err="1">
                <a:latin typeface="Joinks"/>
              </a:rPr>
              <a:t>також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вища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несучість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6141" y="347698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Жива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цієї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птиці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звичайно</a:t>
            </a:r>
            <a:r>
              <a:rPr lang="ru-RU" sz="2000" b="1" dirty="0">
                <a:latin typeface="Joinks"/>
              </a:rPr>
              <a:t> не </a:t>
            </a:r>
            <a:r>
              <a:rPr lang="ru-RU" sz="2000" b="1" dirty="0" err="1">
                <a:latin typeface="Joinks"/>
              </a:rPr>
              <a:t>перевищує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6–7 </a:t>
            </a:r>
            <a:r>
              <a:rPr lang="ru-RU" sz="2000" b="1" dirty="0" err="1">
                <a:latin typeface="Joinks"/>
              </a:rPr>
              <a:t>кілограмів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несучість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20–30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, як </a:t>
            </a:r>
            <a:r>
              <a:rPr lang="ru-RU" sz="2000" b="1" dirty="0" err="1">
                <a:latin typeface="Joinks"/>
              </a:rPr>
              <a:t>виняток</a:t>
            </a:r>
            <a:r>
              <a:rPr lang="ru-RU" sz="2000" b="1" dirty="0">
                <a:latin typeface="Joinks"/>
              </a:rPr>
              <a:t> за </a:t>
            </a:r>
            <a:r>
              <a:rPr lang="ru-RU" sz="2000" b="1" dirty="0" err="1">
                <a:latin typeface="Joinks"/>
              </a:rPr>
              <a:t>добрих</a:t>
            </a:r>
            <a:r>
              <a:rPr lang="ru-RU" sz="2000" b="1" dirty="0">
                <a:latin typeface="Joinks"/>
              </a:rPr>
              <a:t> умов </a:t>
            </a:r>
            <a:r>
              <a:rPr lang="ru-RU" sz="2000" b="1" dirty="0" err="1">
                <a:latin typeface="Joinks"/>
              </a:rPr>
              <a:t>утримання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50 штук</a:t>
            </a:r>
            <a:r>
              <a:rPr lang="ru-RU" sz="2000" b="1" dirty="0">
                <a:latin typeface="Joinks"/>
              </a:rPr>
              <a:t>.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85991" y="504319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У </a:t>
            </a:r>
            <a:r>
              <a:rPr lang="ru-RU" sz="2000" b="1" dirty="0" err="1">
                <a:latin typeface="Joinks"/>
              </a:rPr>
              <a:t>промислових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господарствах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використовують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такі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кроси</a:t>
            </a:r>
            <a:r>
              <a:rPr lang="ru-RU" sz="2000" b="1" dirty="0">
                <a:latin typeface="Joinks"/>
              </a:rPr>
              <a:t>: "легкий"(639), "</a:t>
            </a:r>
            <a:r>
              <a:rPr lang="ru-RU" sz="2000" b="1" dirty="0" err="1">
                <a:latin typeface="Joinks"/>
              </a:rPr>
              <a:t>середній</a:t>
            </a:r>
            <a:r>
              <a:rPr lang="ru-RU" sz="2000" b="1" dirty="0">
                <a:latin typeface="Joinks"/>
              </a:rPr>
              <a:t>"(630), "</a:t>
            </a:r>
            <a:r>
              <a:rPr lang="ru-RU" sz="2000" b="1" dirty="0" err="1">
                <a:latin typeface="Joinks"/>
              </a:rPr>
              <a:t>важкий</a:t>
            </a:r>
            <a:r>
              <a:rPr lang="ru-RU" sz="2000" b="1" dirty="0">
                <a:latin typeface="Joinks"/>
              </a:rPr>
              <a:t>", Б-12, Б-32, "</a:t>
            </a:r>
            <a:r>
              <a:rPr lang="ru-RU" sz="2000" b="1" dirty="0" err="1">
                <a:latin typeface="Joinks"/>
              </a:rPr>
              <a:t>Хідон</a:t>
            </a:r>
            <a:r>
              <a:rPr lang="ru-RU" sz="2000" b="1" dirty="0">
                <a:latin typeface="Joinks"/>
              </a:rPr>
              <a:t>", </a:t>
            </a:r>
            <a:endParaRPr lang="en-US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"</a:t>
            </a:r>
            <a:r>
              <a:rPr lang="ru-RU" sz="2000" b="1" dirty="0">
                <a:latin typeface="Joinks"/>
              </a:rPr>
              <a:t>Х-56</a:t>
            </a:r>
            <a:r>
              <a:rPr lang="ru-RU" sz="2000" b="1" dirty="0" smtClean="0">
                <a:latin typeface="Joinks"/>
              </a:rPr>
              <a:t>" </a:t>
            </a:r>
            <a:endParaRPr lang="ru-RU" sz="2000" b="1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20210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ФОТО ДЛЯ ПРЕЗЕНТАЦІЙ\індичка з індик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456384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476672"/>
            <a:ext cx="496887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577" y="476672"/>
            <a:ext cx="3959548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Joinks"/>
              </a:rPr>
              <a:t>Північнокавказькі</a:t>
            </a:r>
            <a:r>
              <a:rPr lang="ru-RU" sz="3200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Joinks"/>
              </a:rPr>
              <a:t>білі</a:t>
            </a:r>
            <a:r>
              <a:rPr lang="en-US" sz="3200" b="1" dirty="0" smtClean="0">
                <a:solidFill>
                  <a:schemeClr val="bg1"/>
                </a:solidFill>
                <a:latin typeface="Joinks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Joinks"/>
              </a:rPr>
              <a:t>індики</a:t>
            </a:r>
            <a:endParaRPr lang="ru-RU" sz="3200" b="1" dirty="0">
              <a:solidFill>
                <a:schemeClr val="bg1"/>
              </a:solidFill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3562" y="83671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Північнокавказькі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білі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індики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поєднують</a:t>
            </a:r>
            <a:r>
              <a:rPr lang="ru-RU" sz="2000" b="1" dirty="0">
                <a:latin typeface="Joinks"/>
              </a:rPr>
              <a:t> у </a:t>
            </a:r>
            <a:r>
              <a:rPr lang="ru-RU" sz="2000" b="1" dirty="0" err="1">
                <a:latin typeface="Joinks"/>
              </a:rPr>
              <a:t>собі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досить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високі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м’ясопродуктивні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якості</a:t>
            </a:r>
            <a:r>
              <a:rPr lang="ru-RU" sz="2000" b="1" dirty="0">
                <a:latin typeface="Joinks"/>
              </a:rPr>
              <a:t> з </a:t>
            </a:r>
            <a:r>
              <a:rPr lang="ru-RU" sz="2000" b="1" dirty="0" err="1">
                <a:latin typeface="Joinks"/>
              </a:rPr>
              <a:t>витривалістю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невибагливістю</a:t>
            </a:r>
            <a:r>
              <a:rPr lang="ru-RU" sz="2000" b="1" dirty="0">
                <a:latin typeface="Joinks"/>
              </a:rPr>
              <a:t>. Породу одержано за </a:t>
            </a:r>
            <a:r>
              <a:rPr lang="ru-RU" sz="2000" b="1" dirty="0" err="1">
                <a:latin typeface="Joinks"/>
              </a:rPr>
              <a:t>схрещування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самців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білої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широкогрудої</a:t>
            </a:r>
            <a:r>
              <a:rPr lang="ru-RU" sz="2000" b="1" dirty="0">
                <a:latin typeface="Joinks"/>
              </a:rPr>
              <a:t> породи </a:t>
            </a:r>
            <a:r>
              <a:rPr lang="ru-RU" sz="2000" b="1" dirty="0" err="1">
                <a:latin typeface="Joinks"/>
              </a:rPr>
              <a:t>із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самицями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північнокавказької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бронзової</a:t>
            </a:r>
            <a:r>
              <a:rPr lang="ru-RU" sz="2000" b="1" dirty="0">
                <a:latin typeface="Joinks"/>
              </a:rPr>
              <a:t>. </a:t>
            </a:r>
            <a:endParaRPr lang="en-US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Самці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звичайно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досягають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живої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маси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13–15 </a:t>
            </a:r>
            <a:r>
              <a:rPr lang="ru-RU" sz="2000" b="1" dirty="0">
                <a:latin typeface="Joinks"/>
              </a:rPr>
              <a:t>кг, самки </a:t>
            </a:r>
            <a:r>
              <a:rPr lang="ru-RU" sz="2000" b="1" dirty="0" smtClean="0">
                <a:latin typeface="Joinks"/>
              </a:rPr>
              <a:t>– 6–7кг</a:t>
            </a:r>
            <a:r>
              <a:rPr lang="ru-RU" sz="2000" b="1" dirty="0">
                <a:latin typeface="Joinks"/>
              </a:rPr>
              <a:t>, за </a:t>
            </a:r>
            <a:r>
              <a:rPr lang="ru-RU" sz="2000" b="1" dirty="0" err="1">
                <a:latin typeface="Joinks"/>
              </a:rPr>
              <a:t>несучості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90–120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err="1">
                <a:latin typeface="Joinks"/>
              </a:rPr>
              <a:t>Звичайно</a:t>
            </a:r>
            <a:r>
              <a:rPr lang="ru-RU" sz="2000" b="1" dirty="0">
                <a:latin typeface="Joinks"/>
              </a:rPr>
              <a:t> молодняк росте </a:t>
            </a:r>
            <a:r>
              <a:rPr lang="ru-RU" sz="2000" b="1" dirty="0" err="1">
                <a:latin typeface="Joinks"/>
              </a:rPr>
              <a:t>дуже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швидко</a:t>
            </a:r>
            <a:r>
              <a:rPr lang="ru-RU" sz="2000" b="1" dirty="0">
                <a:latin typeface="Joinks"/>
              </a:rPr>
              <a:t>: у </a:t>
            </a:r>
            <a:r>
              <a:rPr lang="ru-RU" sz="2000" b="1" dirty="0" err="1">
                <a:latin typeface="Joinks"/>
              </a:rPr>
              <a:t>віці</a:t>
            </a:r>
            <a:r>
              <a:rPr lang="ru-RU" sz="2000" b="1" dirty="0">
                <a:latin typeface="Joinks"/>
              </a:rPr>
              <a:t> 120 </a:t>
            </a:r>
            <a:r>
              <a:rPr lang="ru-RU" sz="2000" b="1" dirty="0" err="1">
                <a:latin typeface="Joinks"/>
              </a:rPr>
              <a:t>днів</a:t>
            </a:r>
            <a:r>
              <a:rPr lang="ru-RU" sz="2000" b="1" dirty="0">
                <a:latin typeface="Joinks"/>
              </a:rPr>
              <a:t> жива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їх</a:t>
            </a:r>
            <a:r>
              <a:rPr lang="ru-RU" sz="2000" b="1" dirty="0">
                <a:latin typeface="Joinks"/>
              </a:rPr>
              <a:t> становить у </a:t>
            </a:r>
            <a:r>
              <a:rPr lang="ru-RU" sz="2000" b="1" dirty="0" err="1">
                <a:latin typeface="Joinks"/>
              </a:rPr>
              <a:t>середньому</a:t>
            </a:r>
            <a:r>
              <a:rPr lang="ru-RU" sz="2000" b="1" dirty="0">
                <a:latin typeface="Joinks"/>
              </a:rPr>
              <a:t>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4,5 </a:t>
            </a:r>
            <a:r>
              <a:rPr lang="ru-RU" sz="2000" b="1" dirty="0" err="1">
                <a:latin typeface="Joinks"/>
              </a:rPr>
              <a:t>кілограма</a:t>
            </a:r>
            <a:r>
              <a:rPr lang="ru-RU" sz="2000" b="1" dirty="0">
                <a:latin typeface="Joink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0171" y="554569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На </a:t>
            </a:r>
            <a:r>
              <a:rPr lang="ru-RU" sz="2000" b="1" dirty="0" err="1">
                <a:latin typeface="Joinks"/>
              </a:rPr>
              <a:t>основі</a:t>
            </a:r>
            <a:r>
              <a:rPr lang="ru-RU" sz="2000" b="1" dirty="0">
                <a:latin typeface="Joinks"/>
              </a:rPr>
              <a:t> породи створено два </a:t>
            </a:r>
            <a:r>
              <a:rPr lang="ru-RU" sz="2000" b="1" dirty="0" err="1">
                <a:latin typeface="Joinks"/>
              </a:rPr>
              <a:t>кроси</a:t>
            </a:r>
            <a:r>
              <a:rPr lang="ru-RU" sz="2000" b="1" dirty="0">
                <a:latin typeface="Joinks"/>
              </a:rPr>
              <a:t> –– "Б-12", "Б-32".</a:t>
            </a:r>
          </a:p>
        </p:txBody>
      </p:sp>
    </p:spTree>
    <p:extLst>
      <p:ext uri="{BB962C8B-B14F-4D97-AF65-F5344CB8AC3E}">
        <p14:creationId xmlns:p14="http://schemas.microsoft.com/office/powerpoint/2010/main" val="10151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42" y="709231"/>
            <a:ext cx="4770437" cy="60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Рисунок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452813" cy="5189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73562" y="1001619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Це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птиця</a:t>
            </a:r>
            <a:r>
              <a:rPr lang="ru-RU" b="1" dirty="0">
                <a:latin typeface="Joinks"/>
              </a:rPr>
              <a:t> з широкими </a:t>
            </a:r>
            <a:r>
              <a:rPr lang="ru-RU" b="1" dirty="0" err="1">
                <a:latin typeface="Joinks"/>
              </a:rPr>
              <a:t>опуклими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грудьми</a:t>
            </a:r>
            <a:r>
              <a:rPr lang="ru-RU" b="1" dirty="0">
                <a:latin typeface="Joinks"/>
              </a:rPr>
              <a:t> й спиною, </a:t>
            </a:r>
            <a:r>
              <a:rPr lang="ru-RU" b="1" dirty="0" err="1">
                <a:latin typeface="Joinks"/>
              </a:rPr>
              <a:t>довгою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ледь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вигнутою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шиєю</a:t>
            </a:r>
            <a:r>
              <a:rPr lang="ru-RU" b="1" dirty="0">
                <a:latin typeface="Joinks"/>
              </a:rPr>
              <a:t>, в </a:t>
            </a:r>
            <a:r>
              <a:rPr lang="ru-RU" b="1" dirty="0" err="1">
                <a:latin typeface="Joinks"/>
              </a:rPr>
              <a:t>міру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видовженою</a:t>
            </a:r>
            <a:r>
              <a:rPr lang="ru-RU" b="1" dirty="0">
                <a:latin typeface="Joinks"/>
              </a:rPr>
              <a:t> головою та сильно </a:t>
            </a:r>
            <a:r>
              <a:rPr lang="ru-RU" b="1" dirty="0" err="1">
                <a:latin typeface="Joinks"/>
              </a:rPr>
              <a:t>загнутим</a:t>
            </a:r>
            <a:r>
              <a:rPr lang="ru-RU" b="1" dirty="0">
                <a:latin typeface="Joinks"/>
              </a:rPr>
              <a:t> донизу </a:t>
            </a:r>
            <a:r>
              <a:rPr lang="ru-RU" b="1" dirty="0" err="1">
                <a:latin typeface="Joinks"/>
              </a:rPr>
              <a:t>дзьобом</a:t>
            </a:r>
            <a:r>
              <a:rPr lang="ru-RU" b="1" dirty="0">
                <a:latin typeface="Joinks"/>
              </a:rPr>
              <a:t>.</a:t>
            </a:r>
          </a:p>
          <a:p>
            <a:pPr algn="ctr"/>
            <a:r>
              <a:rPr lang="ru-RU" b="1" dirty="0" smtClean="0">
                <a:latin typeface="Joinks"/>
              </a:rPr>
              <a:t>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дорослих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самців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досягає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11–13 </a:t>
            </a:r>
            <a:r>
              <a:rPr lang="ru-RU" b="1" dirty="0" err="1">
                <a:latin typeface="Joinks"/>
              </a:rPr>
              <a:t>кілограмів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самиць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</a:p>
          <a:p>
            <a:pPr algn="ctr"/>
            <a:r>
              <a:rPr lang="ru-RU" b="1" dirty="0" smtClean="0">
                <a:latin typeface="Joinks"/>
              </a:rPr>
              <a:t>6–7 </a:t>
            </a:r>
            <a:r>
              <a:rPr lang="ru-RU" b="1" dirty="0" err="1" smtClean="0">
                <a:latin typeface="Joinks"/>
              </a:rPr>
              <a:t>кілограмів</a:t>
            </a:r>
            <a:r>
              <a:rPr lang="ru-RU" b="1" dirty="0">
                <a:latin typeface="Joinks"/>
              </a:rPr>
              <a:t>. 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Птиця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досить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скороспіла</a:t>
            </a:r>
            <a:r>
              <a:rPr lang="ru-RU" b="1" dirty="0">
                <a:latin typeface="Joinks"/>
              </a:rPr>
              <a:t>: </a:t>
            </a:r>
            <a:r>
              <a:rPr lang="ru-RU" b="1" dirty="0" err="1">
                <a:latin typeface="Joinks"/>
              </a:rPr>
              <a:t>статева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зрілість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звичайно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настає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8–8,5 </a:t>
            </a:r>
            <a:r>
              <a:rPr lang="ru-RU" b="1" dirty="0" err="1" smtClean="0">
                <a:latin typeface="Joinks"/>
              </a:rPr>
              <a:t>місяців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>
                <a:latin typeface="Joinks"/>
              </a:rPr>
              <a:t>а </a:t>
            </a:r>
            <a:r>
              <a:rPr lang="ru-RU" b="1" dirty="0" err="1">
                <a:latin typeface="Joinks"/>
              </a:rPr>
              <a:t>деякі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самиці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починають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нестися</a:t>
            </a:r>
            <a:r>
              <a:rPr lang="ru-RU" b="1" dirty="0">
                <a:latin typeface="Joinks"/>
              </a:rPr>
              <a:t> і в </a:t>
            </a:r>
            <a:r>
              <a:rPr lang="ru-RU" b="1" dirty="0" err="1">
                <a:latin typeface="Joinks"/>
              </a:rPr>
              <a:t>сім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місяців</a:t>
            </a:r>
            <a:r>
              <a:rPr lang="ru-RU" b="1" dirty="0">
                <a:latin typeface="Joinks"/>
              </a:rPr>
              <a:t>. 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Маса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молодих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самців</a:t>
            </a:r>
            <a:r>
              <a:rPr lang="ru-RU" b="1" dirty="0">
                <a:latin typeface="Joinks"/>
              </a:rPr>
              <a:t> до </a:t>
            </a:r>
            <a:r>
              <a:rPr lang="ru-RU" b="1" dirty="0" err="1">
                <a:latin typeface="Joinks"/>
              </a:rPr>
              <a:t>цього</a:t>
            </a:r>
            <a:r>
              <a:rPr lang="ru-RU" b="1" dirty="0">
                <a:latin typeface="Joinks"/>
              </a:rPr>
              <a:t> часу </a:t>
            </a:r>
            <a:r>
              <a:rPr lang="ru-RU" b="1" dirty="0" err="1">
                <a:latin typeface="Joinks"/>
              </a:rPr>
              <a:t>досягає</a:t>
            </a:r>
            <a:r>
              <a:rPr lang="ru-RU" b="1" dirty="0">
                <a:latin typeface="Joinks"/>
              </a:rPr>
              <a:t> 6 </a:t>
            </a:r>
            <a:r>
              <a:rPr lang="ru-RU" b="1" dirty="0" err="1">
                <a:latin typeface="Joinks"/>
              </a:rPr>
              <a:t>кілограмів</a:t>
            </a:r>
            <a:r>
              <a:rPr lang="ru-RU" b="1" dirty="0">
                <a:latin typeface="Joinks"/>
              </a:rPr>
              <a:t>, самок </a:t>
            </a:r>
            <a:r>
              <a:rPr lang="ru-RU" b="1" dirty="0" smtClean="0">
                <a:latin typeface="Joinks"/>
              </a:rPr>
              <a:t>– 4–4,5 </a:t>
            </a:r>
            <a:r>
              <a:rPr lang="ru-RU" b="1" dirty="0" err="1">
                <a:latin typeface="Joinks"/>
              </a:rPr>
              <a:t>кілограма</a:t>
            </a:r>
            <a:r>
              <a:rPr lang="ru-RU" b="1" dirty="0">
                <a:latin typeface="Joinks"/>
              </a:rPr>
              <a:t>. 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Несучість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>
                <a:latin typeface="Joinks"/>
              </a:rPr>
              <a:t>у межах </a:t>
            </a:r>
            <a:r>
              <a:rPr lang="ru-RU" b="1" dirty="0" smtClean="0">
                <a:latin typeface="Joinks"/>
              </a:rPr>
              <a:t>80–90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із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запліднюваністю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рівні</a:t>
            </a:r>
            <a:r>
              <a:rPr lang="ru-RU" b="1" dirty="0">
                <a:latin typeface="Joinks"/>
              </a:rPr>
              <a:t> 90</a:t>
            </a:r>
            <a:r>
              <a:rPr lang="ru-RU" b="1" dirty="0" smtClean="0">
                <a:latin typeface="Joinks"/>
              </a:rPr>
              <a:t>%.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При </a:t>
            </a:r>
            <a:r>
              <a:rPr lang="ru-RU" b="1" dirty="0" err="1">
                <a:latin typeface="Joinks"/>
              </a:rPr>
              <a:t>цьому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вивід</a:t>
            </a:r>
            <a:r>
              <a:rPr lang="ru-RU" b="1" dirty="0">
                <a:latin typeface="Joinks"/>
              </a:rPr>
              <a:t> молодняку </a:t>
            </a:r>
            <a:r>
              <a:rPr lang="ru-RU" b="1" dirty="0" err="1">
                <a:latin typeface="Joinks"/>
              </a:rPr>
              <a:t>звичайно</a:t>
            </a:r>
            <a:r>
              <a:rPr lang="ru-RU" b="1" dirty="0">
                <a:latin typeface="Joinks"/>
              </a:rPr>
              <a:t> становить </a:t>
            </a:r>
            <a:r>
              <a:rPr lang="ru-RU" b="1" dirty="0" smtClean="0">
                <a:latin typeface="Joinks"/>
              </a:rPr>
              <a:t>70–80</a:t>
            </a:r>
            <a:r>
              <a:rPr lang="ru-RU" b="1" dirty="0">
                <a:latin typeface="Joinks"/>
              </a:rPr>
              <a:t>%.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16844"/>
            <a:ext cx="463492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Joinks"/>
              </a:rPr>
              <a:t>Московська</a:t>
            </a:r>
            <a:r>
              <a:rPr lang="ru-RU" sz="3200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Joinks"/>
              </a:rPr>
              <a:t>бронзова</a:t>
            </a:r>
            <a:endParaRPr lang="ru-RU" sz="3200" b="1" dirty="0">
              <a:solidFill>
                <a:schemeClr val="bg1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10136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5"/>
            <a:ext cx="6192688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Joinks"/>
              </a:rPr>
              <a:t>    </a:t>
            </a:r>
            <a:r>
              <a:rPr lang="uk-UA" sz="3600" b="1" dirty="0" smtClean="0">
                <a:solidFill>
                  <a:srgbClr val="C00000"/>
                </a:solidFill>
                <a:latin typeface="Joinks"/>
              </a:rPr>
              <a:t>      </a:t>
            </a:r>
            <a:r>
              <a:rPr lang="ru-RU" sz="3600" b="1" dirty="0" err="1" smtClean="0">
                <a:solidFill>
                  <a:schemeClr val="bg1"/>
                </a:solidFill>
                <a:latin typeface="Joinks"/>
              </a:rPr>
              <a:t>Кроси</a:t>
            </a:r>
            <a:r>
              <a:rPr lang="ru-RU" sz="3600" b="1" dirty="0" smtClean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Joinks"/>
              </a:rPr>
              <a:t>індиків</a:t>
            </a:r>
            <a:endParaRPr lang="ru-RU" sz="3600" b="1" dirty="0">
              <a:solidFill>
                <a:schemeClr val="bg1"/>
              </a:solidFill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23335"/>
            <a:ext cx="8352928" cy="15081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Крос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"639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" </a:t>
            </a:r>
            <a:r>
              <a:rPr lang="ru-RU" b="1" dirty="0">
                <a:latin typeface="Joinks"/>
              </a:rPr>
              <a:t>(легкий) 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складається</a:t>
            </a:r>
            <a:r>
              <a:rPr lang="ru-RU" b="1" dirty="0">
                <a:latin typeface="Joinks"/>
              </a:rPr>
              <a:t> з </a:t>
            </a:r>
            <a:r>
              <a:rPr lang="ru-RU" b="1" dirty="0" err="1">
                <a:latin typeface="Joinks"/>
              </a:rPr>
              <a:t>чотирьох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ліній</a:t>
            </a:r>
            <a:r>
              <a:rPr lang="ru-RU" b="1" dirty="0">
                <a:latin typeface="Joinks"/>
              </a:rPr>
              <a:t>: С – </a:t>
            </a:r>
            <a:r>
              <a:rPr lang="ru-RU" b="1" dirty="0" err="1">
                <a:latin typeface="Joinks"/>
              </a:rPr>
              <a:t>батьківська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smtClean="0">
                <a:latin typeface="Joinks"/>
              </a:rPr>
              <a:t>Н  </a:t>
            </a:r>
            <a:r>
              <a:rPr lang="ru-RU" b="1" dirty="0">
                <a:latin typeface="Joinks"/>
              </a:rPr>
              <a:t>– </a:t>
            </a:r>
            <a:r>
              <a:rPr lang="ru-RU" b="1" dirty="0" err="1">
                <a:latin typeface="Joinks"/>
              </a:rPr>
              <a:t>материнська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батьківської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форми</a:t>
            </a:r>
            <a:r>
              <a:rPr lang="ru-RU" b="1" dirty="0">
                <a:latin typeface="Joinks"/>
              </a:rPr>
              <a:t>; О</a:t>
            </a:r>
            <a:r>
              <a:rPr lang="en-US" b="1" dirty="0">
                <a:latin typeface="Joinks"/>
              </a:rPr>
              <a:t>RBR – </a:t>
            </a:r>
            <a:r>
              <a:rPr lang="ru-RU" b="1" dirty="0" err="1">
                <a:latin typeface="Joinks"/>
              </a:rPr>
              <a:t>батьківська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І</a:t>
            </a:r>
            <a:r>
              <a:rPr lang="en-US" b="1" dirty="0">
                <a:latin typeface="Joinks"/>
              </a:rPr>
              <a:t>RBR – </a:t>
            </a:r>
            <a:r>
              <a:rPr lang="ru-RU" b="1" dirty="0" err="1">
                <a:latin typeface="Joinks"/>
              </a:rPr>
              <a:t>материнська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материнської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форми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Гібридні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самці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придатні</a:t>
            </a:r>
            <a:r>
              <a:rPr lang="ru-RU" b="1" dirty="0">
                <a:latin typeface="Joinks"/>
              </a:rPr>
              <a:t> для забою у 8-тижневому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, самки – у 12-тижневому, коли </a:t>
            </a:r>
            <a:r>
              <a:rPr lang="ru-RU" b="1" dirty="0" err="1">
                <a:latin typeface="Joinks"/>
              </a:rPr>
              <a:t>їх</a:t>
            </a:r>
            <a:r>
              <a:rPr lang="ru-RU" b="1" dirty="0">
                <a:latin typeface="Joinks"/>
              </a:rPr>
              <a:t> 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2–2,5 </a:t>
            </a:r>
            <a:r>
              <a:rPr lang="ru-RU" b="1" dirty="0">
                <a:latin typeface="Joinks"/>
              </a:rPr>
              <a:t>кг. </a:t>
            </a:r>
            <a:r>
              <a:rPr lang="ru-RU" b="1" dirty="0" err="1">
                <a:latin typeface="Joinks"/>
              </a:rPr>
              <a:t>Витрати</a:t>
            </a:r>
            <a:r>
              <a:rPr lang="ru-RU" b="1" dirty="0">
                <a:latin typeface="Joinks"/>
              </a:rPr>
              <a:t> корму 2 кг на 1 кг приросту.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13338"/>
            <a:ext cx="83529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Крос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"630" </a:t>
            </a:r>
            <a:r>
              <a:rPr lang="ru-RU" b="1" dirty="0">
                <a:latin typeface="Joinks"/>
              </a:rPr>
              <a:t>(</a:t>
            </a:r>
            <a:r>
              <a:rPr lang="ru-RU" b="1" dirty="0" err="1">
                <a:latin typeface="Joinks"/>
              </a:rPr>
              <a:t>середній</a:t>
            </a:r>
            <a:r>
              <a:rPr lang="ru-RU" b="1" dirty="0">
                <a:latin typeface="Joinks"/>
              </a:rPr>
              <a:t>) – </a:t>
            </a:r>
            <a:r>
              <a:rPr lang="ru-RU" b="1" dirty="0" err="1">
                <a:latin typeface="Joinks"/>
              </a:rPr>
              <a:t>чотирилінійний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Лінії</a:t>
            </a:r>
            <a:r>
              <a:rPr lang="ru-RU" b="1" dirty="0">
                <a:latin typeface="Joinks"/>
              </a:rPr>
              <a:t> С і Н – </a:t>
            </a:r>
            <a:r>
              <a:rPr lang="ru-RU" b="1" dirty="0" err="1">
                <a:latin typeface="Joinks"/>
              </a:rPr>
              <a:t>батьківської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форми</a:t>
            </a:r>
            <a:r>
              <a:rPr lang="ru-RU" b="1" dirty="0">
                <a:latin typeface="Joinks"/>
              </a:rPr>
              <a:t>, О</a:t>
            </a:r>
            <a:r>
              <a:rPr lang="en-US" b="1" dirty="0">
                <a:latin typeface="Joinks"/>
              </a:rPr>
              <a:t>R </a:t>
            </a:r>
            <a:r>
              <a:rPr lang="ru-RU" b="1" dirty="0">
                <a:latin typeface="Joinks"/>
              </a:rPr>
              <a:t>і </a:t>
            </a:r>
            <a:r>
              <a:rPr lang="ru-RU" b="1" dirty="0" err="1">
                <a:latin typeface="Joinks"/>
              </a:rPr>
              <a:t>І</a:t>
            </a:r>
            <a:r>
              <a:rPr lang="en-US" b="1" dirty="0">
                <a:latin typeface="Joinks"/>
              </a:rPr>
              <a:t>R – </a:t>
            </a:r>
            <a:r>
              <a:rPr lang="ru-RU" b="1" dirty="0" err="1">
                <a:latin typeface="Joinks"/>
              </a:rPr>
              <a:t>материнської</a:t>
            </a:r>
            <a:r>
              <a:rPr lang="ru-RU" b="1" dirty="0">
                <a:latin typeface="Joinks"/>
              </a:rPr>
              <a:t>. 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гібридних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самців</a:t>
            </a:r>
            <a:r>
              <a:rPr lang="ru-RU" b="1" dirty="0">
                <a:latin typeface="Joinks"/>
              </a:rPr>
              <a:t> у 12-тижневому </a:t>
            </a:r>
            <a:r>
              <a:rPr lang="ru-RU" b="1" dirty="0" err="1" smtClean="0">
                <a:latin typeface="Joinks"/>
              </a:rPr>
              <a:t>віці</a:t>
            </a:r>
            <a:r>
              <a:rPr lang="ru-RU" b="1" dirty="0" smtClean="0">
                <a:latin typeface="Joinks"/>
              </a:rPr>
              <a:t> – </a:t>
            </a:r>
            <a:r>
              <a:rPr lang="ru-RU" b="1" dirty="0">
                <a:latin typeface="Joinks"/>
              </a:rPr>
              <a:t>4,5 кг, самок – 3,6 кг. </a:t>
            </a:r>
            <a:r>
              <a:rPr lang="ru-RU" b="1" dirty="0" err="1">
                <a:latin typeface="Joinks"/>
              </a:rPr>
              <a:t>Витрати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корму – 2,4–2,7 </a:t>
            </a:r>
            <a:r>
              <a:rPr lang="ru-RU" b="1" dirty="0">
                <a:latin typeface="Joinks"/>
              </a:rPr>
              <a:t>кг на 1 кг приросту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406" y="3613667"/>
            <a:ext cx="85689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Крос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"350</a:t>
            </a:r>
            <a:r>
              <a:rPr lang="ru-RU" b="1" dirty="0">
                <a:latin typeface="Joinks"/>
              </a:rPr>
              <a:t>" (</a:t>
            </a:r>
            <a:r>
              <a:rPr lang="ru-RU" b="1" dirty="0" err="1">
                <a:latin typeface="Joinks"/>
              </a:rPr>
              <a:t>важкий</a:t>
            </a:r>
            <a:r>
              <a:rPr lang="ru-RU" b="1" dirty="0">
                <a:latin typeface="Joinks"/>
              </a:rPr>
              <a:t>) – </a:t>
            </a:r>
            <a:r>
              <a:rPr lang="ru-RU" b="1" dirty="0" err="1">
                <a:latin typeface="Joinks"/>
              </a:rPr>
              <a:t>чотирилінійний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Лінії</a:t>
            </a:r>
            <a:r>
              <a:rPr lang="ru-RU" b="1" dirty="0">
                <a:latin typeface="Joinks"/>
              </a:rPr>
              <a:t> </a:t>
            </a:r>
            <a:r>
              <a:rPr lang="en-US" b="1" dirty="0">
                <a:latin typeface="Joinks"/>
              </a:rPr>
              <a:t>OZ </a:t>
            </a:r>
            <a:r>
              <a:rPr lang="ru-RU" b="1" dirty="0">
                <a:latin typeface="Joinks"/>
              </a:rPr>
              <a:t>і </a:t>
            </a:r>
            <a:r>
              <a:rPr lang="en-US" b="1" dirty="0">
                <a:latin typeface="Joinks"/>
              </a:rPr>
              <a:t>IR – </a:t>
            </a:r>
            <a:r>
              <a:rPr lang="ru-RU" b="1" dirty="0" err="1">
                <a:latin typeface="Joinks"/>
              </a:rPr>
              <a:t>батьківської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форми</a:t>
            </a:r>
            <a:r>
              <a:rPr lang="ru-RU" b="1" dirty="0">
                <a:latin typeface="Joinks"/>
              </a:rPr>
              <a:t>, </a:t>
            </a:r>
            <a:r>
              <a:rPr lang="en-US" b="1" dirty="0">
                <a:latin typeface="Joinks"/>
              </a:rPr>
              <a:t>BZ </a:t>
            </a:r>
            <a:r>
              <a:rPr lang="ru-RU" b="1" dirty="0">
                <a:latin typeface="Joinks"/>
              </a:rPr>
              <a:t>і </a:t>
            </a:r>
            <a:r>
              <a:rPr lang="en-US" b="1" dirty="0">
                <a:latin typeface="Joinks"/>
              </a:rPr>
              <a:t>BR – </a:t>
            </a:r>
            <a:r>
              <a:rPr lang="ru-RU" b="1" dirty="0" err="1">
                <a:latin typeface="Joinks"/>
              </a:rPr>
              <a:t>материнської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Використовується</a:t>
            </a:r>
            <a:r>
              <a:rPr lang="ru-RU" b="1" dirty="0">
                <a:latin typeface="Joinks"/>
              </a:rPr>
              <a:t> для </a:t>
            </a:r>
            <a:r>
              <a:rPr lang="ru-RU" b="1" dirty="0" err="1">
                <a:latin typeface="Joinks"/>
              </a:rPr>
              <a:t>одержання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гібридів</a:t>
            </a:r>
            <a:r>
              <a:rPr lang="ru-RU" b="1" dirty="0">
                <a:latin typeface="Joinks"/>
              </a:rPr>
              <a:t> з великою живою </a:t>
            </a:r>
            <a:r>
              <a:rPr lang="ru-RU" b="1" dirty="0" err="1">
                <a:latin typeface="Joinks"/>
              </a:rPr>
              <a:t>масою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самців</a:t>
            </a:r>
            <a:r>
              <a:rPr lang="ru-RU" b="1" dirty="0">
                <a:latin typeface="Joinks"/>
              </a:rPr>
              <a:t> у 20-тижневому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 11 кг, самок – 7,4 кг. </a:t>
            </a:r>
            <a:r>
              <a:rPr lang="ru-RU" b="1" dirty="0" err="1">
                <a:latin typeface="Joinks"/>
              </a:rPr>
              <a:t>Витрати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корму – 2,9–3,3 </a:t>
            </a:r>
            <a:r>
              <a:rPr lang="ru-RU" b="1" dirty="0">
                <a:latin typeface="Joinks"/>
              </a:rPr>
              <a:t>кг на 1 кг приросту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6366" y="5013176"/>
            <a:ext cx="857126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Крос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Х-56 </a:t>
            </a:r>
            <a:r>
              <a:rPr lang="ru-RU" b="1" dirty="0">
                <a:latin typeface="Joinks"/>
              </a:rPr>
              <a:t>– </a:t>
            </a:r>
            <a:r>
              <a:rPr lang="ru-RU" b="1" dirty="0" err="1" smtClean="0">
                <a:latin typeface="Joinks"/>
              </a:rPr>
              <a:t>дволінійний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створений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базі</a:t>
            </a:r>
            <a:r>
              <a:rPr lang="ru-RU" b="1" dirty="0">
                <a:latin typeface="Joinks"/>
              </a:rPr>
              <a:t> генофонду </a:t>
            </a:r>
            <a:r>
              <a:rPr lang="ru-RU" b="1" dirty="0" err="1">
                <a:latin typeface="Joinks"/>
              </a:rPr>
              <a:t>ліній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фірми</a:t>
            </a:r>
            <a:r>
              <a:rPr lang="ru-RU" b="1" dirty="0">
                <a:latin typeface="Joinks"/>
              </a:rPr>
              <a:t> "</a:t>
            </a:r>
            <a:r>
              <a:rPr lang="ru-RU" b="1" dirty="0" err="1">
                <a:latin typeface="Joinks"/>
              </a:rPr>
              <a:t>Рівер-Рест</a:t>
            </a:r>
            <a:r>
              <a:rPr lang="ru-RU" b="1" dirty="0">
                <a:latin typeface="Joinks"/>
              </a:rPr>
              <a:t>", </a:t>
            </a:r>
            <a:r>
              <a:rPr lang="ru-RU" b="1" dirty="0" err="1">
                <a:latin typeface="Joinks"/>
              </a:rPr>
              <a:t>московських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білих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білих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широкогрудих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Лінія</a:t>
            </a:r>
            <a:r>
              <a:rPr lang="ru-RU" b="1" dirty="0">
                <a:latin typeface="Joinks"/>
              </a:rPr>
              <a:t> Х-5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 err="1">
                <a:latin typeface="Joinks"/>
              </a:rPr>
              <a:t>батьківська</a:t>
            </a:r>
            <a:r>
              <a:rPr lang="ru-RU" b="1" dirty="0">
                <a:latin typeface="Joinks"/>
              </a:rPr>
              <a:t>, Х-6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 err="1">
                <a:latin typeface="Joinks"/>
              </a:rPr>
              <a:t>материнська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Гібридні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індиченята</a:t>
            </a:r>
            <a:r>
              <a:rPr lang="ru-RU" b="1" dirty="0">
                <a:latin typeface="Joinks"/>
              </a:rPr>
              <a:t> (Х-56) у 12-тижневому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досягають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живої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маси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4,3–4,4 </a:t>
            </a:r>
            <a:r>
              <a:rPr lang="ru-RU" b="1" dirty="0">
                <a:latin typeface="Joinks"/>
              </a:rPr>
              <a:t>кг, у 17-тижневому </a:t>
            </a:r>
            <a:r>
              <a:rPr lang="ru-RU" b="1" dirty="0" smtClean="0">
                <a:latin typeface="Joinks"/>
              </a:rPr>
              <a:t>– 6,2–6,6 </a:t>
            </a:r>
            <a:r>
              <a:rPr lang="ru-RU" b="1" dirty="0">
                <a:latin typeface="Joinks"/>
              </a:rPr>
              <a:t>кг. </a:t>
            </a:r>
            <a:r>
              <a:rPr lang="ru-RU" b="1" dirty="0" err="1">
                <a:latin typeface="Joinks"/>
              </a:rPr>
              <a:t>Витрати</a:t>
            </a:r>
            <a:r>
              <a:rPr lang="ru-RU" b="1" dirty="0">
                <a:latin typeface="Joinks"/>
              </a:rPr>
              <a:t> корму </a:t>
            </a:r>
            <a:r>
              <a:rPr lang="ru-RU" b="1" dirty="0" err="1">
                <a:latin typeface="Joinks"/>
              </a:rPr>
              <a:t>відповідно</a:t>
            </a:r>
            <a:r>
              <a:rPr lang="ru-RU" b="1" dirty="0">
                <a:latin typeface="Joinks"/>
              </a:rPr>
              <a:t> 2,7 і 3,4 кг на 1 кг приросту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49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Spring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765</TotalTime>
  <Words>3872</Words>
  <Application>Microsoft Office PowerPoint</Application>
  <PresentationFormat>Экран (4:3)</PresentationFormat>
  <Paragraphs>217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самоконтролю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Тик</cp:lastModifiedBy>
  <cp:revision>138</cp:revision>
  <dcterms:created xsi:type="dcterms:W3CDTF">2013-04-19T04:35:00Z</dcterms:created>
  <dcterms:modified xsi:type="dcterms:W3CDTF">2014-12-29T14:54:01Z</dcterms:modified>
</cp:coreProperties>
</file>