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3" r:id="rId4"/>
    <p:sldId id="272" r:id="rId5"/>
    <p:sldId id="274" r:id="rId6"/>
    <p:sldId id="260" r:id="rId7"/>
    <p:sldId id="261" r:id="rId8"/>
    <p:sldId id="268" r:id="rId9"/>
    <p:sldId id="275" r:id="rId10"/>
    <p:sldId id="262" r:id="rId11"/>
    <p:sldId id="276" r:id="rId12"/>
    <p:sldId id="278" r:id="rId13"/>
    <p:sldId id="297" r:id="rId14"/>
    <p:sldId id="279" r:id="rId15"/>
    <p:sldId id="263" r:id="rId16"/>
    <p:sldId id="277" r:id="rId17"/>
    <p:sldId id="280" r:id="rId18"/>
    <p:sldId id="282" r:id="rId19"/>
    <p:sldId id="283" r:id="rId20"/>
    <p:sldId id="300" r:id="rId21"/>
    <p:sldId id="264" r:id="rId22"/>
    <p:sldId id="265" r:id="rId23"/>
    <p:sldId id="266" r:id="rId24"/>
    <p:sldId id="287" r:id="rId25"/>
    <p:sldId id="292" r:id="rId26"/>
    <p:sldId id="284" r:id="rId27"/>
    <p:sldId id="281" r:id="rId28"/>
    <p:sldId id="269" r:id="rId29"/>
    <p:sldId id="285" r:id="rId30"/>
    <p:sldId id="293" r:id="rId31"/>
    <p:sldId id="270" r:id="rId32"/>
    <p:sldId id="286" r:id="rId33"/>
    <p:sldId id="288" r:id="rId34"/>
    <p:sldId id="291" r:id="rId35"/>
    <p:sldId id="289" r:id="rId36"/>
    <p:sldId id="290" r:id="rId37"/>
    <p:sldId id="298" r:id="rId38"/>
    <p:sldId id="301" r:id="rId39"/>
    <p:sldId id="299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E5A"/>
    <a:srgbClr val="FFFF99"/>
    <a:srgbClr val="B2B2B2"/>
    <a:srgbClr val="EF4915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43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0112-DF4B-4239-B31A-45FA77A5FDF8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C1B5-DDFB-44D5-88A8-5C800841EF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0112-DF4B-4239-B31A-45FA77A5FDF8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C1B5-DDFB-44D5-88A8-5C800841EF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0112-DF4B-4239-B31A-45FA77A5FDF8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C1B5-DDFB-44D5-88A8-5C800841EF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0112-DF4B-4239-B31A-45FA77A5FDF8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C1B5-DDFB-44D5-88A8-5C800841EF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0112-DF4B-4239-B31A-45FA77A5FDF8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C1B5-DDFB-44D5-88A8-5C800841EF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0112-DF4B-4239-B31A-45FA77A5FDF8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C1B5-DDFB-44D5-88A8-5C800841EF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0112-DF4B-4239-B31A-45FA77A5FDF8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C1B5-DDFB-44D5-88A8-5C800841EF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0112-DF4B-4239-B31A-45FA77A5FDF8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C1B5-DDFB-44D5-88A8-5C800841EF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0112-DF4B-4239-B31A-45FA77A5FDF8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C1B5-DDFB-44D5-88A8-5C800841EF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0112-DF4B-4239-B31A-45FA77A5FDF8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C1B5-DDFB-44D5-88A8-5C800841EF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0112-DF4B-4239-B31A-45FA77A5FDF8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C1B5-DDFB-44D5-88A8-5C800841EFD5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A790112-DF4B-4239-B31A-45FA77A5FDF8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688C1B5-DDFB-44D5-88A8-5C800841EF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7467" y="34944"/>
            <a:ext cx="795637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b="1" kern="0" dirty="0">
                <a:solidFill>
                  <a:prstClr val="black"/>
                </a:solidFill>
                <a:latin typeface="Joinks"/>
              </a:rPr>
              <a:t>Міністерство аграрної політики та продовольства України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b="1" kern="0" dirty="0" err="1">
                <a:solidFill>
                  <a:prstClr val="black"/>
                </a:solidFill>
                <a:latin typeface="Joinks"/>
              </a:rPr>
              <a:t>Рогатинський</a:t>
            </a:r>
            <a:r>
              <a:rPr lang="uk-UA" b="1" kern="0" dirty="0">
                <a:solidFill>
                  <a:prstClr val="black"/>
                </a:solidFill>
                <a:latin typeface="Joinks"/>
              </a:rPr>
              <a:t> державний аграрний коледж</a:t>
            </a:r>
            <a:endParaRPr lang="ru-RU" kern="0" dirty="0">
              <a:solidFill>
                <a:prstClr val="black"/>
              </a:solidFill>
              <a:latin typeface="Franklin Gothic Book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581" y="1768452"/>
            <a:ext cx="34083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5692508"/>
            <a:ext cx="4283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1600" b="1" kern="0" dirty="0" smtClean="0">
                <a:solidFill>
                  <a:prstClr val="black"/>
                </a:solidFill>
                <a:latin typeface="Joinks"/>
              </a:rPr>
              <a:t>Мультимедійний супровід лекції </a:t>
            </a:r>
            <a:endParaRPr lang="en-US" sz="1600" b="1" kern="0" smtClean="0">
              <a:solidFill>
                <a:prstClr val="black"/>
              </a:solidFill>
              <a:latin typeface="Joinks"/>
            </a:endParaRPr>
          </a:p>
          <a:p>
            <a:pPr lvl="0" algn="ctr">
              <a:defRPr/>
            </a:pPr>
            <a:r>
              <a:rPr lang="uk-UA" sz="1600" b="1" kern="0" smtClean="0">
                <a:solidFill>
                  <a:prstClr val="black"/>
                </a:solidFill>
                <a:latin typeface="Joinks"/>
              </a:rPr>
              <a:t>з </a:t>
            </a:r>
            <a:r>
              <a:rPr lang="uk-UA" sz="1600" b="1" kern="0" dirty="0">
                <a:solidFill>
                  <a:prstClr val="black"/>
                </a:solidFill>
                <a:latin typeface="Joinks"/>
              </a:rPr>
              <a:t>дисципліни  </a:t>
            </a:r>
            <a:r>
              <a:rPr lang="uk-UA" sz="1600" b="1" kern="0" dirty="0">
                <a:solidFill>
                  <a:srgbClr val="C00000"/>
                </a:solidFill>
                <a:latin typeface="Joinks"/>
              </a:rPr>
              <a:t>«Технологія виробництва продукції птахівництва»</a:t>
            </a:r>
            <a:endParaRPr lang="ru-RU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58943" y="5923341"/>
            <a:ext cx="32175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uk-UA" b="1" kern="0" dirty="0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Викладачі   </a:t>
            </a:r>
            <a:r>
              <a:rPr lang="uk-UA" b="1" kern="0" dirty="0" err="1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Петращук</a:t>
            </a:r>
            <a:r>
              <a:rPr lang="uk-UA" b="1" kern="0" dirty="0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В.М.</a:t>
            </a:r>
          </a:p>
          <a:p>
            <a:pPr lvl="0">
              <a:defRPr/>
            </a:pPr>
            <a:r>
              <a:rPr lang="uk-UA" b="1" kern="0" dirty="0" smtClean="0">
                <a:solidFill>
                  <a:prstClr val="black"/>
                </a:solidFill>
                <a:latin typeface="Joinks"/>
                <a:cs typeface="Times New Roman"/>
              </a:rPr>
              <a:t>                     </a:t>
            </a:r>
            <a:r>
              <a:rPr lang="uk-UA" b="1" kern="0" smtClean="0">
                <a:solidFill>
                  <a:prstClr val="black"/>
                </a:solidFill>
                <a:latin typeface="Joinks"/>
                <a:cs typeface="Times New Roman"/>
              </a:rPr>
              <a:t>Тринів </a:t>
            </a:r>
            <a:r>
              <a:rPr lang="uk-UA" b="1" kern="0" dirty="0" smtClean="0">
                <a:solidFill>
                  <a:prstClr val="black"/>
                </a:solidFill>
                <a:latin typeface="Joinks"/>
                <a:cs typeface="Times New Roman"/>
              </a:rPr>
              <a:t>І.В.</a:t>
            </a:r>
            <a:endParaRPr lang="ru-RU" b="1" kern="0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4887">
            <a:off x="3950868" y="2892096"/>
            <a:ext cx="4852668" cy="1639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 rot="1082720">
            <a:off x="4091202" y="320288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uk-UA" sz="3200" b="1" i="1" dirty="0">
                <a:solidFill>
                  <a:srgbClr val="C00000"/>
                </a:solidFill>
                <a:latin typeface="Joinks"/>
              </a:rPr>
              <a:t>2.1.Породи і кроси курей</a:t>
            </a:r>
            <a:endParaRPr lang="ru-RU" sz="3200" i="1" dirty="0">
              <a:solidFill>
                <a:prstClr val="black"/>
              </a:solidFill>
              <a:latin typeface="Joink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48158"/>
            <a:ext cx="14271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74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640" y="1262663"/>
            <a:ext cx="4072695" cy="4968551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395536" y="211324"/>
            <a:ext cx="3096344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dirty="0" err="1" smtClean="0">
                <a:solidFill>
                  <a:schemeClr val="tx1"/>
                </a:solidFill>
                <a:latin typeface="Joinks"/>
              </a:rPr>
              <a:t>Орпінгтон</a:t>
            </a:r>
            <a:endParaRPr lang="uk-UA" sz="4000" dirty="0">
              <a:solidFill>
                <a:schemeClr val="tx1"/>
              </a:solidFill>
              <a:latin typeface="Joinks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006" y="404664"/>
            <a:ext cx="4968875" cy="646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66443" y="82197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36512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rgbClr val="000000"/>
                </a:solidFill>
                <a:latin typeface="Joinks"/>
              </a:rPr>
              <a:t>Найбільш поширена порода м'ясного спрямування. Ці кури потребують </a:t>
            </a: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чистого 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і </a:t>
            </a: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сухого середовища. </a:t>
            </a:r>
            <a:endParaRPr lang="uk-UA" sz="2000" b="1" dirty="0">
              <a:solidFill>
                <a:srgbClr val="000000"/>
              </a:solidFill>
              <a:latin typeface="Joinks"/>
            </a:endParaRPr>
          </a:p>
          <a:p>
            <a:pPr lvl="0" indent="36512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rgbClr val="000000"/>
                </a:solidFill>
                <a:latin typeface="Joinks"/>
              </a:rPr>
              <a:t>Велику увагу слід приділяти їх годуванню, щоб не викликати ожиріння, зниження несучості та плодючості. </a:t>
            </a:r>
          </a:p>
          <a:p>
            <a:pPr lvl="0" indent="36512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Різновиди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кольору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 та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малюнка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пір'я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: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жовтий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чорний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білий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трикольоровий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чорно-білий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синій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червоний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синій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смугастий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.</a:t>
            </a:r>
          </a:p>
          <a:p>
            <a:pPr lvl="0" indent="36512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Продуктивні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якості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: </a:t>
            </a:r>
            <a:endParaRPr lang="ru-RU" sz="2000" b="1" dirty="0" smtClean="0">
              <a:solidFill>
                <a:srgbClr val="000000"/>
              </a:solidFill>
              <a:latin typeface="Joinks"/>
            </a:endParaRPr>
          </a:p>
          <a:p>
            <a:pPr lvl="0" indent="36512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err="1" smtClean="0">
                <a:solidFill>
                  <a:srgbClr val="000000"/>
                </a:solidFill>
                <a:latin typeface="Joinks"/>
              </a:rPr>
              <a:t>маса</a:t>
            </a:r>
            <a:r>
              <a:rPr lang="ru-RU" sz="2000" b="1" dirty="0" smtClean="0">
                <a:solidFill>
                  <a:srgbClr val="000000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півня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Joinks"/>
              </a:rPr>
              <a:t>– 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5, курки </a:t>
            </a:r>
            <a:r>
              <a:rPr lang="ru-RU" sz="2000" b="1" dirty="0" smtClean="0">
                <a:solidFill>
                  <a:srgbClr val="000000"/>
                </a:solidFill>
                <a:latin typeface="Joinks"/>
              </a:rPr>
              <a:t>– 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4 кг,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несучість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Joinks"/>
              </a:rPr>
              <a:t>– 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140 </a:t>
            </a:r>
            <a:r>
              <a:rPr lang="ru-RU" sz="2000" b="1" dirty="0" err="1" smtClean="0">
                <a:solidFill>
                  <a:srgbClr val="000000"/>
                </a:solidFill>
                <a:latin typeface="Joinks"/>
              </a:rPr>
              <a:t>яєць</a:t>
            </a:r>
            <a:r>
              <a:rPr lang="ru-RU" sz="2000" b="1" dirty="0" smtClean="0">
                <a:solidFill>
                  <a:srgbClr val="000000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масою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 55 </a:t>
            </a:r>
            <a:r>
              <a:rPr lang="ru-RU" sz="2000" b="1" dirty="0" smtClean="0">
                <a:solidFill>
                  <a:srgbClr val="000000"/>
                </a:solidFill>
                <a:latin typeface="Joinks"/>
              </a:rPr>
              <a:t>г 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з темно-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жовтою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шкаралупою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.       </a:t>
            </a:r>
            <a:endParaRPr lang="ru-RU" sz="2000" b="1" dirty="0" smtClean="0">
              <a:solidFill>
                <a:srgbClr val="000000"/>
              </a:solidFill>
              <a:latin typeface="Joinks"/>
            </a:endParaRPr>
          </a:p>
          <a:p>
            <a:pPr lvl="0" indent="36512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err="1" smtClean="0">
                <a:solidFill>
                  <a:srgbClr val="000000"/>
                </a:solidFill>
                <a:latin typeface="Joinks"/>
              </a:rPr>
              <a:t>М'ясо</a:t>
            </a:r>
            <a:r>
              <a:rPr lang="ru-RU" sz="2000" b="1" dirty="0" smtClean="0">
                <a:solidFill>
                  <a:srgbClr val="000000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відгодованих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 курчат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дуже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високої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Joinks"/>
              </a:rPr>
              <a:t>якості</a:t>
            </a:r>
            <a:r>
              <a:rPr lang="ru-RU" sz="2000" b="1" dirty="0" smtClean="0">
                <a:solidFill>
                  <a:srgbClr val="000000"/>
                </a:solidFill>
                <a:latin typeface="Joinks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54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53" y="1700809"/>
            <a:ext cx="3390935" cy="453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8300" y="424136"/>
            <a:ext cx="216024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effectLst/>
                <a:latin typeface="Joinks"/>
                <a:ea typeface="Calibri"/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effectLst/>
                <a:latin typeface="Joinks"/>
                <a:ea typeface="Calibri"/>
              </a:rPr>
              <a:t>Сусекс</a:t>
            </a:r>
            <a:endParaRPr lang="ru-RU" sz="4000" b="1" dirty="0">
              <a:solidFill>
                <a:schemeClr val="tx1"/>
              </a:solidFill>
              <a:latin typeface="Joinks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310"/>
            <a:ext cx="5579234" cy="682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05233" y="280671"/>
            <a:ext cx="489654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Порода створена в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Англії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в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однойменному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графстві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.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Схрещували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місцевих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курей з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білими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кохінхінами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,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корніш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,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світлими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брама та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орпінгтонами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. У нашу 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країну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завезено з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Англії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та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Голландії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в 60-і роки.</a:t>
            </a:r>
          </a:p>
          <a:p>
            <a:pPr lvl="0" indent="449580" algn="just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	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Колір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оперення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червоний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,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світлий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,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жовто-коричневий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з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білими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і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чорними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перами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.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Пір’я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гриви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з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чорною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смугою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і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білою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облямівкою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.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Хвіст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і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внутрішня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поверхня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пір’я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крила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–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чорні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. Голова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середньої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величини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.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Гребінь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невеликий,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листоподібної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форми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. Сережки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невеликі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. Тулуб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масивний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, широкий. </a:t>
            </a:r>
          </a:p>
          <a:p>
            <a:pPr lvl="0" indent="449580" algn="just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Кури – 2,6 кг,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півні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– 3,5 кг.  </a:t>
            </a:r>
            <a:r>
              <a:rPr lang="ru-RU" b="1" dirty="0" err="1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Несучість</a:t>
            </a:r>
            <a:r>
              <a:rPr lang="ru-RU" b="1" dirty="0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160–180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яєць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на </a:t>
            </a:r>
            <a:r>
              <a:rPr lang="ru-RU" b="1" dirty="0" err="1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рік</a:t>
            </a:r>
            <a:r>
              <a:rPr lang="ru-RU" b="1" dirty="0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. </a:t>
            </a:r>
          </a:p>
          <a:p>
            <a:pPr lvl="0" indent="449580" algn="ctr">
              <a:lnSpc>
                <a:spcPct val="115000"/>
              </a:lnSpc>
            </a:pPr>
            <a:r>
              <a:rPr lang="ru-RU" b="1" dirty="0" err="1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Маса</a:t>
            </a:r>
            <a:r>
              <a:rPr lang="ru-RU" b="1" dirty="0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яйця</a:t>
            </a:r>
            <a:r>
              <a:rPr lang="ru-RU" b="1" dirty="0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– 56–58 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г</a:t>
            </a:r>
            <a:r>
              <a:rPr lang="ru-RU" b="1" dirty="0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.</a:t>
            </a:r>
          </a:p>
          <a:p>
            <a:pPr lvl="0" indent="449580" algn="ctr">
              <a:lnSpc>
                <a:spcPct val="115000"/>
              </a:lnSpc>
            </a:pPr>
            <a:r>
              <a:rPr lang="ru-RU" b="1" dirty="0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Колір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шкаралупи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–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коричневий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. 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Виводимість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молодняку </a:t>
            </a:r>
            <a:r>
              <a:rPr lang="ru-RU" b="1" dirty="0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 – 85–90</a:t>
            </a:r>
            <a:r>
              <a:rPr lang="ru-RU" b="1" dirty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%.</a:t>
            </a:r>
          </a:p>
        </p:txBody>
      </p:sp>
    </p:spTree>
    <p:extLst>
      <p:ext uri="{BB962C8B-B14F-4D97-AF65-F5344CB8AC3E}">
        <p14:creationId xmlns:p14="http://schemas.microsoft.com/office/powerpoint/2010/main" val="79154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9" y="1936026"/>
            <a:ext cx="3960366" cy="4511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3878" y="631801"/>
            <a:ext cx="370620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b="1" dirty="0" err="1" smtClean="0">
                <a:latin typeface="Joinks"/>
              </a:rPr>
              <a:t>Першотравневі</a:t>
            </a:r>
            <a:endParaRPr lang="ru-RU" sz="3600" b="1" dirty="0">
              <a:latin typeface="Joinks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145" y="631801"/>
            <a:ext cx="4384218" cy="5815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55751" y="861958"/>
            <a:ext cx="4032448" cy="532453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  </a:t>
            </a:r>
            <a:r>
              <a:rPr lang="ru-RU" sz="2000" b="1" dirty="0" err="1" smtClean="0">
                <a:latin typeface="Joinks"/>
              </a:rPr>
              <a:t>Виведено</a:t>
            </a:r>
            <a:r>
              <a:rPr lang="ru-RU" sz="2000" b="1" dirty="0" smtClean="0">
                <a:latin typeface="Joinks"/>
              </a:rPr>
              <a:t> в </a:t>
            </a:r>
            <a:r>
              <a:rPr lang="ru-RU" sz="2000" b="1" dirty="0" err="1" smtClean="0">
                <a:latin typeface="Joinks"/>
              </a:rPr>
              <a:t>птахорадгоспі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ім</a:t>
            </a:r>
            <a:r>
              <a:rPr lang="ru-RU" sz="2000" b="1" dirty="0" smtClean="0">
                <a:latin typeface="Joinks"/>
              </a:rPr>
              <a:t>. </a:t>
            </a:r>
            <a:r>
              <a:rPr lang="ru-RU" sz="2000" b="1" dirty="0" err="1" smtClean="0">
                <a:latin typeface="Joinks"/>
              </a:rPr>
              <a:t>Першого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травня</a:t>
            </a:r>
            <a:r>
              <a:rPr lang="ru-RU" sz="2000" b="1" dirty="0" smtClean="0">
                <a:latin typeface="Joinks"/>
              </a:rPr>
              <a:t>  </a:t>
            </a:r>
            <a:r>
              <a:rPr lang="ru-RU" sz="2000" b="1" dirty="0" err="1" smtClean="0">
                <a:latin typeface="Joinks"/>
              </a:rPr>
              <a:t>Харківської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області</a:t>
            </a:r>
            <a:r>
              <a:rPr lang="ru-RU" sz="2000" b="1" dirty="0" smtClean="0">
                <a:latin typeface="Joinks"/>
              </a:rPr>
              <a:t> при </a:t>
            </a:r>
            <a:r>
              <a:rPr lang="ru-RU" sz="2000" b="1" dirty="0" err="1" smtClean="0">
                <a:latin typeface="Joinks"/>
              </a:rPr>
              <a:t>схрещуванні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порід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віандот</a:t>
            </a:r>
            <a:r>
              <a:rPr lang="ru-RU" sz="2000" b="1" dirty="0" smtClean="0">
                <a:latin typeface="Joinks"/>
              </a:rPr>
              <a:t>, </a:t>
            </a:r>
            <a:r>
              <a:rPr lang="ru-RU" sz="2000" b="1" dirty="0" err="1" smtClean="0">
                <a:latin typeface="Joinks"/>
              </a:rPr>
              <a:t>род-айленд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. </a:t>
            </a:r>
          </a:p>
          <a:p>
            <a:pPr algn="ctr"/>
            <a:r>
              <a:rPr lang="ru-RU" sz="2000" b="1" dirty="0" smtClean="0">
                <a:latin typeface="Joinks"/>
              </a:rPr>
              <a:t>  </a:t>
            </a:r>
            <a:r>
              <a:rPr lang="ru-RU" sz="2000" b="1" dirty="0" err="1" smtClean="0">
                <a:latin typeface="Joinks"/>
              </a:rPr>
              <a:t>Першотравневі</a:t>
            </a:r>
            <a:r>
              <a:rPr lang="ru-RU" sz="2000" b="1" dirty="0" smtClean="0">
                <a:latin typeface="Joinks"/>
              </a:rPr>
              <a:t>  кури </a:t>
            </a:r>
            <a:r>
              <a:rPr lang="ru-RU" sz="2000" b="1" dirty="0" err="1" smtClean="0">
                <a:latin typeface="Joinks"/>
              </a:rPr>
              <a:t>мають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виражені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м’ясні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форми</a:t>
            </a:r>
            <a:r>
              <a:rPr lang="ru-RU" sz="2000" b="1" dirty="0" smtClean="0">
                <a:latin typeface="Joinks"/>
              </a:rPr>
              <a:t> і </a:t>
            </a:r>
            <a:r>
              <a:rPr lang="ru-RU" sz="2000" b="1" dirty="0" err="1" smtClean="0">
                <a:latin typeface="Joinks"/>
              </a:rPr>
              <a:t>розоподібної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форми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гребінь</a:t>
            </a:r>
            <a:r>
              <a:rPr lang="ru-RU" sz="2000" b="1" dirty="0" smtClean="0">
                <a:latin typeface="Joinks"/>
              </a:rPr>
              <a:t>. </a:t>
            </a:r>
          </a:p>
          <a:p>
            <a:pPr algn="ctr"/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  </a:t>
            </a:r>
            <a:r>
              <a:rPr lang="ru-RU" sz="2000" b="1" dirty="0" err="1" smtClean="0">
                <a:latin typeface="Joinks"/>
              </a:rPr>
              <a:t>Оперення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біле</a:t>
            </a:r>
            <a:r>
              <a:rPr lang="ru-RU" sz="2000" b="1" dirty="0" smtClean="0">
                <a:latin typeface="Joinks"/>
              </a:rPr>
              <a:t> з </a:t>
            </a:r>
            <a:r>
              <a:rPr lang="ru-RU" sz="2000" b="1" dirty="0" err="1" smtClean="0">
                <a:latin typeface="Joinks"/>
              </a:rPr>
              <a:t>чорним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пір’ям</a:t>
            </a:r>
            <a:r>
              <a:rPr lang="ru-RU" sz="2000" b="1" dirty="0" smtClean="0">
                <a:latin typeface="Joinks"/>
              </a:rPr>
              <a:t> на </a:t>
            </a:r>
            <a:r>
              <a:rPr lang="ru-RU" sz="2000" b="1" dirty="0" err="1" smtClean="0">
                <a:latin typeface="Joinks"/>
              </a:rPr>
              <a:t>шиї</a:t>
            </a:r>
            <a:r>
              <a:rPr lang="ru-RU" sz="2000" b="1" dirty="0" smtClean="0">
                <a:latin typeface="Joinks"/>
              </a:rPr>
              <a:t> і </a:t>
            </a:r>
            <a:r>
              <a:rPr lang="ru-RU" sz="2000" b="1" dirty="0" err="1" smtClean="0">
                <a:latin typeface="Joinks"/>
              </a:rPr>
              <a:t>хвості</a:t>
            </a:r>
            <a:r>
              <a:rPr lang="ru-RU" sz="2000" b="1" dirty="0" smtClean="0">
                <a:latin typeface="Joinks"/>
              </a:rPr>
              <a:t>.</a:t>
            </a:r>
          </a:p>
          <a:p>
            <a:pPr algn="ctr"/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Несучість</a:t>
            </a:r>
            <a:r>
              <a:rPr lang="ru-RU" sz="2000" b="1" dirty="0" smtClean="0">
                <a:latin typeface="Joinks"/>
              </a:rPr>
              <a:t> – </a:t>
            </a:r>
            <a:r>
              <a:rPr lang="ru-RU" sz="2000" b="1" dirty="0" smtClean="0">
                <a:latin typeface="Joinks"/>
              </a:rPr>
              <a:t>140–160 </a:t>
            </a:r>
            <a:r>
              <a:rPr lang="ru-RU" sz="2000" b="1" dirty="0" err="1" smtClean="0">
                <a:latin typeface="Joinks"/>
              </a:rPr>
              <a:t>яєць</a:t>
            </a:r>
            <a:r>
              <a:rPr lang="ru-RU" sz="2000" b="1" dirty="0" smtClean="0">
                <a:latin typeface="Joinks"/>
              </a:rPr>
              <a:t> </a:t>
            </a:r>
          </a:p>
          <a:p>
            <a:pPr algn="ctr"/>
            <a:r>
              <a:rPr lang="ru-RU" sz="2000" b="1" dirty="0" smtClean="0">
                <a:latin typeface="Joinks"/>
              </a:rPr>
              <a:t>на </a:t>
            </a:r>
            <a:r>
              <a:rPr lang="ru-RU" sz="2000" b="1" dirty="0" err="1" smtClean="0">
                <a:latin typeface="Joinks"/>
              </a:rPr>
              <a:t>рік</a:t>
            </a:r>
            <a:r>
              <a:rPr lang="ru-RU" sz="2000" b="1" dirty="0" smtClean="0">
                <a:latin typeface="Joinks"/>
              </a:rPr>
              <a:t>. </a:t>
            </a:r>
          </a:p>
          <a:p>
            <a:pPr algn="ctr"/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Маса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яєць</a:t>
            </a:r>
            <a:r>
              <a:rPr lang="ru-RU" sz="2000" b="1" dirty="0" smtClean="0">
                <a:latin typeface="Joinks"/>
              </a:rPr>
              <a:t> – </a:t>
            </a:r>
            <a:r>
              <a:rPr lang="ru-RU" sz="2000" b="1" dirty="0" smtClean="0">
                <a:latin typeface="Joinks"/>
              </a:rPr>
              <a:t>57–58 </a:t>
            </a:r>
            <a:r>
              <a:rPr lang="ru-RU" sz="2000" b="1" dirty="0" smtClean="0">
                <a:latin typeface="Joinks"/>
              </a:rPr>
              <a:t>г, </a:t>
            </a:r>
          </a:p>
          <a:p>
            <a:pPr algn="ctr"/>
            <a:r>
              <a:rPr lang="ru-RU" sz="2000" b="1" dirty="0" smtClean="0">
                <a:latin typeface="Joinks"/>
              </a:rPr>
              <a:t>курей – </a:t>
            </a:r>
            <a:r>
              <a:rPr lang="ru-RU" sz="2000" b="1" dirty="0" smtClean="0">
                <a:latin typeface="Joinks"/>
              </a:rPr>
              <a:t>2,3–2,5кг</a:t>
            </a:r>
            <a:r>
              <a:rPr lang="ru-RU" sz="2000" b="1" dirty="0" smtClean="0">
                <a:latin typeface="Joinks"/>
              </a:rPr>
              <a:t>, </a:t>
            </a:r>
          </a:p>
          <a:p>
            <a:pPr algn="ctr"/>
            <a:r>
              <a:rPr lang="ru-RU" sz="2000" b="1" dirty="0" err="1" smtClean="0">
                <a:latin typeface="Joinks"/>
              </a:rPr>
              <a:t>півнів</a:t>
            </a:r>
            <a:r>
              <a:rPr lang="ru-RU" sz="2000" b="1" dirty="0" smtClean="0">
                <a:latin typeface="Joinks"/>
              </a:rPr>
              <a:t> – </a:t>
            </a:r>
            <a:r>
              <a:rPr lang="ru-RU" sz="2000" b="1" dirty="0" smtClean="0">
                <a:latin typeface="Joinks"/>
              </a:rPr>
              <a:t>3,0–3,5 </a:t>
            </a:r>
            <a:r>
              <a:rPr lang="ru-RU" sz="2000" b="1" dirty="0" smtClean="0">
                <a:latin typeface="Joinks"/>
              </a:rPr>
              <a:t>кг. </a:t>
            </a:r>
          </a:p>
          <a:p>
            <a:pPr algn="ctr"/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Поширені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серед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особистих</a:t>
            </a:r>
            <a:r>
              <a:rPr lang="ru-RU" sz="2000" b="1" dirty="0" smtClean="0">
                <a:latin typeface="Joinks"/>
              </a:rPr>
              <a:t>   </a:t>
            </a:r>
            <a:r>
              <a:rPr lang="ru-RU" sz="2000" b="1" dirty="0" err="1" smtClean="0">
                <a:latin typeface="Joinks"/>
              </a:rPr>
              <a:t>господарств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України</a:t>
            </a:r>
            <a:r>
              <a:rPr lang="ru-RU" sz="2000" b="1" dirty="0" smtClean="0">
                <a:latin typeface="Joinks"/>
              </a:rPr>
              <a:t>. </a:t>
            </a:r>
            <a:endParaRPr lang="ru-RU" sz="2000" b="1" dirty="0">
              <a:latin typeface="Joinks"/>
            </a:endParaRPr>
          </a:p>
        </p:txBody>
      </p:sp>
    </p:spTree>
    <p:extLst>
      <p:ext uri="{BB962C8B-B14F-4D97-AF65-F5344CB8AC3E}">
        <p14:creationId xmlns:p14="http://schemas.microsoft.com/office/powerpoint/2010/main" val="154178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425422"/>
            <a:ext cx="4968875" cy="643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2" y="1912989"/>
            <a:ext cx="3772917" cy="45060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44119" y="656588"/>
            <a:ext cx="42308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Joinks"/>
              </a:rPr>
              <a:t>Виведено</a:t>
            </a:r>
            <a:r>
              <a:rPr lang="ru-RU" b="1" dirty="0">
                <a:latin typeface="Joinks"/>
              </a:rPr>
              <a:t> на </a:t>
            </a:r>
            <a:r>
              <a:rPr lang="ru-RU" b="1" dirty="0" err="1">
                <a:latin typeface="Joinks"/>
              </a:rPr>
              <a:t>Адлерскій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птахофабриці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Краснодарського</a:t>
            </a:r>
            <a:r>
              <a:rPr lang="ru-RU" b="1" dirty="0">
                <a:latin typeface="Joinks"/>
              </a:rPr>
              <a:t> краю. У </a:t>
            </a:r>
            <a:r>
              <a:rPr lang="ru-RU" b="1" dirty="0" err="1">
                <a:latin typeface="Joinks"/>
              </a:rPr>
              <a:t>виведенні</a:t>
            </a:r>
            <a:r>
              <a:rPr lang="ru-RU" b="1" dirty="0">
                <a:latin typeface="Joinks"/>
              </a:rPr>
              <a:t> породи брали участь </a:t>
            </a:r>
            <a:r>
              <a:rPr lang="ru-RU" b="1" dirty="0" err="1">
                <a:latin typeface="Joinks"/>
              </a:rPr>
              <a:t>російські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білі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першотравневі</a:t>
            </a:r>
            <a:r>
              <a:rPr lang="ru-RU" b="1" dirty="0">
                <a:latin typeface="Joinks"/>
              </a:rPr>
              <a:t>, нью-гемпшир, </a:t>
            </a:r>
            <a:r>
              <a:rPr lang="ru-RU" b="1" dirty="0" err="1">
                <a:latin typeface="Joinks"/>
              </a:rPr>
              <a:t>білий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плімутрок</a:t>
            </a:r>
            <a:r>
              <a:rPr lang="ru-RU" b="1" dirty="0">
                <a:latin typeface="Joinks"/>
              </a:rPr>
              <a:t>. </a:t>
            </a:r>
            <a:r>
              <a:rPr lang="ru-RU" b="1" dirty="0" err="1">
                <a:latin typeface="Joinks"/>
              </a:rPr>
              <a:t>Птиця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міцної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потужної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статури</a:t>
            </a:r>
            <a:r>
              <a:rPr lang="ru-RU" b="1" dirty="0">
                <a:latin typeface="Joinks"/>
              </a:rPr>
              <a:t> з добре </a:t>
            </a:r>
            <a:r>
              <a:rPr lang="ru-RU" b="1" dirty="0" err="1">
                <a:latin typeface="Joinks"/>
              </a:rPr>
              <a:t>розвиненим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кістяком</a:t>
            </a:r>
            <a:r>
              <a:rPr lang="ru-RU" b="1" dirty="0">
                <a:latin typeface="Joinks"/>
              </a:rPr>
              <a:t> і </a:t>
            </a:r>
            <a:r>
              <a:rPr lang="ru-RU" b="1" dirty="0" err="1">
                <a:latin typeface="Joinks"/>
              </a:rPr>
              <a:t>листоподібним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гребенем</a:t>
            </a:r>
            <a:r>
              <a:rPr lang="ru-RU" b="1" dirty="0">
                <a:latin typeface="Joinks"/>
              </a:rPr>
              <a:t>. </a:t>
            </a:r>
            <a:r>
              <a:rPr lang="ru-RU" b="1" dirty="0" err="1">
                <a:latin typeface="Joinks"/>
              </a:rPr>
              <a:t>Оперення</a:t>
            </a:r>
            <a:r>
              <a:rPr lang="ru-RU" b="1" dirty="0">
                <a:latin typeface="Joinks"/>
              </a:rPr>
              <a:t> у </a:t>
            </a:r>
            <a:r>
              <a:rPr lang="ru-RU" b="1" dirty="0" err="1" smtClean="0">
                <a:latin typeface="Joinks"/>
              </a:rPr>
              <a:t>адлерських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сріблястих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біле</a:t>
            </a:r>
            <a:r>
              <a:rPr lang="ru-RU" b="1" dirty="0">
                <a:latin typeface="Joinks"/>
              </a:rPr>
              <a:t> з </a:t>
            </a:r>
            <a:r>
              <a:rPr lang="ru-RU" b="1" dirty="0" err="1">
                <a:latin typeface="Joinks"/>
              </a:rPr>
              <a:t>чорним</a:t>
            </a:r>
            <a:r>
              <a:rPr lang="ru-RU" b="1" dirty="0">
                <a:latin typeface="Joinks"/>
              </a:rPr>
              <a:t> крапом на </a:t>
            </a:r>
            <a:r>
              <a:rPr lang="ru-RU" b="1" dirty="0" err="1">
                <a:latin typeface="Joinks"/>
              </a:rPr>
              <a:t>шиї</a:t>
            </a:r>
            <a:r>
              <a:rPr lang="ru-RU" b="1" dirty="0">
                <a:latin typeface="Joinks"/>
              </a:rPr>
              <a:t>. </a:t>
            </a:r>
            <a:r>
              <a:rPr lang="ru-RU" b="1" dirty="0" err="1">
                <a:latin typeface="Joinks"/>
              </a:rPr>
              <a:t>Кінець</a:t>
            </a:r>
            <a:r>
              <a:rPr lang="ru-RU" b="1" dirty="0">
                <a:latin typeface="Joinks"/>
              </a:rPr>
              <a:t> хвоста </a:t>
            </a:r>
            <a:r>
              <a:rPr lang="ru-RU" b="1" dirty="0" err="1">
                <a:latin typeface="Joinks"/>
              </a:rPr>
              <a:t>чорний</a:t>
            </a:r>
            <a:r>
              <a:rPr lang="ru-RU" b="1" dirty="0">
                <a:latin typeface="Joinks"/>
              </a:rPr>
              <a:t>.</a:t>
            </a:r>
          </a:p>
          <a:p>
            <a:pPr algn="ctr"/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Середня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продуктивність</a:t>
            </a:r>
            <a:r>
              <a:rPr lang="ru-RU" b="1" dirty="0">
                <a:latin typeface="Joinks"/>
              </a:rPr>
              <a:t> – 168 </a:t>
            </a:r>
            <a:r>
              <a:rPr lang="ru-RU" b="1" dirty="0" err="1">
                <a:latin typeface="Joinks"/>
              </a:rPr>
              <a:t>яєць</a:t>
            </a:r>
            <a:r>
              <a:rPr lang="ru-RU" b="1" dirty="0">
                <a:latin typeface="Joinks"/>
              </a:rPr>
              <a:t>. Жива </a:t>
            </a:r>
            <a:r>
              <a:rPr lang="ru-RU" b="1" dirty="0" err="1">
                <a:latin typeface="Joinks"/>
              </a:rPr>
              <a:t>маса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курей –  </a:t>
            </a:r>
            <a:r>
              <a:rPr lang="ru-RU" b="1" dirty="0">
                <a:latin typeface="Joinks"/>
              </a:rPr>
              <a:t>2,6 кг, </a:t>
            </a:r>
            <a:r>
              <a:rPr lang="ru-RU" b="1" dirty="0" err="1">
                <a:latin typeface="Joinks"/>
              </a:rPr>
              <a:t>півнів</a:t>
            </a:r>
            <a:r>
              <a:rPr lang="ru-RU" b="1" dirty="0">
                <a:latin typeface="Joinks"/>
              </a:rPr>
              <a:t> – 3,8 кг. </a:t>
            </a:r>
            <a:r>
              <a:rPr lang="ru-RU" b="1" dirty="0" err="1">
                <a:latin typeface="Joinks"/>
              </a:rPr>
              <a:t>Маса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яєць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– 59–62 г.</a:t>
            </a:r>
          </a:p>
          <a:p>
            <a:pPr algn="ctr">
              <a:tabLst>
                <a:tab pos="1344613" algn="l"/>
              </a:tabLst>
            </a:pP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Виводимість</a:t>
            </a:r>
            <a:r>
              <a:rPr lang="ru-RU" b="1" dirty="0" smtClean="0">
                <a:latin typeface="Joinks"/>
              </a:rPr>
              <a:t> курчат </a:t>
            </a:r>
            <a:r>
              <a:rPr lang="ru-RU" b="1" dirty="0" err="1" smtClean="0">
                <a:latin typeface="Joinks"/>
              </a:rPr>
              <a:t>висока</a:t>
            </a:r>
            <a:r>
              <a:rPr lang="ru-RU" b="1" dirty="0" smtClean="0">
                <a:latin typeface="Joinks"/>
              </a:rPr>
              <a:t> – до 87%. </a:t>
            </a:r>
            <a:r>
              <a:rPr lang="ru-RU" b="1" dirty="0" err="1" smtClean="0">
                <a:latin typeface="Joinks"/>
              </a:rPr>
              <a:t>Маса</a:t>
            </a:r>
            <a:r>
              <a:rPr lang="ru-RU" b="1" dirty="0" smtClean="0">
                <a:latin typeface="Joinks"/>
              </a:rPr>
              <a:t> курчат у </a:t>
            </a:r>
            <a:r>
              <a:rPr lang="ru-RU" b="1" dirty="0" err="1" smtClean="0">
                <a:latin typeface="Joinks"/>
              </a:rPr>
              <a:t>двомісячному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віці</a:t>
            </a:r>
            <a:r>
              <a:rPr lang="ru-RU" b="1" dirty="0" smtClean="0">
                <a:latin typeface="Joinks"/>
              </a:rPr>
              <a:t> 880 г. </a:t>
            </a:r>
            <a:r>
              <a:rPr lang="ru-RU" b="1" dirty="0" err="1" smtClean="0">
                <a:latin typeface="Joinks"/>
              </a:rPr>
              <a:t>Більш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високу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масу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має</a:t>
            </a:r>
            <a:r>
              <a:rPr lang="ru-RU" b="1" dirty="0" smtClean="0">
                <a:latin typeface="Joinks"/>
              </a:rPr>
              <a:t> молодняк, </a:t>
            </a:r>
            <a:r>
              <a:rPr lang="ru-RU" b="1" dirty="0" err="1" smtClean="0">
                <a:latin typeface="Joinks"/>
              </a:rPr>
              <a:t>отриманий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від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міжпородного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схрещування</a:t>
            </a:r>
            <a:r>
              <a:rPr lang="ru-RU" b="1" dirty="0" smtClean="0">
                <a:latin typeface="Joinks"/>
              </a:rPr>
              <a:t>.</a:t>
            </a:r>
            <a:endParaRPr lang="ru-RU" b="1" dirty="0">
              <a:latin typeface="Joink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952" y="394954"/>
            <a:ext cx="4264757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prstClr val="black"/>
                </a:solidFill>
                <a:latin typeface="Joinks"/>
              </a:rPr>
              <a:t>Адлерські</a:t>
            </a:r>
            <a:r>
              <a:rPr lang="ru-RU" sz="3200" b="1" dirty="0" smtClean="0">
                <a:solidFill>
                  <a:prstClr val="black"/>
                </a:solidFill>
                <a:latin typeface="Joinks"/>
              </a:rPr>
              <a:t> </a:t>
            </a:r>
            <a:r>
              <a:rPr lang="ru-RU" sz="3200" b="1" dirty="0" err="1" smtClean="0">
                <a:solidFill>
                  <a:prstClr val="black"/>
                </a:solidFill>
                <a:latin typeface="Joinks"/>
              </a:rPr>
              <a:t>сріблясті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8809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620687"/>
            <a:ext cx="37705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М’ясні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кури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96752"/>
            <a:ext cx="2664693" cy="3084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8191" y="2132856"/>
            <a:ext cx="77768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Joinks"/>
              </a:rPr>
              <a:t>    </a:t>
            </a:r>
            <a:r>
              <a:rPr lang="ru-RU" sz="2000" b="1" dirty="0" smtClean="0">
                <a:latin typeface="Joinks"/>
              </a:rPr>
              <a:t>Не </a:t>
            </a:r>
            <a:r>
              <a:rPr lang="ru-RU" sz="2000" b="1" dirty="0" err="1" smtClean="0">
                <a:latin typeface="Joinks"/>
              </a:rPr>
              <a:t>зважаючи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на </a:t>
            </a:r>
            <a:r>
              <a:rPr lang="ru-RU" sz="2000" b="1" dirty="0" err="1" smtClean="0">
                <a:latin typeface="Joinks"/>
              </a:rPr>
              <a:t>виняткові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м’ясні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якості</a:t>
            </a:r>
            <a:r>
              <a:rPr lang="ru-RU" sz="2000" b="1" dirty="0" smtClean="0">
                <a:latin typeface="Joinks"/>
              </a:rPr>
              <a:t>, вони </a:t>
            </a:r>
            <a:r>
              <a:rPr lang="ru-RU" sz="2000" b="1" dirty="0" err="1" smtClean="0">
                <a:latin typeface="Joinks"/>
              </a:rPr>
              <a:t>отримали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широке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поширення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лише</a:t>
            </a:r>
            <a:r>
              <a:rPr lang="ru-RU" sz="2000" b="1" dirty="0" smtClean="0">
                <a:latin typeface="Joinks"/>
              </a:rPr>
              <a:t> в </a:t>
            </a:r>
            <a:r>
              <a:rPr lang="ru-RU" sz="2000" b="1" dirty="0" smtClean="0">
                <a:latin typeface="Joinks"/>
              </a:rPr>
              <a:t>50–60-х </a:t>
            </a:r>
            <a:r>
              <a:rPr lang="ru-RU" sz="2000" b="1" dirty="0" smtClean="0">
                <a:latin typeface="Joinks"/>
              </a:rPr>
              <a:t>роках, так як </a:t>
            </a:r>
            <a:r>
              <a:rPr lang="ru-RU" sz="2000" b="1" dirty="0" err="1" smtClean="0">
                <a:latin typeface="Joinks"/>
              </a:rPr>
              <a:t>відрізнялися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незадовільною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яйценосністю</a:t>
            </a:r>
            <a:r>
              <a:rPr lang="ru-RU" sz="2000" b="1" dirty="0" smtClean="0">
                <a:latin typeface="Joinks"/>
              </a:rPr>
              <a:t>, поганою </a:t>
            </a:r>
            <a:r>
              <a:rPr lang="ru-RU" sz="2000" b="1" dirty="0" err="1" smtClean="0">
                <a:latin typeface="Joinks"/>
              </a:rPr>
              <a:t>виводимістю</a:t>
            </a:r>
            <a:r>
              <a:rPr lang="ru-RU" sz="2000" b="1" dirty="0" smtClean="0">
                <a:latin typeface="Joinks"/>
              </a:rPr>
              <a:t>. </a:t>
            </a:r>
          </a:p>
          <a:p>
            <a:pPr algn="ctr"/>
            <a:r>
              <a:rPr lang="ru-RU" sz="2000" b="1" dirty="0" smtClean="0">
                <a:latin typeface="Joinks"/>
              </a:rPr>
              <a:t> </a:t>
            </a:r>
          </a:p>
          <a:p>
            <a:pPr algn="just"/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   В </a:t>
            </a:r>
            <a:r>
              <a:rPr lang="ru-RU" sz="2000" b="1" dirty="0" err="1" smtClean="0">
                <a:latin typeface="Joinks"/>
              </a:rPr>
              <a:t>останні</a:t>
            </a:r>
            <a:r>
              <a:rPr lang="ru-RU" sz="2000" b="1" dirty="0" smtClean="0">
                <a:latin typeface="Joinks"/>
              </a:rPr>
              <a:t> роки </a:t>
            </a:r>
            <a:r>
              <a:rPr lang="ru-RU" sz="2000" b="1" dirty="0" err="1" smtClean="0">
                <a:latin typeface="Joinks"/>
              </a:rPr>
              <a:t>вдалося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підвищити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продуктивні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якості</a:t>
            </a:r>
            <a:r>
              <a:rPr lang="ru-RU" sz="2000" b="1" dirty="0" smtClean="0">
                <a:latin typeface="Joinks"/>
              </a:rPr>
              <a:t> .</a:t>
            </a:r>
          </a:p>
          <a:p>
            <a:pPr algn="ctr"/>
            <a:r>
              <a:rPr lang="ru-RU" sz="2000" b="1" dirty="0" smtClean="0">
                <a:latin typeface="Joinks"/>
              </a:rPr>
              <a:t>    Кури м '</a:t>
            </a:r>
            <a:r>
              <a:rPr lang="ru-RU" sz="2000" b="1" dirty="0" err="1" smtClean="0">
                <a:latin typeface="Joinks"/>
              </a:rPr>
              <a:t>ясних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порід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відрізняються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високою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масою</a:t>
            </a:r>
            <a:r>
              <a:rPr lang="ru-RU" sz="2000" b="1" dirty="0" smtClean="0">
                <a:latin typeface="Joinks"/>
              </a:rPr>
              <a:t>, </a:t>
            </a:r>
            <a:r>
              <a:rPr lang="ru-RU" sz="2000" b="1" dirty="0" err="1" smtClean="0">
                <a:latin typeface="Joinks"/>
              </a:rPr>
              <a:t>пониженою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несучістю</a:t>
            </a:r>
            <a:r>
              <a:rPr lang="ru-RU" sz="2000" b="1" dirty="0" smtClean="0">
                <a:latin typeface="Joinks"/>
              </a:rPr>
              <a:t> і </a:t>
            </a:r>
            <a:r>
              <a:rPr lang="ru-RU" sz="2000" b="1" dirty="0" err="1" smtClean="0">
                <a:latin typeface="Joinks"/>
              </a:rPr>
              <a:t>скороспілістю</a:t>
            </a:r>
            <a:r>
              <a:rPr lang="ru-RU" sz="2000" b="1" dirty="0" smtClean="0">
                <a:latin typeface="Joinks"/>
              </a:rPr>
              <a:t>, за </a:t>
            </a:r>
            <a:r>
              <a:rPr lang="ru-RU" sz="2000" b="1" dirty="0" err="1" smtClean="0">
                <a:latin typeface="Joinks"/>
              </a:rPr>
              <a:t>життєздатністю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поступаються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курям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яєчного</a:t>
            </a:r>
            <a:r>
              <a:rPr lang="ru-RU" sz="2000" b="1" dirty="0" smtClean="0">
                <a:latin typeface="Joinks"/>
              </a:rPr>
              <a:t> типу. </a:t>
            </a:r>
          </a:p>
          <a:p>
            <a:pPr algn="ctr"/>
            <a:endParaRPr lang="ru-RU" sz="2000" b="1" dirty="0" smtClean="0">
              <a:latin typeface="Joinks"/>
            </a:endParaRPr>
          </a:p>
          <a:p>
            <a:pPr algn="ctr"/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   </a:t>
            </a:r>
            <a:r>
              <a:rPr lang="ru-RU" sz="2000" b="1" dirty="0" err="1" smtClean="0">
                <a:latin typeface="Joinks"/>
              </a:rPr>
              <a:t>Оперення</a:t>
            </a:r>
            <a:r>
              <a:rPr lang="ru-RU" sz="2000" b="1" dirty="0" smtClean="0">
                <a:latin typeface="Joinks"/>
              </a:rPr>
              <a:t> у курей </a:t>
            </a:r>
            <a:r>
              <a:rPr lang="ru-RU" sz="2000" b="1" dirty="0" err="1" smtClean="0">
                <a:latin typeface="Joinks"/>
              </a:rPr>
              <a:t>м'ясного</a:t>
            </a:r>
            <a:r>
              <a:rPr lang="ru-RU" sz="2000" b="1" dirty="0" smtClean="0">
                <a:latin typeface="Joinks"/>
              </a:rPr>
              <a:t> типу </a:t>
            </a:r>
            <a:r>
              <a:rPr lang="ru-RU" sz="2000" b="1" dirty="0" err="1" smtClean="0">
                <a:latin typeface="Joinks"/>
              </a:rPr>
              <a:t>рихле</a:t>
            </a:r>
            <a:r>
              <a:rPr lang="ru-RU" sz="2000" b="1" dirty="0" smtClean="0">
                <a:latin typeface="Joinks"/>
              </a:rPr>
              <a:t>, </a:t>
            </a:r>
            <a:r>
              <a:rPr lang="ru-RU" sz="2000" b="1" dirty="0" err="1" smtClean="0">
                <a:latin typeface="Joinks"/>
              </a:rPr>
              <a:t>пишне</a:t>
            </a:r>
            <a:r>
              <a:rPr lang="ru-RU" sz="2000" b="1" dirty="0" smtClean="0">
                <a:latin typeface="Joinks"/>
              </a:rPr>
              <a:t>, </a:t>
            </a:r>
            <a:r>
              <a:rPr lang="ru-RU" sz="2000" b="1" dirty="0" err="1" smtClean="0">
                <a:latin typeface="Joinks"/>
              </a:rPr>
              <a:t>колір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шкаралупи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яєць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коричневий</a:t>
            </a:r>
            <a:r>
              <a:rPr lang="ru-RU" sz="2000" b="1" dirty="0" smtClean="0">
                <a:latin typeface="Joinks"/>
              </a:rPr>
              <a:t>, </a:t>
            </a:r>
            <a:r>
              <a:rPr lang="ru-RU" sz="2000" b="1" dirty="0" err="1" smtClean="0">
                <a:latin typeface="Joinks"/>
              </a:rPr>
              <a:t>різної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інтенсивності</a:t>
            </a:r>
            <a:r>
              <a:rPr lang="ru-RU" sz="2000" b="1" dirty="0" smtClean="0">
                <a:latin typeface="Joinks"/>
              </a:rPr>
              <a:t>, </a:t>
            </a:r>
            <a:r>
              <a:rPr lang="ru-RU" sz="2000" b="1" dirty="0" err="1" smtClean="0">
                <a:latin typeface="Joinks"/>
              </a:rPr>
              <a:t>інстинкт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насиджування</a:t>
            </a:r>
            <a:r>
              <a:rPr lang="ru-RU" sz="2000" b="1" dirty="0" smtClean="0">
                <a:latin typeface="Joinks"/>
              </a:rPr>
              <a:t> в таких курей </a:t>
            </a:r>
            <a:r>
              <a:rPr lang="ru-RU" sz="2000" b="1" dirty="0" err="1" smtClean="0">
                <a:latin typeface="Joinks"/>
              </a:rPr>
              <a:t>дуже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розвинений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6598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84662" y="194022"/>
            <a:ext cx="4751387" cy="639871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indent="530225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rgbClr val="000000"/>
                </a:solidFill>
                <a:latin typeface="Joinks"/>
              </a:rPr>
              <a:t>Вважають, що порода походить від схрещування </a:t>
            </a:r>
            <a:r>
              <a:rPr lang="uk-UA" sz="2000" b="1" dirty="0" err="1">
                <a:solidFill>
                  <a:srgbClr val="000000"/>
                </a:solidFill>
                <a:latin typeface="Joinks"/>
              </a:rPr>
              <a:t>кохінхінів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 з </a:t>
            </a: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малайськими. Кури 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цієї породи великі, округлі. </a:t>
            </a:r>
            <a:endParaRPr lang="uk-UA" sz="2000" b="1" dirty="0" smtClean="0">
              <a:solidFill>
                <a:srgbClr val="000000"/>
              </a:solidFill>
              <a:latin typeface="Joinks"/>
            </a:endParaRPr>
          </a:p>
          <a:p>
            <a:pPr lvl="0" indent="530225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Шия 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коротка, товста, з пишною гривою. Гребінь </a:t>
            </a:r>
            <a:r>
              <a:rPr lang="uk-UA" sz="2000" b="1" dirty="0" err="1" smtClean="0">
                <a:solidFill>
                  <a:srgbClr val="000000"/>
                </a:solidFill>
                <a:latin typeface="Joinks"/>
              </a:rPr>
              <a:t>стручкоподібний</a:t>
            </a: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, маленький.</a:t>
            </a:r>
          </a:p>
          <a:p>
            <a:pPr lvl="0" indent="530225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 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Вушні мочки довгі, червоного кольору; сережки невеликі. Ноги товсті, міцні, сильно оперені з зовнішнього </a:t>
            </a: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боку. Хвіст 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короткий, стирчить угору. Кольорова гама пір'я дуже приваблива. </a:t>
            </a:r>
            <a:endParaRPr lang="uk-UA" sz="2000" b="1" dirty="0" smtClean="0">
              <a:solidFill>
                <a:srgbClr val="000000"/>
              </a:solidFill>
              <a:latin typeface="Joinks"/>
            </a:endParaRPr>
          </a:p>
          <a:p>
            <a:pPr lvl="0" indent="530225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   Розрізняють темну 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і </a:t>
            </a: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світлу 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брама. </a:t>
            </a:r>
            <a:r>
              <a:rPr lang="ru-RU" sz="2000" b="1" dirty="0" err="1" smtClean="0">
                <a:solidFill>
                  <a:srgbClr val="000000"/>
                </a:solidFill>
                <a:latin typeface="Joinks"/>
              </a:rPr>
              <a:t>Продуктивні</a:t>
            </a:r>
            <a:r>
              <a:rPr lang="ru-RU" sz="2000" b="1" dirty="0" smtClean="0">
                <a:solidFill>
                  <a:srgbClr val="000000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якості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: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маса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Joinks"/>
              </a:rPr>
              <a:t>півня</a:t>
            </a:r>
            <a:r>
              <a:rPr lang="ru-RU" sz="2000" b="1" dirty="0" smtClean="0">
                <a:solidFill>
                  <a:srgbClr val="000000"/>
                </a:solidFill>
                <a:latin typeface="Joinks"/>
              </a:rPr>
              <a:t> – 4–6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, курки </a:t>
            </a:r>
            <a:r>
              <a:rPr lang="ru-RU" sz="2000" b="1" dirty="0" smtClean="0">
                <a:solidFill>
                  <a:srgbClr val="000000"/>
                </a:solidFill>
                <a:latin typeface="Joinks"/>
              </a:rPr>
              <a:t>– 3,5 – 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4,5 кг; </a:t>
            </a:r>
            <a:r>
              <a:rPr lang="ru-RU" sz="2000" b="1" dirty="0" err="1" smtClean="0">
                <a:solidFill>
                  <a:srgbClr val="000000"/>
                </a:solidFill>
                <a:latin typeface="Joinks"/>
              </a:rPr>
              <a:t>несучість</a:t>
            </a:r>
            <a:r>
              <a:rPr lang="ru-RU" sz="2000" b="1" dirty="0" smtClean="0">
                <a:solidFill>
                  <a:srgbClr val="000000"/>
                </a:solidFill>
                <a:latin typeface="Joinks"/>
              </a:rPr>
              <a:t> – 120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яєць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середньою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масою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 55 </a:t>
            </a:r>
            <a:r>
              <a:rPr lang="ru-RU" sz="2000" b="1" dirty="0" smtClean="0">
                <a:solidFill>
                  <a:srgbClr val="000000"/>
                </a:solidFill>
                <a:latin typeface="Joinks"/>
              </a:rPr>
              <a:t>г.</a:t>
            </a:r>
            <a:endParaRPr lang="ru-RU" sz="2000" b="1" dirty="0">
              <a:solidFill>
                <a:srgbClr val="000000"/>
              </a:solidFill>
              <a:latin typeface="Joink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4"/>
          <a:stretch/>
        </p:blipFill>
        <p:spPr>
          <a:xfrm>
            <a:off x="175614" y="1572704"/>
            <a:ext cx="4000687" cy="489654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1035744" y="476672"/>
            <a:ext cx="2280429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Joinks"/>
              </a:rPr>
              <a:t>  Брама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Joinks"/>
            </a:endParaRPr>
          </a:p>
        </p:txBody>
      </p:sp>
    </p:spTree>
    <p:extLst>
      <p:ext uri="{BB962C8B-B14F-4D97-AF65-F5344CB8AC3E}">
        <p14:creationId xmlns:p14="http://schemas.microsoft.com/office/powerpoint/2010/main" val="188861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97523"/>
            <a:ext cx="275562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b="1" dirty="0" smtClean="0">
                <a:effectLst/>
                <a:latin typeface="Joinks"/>
                <a:ea typeface="Calibri"/>
              </a:rPr>
              <a:t>Фавероль</a:t>
            </a:r>
            <a:endParaRPr lang="ru-RU" sz="4000" b="1" dirty="0">
              <a:latin typeface="Joinks"/>
            </a:endParaRPr>
          </a:p>
        </p:txBody>
      </p:sp>
      <p:pic>
        <p:nvPicPr>
          <p:cNvPr id="21506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1" y="1520908"/>
            <a:ext cx="4009333" cy="4837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001" y="131650"/>
            <a:ext cx="4786313" cy="64533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49314" y="397523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Joinks"/>
              </a:rPr>
              <a:t>Кури </a:t>
            </a:r>
            <a:r>
              <a:rPr lang="ru-RU" sz="2000" b="1" dirty="0" err="1" smtClean="0">
                <a:latin typeface="Joinks"/>
              </a:rPr>
              <a:t>виведені</a:t>
            </a:r>
            <a:r>
              <a:rPr lang="ru-RU" sz="2000" b="1" dirty="0" smtClean="0">
                <a:latin typeface="Joinks"/>
              </a:rPr>
              <a:t> з </a:t>
            </a:r>
            <a:r>
              <a:rPr lang="ru-RU" sz="2000" b="1" dirty="0" err="1" smtClean="0">
                <a:latin typeface="Joinks"/>
              </a:rPr>
              <a:t>французьких</a:t>
            </a:r>
            <a:r>
              <a:rPr lang="ru-RU" sz="2000" b="1" dirty="0" smtClean="0">
                <a:latin typeface="Joinks"/>
              </a:rPr>
              <a:t> курей-фавероль. Перша </a:t>
            </a:r>
            <a:r>
              <a:rPr lang="ru-RU" sz="2000" b="1" dirty="0" err="1" smtClean="0">
                <a:latin typeface="Joinks"/>
              </a:rPr>
              <a:t>згадка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відноситься</a:t>
            </a:r>
            <a:r>
              <a:rPr lang="ru-RU" sz="2000" b="1" dirty="0" smtClean="0">
                <a:latin typeface="Joinks"/>
              </a:rPr>
              <a:t> до 1866 року. У </a:t>
            </a:r>
            <a:r>
              <a:rPr lang="ru-RU" sz="2000" b="1" dirty="0" err="1" smtClean="0">
                <a:latin typeface="Joinks"/>
              </a:rPr>
              <a:t>Німеччині</a:t>
            </a:r>
            <a:r>
              <a:rPr lang="ru-RU" sz="2000" b="1" dirty="0" smtClean="0">
                <a:latin typeface="Joinks"/>
              </a:rPr>
              <a:t> породу </a:t>
            </a:r>
            <a:r>
              <a:rPr lang="ru-RU" sz="2000" b="1" dirty="0" smtClean="0">
                <a:latin typeface="Joinks"/>
              </a:rPr>
              <a:t>почали </a:t>
            </a:r>
            <a:r>
              <a:rPr lang="ru-RU" sz="2000" b="1" dirty="0" err="1" smtClean="0">
                <a:latin typeface="Joinks"/>
              </a:rPr>
              <a:t>розводити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вже</a:t>
            </a:r>
            <a:r>
              <a:rPr lang="ru-RU" sz="2000" b="1" dirty="0" smtClean="0">
                <a:latin typeface="Joinks"/>
              </a:rPr>
              <a:t> з 1890 р. При </a:t>
            </a:r>
            <a:r>
              <a:rPr lang="ru-RU" sz="2000" b="1" dirty="0" err="1" smtClean="0">
                <a:latin typeface="Joinks"/>
              </a:rPr>
              <a:t>селекції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використовувалися</a:t>
            </a:r>
            <a:r>
              <a:rPr lang="ru-RU" sz="2000" b="1" dirty="0" smtClean="0">
                <a:latin typeface="Joinks"/>
              </a:rPr>
              <a:t> гуда, </a:t>
            </a:r>
            <a:r>
              <a:rPr lang="ru-RU" sz="2000" b="1" dirty="0" err="1">
                <a:latin typeface="Joinks"/>
              </a:rPr>
              <a:t>б</a:t>
            </a:r>
            <a:r>
              <a:rPr lang="ru-RU" sz="2000" b="1" dirty="0" err="1" smtClean="0">
                <a:latin typeface="Joinks"/>
              </a:rPr>
              <a:t>рами</a:t>
            </a:r>
            <a:r>
              <a:rPr lang="ru-RU" sz="2000" b="1" dirty="0" smtClean="0">
                <a:latin typeface="Joinks"/>
              </a:rPr>
              <a:t> і доркинги.</a:t>
            </a:r>
            <a:endParaRPr lang="ru-RU" sz="2000" b="1" dirty="0">
              <a:latin typeface="Joink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42157" y="2764273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err="1" smtClean="0">
                <a:latin typeface="Joinks"/>
              </a:rPr>
              <a:t>Характерні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особливості</a:t>
            </a:r>
            <a:r>
              <a:rPr lang="ru-RU" sz="2000" b="1" dirty="0" smtClean="0">
                <a:latin typeface="Joinks"/>
              </a:rPr>
              <a:t>. </a:t>
            </a:r>
            <a:r>
              <a:rPr lang="ru-RU" sz="2000" b="1" dirty="0" err="1" smtClean="0">
                <a:latin typeface="Joinks"/>
              </a:rPr>
              <a:t>Птиця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п’ятипала</a:t>
            </a:r>
            <a:r>
              <a:rPr lang="ru-RU" sz="2000" b="1" dirty="0" smtClean="0">
                <a:latin typeface="Joinks"/>
              </a:rPr>
              <a:t>. </a:t>
            </a:r>
            <a:r>
              <a:rPr lang="ru-RU" sz="2000" b="1" dirty="0" err="1" smtClean="0">
                <a:latin typeface="Joinks"/>
              </a:rPr>
              <a:t>Зовнішня</a:t>
            </a:r>
            <a:r>
              <a:rPr lang="ru-RU" sz="2000" b="1" dirty="0" smtClean="0">
                <a:latin typeface="Joinks"/>
              </a:rPr>
              <a:t> сторона лапок і </a:t>
            </a:r>
            <a:r>
              <a:rPr lang="ru-RU" sz="2000" b="1" dirty="0" err="1" smtClean="0">
                <a:latin typeface="Joinks"/>
              </a:rPr>
              <a:t>зовнішні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пальці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оперені</a:t>
            </a:r>
            <a:r>
              <a:rPr lang="ru-RU" sz="2000" b="1" dirty="0" smtClean="0">
                <a:latin typeface="Joinks"/>
              </a:rPr>
              <a:t>. Хороша </a:t>
            </a:r>
            <a:r>
              <a:rPr lang="ru-RU" sz="2000" b="1" dirty="0" err="1" smtClean="0">
                <a:latin typeface="Joinks"/>
              </a:rPr>
              <a:t>морозостійкість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завдяки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захищеному</a:t>
            </a:r>
            <a:r>
              <a:rPr lang="ru-RU" sz="2000" b="1" dirty="0" smtClean="0">
                <a:latin typeface="Joinks"/>
              </a:rPr>
              <a:t> горлу і </a:t>
            </a:r>
            <a:r>
              <a:rPr lang="ru-RU" sz="2000" b="1" dirty="0" err="1" smtClean="0">
                <a:latin typeface="Joinks"/>
              </a:rPr>
              <a:t>пишному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оперенню</a:t>
            </a:r>
            <a:r>
              <a:rPr lang="ru-RU" sz="2000" b="1" dirty="0" smtClean="0">
                <a:latin typeface="Joinks"/>
              </a:rPr>
              <a:t>. </a:t>
            </a:r>
            <a:r>
              <a:rPr lang="ru-RU" sz="2000" b="1" dirty="0" err="1" smtClean="0">
                <a:latin typeface="Joinks"/>
              </a:rPr>
              <a:t>Довірливі</a:t>
            </a:r>
            <a:r>
              <a:rPr lang="ru-RU" sz="2000" b="1" dirty="0" smtClean="0">
                <a:latin typeface="Joinks"/>
              </a:rPr>
              <a:t> за характером.</a:t>
            </a:r>
          </a:p>
          <a:p>
            <a:pPr algn="ctr"/>
            <a:r>
              <a:rPr lang="ru-RU" sz="2000" b="1" dirty="0" smtClean="0">
                <a:latin typeface="Joinks"/>
              </a:rPr>
              <a:t>Жива </a:t>
            </a:r>
            <a:r>
              <a:rPr lang="ru-RU" sz="2000" b="1" dirty="0" err="1" smtClean="0">
                <a:latin typeface="Joinks"/>
              </a:rPr>
              <a:t>маса</a:t>
            </a:r>
            <a:r>
              <a:rPr lang="ru-RU" sz="2000" b="1" dirty="0" smtClean="0">
                <a:latin typeface="Joinks"/>
              </a:rPr>
              <a:t> курей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 smtClean="0">
                <a:latin typeface="Joinks"/>
              </a:rPr>
              <a:t>2,5–3,2 </a:t>
            </a:r>
            <a:r>
              <a:rPr lang="ru-RU" sz="2000" b="1" dirty="0" smtClean="0">
                <a:latin typeface="Joinks"/>
              </a:rPr>
              <a:t>кг, </a:t>
            </a:r>
            <a:r>
              <a:rPr lang="ru-RU" sz="2000" b="1" dirty="0" err="1" smtClean="0">
                <a:latin typeface="Joinks"/>
              </a:rPr>
              <a:t>півнів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3,0 – 4,0 кг.</a:t>
            </a:r>
          </a:p>
          <a:p>
            <a:pPr algn="ctr"/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Несучість</a:t>
            </a:r>
            <a:r>
              <a:rPr lang="ru-RU" sz="2000" b="1" dirty="0" smtClean="0">
                <a:latin typeface="Joinks"/>
              </a:rPr>
              <a:t> 130–180 </a:t>
            </a:r>
            <a:r>
              <a:rPr lang="ru-RU" sz="2000" b="1" dirty="0" err="1" smtClean="0">
                <a:latin typeface="Joinks"/>
              </a:rPr>
              <a:t>яєць</a:t>
            </a:r>
            <a:r>
              <a:rPr lang="ru-RU" sz="2000" b="1" dirty="0" smtClean="0">
                <a:latin typeface="Joinks"/>
              </a:rPr>
              <a:t> на </a:t>
            </a:r>
            <a:r>
              <a:rPr lang="ru-RU" sz="2000" b="1" dirty="0" err="1" smtClean="0">
                <a:latin typeface="Joinks"/>
              </a:rPr>
              <a:t>рік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масою</a:t>
            </a:r>
            <a:r>
              <a:rPr lang="ru-RU" sz="2000" b="1" dirty="0" smtClean="0">
                <a:latin typeface="Joinks"/>
              </a:rPr>
              <a:t> 55 – 60 г. </a:t>
            </a:r>
            <a:r>
              <a:rPr lang="ru-RU" sz="2000" b="1" dirty="0" err="1" smtClean="0">
                <a:latin typeface="Joinks"/>
              </a:rPr>
              <a:t>Колір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шкаралупи</a:t>
            </a:r>
            <a:r>
              <a:rPr lang="ru-RU" sz="2000" b="1" dirty="0" smtClean="0">
                <a:latin typeface="Joinks"/>
              </a:rPr>
              <a:t> –  </a:t>
            </a:r>
            <a:r>
              <a:rPr lang="ru-RU" sz="2000" b="1" dirty="0" err="1" smtClean="0">
                <a:latin typeface="Joinks"/>
              </a:rPr>
              <a:t>блідо-рожевий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67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8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5" y="1921954"/>
            <a:ext cx="3979220" cy="4096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698793"/>
            <a:ext cx="227184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b="1" dirty="0" err="1" smtClean="0">
                <a:latin typeface="Joinks"/>
              </a:rPr>
              <a:t>Кохінхін</a:t>
            </a:r>
            <a:endParaRPr lang="ru-RU" sz="4000" b="1" dirty="0">
              <a:latin typeface="Joinks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146" y="460253"/>
            <a:ext cx="4786313" cy="6042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99882" y="741094"/>
            <a:ext cx="44648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Joinks"/>
              </a:rPr>
              <a:t>     М</a:t>
            </a:r>
            <a:r>
              <a:rPr lang="en-US" sz="2000" b="1" dirty="0" smtClean="0">
                <a:latin typeface="Joinks"/>
              </a:rPr>
              <a:t>’</a:t>
            </a:r>
            <a:r>
              <a:rPr lang="uk-UA" sz="2000" b="1" dirty="0" smtClean="0">
                <a:latin typeface="Joinks"/>
              </a:rPr>
              <a:t>ясна порода курей, яка </a:t>
            </a:r>
            <a:r>
              <a:rPr lang="uk-UA" sz="2000" b="1" dirty="0">
                <a:latin typeface="Joinks"/>
              </a:rPr>
              <a:t>б</a:t>
            </a:r>
            <a:r>
              <a:rPr lang="uk-UA" sz="2000" b="1" dirty="0" smtClean="0">
                <a:latin typeface="Joinks"/>
              </a:rPr>
              <a:t>ула виведена в Китаї. Існують звичайні </a:t>
            </a:r>
            <a:r>
              <a:rPr lang="uk-UA" sz="2000" b="1" dirty="0" err="1" smtClean="0">
                <a:latin typeface="Joinks"/>
              </a:rPr>
              <a:t>кохінхіни</a:t>
            </a:r>
            <a:r>
              <a:rPr lang="uk-UA" sz="2000" b="1" dirty="0" smtClean="0">
                <a:latin typeface="Joinks"/>
              </a:rPr>
              <a:t> і карликові</a:t>
            </a:r>
            <a:r>
              <a:rPr lang="uk-UA" sz="2000" b="1" dirty="0" smtClean="0">
                <a:latin typeface="Joinks"/>
              </a:rPr>
              <a:t>. </a:t>
            </a:r>
            <a:r>
              <a:rPr lang="ru-RU" sz="2000" b="1" dirty="0" smtClean="0">
                <a:latin typeface="Joinks"/>
              </a:rPr>
              <a:t>Голова </a:t>
            </a:r>
            <a:r>
              <a:rPr lang="ru-RU" sz="2000" b="1" dirty="0" err="1" smtClean="0">
                <a:latin typeface="Joinks"/>
              </a:rPr>
              <a:t>маленька</a:t>
            </a:r>
            <a:r>
              <a:rPr lang="ru-RU" sz="2000" b="1" dirty="0" smtClean="0">
                <a:latin typeface="Joinks"/>
              </a:rPr>
              <a:t>, </a:t>
            </a:r>
            <a:r>
              <a:rPr lang="ru-RU" sz="2000" b="1" dirty="0" err="1" smtClean="0">
                <a:latin typeface="Joinks"/>
              </a:rPr>
              <a:t>витончена</a:t>
            </a:r>
            <a:r>
              <a:rPr lang="ru-RU" sz="2000" b="1" dirty="0" smtClean="0">
                <a:latin typeface="Joinks"/>
              </a:rPr>
              <a:t>. </a:t>
            </a:r>
            <a:r>
              <a:rPr lang="ru-RU" sz="2000" b="1" dirty="0" err="1" smtClean="0">
                <a:latin typeface="Joinks"/>
              </a:rPr>
              <a:t>Гребінь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листоподібної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форми</a:t>
            </a:r>
            <a:r>
              <a:rPr lang="ru-RU" sz="2000" b="1" dirty="0" smtClean="0">
                <a:latin typeface="Joinks"/>
              </a:rPr>
              <a:t>, </a:t>
            </a:r>
            <a:r>
              <a:rPr lang="ru-RU" sz="2000" b="1" dirty="0" err="1" smtClean="0">
                <a:latin typeface="Joinks"/>
              </a:rPr>
              <a:t>дуже</a:t>
            </a:r>
            <a:r>
              <a:rPr lang="ru-RU" sz="2000" b="1" dirty="0" smtClean="0">
                <a:latin typeface="Joinks"/>
              </a:rPr>
              <a:t> маленький, з </a:t>
            </a:r>
            <a:r>
              <a:rPr lang="ru-RU" sz="2000" b="1" dirty="0" err="1" smtClean="0">
                <a:latin typeface="Joinks"/>
              </a:rPr>
              <a:t>рівними</a:t>
            </a:r>
            <a:r>
              <a:rPr lang="ru-RU" sz="2000" b="1" dirty="0" smtClean="0">
                <a:latin typeface="Joinks"/>
              </a:rPr>
              <a:t> зубчиками.  На </a:t>
            </a:r>
            <a:r>
              <a:rPr lang="ru-RU" sz="2000" b="1" dirty="0" err="1" smtClean="0">
                <a:latin typeface="Joinks"/>
              </a:rPr>
              <a:t>спині</a:t>
            </a:r>
            <a:r>
              <a:rPr lang="ru-RU" sz="2000" b="1" dirty="0" smtClean="0">
                <a:latin typeface="Joinks"/>
              </a:rPr>
              <a:t> і ногах </a:t>
            </a:r>
            <a:r>
              <a:rPr lang="ru-RU" sz="2000" b="1" dirty="0" err="1" smtClean="0">
                <a:latin typeface="Joinks"/>
              </a:rPr>
              <a:t>пишне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пухке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оперення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46304" y="357966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latin typeface="Joinks"/>
              </a:rPr>
              <a:t>Жива </a:t>
            </a:r>
            <a:r>
              <a:rPr lang="ru-RU" sz="2000" b="1" dirty="0" smtClean="0">
                <a:latin typeface="Joinks"/>
              </a:rPr>
              <a:t>вага </a:t>
            </a:r>
            <a:r>
              <a:rPr lang="ru-RU" sz="2000" b="1" dirty="0" err="1" smtClean="0">
                <a:latin typeface="Joinks"/>
              </a:rPr>
              <a:t>звичайних</a:t>
            </a:r>
            <a:r>
              <a:rPr lang="ru-RU" sz="2000" b="1" dirty="0" smtClean="0">
                <a:latin typeface="Joinks"/>
              </a:rPr>
              <a:t> курей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 smtClean="0">
                <a:latin typeface="Joinks"/>
              </a:rPr>
              <a:t>3,5–</a:t>
            </a:r>
            <a:endParaRPr lang="ru-RU" sz="2000" b="1" dirty="0" smtClean="0">
              <a:latin typeface="Joinks"/>
            </a:endParaRPr>
          </a:p>
          <a:p>
            <a:pPr algn="ctr"/>
            <a:r>
              <a:rPr lang="ru-RU" sz="2000" b="1" dirty="0" smtClean="0">
                <a:latin typeface="Joinks"/>
              </a:rPr>
              <a:t>4 кг, </a:t>
            </a:r>
            <a:r>
              <a:rPr lang="ru-RU" sz="2000" b="1" dirty="0" err="1" smtClean="0">
                <a:latin typeface="Joinks"/>
              </a:rPr>
              <a:t>півнів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 smtClean="0">
                <a:latin typeface="Joinks"/>
              </a:rPr>
              <a:t>4–5 </a:t>
            </a:r>
            <a:r>
              <a:rPr lang="ru-RU" sz="2000" b="1" dirty="0" smtClean="0">
                <a:latin typeface="Joinks"/>
              </a:rPr>
              <a:t>кг. </a:t>
            </a:r>
            <a:r>
              <a:rPr lang="ru-RU" sz="2000" b="1" dirty="0" err="1" smtClean="0">
                <a:latin typeface="Joinks"/>
              </a:rPr>
              <a:t>Карликових</a:t>
            </a:r>
            <a:r>
              <a:rPr lang="ru-RU" sz="2000" b="1" dirty="0" smtClean="0">
                <a:latin typeface="Joinks"/>
              </a:rPr>
              <a:t> курей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 smtClean="0">
                <a:latin typeface="Joinks"/>
              </a:rPr>
              <a:t>0,7–0,8 </a:t>
            </a:r>
            <a:r>
              <a:rPr lang="ru-RU" sz="2000" b="1" dirty="0" smtClean="0">
                <a:latin typeface="Joinks"/>
              </a:rPr>
              <a:t>кг, </a:t>
            </a:r>
            <a:r>
              <a:rPr lang="ru-RU" sz="2000" b="1" dirty="0" err="1" smtClean="0">
                <a:latin typeface="Joinks"/>
              </a:rPr>
              <a:t>півнів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1 кг.</a:t>
            </a:r>
          </a:p>
          <a:p>
            <a:pPr algn="ctr"/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Несучість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звичайних</a:t>
            </a:r>
            <a:r>
              <a:rPr lang="ru-RU" sz="2000" b="1" dirty="0" smtClean="0">
                <a:latin typeface="Joinks"/>
              </a:rPr>
              <a:t> курей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 smtClean="0">
                <a:latin typeface="Joinks"/>
              </a:rPr>
              <a:t>100–110 </a:t>
            </a:r>
            <a:r>
              <a:rPr lang="ru-RU" sz="2000" b="1" dirty="0" err="1" smtClean="0">
                <a:latin typeface="Joinks"/>
              </a:rPr>
              <a:t>яєць</a:t>
            </a:r>
            <a:r>
              <a:rPr lang="ru-RU" sz="2000" b="1" dirty="0" smtClean="0">
                <a:latin typeface="Joinks"/>
              </a:rPr>
              <a:t> на </a:t>
            </a:r>
            <a:r>
              <a:rPr lang="ru-RU" sz="2000" b="1" dirty="0" err="1" smtClean="0">
                <a:latin typeface="Joinks"/>
              </a:rPr>
              <a:t>рік</a:t>
            </a:r>
            <a:r>
              <a:rPr lang="ru-RU" sz="2000" b="1" dirty="0" smtClean="0">
                <a:latin typeface="Joinks"/>
              </a:rPr>
              <a:t> вагою </a:t>
            </a:r>
            <a:r>
              <a:rPr lang="ru-RU" sz="2000" b="1" dirty="0" smtClean="0">
                <a:latin typeface="Joinks"/>
              </a:rPr>
              <a:t>55 г</a:t>
            </a:r>
            <a:r>
              <a:rPr lang="ru-RU" sz="2000" b="1" dirty="0" smtClean="0">
                <a:latin typeface="Joinks"/>
              </a:rPr>
              <a:t>. </a:t>
            </a:r>
            <a:r>
              <a:rPr lang="ru-RU" sz="2000" b="1" dirty="0" err="1" smtClean="0">
                <a:latin typeface="Joinks"/>
              </a:rPr>
              <a:t>Колір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шкаралупи</a:t>
            </a:r>
            <a:r>
              <a:rPr lang="ru-RU" sz="2000" b="1" dirty="0" smtClean="0">
                <a:latin typeface="Joinks"/>
              </a:rPr>
              <a:t> – </a:t>
            </a:r>
            <a:r>
              <a:rPr lang="ru-RU" sz="2000" b="1" dirty="0" err="1" smtClean="0">
                <a:latin typeface="Joinks"/>
              </a:rPr>
              <a:t>коричневий</a:t>
            </a:r>
            <a:r>
              <a:rPr lang="ru-RU" sz="2000" b="1" dirty="0" smtClean="0">
                <a:latin typeface="Joinks"/>
              </a:rPr>
              <a:t>.</a:t>
            </a:r>
          </a:p>
          <a:p>
            <a:pPr algn="ctr"/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Карликові</a:t>
            </a:r>
            <a:r>
              <a:rPr lang="ru-RU" sz="2000" b="1" dirty="0" smtClean="0">
                <a:latin typeface="Joinks"/>
              </a:rPr>
              <a:t> – 80 </a:t>
            </a:r>
            <a:r>
              <a:rPr lang="ru-RU" sz="2000" b="1" dirty="0" err="1" smtClean="0">
                <a:latin typeface="Joinks"/>
              </a:rPr>
              <a:t>яєць</a:t>
            </a:r>
            <a:r>
              <a:rPr lang="ru-RU" sz="2000" b="1" dirty="0" smtClean="0">
                <a:latin typeface="Joinks"/>
              </a:rPr>
              <a:t> на </a:t>
            </a:r>
            <a:r>
              <a:rPr lang="ru-RU" sz="2000" b="1" dirty="0" err="1" smtClean="0">
                <a:latin typeface="Joinks"/>
              </a:rPr>
              <a:t>рік</a:t>
            </a:r>
            <a:r>
              <a:rPr lang="ru-RU" sz="2000" b="1" dirty="0" smtClean="0">
                <a:latin typeface="Joinks"/>
              </a:rPr>
              <a:t> . </a:t>
            </a:r>
            <a:r>
              <a:rPr lang="ru-RU" sz="2000" b="1" dirty="0" err="1" smtClean="0">
                <a:latin typeface="Joinks"/>
              </a:rPr>
              <a:t>Кохінхіни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несуться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краще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взимку</a:t>
            </a:r>
            <a:r>
              <a:rPr lang="ru-RU" sz="2000" b="1" dirty="0" smtClean="0">
                <a:latin typeface="Joinks"/>
              </a:rPr>
              <a:t>, </a:t>
            </a:r>
            <a:r>
              <a:rPr lang="ru-RU" sz="2000" b="1" dirty="0" err="1" smtClean="0">
                <a:latin typeface="Joinks"/>
              </a:rPr>
              <a:t>ніж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влітку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3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05" y="1816260"/>
            <a:ext cx="3816424" cy="4344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881" y="404665"/>
            <a:ext cx="4786313" cy="59391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18037" y="836712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err="1" smtClean="0">
                <a:latin typeface="Joinks"/>
              </a:rPr>
              <a:t>М’ясна</a:t>
            </a:r>
            <a:r>
              <a:rPr lang="ru-RU" sz="2000" b="1" dirty="0" smtClean="0">
                <a:latin typeface="Joinks"/>
              </a:rPr>
              <a:t> порода </a:t>
            </a:r>
            <a:r>
              <a:rPr lang="ru-RU" sz="2000" b="1" dirty="0" err="1" smtClean="0">
                <a:latin typeface="Joinks"/>
              </a:rPr>
              <a:t>виведена</a:t>
            </a:r>
            <a:r>
              <a:rPr lang="ru-RU" sz="2000" b="1" dirty="0" smtClean="0">
                <a:latin typeface="Joinks"/>
              </a:rPr>
              <a:t> в </a:t>
            </a:r>
            <a:r>
              <a:rPr lang="ru-RU" sz="2000" b="1" dirty="0" err="1" smtClean="0">
                <a:latin typeface="Joinks"/>
              </a:rPr>
              <a:t>Англії</a:t>
            </a:r>
            <a:r>
              <a:rPr lang="ru-RU" sz="2000" b="1" dirty="0" smtClean="0">
                <a:latin typeface="Joinks"/>
              </a:rPr>
              <a:t>. </a:t>
            </a:r>
            <a:r>
              <a:rPr lang="ru-RU" sz="2000" b="1" dirty="0" err="1" smtClean="0">
                <a:latin typeface="Joinks"/>
              </a:rPr>
              <a:t>Це</a:t>
            </a:r>
            <a:r>
              <a:rPr lang="ru-RU" sz="2000" b="1" dirty="0" smtClean="0">
                <a:latin typeface="Joinks"/>
              </a:rPr>
              <a:t> одна з </a:t>
            </a:r>
            <a:r>
              <a:rPr lang="ru-RU" sz="2000" b="1" dirty="0" err="1" smtClean="0">
                <a:latin typeface="Joinks"/>
              </a:rPr>
              <a:t>найкращих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м’ясних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порід</a:t>
            </a:r>
            <a:r>
              <a:rPr lang="ru-RU" sz="2000" b="1" dirty="0" smtClean="0">
                <a:latin typeface="Joinks"/>
              </a:rPr>
              <a:t> курей. Кури </a:t>
            </a:r>
            <a:r>
              <a:rPr lang="ru-RU" sz="2000" b="1" dirty="0" err="1" smtClean="0">
                <a:latin typeface="Joinks"/>
              </a:rPr>
              <a:t>ці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вимогливі</a:t>
            </a:r>
            <a:r>
              <a:rPr lang="ru-RU" sz="2000" b="1" dirty="0" smtClean="0">
                <a:latin typeface="Joinks"/>
              </a:rPr>
              <a:t> до умов </a:t>
            </a:r>
            <a:r>
              <a:rPr lang="ru-RU" sz="2000" b="1" dirty="0" err="1" smtClean="0">
                <a:latin typeface="Joinks"/>
              </a:rPr>
              <a:t>утримання</a:t>
            </a:r>
            <a:r>
              <a:rPr lang="ru-RU" sz="2000" b="1" dirty="0" smtClean="0">
                <a:latin typeface="Joinks"/>
              </a:rPr>
              <a:t> і догляду. </a:t>
            </a:r>
            <a:endParaRPr lang="en-US" sz="2000" b="1" dirty="0" smtClean="0">
              <a:latin typeface="Joinks"/>
            </a:endParaRPr>
          </a:p>
          <a:p>
            <a:pPr algn="ctr"/>
            <a:r>
              <a:rPr lang="ru-RU" sz="2000" b="1" dirty="0" smtClean="0">
                <a:latin typeface="Joinks"/>
              </a:rPr>
              <a:t>Тулуб </a:t>
            </a:r>
            <a:r>
              <a:rPr lang="ru-RU" sz="2000" b="1" dirty="0" err="1" smtClean="0">
                <a:latin typeface="Joinks"/>
              </a:rPr>
              <a:t>їх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кремезний</a:t>
            </a:r>
            <a:r>
              <a:rPr lang="ru-RU" sz="2000" b="1" dirty="0" smtClean="0">
                <a:latin typeface="Joinks"/>
              </a:rPr>
              <a:t>, </a:t>
            </a:r>
            <a:r>
              <a:rPr lang="ru-RU" sz="2000" b="1" dirty="0" err="1" smtClean="0">
                <a:latin typeface="Joinks"/>
              </a:rPr>
              <a:t>нагадує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чотирикутник</a:t>
            </a:r>
            <a:r>
              <a:rPr lang="ru-RU" sz="2000" b="1" dirty="0" smtClean="0">
                <a:latin typeface="Joinks"/>
              </a:rPr>
              <a:t>, добре </a:t>
            </a:r>
            <a:r>
              <a:rPr lang="ru-RU" sz="2000" b="1" dirty="0" err="1" smtClean="0">
                <a:latin typeface="Joinks"/>
              </a:rPr>
              <a:t>розвинені</a:t>
            </a:r>
            <a:r>
              <a:rPr lang="ru-RU" sz="2000" b="1" dirty="0" smtClean="0">
                <a:latin typeface="Joinks"/>
              </a:rPr>
              <a:t> груди, з великою грудною </a:t>
            </a:r>
            <a:r>
              <a:rPr lang="ru-RU" sz="2000" b="1" dirty="0" err="1" smtClean="0">
                <a:latin typeface="Joinks"/>
              </a:rPr>
              <a:t>кісткою</a:t>
            </a:r>
            <a:r>
              <a:rPr lang="ru-RU" sz="2000" b="1" dirty="0" smtClean="0">
                <a:latin typeface="Joinks"/>
              </a:rPr>
              <a:t>, коротка шия, </a:t>
            </a:r>
            <a:r>
              <a:rPr lang="ru-RU" sz="2000" b="1" dirty="0" err="1" smtClean="0">
                <a:latin typeface="Joinks"/>
              </a:rPr>
              <a:t>великі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крила</a:t>
            </a:r>
            <a:r>
              <a:rPr lang="ru-RU" sz="2000" b="1" dirty="0" smtClean="0">
                <a:latin typeface="Joinks"/>
              </a:rPr>
              <a:t>, </a:t>
            </a:r>
            <a:r>
              <a:rPr lang="ru-RU" sz="2000" b="1" dirty="0" err="1" smtClean="0">
                <a:latin typeface="Joinks"/>
              </a:rPr>
              <a:t>короткі</a:t>
            </a:r>
            <a:r>
              <a:rPr lang="ru-RU" sz="2000" b="1" dirty="0" smtClean="0">
                <a:latin typeface="Joinks"/>
              </a:rPr>
              <a:t> ноги. </a:t>
            </a:r>
            <a:endParaRPr lang="en-US" sz="2000" b="1" dirty="0" smtClean="0">
              <a:latin typeface="Joinks"/>
            </a:endParaRPr>
          </a:p>
          <a:p>
            <a:pPr algn="ctr"/>
            <a:r>
              <a:rPr lang="ru-RU" sz="2000" b="1" dirty="0" err="1" smtClean="0">
                <a:latin typeface="Joinks"/>
              </a:rPr>
              <a:t>Забарвлення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пір’я</a:t>
            </a:r>
            <a:r>
              <a:rPr lang="ru-RU" sz="2000" b="1" dirty="0" smtClean="0">
                <a:latin typeface="Joinks"/>
              </a:rPr>
              <a:t> – темно-</a:t>
            </a:r>
            <a:r>
              <a:rPr lang="ru-RU" sz="2000" b="1" dirty="0" err="1" smtClean="0">
                <a:latin typeface="Joinks"/>
              </a:rPr>
              <a:t>сіре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або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сріблясто-сіре</a:t>
            </a:r>
            <a:r>
              <a:rPr lang="ru-RU" sz="2000" b="1" dirty="0" smtClean="0">
                <a:latin typeface="Joinks"/>
              </a:rPr>
              <a:t>,  </a:t>
            </a:r>
            <a:r>
              <a:rPr lang="ru-RU" sz="2000" b="1" dirty="0" err="1" smtClean="0">
                <a:latin typeface="Joinks"/>
              </a:rPr>
              <a:t>біле</a:t>
            </a:r>
            <a:r>
              <a:rPr lang="ru-RU" sz="2000" b="1" dirty="0" smtClean="0">
                <a:latin typeface="Joinks"/>
              </a:rPr>
              <a:t>, </a:t>
            </a:r>
            <a:r>
              <a:rPr lang="ru-RU" sz="2000" b="1" dirty="0" err="1" smtClean="0">
                <a:latin typeface="Joinks"/>
              </a:rPr>
              <a:t>червоне</a:t>
            </a:r>
            <a:r>
              <a:rPr lang="ru-RU" sz="2000" b="1" dirty="0" smtClean="0">
                <a:latin typeface="Joinks"/>
              </a:rPr>
              <a:t>, </a:t>
            </a:r>
            <a:r>
              <a:rPr lang="ru-RU" sz="2000" b="1" dirty="0" err="1" smtClean="0">
                <a:latin typeface="Joinks"/>
              </a:rPr>
              <a:t>зозулясте</a:t>
            </a:r>
            <a:r>
              <a:rPr lang="ru-RU" sz="2000" b="1" dirty="0" smtClean="0">
                <a:latin typeface="Joinks"/>
              </a:rPr>
              <a:t>.</a:t>
            </a:r>
          </a:p>
          <a:p>
            <a:pPr algn="ctr"/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Несучість</a:t>
            </a:r>
            <a:r>
              <a:rPr lang="ru-RU" sz="2000" b="1" dirty="0" smtClean="0">
                <a:latin typeface="Joinks"/>
              </a:rPr>
              <a:t> – </a:t>
            </a:r>
            <a:r>
              <a:rPr lang="ru-RU" sz="2000" b="1" dirty="0" smtClean="0">
                <a:latin typeface="Joinks"/>
              </a:rPr>
              <a:t>120–130 </a:t>
            </a:r>
            <a:r>
              <a:rPr lang="ru-RU" sz="2000" b="1" dirty="0" err="1" smtClean="0">
                <a:latin typeface="Joinks"/>
              </a:rPr>
              <a:t>яєць</a:t>
            </a:r>
            <a:r>
              <a:rPr lang="ru-RU" sz="2000" b="1" dirty="0" smtClean="0">
                <a:latin typeface="Joinks"/>
              </a:rPr>
              <a:t> на </a:t>
            </a:r>
            <a:r>
              <a:rPr lang="ru-RU" sz="2000" b="1" dirty="0" err="1" smtClean="0">
                <a:latin typeface="Joinks"/>
              </a:rPr>
              <a:t>рік</a:t>
            </a:r>
            <a:r>
              <a:rPr lang="ru-RU" sz="2000" b="1" dirty="0" smtClean="0">
                <a:latin typeface="Joinks"/>
              </a:rPr>
              <a:t>, </a:t>
            </a:r>
            <a:r>
              <a:rPr lang="ru-RU" sz="2000" b="1" dirty="0" err="1" smtClean="0">
                <a:latin typeface="Joinks"/>
              </a:rPr>
              <a:t>маса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яйця</a:t>
            </a:r>
            <a:r>
              <a:rPr lang="ru-RU" sz="2000" b="1" dirty="0" smtClean="0">
                <a:latin typeface="Joinks"/>
              </a:rPr>
              <a:t> – </a:t>
            </a:r>
            <a:r>
              <a:rPr lang="ru-RU" sz="2000" b="1" dirty="0" smtClean="0">
                <a:latin typeface="Joinks"/>
              </a:rPr>
              <a:t>58–60 </a:t>
            </a:r>
            <a:r>
              <a:rPr lang="ru-RU" sz="2000" b="1" dirty="0" smtClean="0">
                <a:latin typeface="Joinks"/>
              </a:rPr>
              <a:t>г. </a:t>
            </a:r>
            <a:r>
              <a:rPr lang="ru-RU" sz="2000" b="1" dirty="0" err="1" smtClean="0">
                <a:latin typeface="Joinks"/>
              </a:rPr>
              <a:t>Забарвлення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шкаралупи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біле</a:t>
            </a:r>
            <a:r>
              <a:rPr lang="ru-RU" sz="2000" b="1" dirty="0" smtClean="0">
                <a:latin typeface="Joinks"/>
              </a:rPr>
              <a:t>. </a:t>
            </a:r>
            <a:r>
              <a:rPr lang="ru-RU" sz="2000" b="1" dirty="0" err="1" smtClean="0">
                <a:latin typeface="Joinks"/>
              </a:rPr>
              <a:t>Маса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півнів</a:t>
            </a:r>
            <a:r>
              <a:rPr lang="ru-RU" sz="2000" b="1" dirty="0" smtClean="0">
                <a:latin typeface="Joinks"/>
              </a:rPr>
              <a:t> – </a:t>
            </a:r>
            <a:r>
              <a:rPr lang="ru-RU" sz="2000" b="1" dirty="0" smtClean="0">
                <a:latin typeface="Joinks"/>
              </a:rPr>
              <a:t>3–</a:t>
            </a:r>
            <a:endParaRPr lang="ru-RU" sz="2000" b="1" dirty="0" smtClean="0">
              <a:latin typeface="Joinks"/>
            </a:endParaRPr>
          </a:p>
          <a:p>
            <a:pPr algn="ctr"/>
            <a:r>
              <a:rPr lang="ru-RU" sz="2000" b="1" dirty="0" smtClean="0">
                <a:latin typeface="Joinks"/>
              </a:rPr>
              <a:t>4 кг, курей – </a:t>
            </a:r>
            <a:r>
              <a:rPr lang="ru-RU" sz="2000" b="1" dirty="0" smtClean="0">
                <a:latin typeface="Joinks"/>
              </a:rPr>
              <a:t>3–3</a:t>
            </a:r>
            <a:r>
              <a:rPr lang="ru-RU" sz="2000" b="1" dirty="0" smtClean="0">
                <a:latin typeface="Joinks"/>
              </a:rPr>
              <a:t>, 5 кг. Кури з хорошим </a:t>
            </a:r>
            <a:r>
              <a:rPr lang="ru-RU" sz="2000" b="1" dirty="0" err="1" smtClean="0">
                <a:latin typeface="Joinks"/>
              </a:rPr>
              <a:t>інстинктом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насиджування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93068" y="545927"/>
            <a:ext cx="244827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>
                <a:latin typeface="Joinks"/>
              </a:rPr>
              <a:t>  </a:t>
            </a:r>
            <a:r>
              <a:rPr lang="ru-RU" sz="3600" b="1" dirty="0" err="1" smtClean="0">
                <a:latin typeface="Joinks"/>
              </a:rPr>
              <a:t>Доркінг</a:t>
            </a:r>
            <a:endParaRPr lang="ru-RU" sz="3600" b="1" dirty="0">
              <a:latin typeface="Joinks"/>
            </a:endParaRPr>
          </a:p>
        </p:txBody>
      </p:sp>
    </p:spTree>
    <p:extLst>
      <p:ext uri="{BB962C8B-B14F-4D97-AF65-F5344CB8AC3E}">
        <p14:creationId xmlns:p14="http://schemas.microsoft.com/office/powerpoint/2010/main" val="183524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3824958" cy="6586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err="1" smtClean="0">
                <a:effectLst/>
                <a:latin typeface="Joinks"/>
                <a:ea typeface="Calibri"/>
                <a:cs typeface="Times New Roman"/>
              </a:rPr>
              <a:t>Орпінгтон</a:t>
            </a:r>
            <a:r>
              <a:rPr lang="ru-RU" sz="3200" b="1" dirty="0" smtClean="0">
                <a:effectLst/>
                <a:latin typeface="Joinks"/>
                <a:ea typeface="Calibri"/>
                <a:cs typeface="Times New Roman"/>
              </a:rPr>
              <a:t> </a:t>
            </a:r>
            <a:r>
              <a:rPr lang="ru-RU" sz="3200" b="1" dirty="0" err="1" smtClean="0">
                <a:effectLst/>
                <a:latin typeface="Joinks"/>
                <a:ea typeface="Calibri"/>
                <a:cs typeface="Times New Roman"/>
              </a:rPr>
              <a:t>жовтий</a:t>
            </a:r>
            <a:endParaRPr lang="ru-RU" sz="3200" b="1" dirty="0">
              <a:effectLst/>
              <a:latin typeface="Joinks"/>
              <a:ea typeface="Calibri"/>
              <a:cs typeface="Times New Roman"/>
            </a:endParaRPr>
          </a:p>
        </p:txBody>
      </p:sp>
      <p:pic>
        <p:nvPicPr>
          <p:cNvPr id="27650" name="Рисунок 34" descr="2241081_w640_h640_11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21" y="1988840"/>
            <a:ext cx="3696360" cy="4266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596" y="476672"/>
            <a:ext cx="5211404" cy="638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634363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uk-UA" b="1" dirty="0">
                <a:solidFill>
                  <a:prstClr val="black"/>
                </a:solidFill>
                <a:latin typeface="Joinks"/>
                <a:ea typeface="Calibri"/>
              </a:rPr>
              <a:t>Досить важкі м'ясні кури з білою шкірою, якій віддають перевагу в Англії. Завдяки гарній несучості і привабливій зовнішності, стали надзвичайно популярні. </a:t>
            </a:r>
          </a:p>
          <a:p>
            <a:pPr lvl="0" algn="ctr"/>
            <a:r>
              <a:rPr lang="uk-UA" b="1" dirty="0">
                <a:solidFill>
                  <a:prstClr val="black"/>
                </a:solidFill>
                <a:latin typeface="Joinks"/>
                <a:ea typeface="Calibri"/>
              </a:rPr>
              <a:t>У 1894 році У. </a:t>
            </a:r>
            <a:r>
              <a:rPr lang="uk-UA" b="1" dirty="0" err="1">
                <a:solidFill>
                  <a:prstClr val="black"/>
                </a:solidFill>
                <a:latin typeface="Joinks"/>
                <a:ea typeface="Calibri"/>
              </a:rPr>
              <a:t>Кук</a:t>
            </a:r>
            <a:r>
              <a:rPr lang="uk-UA" b="1" dirty="0">
                <a:solidFill>
                  <a:prstClr val="black"/>
                </a:solidFill>
                <a:latin typeface="Joinks"/>
                <a:ea typeface="Calibri"/>
              </a:rPr>
              <a:t> заявив про створення ним жовтих </a:t>
            </a:r>
            <a:r>
              <a:rPr lang="uk-UA" b="1" dirty="0" err="1">
                <a:solidFill>
                  <a:prstClr val="black"/>
                </a:solidFill>
                <a:latin typeface="Joinks"/>
                <a:ea typeface="Calibri"/>
              </a:rPr>
              <a:t>орпінгтонів</a:t>
            </a:r>
            <a:r>
              <a:rPr lang="uk-UA" b="1" dirty="0">
                <a:solidFill>
                  <a:prstClr val="black"/>
                </a:solidFill>
                <a:latin typeface="Joinks"/>
                <a:ea typeface="Calibri"/>
              </a:rPr>
              <a:t> іншого характеру, ніж чорні і у зв'язку з модою на </a:t>
            </a:r>
            <a:r>
              <a:rPr lang="uk-UA" b="1" dirty="0" err="1">
                <a:solidFill>
                  <a:prstClr val="black"/>
                </a:solidFill>
                <a:latin typeface="Joinks"/>
                <a:ea typeface="Calibri"/>
              </a:rPr>
              <a:t>орпінгтонів</a:t>
            </a:r>
            <a:r>
              <a:rPr lang="uk-UA" b="1" dirty="0">
                <a:solidFill>
                  <a:prstClr val="black"/>
                </a:solidFill>
                <a:latin typeface="Joinks"/>
                <a:ea typeface="Calibri"/>
              </a:rPr>
              <a:t> відстояв свою назву. Його кури </a:t>
            </a:r>
            <a:r>
              <a:rPr lang="uk-UA" b="1" dirty="0" smtClean="0">
                <a:solidFill>
                  <a:prstClr val="black"/>
                </a:solidFill>
                <a:latin typeface="Joinks"/>
                <a:ea typeface="Calibri"/>
              </a:rPr>
              <a:t>стали </a:t>
            </a:r>
            <a:r>
              <a:rPr lang="uk-UA" b="1" dirty="0">
                <a:solidFill>
                  <a:prstClr val="black"/>
                </a:solidFill>
                <a:latin typeface="Joinks"/>
                <a:ea typeface="Calibri"/>
              </a:rPr>
              <a:t>зразком для створення стандарту породи. </a:t>
            </a:r>
            <a:r>
              <a:rPr lang="uk-UA" b="1" dirty="0" err="1" smtClean="0">
                <a:solidFill>
                  <a:prstClr val="black"/>
                </a:solidFill>
                <a:latin typeface="Joinks"/>
                <a:ea typeface="Calibri"/>
              </a:rPr>
              <a:t>Орпінгтони</a:t>
            </a:r>
            <a:r>
              <a:rPr lang="uk-UA" b="1" dirty="0" smtClean="0">
                <a:solidFill>
                  <a:prstClr val="black"/>
                </a:solidFill>
                <a:latin typeface="Joinks"/>
                <a:ea typeface="Calibri"/>
              </a:rPr>
              <a:t> – </a:t>
            </a:r>
            <a:r>
              <a:rPr lang="uk-UA" b="1" dirty="0">
                <a:solidFill>
                  <a:prstClr val="black"/>
                </a:solidFill>
                <a:latin typeface="Joinks"/>
                <a:ea typeface="Calibri"/>
              </a:rPr>
              <a:t>спокійні, сильні потужні кури з низькою постановкою тулуба кубоподібної форми, невеликою головою з листоподібним гребенем середньої величини, червоними вушними мочками; мають рясне і пухке пір’я, </a:t>
            </a:r>
            <a:r>
              <a:rPr lang="uk-UA" b="1" dirty="0" smtClean="0">
                <a:solidFill>
                  <a:prstClr val="black"/>
                </a:solidFill>
                <a:latin typeface="Joinks"/>
                <a:ea typeface="Calibri"/>
              </a:rPr>
              <a:t>очі </a:t>
            </a:r>
            <a:r>
              <a:rPr lang="uk-UA" b="1" dirty="0">
                <a:solidFill>
                  <a:prstClr val="black"/>
                </a:solidFill>
                <a:latin typeface="Joinks"/>
                <a:ea typeface="Calibri"/>
              </a:rPr>
              <a:t>червоного або оранжевого кольору; ноги, пальці та кігті білі. </a:t>
            </a:r>
            <a:endParaRPr lang="en-US" b="1" dirty="0" smtClean="0">
              <a:solidFill>
                <a:prstClr val="black"/>
              </a:solidFill>
              <a:latin typeface="Joinks"/>
              <a:ea typeface="Calibri"/>
            </a:endParaRPr>
          </a:p>
          <a:p>
            <a:pPr lvl="0" algn="ctr"/>
            <a:r>
              <a:rPr lang="uk-UA" b="1" dirty="0" smtClean="0">
                <a:solidFill>
                  <a:prstClr val="black"/>
                </a:solidFill>
                <a:latin typeface="Joinks"/>
                <a:ea typeface="Calibri"/>
              </a:rPr>
              <a:t>Кури </a:t>
            </a:r>
            <a:r>
              <a:rPr lang="uk-UA" b="1" dirty="0">
                <a:solidFill>
                  <a:prstClr val="black"/>
                </a:solidFill>
                <a:latin typeface="Joinks"/>
                <a:ea typeface="Calibri"/>
              </a:rPr>
              <a:t>відкладають яйця жовтувато-кремового </a:t>
            </a:r>
            <a:r>
              <a:rPr lang="uk-UA" b="1" dirty="0" smtClean="0">
                <a:solidFill>
                  <a:prstClr val="black"/>
                </a:solidFill>
                <a:latin typeface="Joinks"/>
                <a:ea typeface="Calibri"/>
              </a:rPr>
              <a:t>відтінку.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38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6832"/>
            <a:ext cx="365760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548680"/>
            <a:ext cx="17331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800" b="1" dirty="0">
                <a:solidFill>
                  <a:prstClr val="black"/>
                </a:solidFill>
                <a:latin typeface="Joinks"/>
              </a:rPr>
              <a:t>План</a:t>
            </a:r>
            <a:endParaRPr lang="ru-RU" sz="4800" dirty="0">
              <a:solidFill>
                <a:prstClr val="black"/>
              </a:solidFill>
              <a:latin typeface="Joink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587470"/>
            <a:ext cx="6696744" cy="3873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uk-UA" sz="2400" b="1" dirty="0">
                <a:latin typeface="Joinks"/>
                <a:ea typeface="Calibri"/>
                <a:cs typeface="Times New Roman"/>
              </a:rPr>
              <a:t>1.Поняття про породу і крос птиці.</a:t>
            </a:r>
            <a:endParaRPr lang="ru-RU" sz="2400" b="1" dirty="0">
              <a:latin typeface="Joinks"/>
              <a:ea typeface="Calibri"/>
              <a:cs typeface="Times New Roman"/>
            </a:endParaRPr>
          </a:p>
          <a:p>
            <a:pPr lvl="0" defTabSz="4572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uk-UA" sz="2400" b="1" dirty="0">
                <a:latin typeface="Joinks"/>
                <a:ea typeface="Calibri"/>
                <a:cs typeface="Times New Roman"/>
              </a:rPr>
              <a:t>2.Класифікація порід птиці.</a:t>
            </a:r>
            <a:endParaRPr lang="ru-RU" sz="2400" b="1" dirty="0">
              <a:latin typeface="Joinks"/>
              <a:ea typeface="Calibri"/>
              <a:cs typeface="Times New Roman"/>
            </a:endParaRPr>
          </a:p>
          <a:p>
            <a:pPr lvl="0" defTabSz="4572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uk-UA" sz="2400" b="1" dirty="0">
                <a:latin typeface="Joinks"/>
                <a:ea typeface="Calibri"/>
                <a:cs typeface="Times New Roman"/>
              </a:rPr>
              <a:t>3.Породи і кроси курей яйцевого напряму продуктивності.</a:t>
            </a:r>
            <a:endParaRPr lang="ru-RU" sz="2400" b="1" dirty="0">
              <a:latin typeface="Joinks"/>
              <a:ea typeface="Calibri"/>
              <a:cs typeface="Times New Roman"/>
            </a:endParaRPr>
          </a:p>
          <a:p>
            <a:pPr lvl="0" defTabSz="4572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uk-UA" sz="2400" b="1" dirty="0">
                <a:latin typeface="Joinks"/>
                <a:ea typeface="Calibri"/>
                <a:cs typeface="Times New Roman"/>
              </a:rPr>
              <a:t>4.Породи і кроси курей м</a:t>
            </a:r>
            <a:r>
              <a:rPr lang="en-US" sz="2400" b="1" dirty="0">
                <a:latin typeface="Joinks"/>
                <a:ea typeface="Calibri"/>
                <a:cs typeface="Times New Roman"/>
              </a:rPr>
              <a:t>’</a:t>
            </a:r>
            <a:r>
              <a:rPr lang="uk-UA" sz="2400" b="1" dirty="0">
                <a:latin typeface="Joinks"/>
                <a:ea typeface="Calibri"/>
                <a:cs typeface="Times New Roman"/>
              </a:rPr>
              <a:t>ясного напряму продуктивності.</a:t>
            </a:r>
            <a:endParaRPr lang="ru-RU" sz="2400" b="1" dirty="0">
              <a:latin typeface="Joinks"/>
              <a:ea typeface="Calibri"/>
              <a:cs typeface="Times New Roman"/>
            </a:endParaRPr>
          </a:p>
          <a:p>
            <a:pPr lvl="0" defTabSz="4572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uk-UA" sz="2400" b="1" dirty="0">
                <a:latin typeface="Joinks"/>
                <a:ea typeface="Calibri"/>
                <a:cs typeface="Times New Roman"/>
              </a:rPr>
              <a:t>5.М</a:t>
            </a:r>
            <a:r>
              <a:rPr lang="en-US" sz="2400" b="1" dirty="0">
                <a:latin typeface="Joinks"/>
                <a:ea typeface="Calibri"/>
                <a:cs typeface="Times New Roman"/>
              </a:rPr>
              <a:t>’</a:t>
            </a:r>
            <a:r>
              <a:rPr lang="uk-UA" sz="2400" b="1" dirty="0">
                <a:latin typeface="Joinks"/>
                <a:ea typeface="Calibri"/>
                <a:cs typeface="Times New Roman"/>
              </a:rPr>
              <a:t>ясо-яйцеві породи курей та </a:t>
            </a:r>
            <a:r>
              <a:rPr lang="ru-RU" sz="2400" b="1" dirty="0">
                <a:latin typeface="Joinks"/>
                <a:ea typeface="Calibri"/>
                <a:cs typeface="Times New Roman"/>
              </a:rPr>
              <a:t>ї</a:t>
            </a:r>
            <a:r>
              <a:rPr lang="uk-UA" sz="2400" b="1" dirty="0">
                <a:latin typeface="Joinks"/>
                <a:ea typeface="Calibri"/>
                <a:cs typeface="Times New Roman"/>
              </a:rPr>
              <a:t>х кроси.</a:t>
            </a:r>
            <a:endParaRPr lang="ru-RU" sz="2400" b="1" dirty="0">
              <a:latin typeface="Joinks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749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53296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Joinks"/>
              </a:rPr>
              <a:t>Крос</a:t>
            </a:r>
            <a:r>
              <a:rPr lang="ru-RU" sz="2000" b="1" dirty="0">
                <a:latin typeface="Joinks"/>
              </a:rPr>
              <a:t> – </a:t>
            </a:r>
            <a:r>
              <a:rPr lang="ru-RU" sz="2000" b="1" dirty="0" err="1">
                <a:latin typeface="Joinks"/>
              </a:rPr>
              <a:t>це</a:t>
            </a:r>
            <a:r>
              <a:rPr lang="ru-RU" sz="2000" b="1" dirty="0">
                <a:latin typeface="Joinks"/>
              </a:rPr>
              <a:t> комплекс </a:t>
            </a:r>
            <a:r>
              <a:rPr lang="ru-RU" sz="2000" b="1" dirty="0" err="1">
                <a:latin typeface="Joinks"/>
              </a:rPr>
              <a:t>поєднуваних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спеціалізованих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ліній</a:t>
            </a:r>
            <a:r>
              <a:rPr lang="ru-RU" sz="2000" b="1" dirty="0">
                <a:latin typeface="Joinks"/>
              </a:rPr>
              <a:t> і </a:t>
            </a:r>
            <a:r>
              <a:rPr lang="ru-RU" sz="2000" b="1" dirty="0" err="1">
                <a:latin typeface="Joinks"/>
              </a:rPr>
              <a:t>їх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гібридів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отриманих</a:t>
            </a:r>
            <a:r>
              <a:rPr lang="ru-RU" sz="2000" b="1" dirty="0">
                <a:latin typeface="Joinks"/>
              </a:rPr>
              <a:t> за </a:t>
            </a:r>
            <a:r>
              <a:rPr lang="ru-RU" sz="2000" b="1" dirty="0" err="1">
                <a:latin typeface="Joinks"/>
              </a:rPr>
              <a:t>певними</a:t>
            </a:r>
            <a:r>
              <a:rPr lang="ru-RU" sz="2000" b="1" dirty="0">
                <a:latin typeface="Joinks"/>
              </a:rPr>
              <a:t> схемами </a:t>
            </a:r>
            <a:r>
              <a:rPr lang="ru-RU" sz="2000" b="1" dirty="0" err="1">
                <a:latin typeface="Joinks"/>
              </a:rPr>
              <a:t>схрещування</a:t>
            </a:r>
            <a:r>
              <a:rPr lang="ru-RU" sz="2000" b="1" dirty="0">
                <a:latin typeface="Joinks"/>
              </a:rPr>
              <a:t>. </a:t>
            </a:r>
            <a:r>
              <a:rPr lang="ru-RU" sz="2000" b="1" dirty="0" err="1">
                <a:latin typeface="Joinks"/>
              </a:rPr>
              <a:t>Гібриди</a:t>
            </a:r>
            <a:r>
              <a:rPr lang="ru-RU" sz="2000" b="1" dirty="0">
                <a:latin typeface="Joinks"/>
              </a:rPr>
              <a:t> – </a:t>
            </a:r>
            <a:r>
              <a:rPr lang="ru-RU" sz="2000" b="1" dirty="0" err="1">
                <a:latin typeface="Joinks"/>
              </a:rPr>
              <a:t>це</a:t>
            </a:r>
            <a:r>
              <a:rPr lang="ru-RU" sz="2000" b="1" dirty="0">
                <a:latin typeface="Joinks"/>
              </a:rPr>
              <a:t> потомство </a:t>
            </a:r>
            <a:r>
              <a:rPr lang="ru-RU" sz="2000" b="1" dirty="0" err="1">
                <a:latin typeface="Joinks"/>
              </a:rPr>
              <a:t>від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схрещування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відселекціонованих</a:t>
            </a:r>
            <a:r>
              <a:rPr lang="ru-RU" sz="2000" b="1" dirty="0">
                <a:latin typeface="Joinks"/>
              </a:rPr>
              <a:t> на </a:t>
            </a:r>
            <a:r>
              <a:rPr lang="ru-RU" sz="2000" b="1" dirty="0" err="1">
                <a:latin typeface="Joinks"/>
              </a:rPr>
              <a:t>поєднуваність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ліній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якому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властивий</a:t>
            </a:r>
            <a:r>
              <a:rPr lang="ru-RU" sz="2000" b="1" dirty="0">
                <a:latin typeface="Joinks"/>
              </a:rPr>
              <a:t> гетерозис.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50606" y="2612910"/>
            <a:ext cx="6624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Joinks"/>
              </a:rPr>
              <a:t>За </a:t>
            </a:r>
            <a:r>
              <a:rPr lang="ru-RU" b="1" dirty="0" err="1">
                <a:latin typeface="Joinks"/>
              </a:rPr>
              <a:t>своїм</a:t>
            </a:r>
            <a:r>
              <a:rPr lang="ru-RU" b="1" dirty="0">
                <a:latin typeface="Joinks"/>
              </a:rPr>
              <a:t> складом </a:t>
            </a:r>
            <a:r>
              <a:rPr lang="ru-RU" b="1" dirty="0" err="1">
                <a:latin typeface="Joinks"/>
              </a:rPr>
              <a:t>кроси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бувають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прості</a:t>
            </a:r>
            <a:r>
              <a:rPr lang="ru-RU" b="1" dirty="0">
                <a:latin typeface="Joinks"/>
              </a:rPr>
              <a:t> – </a:t>
            </a:r>
            <a:r>
              <a:rPr lang="ru-RU" b="1" dirty="0" err="1">
                <a:latin typeface="Joinks"/>
              </a:rPr>
              <a:t>дволінійні</a:t>
            </a:r>
            <a:r>
              <a:rPr lang="ru-RU" b="1" dirty="0">
                <a:latin typeface="Joinks"/>
              </a:rPr>
              <a:t> і </a:t>
            </a:r>
            <a:r>
              <a:rPr lang="ru-RU" b="1" dirty="0" err="1">
                <a:latin typeface="Joinks"/>
              </a:rPr>
              <a:t>складні</a:t>
            </a:r>
            <a:r>
              <a:rPr lang="ru-RU" b="1" dirty="0">
                <a:latin typeface="Joinks"/>
              </a:rPr>
              <a:t> – три- і </a:t>
            </a:r>
            <a:r>
              <a:rPr lang="ru-RU" b="1" dirty="0" err="1">
                <a:latin typeface="Joinks"/>
              </a:rPr>
              <a:t>чотирилінійні</a:t>
            </a:r>
            <a:r>
              <a:rPr lang="ru-RU" b="1" dirty="0">
                <a:latin typeface="Joinks"/>
              </a:rPr>
              <a:t>. </a:t>
            </a:r>
            <a:r>
              <a:rPr lang="ru-RU" b="1" dirty="0" err="1">
                <a:latin typeface="Joinks"/>
              </a:rPr>
              <a:t>Простий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крос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складається</a:t>
            </a:r>
            <a:r>
              <a:rPr lang="ru-RU" b="1" dirty="0">
                <a:latin typeface="Joinks"/>
              </a:rPr>
              <a:t> з </a:t>
            </a:r>
            <a:r>
              <a:rPr lang="ru-RU" b="1" dirty="0" err="1">
                <a:latin typeface="Joinks"/>
              </a:rPr>
              <a:t>двох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ліній</a:t>
            </a:r>
            <a:r>
              <a:rPr lang="ru-RU" b="1" dirty="0">
                <a:latin typeface="Joinks"/>
              </a:rPr>
              <a:t>, з </a:t>
            </a:r>
            <a:r>
              <a:rPr lang="ru-RU" b="1" dirty="0" err="1">
                <a:latin typeface="Joinks"/>
              </a:rPr>
              <a:t>яких</a:t>
            </a:r>
            <a:r>
              <a:rPr lang="ru-RU" b="1" dirty="0">
                <a:latin typeface="Joinks"/>
              </a:rPr>
              <a:t> одна </a:t>
            </a:r>
            <a:r>
              <a:rPr lang="ru-RU" b="1" dirty="0" err="1">
                <a:latin typeface="Joinks"/>
              </a:rPr>
              <a:t>відселекціонована</a:t>
            </a:r>
            <a:r>
              <a:rPr lang="ru-RU" b="1" dirty="0">
                <a:latin typeface="Joinks"/>
              </a:rPr>
              <a:t> як </a:t>
            </a:r>
            <a:r>
              <a:rPr lang="ru-RU" b="1" dirty="0" err="1">
                <a:latin typeface="Joinks"/>
              </a:rPr>
              <a:t>батьківська</a:t>
            </a:r>
            <a:r>
              <a:rPr lang="ru-RU" b="1" dirty="0">
                <a:latin typeface="Joinks"/>
              </a:rPr>
              <a:t>, а друга – як </a:t>
            </a:r>
            <a:r>
              <a:rPr lang="ru-RU" b="1" dirty="0" err="1">
                <a:latin typeface="Joinks"/>
              </a:rPr>
              <a:t>материнська</a:t>
            </a:r>
            <a:r>
              <a:rPr lang="ru-RU" b="1" dirty="0">
                <a:latin typeface="Joinks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4077072"/>
            <a:ext cx="66967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Joinks"/>
              </a:rPr>
              <a:t>Більшість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яєчних</a:t>
            </a:r>
            <a:r>
              <a:rPr lang="ru-RU" b="1" dirty="0">
                <a:latin typeface="Joinks"/>
              </a:rPr>
              <a:t> „</a:t>
            </a:r>
            <a:r>
              <a:rPr lang="ru-RU" b="1" dirty="0" err="1">
                <a:latin typeface="Joinks"/>
              </a:rPr>
              <a:t>коричневих</a:t>
            </a:r>
            <a:r>
              <a:rPr lang="ru-RU" b="1" dirty="0">
                <a:latin typeface="Joinks"/>
              </a:rPr>
              <a:t>” </a:t>
            </a:r>
            <a:r>
              <a:rPr lang="ru-RU" b="1" dirty="0" err="1" smtClean="0">
                <a:latin typeface="Joinks"/>
              </a:rPr>
              <a:t>кросів</a:t>
            </a:r>
            <a:r>
              <a:rPr lang="ru-RU" b="1" dirty="0" smtClean="0">
                <a:latin typeface="Joinks"/>
              </a:rPr>
              <a:t>, </a:t>
            </a:r>
            <a:r>
              <a:rPr lang="ru-RU" b="1" dirty="0">
                <a:latin typeface="Joinks"/>
              </a:rPr>
              <a:t>таких як „</a:t>
            </a:r>
            <a:r>
              <a:rPr lang="ru-RU" b="1" dirty="0" err="1">
                <a:latin typeface="Joinks"/>
              </a:rPr>
              <a:t>Ломанн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коричневий</a:t>
            </a:r>
            <a:r>
              <a:rPr lang="ru-RU" b="1" dirty="0">
                <a:latin typeface="Joinks"/>
              </a:rPr>
              <a:t>”, „Хай секс </a:t>
            </a:r>
            <a:r>
              <a:rPr lang="ru-RU" b="1" dirty="0" err="1">
                <a:latin typeface="Joinks"/>
              </a:rPr>
              <a:t>коричневий</a:t>
            </a:r>
            <a:r>
              <a:rPr lang="ru-RU" b="1" dirty="0">
                <a:latin typeface="Joinks"/>
              </a:rPr>
              <a:t>”, „</a:t>
            </a:r>
            <a:r>
              <a:rPr lang="ru-RU" b="1" dirty="0" err="1">
                <a:latin typeface="Joinks"/>
              </a:rPr>
              <a:t>Іса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коричневий</a:t>
            </a:r>
            <a:r>
              <a:rPr lang="ru-RU" b="1" dirty="0">
                <a:latin typeface="Joinks"/>
              </a:rPr>
              <a:t>”, „Тетра-СЛ”, „Шейвер-579”, „</a:t>
            </a:r>
            <a:r>
              <a:rPr lang="ru-RU" b="1" dirty="0" err="1">
                <a:latin typeface="Joinks"/>
              </a:rPr>
              <a:t>Бованс</a:t>
            </a:r>
            <a:r>
              <a:rPr lang="ru-RU" b="1" dirty="0">
                <a:latin typeface="Joinks"/>
              </a:rPr>
              <a:t> ГЛ”, „Хай-</a:t>
            </a:r>
            <a:r>
              <a:rPr lang="ru-RU" b="1" dirty="0" err="1">
                <a:latin typeface="Joinks"/>
              </a:rPr>
              <a:t>лайн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коричневий</a:t>
            </a:r>
            <a:r>
              <a:rPr lang="ru-RU" b="1" dirty="0">
                <a:latin typeface="Joinks"/>
              </a:rPr>
              <a:t>” – </a:t>
            </a:r>
            <a:r>
              <a:rPr lang="ru-RU" b="1" dirty="0" err="1">
                <a:latin typeface="Joinks"/>
              </a:rPr>
              <a:t>чотирилінійні</a:t>
            </a:r>
            <a:r>
              <a:rPr lang="ru-RU" b="1" dirty="0">
                <a:latin typeface="Joinks"/>
              </a:rPr>
              <a:t>, в </a:t>
            </a:r>
            <a:r>
              <a:rPr lang="ru-RU" b="1" dirty="0" err="1">
                <a:latin typeface="Joinks"/>
              </a:rPr>
              <a:t>яких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батьківська</a:t>
            </a:r>
            <a:r>
              <a:rPr lang="ru-RU" b="1" dirty="0">
                <a:latin typeface="Joinks"/>
              </a:rPr>
              <a:t> форма представлена </a:t>
            </a:r>
            <a:r>
              <a:rPr lang="ru-RU" b="1" dirty="0" err="1">
                <a:latin typeface="Joinks"/>
              </a:rPr>
              <a:t>двома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лініями</a:t>
            </a:r>
            <a:r>
              <a:rPr lang="ru-RU" b="1" dirty="0">
                <a:latin typeface="Joinks"/>
              </a:rPr>
              <a:t> породи </a:t>
            </a:r>
            <a:r>
              <a:rPr lang="ru-RU" b="1" dirty="0" err="1" smtClean="0">
                <a:latin typeface="Joinks"/>
              </a:rPr>
              <a:t>род-айленд</a:t>
            </a:r>
            <a:r>
              <a:rPr lang="ru-RU" b="1" dirty="0">
                <a:latin typeface="Joinks"/>
              </a:rPr>
              <a:t>, а </a:t>
            </a:r>
            <a:r>
              <a:rPr lang="ru-RU" b="1" dirty="0" err="1">
                <a:latin typeface="Joinks"/>
              </a:rPr>
              <a:t>материнська</a:t>
            </a:r>
            <a:r>
              <a:rPr lang="ru-RU" b="1" dirty="0">
                <a:latin typeface="Joinks"/>
              </a:rPr>
              <a:t> – </a:t>
            </a:r>
            <a:r>
              <a:rPr lang="ru-RU" b="1" dirty="0" err="1">
                <a:latin typeface="Joinks"/>
              </a:rPr>
              <a:t>двома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лініями</a:t>
            </a:r>
            <a:r>
              <a:rPr lang="ru-RU" b="1" dirty="0">
                <a:latin typeface="Joinks"/>
              </a:rPr>
              <a:t> породи </a:t>
            </a:r>
            <a:r>
              <a:rPr lang="ru-RU" b="1" dirty="0" err="1">
                <a:latin typeface="Joinks"/>
              </a:rPr>
              <a:t>білий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плімутрок</a:t>
            </a:r>
            <a:r>
              <a:rPr lang="ru-RU" b="1" dirty="0">
                <a:latin typeface="Joinks"/>
              </a:rPr>
              <a:t>. </a:t>
            </a:r>
            <a:r>
              <a:rPr lang="ru-RU" b="1" dirty="0" err="1">
                <a:latin typeface="Joinks"/>
              </a:rPr>
              <a:t>Ці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кроси</a:t>
            </a:r>
            <a:r>
              <a:rPr lang="ru-RU" b="1" dirty="0">
                <a:latin typeface="Joinks"/>
              </a:rPr>
              <a:t> є </a:t>
            </a:r>
            <a:r>
              <a:rPr lang="ru-RU" b="1" dirty="0" err="1">
                <a:latin typeface="Joinks"/>
              </a:rPr>
              <a:t>аутосексними</a:t>
            </a:r>
            <a:r>
              <a:rPr lang="ru-RU" b="1" dirty="0">
                <a:latin typeface="Joinks"/>
              </a:rPr>
              <a:t> за </a:t>
            </a:r>
            <a:r>
              <a:rPr lang="ru-RU" b="1" dirty="0" err="1">
                <a:latin typeface="Joinks"/>
              </a:rPr>
              <a:t>кольором</a:t>
            </a:r>
            <a:r>
              <a:rPr lang="ru-RU" b="1" dirty="0">
                <a:latin typeface="Joinks"/>
              </a:rPr>
              <a:t> пуху </a:t>
            </a:r>
            <a:r>
              <a:rPr lang="ru-RU" b="1" dirty="0" err="1">
                <a:latin typeface="Joinks"/>
              </a:rPr>
              <a:t>гібридних</a:t>
            </a:r>
            <a:r>
              <a:rPr lang="ru-RU" b="1" dirty="0">
                <a:latin typeface="Joinks"/>
              </a:rPr>
              <a:t> курчат у </a:t>
            </a:r>
            <a:r>
              <a:rPr lang="ru-RU" b="1" dirty="0" err="1">
                <a:latin typeface="Joinks"/>
              </a:rPr>
              <a:t>добовому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віці</a:t>
            </a:r>
            <a:r>
              <a:rPr lang="ru-RU" b="1" dirty="0">
                <a:latin typeface="Joinks"/>
              </a:rPr>
              <a:t>: </a:t>
            </a:r>
            <a:r>
              <a:rPr lang="ru-RU" b="1" dirty="0" err="1">
                <a:latin typeface="Joinks"/>
              </a:rPr>
              <a:t>півники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світлі</a:t>
            </a:r>
            <a:r>
              <a:rPr lang="ru-RU" b="1" dirty="0">
                <a:latin typeface="Joinks"/>
              </a:rPr>
              <a:t>, а курочки </a:t>
            </a:r>
            <a:r>
              <a:rPr lang="ru-RU" b="1" dirty="0" err="1" smtClean="0">
                <a:latin typeface="Joinks"/>
              </a:rPr>
              <a:t>коричне</a:t>
            </a:r>
            <a:r>
              <a:rPr lang="ru-RU" b="1" dirty="0" err="1" smtClean="0"/>
              <a:t>ві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826"/>
            <a:ext cx="759177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Joinks"/>
              </a:rPr>
              <a:t>Лінії</a:t>
            </a:r>
            <a:r>
              <a:rPr lang="ru-RU" sz="2800" b="1" dirty="0">
                <a:latin typeface="Joinks"/>
              </a:rPr>
              <a:t> та </a:t>
            </a:r>
            <a:r>
              <a:rPr lang="ru-RU" sz="2800" b="1" dirty="0" err="1">
                <a:latin typeface="Joinks"/>
              </a:rPr>
              <a:t>кроси</a:t>
            </a:r>
            <a:r>
              <a:rPr lang="ru-RU" sz="2800" b="1" dirty="0">
                <a:latin typeface="Joinks"/>
              </a:rPr>
              <a:t> курей яйцевого та </a:t>
            </a:r>
            <a:r>
              <a:rPr lang="ru-RU" sz="2800" b="1" dirty="0" err="1">
                <a:latin typeface="Joinks"/>
              </a:rPr>
              <a:t>м’ясного</a:t>
            </a:r>
            <a:r>
              <a:rPr lang="ru-RU" sz="2800" b="1" dirty="0">
                <a:latin typeface="Joinks"/>
              </a:rPr>
              <a:t> </a:t>
            </a:r>
            <a:r>
              <a:rPr lang="ru-RU" sz="2800" b="1" dirty="0" err="1">
                <a:latin typeface="Joinks"/>
              </a:rPr>
              <a:t>напряму</a:t>
            </a:r>
            <a:r>
              <a:rPr lang="ru-RU" sz="2800" b="1" dirty="0">
                <a:latin typeface="Joinks"/>
              </a:rPr>
              <a:t> </a:t>
            </a:r>
            <a:r>
              <a:rPr lang="ru-RU" sz="2800" b="1" dirty="0" err="1">
                <a:latin typeface="Joinks"/>
              </a:rPr>
              <a:t>продуктивності</a:t>
            </a:r>
            <a:r>
              <a:rPr lang="ru-RU" sz="2800" b="1" dirty="0">
                <a:latin typeface="Joinks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85" y="2429247"/>
            <a:ext cx="1517650" cy="164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484" y="4954245"/>
            <a:ext cx="1509713" cy="170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73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r="10826"/>
          <a:stretch/>
        </p:blipFill>
        <p:spPr>
          <a:xfrm>
            <a:off x="121808" y="1602861"/>
            <a:ext cx="3888433" cy="4464497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463893" y="527380"/>
            <a:ext cx="3449983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oinks"/>
              </a:rPr>
              <a:t>Крос "Білорусь-9"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Joinks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761" y="547378"/>
            <a:ext cx="4968875" cy="573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35584" y="742823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Це трилінійний 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крос, створений на основі кросу 444, завезеного з Канади у 1963 р. </a:t>
            </a:r>
            <a:endParaRPr lang="en-US" sz="2000" b="1" dirty="0">
              <a:solidFill>
                <a:srgbClr val="000000"/>
              </a:solidFill>
              <a:latin typeface="Joinks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0000"/>
                </a:solidFill>
                <a:latin typeface="Joinks"/>
              </a:rPr>
              <a:t>   У кросі одна лінія Б-9(4) </a:t>
            </a: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– 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батьківська, сірої каліфорнійської породи. </a:t>
            </a:r>
            <a:endParaRPr lang="en-US" sz="2000" b="1" dirty="0">
              <a:solidFill>
                <a:srgbClr val="000000"/>
              </a:solidFill>
              <a:latin typeface="Joinks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0000"/>
                </a:solidFill>
                <a:latin typeface="Joinks"/>
              </a:rPr>
              <a:t>   Несучість гібридних курей </a:t>
            </a: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– 250–260 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яєць на рік, маса </a:t>
            </a: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яйця –  58–60 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г, </a:t>
            </a: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виводимість – 83–85 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%, збереженість </a:t>
            </a: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– 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96 %.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0000"/>
                </a:solidFill>
                <a:latin typeface="Joinks"/>
              </a:rPr>
              <a:t>   Позитивною якістю кросу вважається тривалий період використання несучок </a:t>
            </a:r>
            <a:endParaRPr lang="uk-UA" sz="2000" b="1" dirty="0" smtClean="0">
              <a:solidFill>
                <a:srgbClr val="000000"/>
              </a:solidFill>
              <a:latin typeface="Joinks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(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14,5 місяці), добра </a:t>
            </a: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відтворювальна 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здатність і висока збереженість. Крос досить поширений.</a:t>
            </a:r>
            <a:endParaRPr lang="ru-RU" b="1" kern="0" dirty="0">
              <a:solidFill>
                <a:srgbClr val="FFFFFF"/>
              </a:solidFill>
              <a:latin typeface="Joinks"/>
            </a:endParaRPr>
          </a:p>
        </p:txBody>
      </p:sp>
    </p:spTree>
    <p:extLst>
      <p:ext uri="{BB962C8B-B14F-4D97-AF65-F5344CB8AC3E}">
        <p14:creationId xmlns:p14="http://schemas.microsoft.com/office/powerpoint/2010/main" val="192064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715490" y="222468"/>
            <a:ext cx="5436095" cy="633670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   Завезений 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у 1991-92 рр. з Німеччини. Складається з чотирьох ліній</a:t>
            </a:r>
            <a:r>
              <a:rPr lang="en-US" sz="2000" b="1" dirty="0">
                <a:solidFill>
                  <a:srgbClr val="000000"/>
                </a:solidFill>
                <a:latin typeface="Joinks"/>
              </a:rPr>
              <a:t>. 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Дві лінії батьківської форми породи </a:t>
            </a: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род-айленд 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і дві лінії материнської форми </a:t>
            </a: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– 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білий </a:t>
            </a: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род-айленд 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і плімутрок.</a:t>
            </a:r>
            <a:endParaRPr lang="en-US" sz="2000" b="1" dirty="0">
              <a:solidFill>
                <a:srgbClr val="000000"/>
              </a:solidFill>
              <a:latin typeface="Joinks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0000"/>
                </a:solidFill>
                <a:latin typeface="Joinks"/>
              </a:rPr>
              <a:t> </a:t>
            </a: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 Кури 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батьківської форми мають </a:t>
            </a: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темно-коричневе 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оперення з чорними пір'їнами на крилах і хвості, крос </a:t>
            </a:r>
            <a:r>
              <a:rPr lang="uk-UA" sz="2000" b="1" dirty="0" err="1">
                <a:solidFill>
                  <a:srgbClr val="000000"/>
                </a:solidFill>
                <a:latin typeface="Joinks"/>
              </a:rPr>
              <a:t>аутосексний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. Гібридні півники у добовому віці мають пух світло-жовтий, а курочки </a:t>
            </a: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– </a:t>
            </a: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полові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. </a:t>
            </a:r>
            <a:endParaRPr lang="en-US" sz="2000" b="1" dirty="0">
              <a:solidFill>
                <a:srgbClr val="000000"/>
              </a:solidFill>
              <a:latin typeface="Joinks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  Характерна 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особливість птиці </a:t>
            </a: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– 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спокійний норов, високий генетичний потенціал. </a:t>
            </a:r>
            <a:endParaRPr lang="en-US" sz="2000" b="1" dirty="0">
              <a:solidFill>
                <a:srgbClr val="000000"/>
              </a:solidFill>
              <a:latin typeface="Joinks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  Несучість 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гібридних курей (ЛБСБ) </a:t>
            </a: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– 270–290 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яєць, маса яйця </a:t>
            </a: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– </a:t>
            </a: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60–62 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г, шкаралупа коричнева, міцна, м'ясо смачне</a:t>
            </a:r>
            <a:r>
              <a:rPr lang="uk-UA" sz="2000" dirty="0">
                <a:solidFill>
                  <a:srgbClr val="000000"/>
                </a:solidFill>
                <a:latin typeface="Arial Narrow" pitchFamily="34" charset="0"/>
              </a:rPr>
              <a:t>.</a:t>
            </a:r>
            <a:endParaRPr lang="ru-RU" sz="2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22116" b="7516"/>
          <a:stretch/>
        </p:blipFill>
        <p:spPr>
          <a:xfrm>
            <a:off x="0" y="1132451"/>
            <a:ext cx="3528392" cy="482453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-3299" y="222468"/>
            <a:ext cx="389401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Joinks"/>
              </a:rPr>
              <a:t>Крос "</a:t>
            </a:r>
            <a:r>
              <a:rPr kumimoji="0" lang="uk-UA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Joinks"/>
              </a:rPr>
              <a:t>Ломан</a:t>
            </a: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Joinks"/>
              </a:rPr>
              <a:t> </a:t>
            </a:r>
            <a:r>
              <a:rPr kumimoji="0" lang="uk-UA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Joinks"/>
              </a:rPr>
              <a:t>браун</a:t>
            </a: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Joinks"/>
              </a:rPr>
              <a:t>"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Joinks"/>
            </a:endParaRPr>
          </a:p>
        </p:txBody>
      </p:sp>
    </p:spTree>
    <p:extLst>
      <p:ext uri="{BB962C8B-B14F-4D97-AF65-F5344CB8AC3E}">
        <p14:creationId xmlns:p14="http://schemas.microsoft.com/office/powerpoint/2010/main" val="419008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1" r="6276"/>
          <a:stretch/>
        </p:blipFill>
        <p:spPr>
          <a:xfrm flipH="1">
            <a:off x="323528" y="1628800"/>
            <a:ext cx="3744416" cy="446449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127787" y="262389"/>
            <a:ext cx="437220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Joinks"/>
              </a:rPr>
              <a:t>Крос "</a:t>
            </a:r>
            <a:r>
              <a:rPr kumimoji="0" lang="uk-UA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Joinks"/>
              </a:rPr>
              <a:t>Борки-колор</a:t>
            </a:r>
            <a:r>
              <a:rPr kumimoji="0" lang="uk-UA" sz="360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Joinks"/>
              </a:rPr>
              <a:t>" </a:t>
            </a: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515" y="733925"/>
            <a:ext cx="4968875" cy="605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1189" y="1384315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0000"/>
                </a:solidFill>
                <a:latin typeface="Joinks"/>
              </a:rPr>
              <a:t>Крос </a:t>
            </a: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– 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дволінійний, створений на основі ліній породи леггорн і </a:t>
            </a: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род-айленд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uk-UA" sz="2000" b="1" dirty="0">
              <a:solidFill>
                <a:srgbClr val="000000"/>
              </a:solidFill>
              <a:latin typeface="Joinks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0000"/>
                </a:solidFill>
                <a:latin typeface="Joinks"/>
              </a:rPr>
              <a:t> Гібриди відзначаються спокійним норовом, підвищеною стійкістю до хвороби </a:t>
            </a:r>
            <a:r>
              <a:rPr lang="uk-UA" sz="2000" b="1" dirty="0" err="1">
                <a:solidFill>
                  <a:srgbClr val="000000"/>
                </a:solidFill>
                <a:latin typeface="Joinks"/>
              </a:rPr>
              <a:t>Марека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; добре пристосовані до кліткового утримання; швидко нарощують масу яєць.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sz="2000" b="1" dirty="0">
              <a:solidFill>
                <a:srgbClr val="000000"/>
              </a:solidFill>
              <a:latin typeface="Joinks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0000"/>
                </a:solidFill>
                <a:latin typeface="Joinks"/>
              </a:rPr>
              <a:t>Несучість гібридів </a:t>
            </a: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– 270–280 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яєць на рік, маса </a:t>
            </a: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яйця – 60–61,5 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г, шкаралупа кремова, </a:t>
            </a: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збереженість – 90–94 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%.</a:t>
            </a:r>
            <a:endParaRPr lang="ru-RU" sz="2000" b="1" dirty="0">
              <a:solidFill>
                <a:srgbClr val="000000"/>
              </a:solidFill>
              <a:latin typeface="Joinks"/>
            </a:endParaRPr>
          </a:p>
        </p:txBody>
      </p:sp>
    </p:spTree>
    <p:extLst>
      <p:ext uri="{BB962C8B-B14F-4D97-AF65-F5344CB8AC3E}">
        <p14:creationId xmlns:p14="http://schemas.microsoft.com/office/powerpoint/2010/main" val="416840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768" y="1666348"/>
            <a:ext cx="4739643" cy="482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2" r="13630"/>
          <a:stretch/>
        </p:blipFill>
        <p:spPr>
          <a:xfrm>
            <a:off x="156903" y="1919920"/>
            <a:ext cx="3987428" cy="4320480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31524" y="624024"/>
            <a:ext cx="3438185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chemeClr val="tx1"/>
                </a:solidFill>
                <a:latin typeface="Joinks"/>
              </a:rPr>
              <a:t>Крос</a:t>
            </a:r>
            <a:r>
              <a:rPr lang="ru-RU" sz="3200" b="1" dirty="0">
                <a:solidFill>
                  <a:schemeClr val="tx1"/>
                </a:solidFill>
                <a:latin typeface="Joinks"/>
              </a:rPr>
              <a:t> "Смєна-7"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05842" y="2311452"/>
            <a:ext cx="40134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err="1" smtClean="0">
                <a:latin typeface="Joinks"/>
              </a:rPr>
              <a:t>С</a:t>
            </a:r>
            <a:r>
              <a:rPr lang="ru-RU" sz="2000" b="1" dirty="0" smtClean="0">
                <a:latin typeface="Joinks"/>
              </a:rPr>
              <a:t>творений </a:t>
            </a:r>
            <a:r>
              <a:rPr lang="ru-RU" sz="2000" b="1" dirty="0">
                <a:latin typeface="Joinks"/>
              </a:rPr>
              <a:t>на </a:t>
            </a:r>
            <a:r>
              <a:rPr lang="ru-RU" sz="2000" b="1" dirty="0" err="1">
                <a:latin typeface="Joinks"/>
              </a:rPr>
              <a:t>основі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ліній</a:t>
            </a:r>
            <a:r>
              <a:rPr lang="ru-RU" sz="2000" b="1" dirty="0">
                <a:latin typeface="Joinks"/>
              </a:rPr>
              <a:t> А, В і С </a:t>
            </a:r>
            <a:r>
              <a:rPr lang="ru-RU" sz="2000" b="1" dirty="0" err="1">
                <a:latin typeface="Joinks"/>
              </a:rPr>
              <a:t>кросу</a:t>
            </a:r>
            <a:r>
              <a:rPr lang="ru-RU" sz="2000" b="1" dirty="0">
                <a:latin typeface="Joinks"/>
              </a:rPr>
              <a:t> "</a:t>
            </a:r>
            <a:r>
              <a:rPr lang="ru-RU" sz="2000" b="1" dirty="0" err="1">
                <a:latin typeface="Joinks"/>
              </a:rPr>
              <a:t>Гібро</a:t>
            </a:r>
            <a:r>
              <a:rPr lang="ru-RU" sz="2000" b="1" dirty="0">
                <a:latin typeface="Joinks"/>
              </a:rPr>
              <a:t>" та 9-ї </a:t>
            </a:r>
            <a:r>
              <a:rPr lang="ru-RU" sz="2000" b="1" dirty="0" err="1">
                <a:latin typeface="Joinks"/>
              </a:rPr>
              <a:t>лінії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кросу</a:t>
            </a:r>
            <a:r>
              <a:rPr lang="ru-RU" sz="2000" b="1" dirty="0">
                <a:latin typeface="Joinks"/>
              </a:rPr>
              <a:t> "Бройлер-6".</a:t>
            </a:r>
          </a:p>
          <a:p>
            <a:pPr algn="ctr"/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Несучість</a:t>
            </a:r>
            <a:r>
              <a:rPr lang="ru-RU" sz="2000" b="1" dirty="0">
                <a:latin typeface="Joinks"/>
              </a:rPr>
              <a:t> курей </a:t>
            </a:r>
            <a:r>
              <a:rPr lang="ru-RU" sz="2000" b="1" dirty="0" err="1">
                <a:latin typeface="Joinks"/>
              </a:rPr>
              <a:t>батьківських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ліній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100–135 </a:t>
            </a:r>
            <a:r>
              <a:rPr lang="ru-RU" sz="2000" b="1" dirty="0" err="1">
                <a:latin typeface="Joinks"/>
              </a:rPr>
              <a:t>яєць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материнських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110–160 </a:t>
            </a:r>
            <a:r>
              <a:rPr lang="ru-RU" sz="2000" b="1" dirty="0" err="1">
                <a:latin typeface="Joinks"/>
              </a:rPr>
              <a:t>яєць</a:t>
            </a:r>
            <a:r>
              <a:rPr lang="ru-RU" sz="2000" b="1" dirty="0">
                <a:latin typeface="Joinks"/>
              </a:rPr>
              <a:t>. </a:t>
            </a:r>
          </a:p>
          <a:p>
            <a:pPr algn="ctr"/>
            <a:r>
              <a:rPr lang="ru-RU" sz="2000" b="1" dirty="0" err="1">
                <a:latin typeface="Joinks"/>
              </a:rPr>
              <a:t>Гібридні</a:t>
            </a:r>
            <a:r>
              <a:rPr lang="ru-RU" sz="2000" b="1" dirty="0">
                <a:latin typeface="Joinks"/>
              </a:rPr>
              <a:t> курчата у </a:t>
            </a:r>
            <a:endParaRPr lang="ru-RU" sz="2000" b="1" dirty="0" smtClean="0">
              <a:latin typeface="Joinks"/>
            </a:endParaRPr>
          </a:p>
          <a:p>
            <a:pPr algn="ctr"/>
            <a:r>
              <a:rPr lang="ru-RU" sz="2000" b="1" dirty="0" smtClean="0">
                <a:latin typeface="Joinks"/>
              </a:rPr>
              <a:t>7-тижневому </a:t>
            </a:r>
            <a:r>
              <a:rPr lang="ru-RU" sz="2000" b="1" dirty="0" err="1">
                <a:latin typeface="Joinks"/>
              </a:rPr>
              <a:t>віці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досягають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маси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1,6–1,9 кг за </a:t>
            </a:r>
            <a:r>
              <a:rPr lang="ru-RU" sz="2000" b="1" dirty="0" err="1" smtClean="0">
                <a:latin typeface="Joinks"/>
              </a:rPr>
              <a:t>витрат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>
                <a:latin typeface="Joinks"/>
              </a:rPr>
              <a:t>корму </a:t>
            </a:r>
            <a:r>
              <a:rPr lang="ru-RU" sz="2000" b="1" dirty="0" smtClean="0">
                <a:latin typeface="Joinks"/>
              </a:rPr>
              <a:t>2–2,2 </a:t>
            </a:r>
            <a:r>
              <a:rPr lang="ru-RU" sz="2000" b="1" dirty="0">
                <a:latin typeface="Joinks"/>
              </a:rPr>
              <a:t>кг.</a:t>
            </a:r>
          </a:p>
        </p:txBody>
      </p:sp>
    </p:spTree>
    <p:extLst>
      <p:ext uri="{BB962C8B-B14F-4D97-AF65-F5344CB8AC3E}">
        <p14:creationId xmlns:p14="http://schemas.microsoft.com/office/powerpoint/2010/main" val="420711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7" r="6591"/>
          <a:stretch/>
        </p:blipFill>
        <p:spPr>
          <a:xfrm>
            <a:off x="0" y="1916832"/>
            <a:ext cx="4211653" cy="4431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879530"/>
            <a:ext cx="4666173" cy="578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1" y="587143"/>
            <a:ext cx="4248472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dirty="0" smtClean="0">
                <a:solidFill>
                  <a:schemeClr val="tx1"/>
                </a:solidFill>
                <a:latin typeface="Joinks"/>
              </a:rPr>
              <a:t>  Крос </a:t>
            </a:r>
            <a:r>
              <a:rPr lang="uk-UA" sz="3200" b="1" dirty="0">
                <a:solidFill>
                  <a:schemeClr val="tx1"/>
                </a:solidFill>
                <a:latin typeface="Joinks"/>
              </a:rPr>
              <a:t>«Конкурент»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68702" y="1573839"/>
            <a:ext cx="38579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Joinks"/>
              </a:rPr>
              <a:t>Особливість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цього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кросу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>
                <a:latin typeface="Joinks"/>
              </a:rPr>
              <a:t>– </a:t>
            </a:r>
            <a:r>
              <a:rPr lang="ru-RU" sz="2000" b="1" dirty="0" err="1">
                <a:latin typeface="Joinks"/>
              </a:rPr>
              <a:t>аутосексність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материнської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форми</a:t>
            </a:r>
            <a:r>
              <a:rPr lang="ru-RU" sz="2000" b="1" dirty="0">
                <a:latin typeface="Joinks"/>
              </a:rPr>
              <a:t>: молодняк </a:t>
            </a:r>
            <a:r>
              <a:rPr lang="ru-RU" sz="2000" b="1" dirty="0" err="1">
                <a:latin typeface="Joinks"/>
              </a:rPr>
              <a:t>сортується</a:t>
            </a:r>
            <a:r>
              <a:rPr lang="ru-RU" sz="2000" b="1" dirty="0">
                <a:latin typeface="Joinks"/>
              </a:rPr>
              <a:t> за </a:t>
            </a:r>
            <a:r>
              <a:rPr lang="ru-RU" sz="2000" b="1" dirty="0" err="1">
                <a:latin typeface="Joinks"/>
              </a:rPr>
              <a:t>ступенім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опереності</a:t>
            </a:r>
            <a:r>
              <a:rPr lang="ru-RU" sz="2000" b="1" dirty="0">
                <a:latin typeface="Joinks"/>
              </a:rPr>
              <a:t>. </a:t>
            </a:r>
          </a:p>
          <a:p>
            <a:pPr algn="ctr"/>
            <a:r>
              <a:rPr lang="ru-RU" sz="2000" b="1" dirty="0" err="1">
                <a:latin typeface="Joinks"/>
              </a:rPr>
              <a:t>Показники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вирощування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фінальних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гібридів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характеризуються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середньодобовими</a:t>
            </a:r>
            <a:r>
              <a:rPr lang="ru-RU" sz="2000" b="1" dirty="0">
                <a:latin typeface="Joinks"/>
              </a:rPr>
              <a:t> приростами у </a:t>
            </a:r>
            <a:r>
              <a:rPr lang="ru-RU" sz="2000" b="1" dirty="0" smtClean="0">
                <a:latin typeface="Joinks"/>
              </a:rPr>
              <a:t>45–50 </a:t>
            </a:r>
            <a:r>
              <a:rPr lang="ru-RU" sz="2000" b="1" dirty="0">
                <a:latin typeface="Joinks"/>
              </a:rPr>
              <a:t>г, при </a:t>
            </a:r>
            <a:r>
              <a:rPr lang="ru-RU" sz="2000" b="1" dirty="0" err="1">
                <a:latin typeface="Joinks"/>
              </a:rPr>
              <a:t>цьому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витрати</a:t>
            </a:r>
            <a:r>
              <a:rPr lang="ru-RU" sz="2000" b="1" dirty="0">
                <a:latin typeface="Joinks"/>
              </a:rPr>
              <a:t> корму на 1 кг </a:t>
            </a:r>
            <a:r>
              <a:rPr lang="ru-RU" sz="2000" b="1" dirty="0" smtClean="0">
                <a:latin typeface="Joinks"/>
              </a:rPr>
              <a:t>приросту </a:t>
            </a:r>
            <a:r>
              <a:rPr lang="ru-RU" sz="2000" b="1" dirty="0" err="1" smtClean="0">
                <a:latin typeface="Joinks"/>
              </a:rPr>
              <a:t>складають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менше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>
                <a:latin typeface="Joinks"/>
              </a:rPr>
              <a:t>2 кг, а </a:t>
            </a:r>
            <a:r>
              <a:rPr lang="ru-RU" sz="2000" b="1" dirty="0" err="1" smtClean="0">
                <a:latin typeface="Joinks"/>
              </a:rPr>
              <a:t>збереженість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поголів’я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досягяє</a:t>
            </a:r>
            <a:r>
              <a:rPr lang="ru-RU" sz="2000" b="1" dirty="0">
                <a:latin typeface="Joinks"/>
              </a:rPr>
              <a:t> 98%. </a:t>
            </a:r>
          </a:p>
        </p:txBody>
      </p:sp>
    </p:spTree>
    <p:extLst>
      <p:ext uri="{BB962C8B-B14F-4D97-AF65-F5344CB8AC3E}">
        <p14:creationId xmlns:p14="http://schemas.microsoft.com/office/powerpoint/2010/main" val="353533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4113" y="410595"/>
            <a:ext cx="8263801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ДЕКОРАТИВНІ </a:t>
            </a: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ПОРОДИ КУРЕЙ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432048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3738" y="1340768"/>
            <a:ext cx="741682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Joinks"/>
              </a:rPr>
              <a:t>Дрібні</a:t>
            </a:r>
            <a:r>
              <a:rPr lang="ru-RU" sz="2000" b="1" dirty="0" smtClean="0">
                <a:latin typeface="Joinks"/>
              </a:rPr>
              <a:t> породи курей </a:t>
            </a:r>
            <a:r>
              <a:rPr lang="ru-RU" sz="2000" b="1" dirty="0" err="1" smtClean="0">
                <a:latin typeface="Joinks"/>
              </a:rPr>
              <a:t>іноді</a:t>
            </a:r>
            <a:r>
              <a:rPr lang="ru-RU" sz="2000" b="1" dirty="0" smtClean="0">
                <a:latin typeface="Joinks"/>
              </a:rPr>
              <a:t> неправильно </a:t>
            </a:r>
            <a:r>
              <a:rPr lang="ru-RU" sz="2000" b="1" dirty="0" err="1" smtClean="0">
                <a:latin typeface="Joinks"/>
              </a:rPr>
              <a:t>називають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карликовими</a:t>
            </a:r>
            <a:r>
              <a:rPr lang="ru-RU" sz="2000" b="1" dirty="0" smtClean="0">
                <a:latin typeface="Joinks"/>
              </a:rPr>
              <a:t>. </a:t>
            </a:r>
            <a:r>
              <a:rPr lang="ru-RU" sz="2000" b="1" dirty="0" err="1" smtClean="0">
                <a:latin typeface="Joinks"/>
              </a:rPr>
              <a:t>Серед</a:t>
            </a:r>
            <a:r>
              <a:rPr lang="ru-RU" sz="2000" b="1" dirty="0" smtClean="0">
                <a:latin typeface="Joinks"/>
              </a:rPr>
              <a:t> них є </a:t>
            </a:r>
            <a:r>
              <a:rPr lang="ru-RU" sz="2000" b="1" dirty="0" err="1" smtClean="0">
                <a:latin typeface="Joinks"/>
              </a:rPr>
              <a:t>дуже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добрі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несучі</a:t>
            </a:r>
            <a:r>
              <a:rPr lang="ru-RU" sz="2000" b="1" dirty="0" smtClean="0">
                <a:latin typeface="Joinks"/>
              </a:rPr>
              <a:t> породи, вони </a:t>
            </a:r>
            <a:r>
              <a:rPr lang="ru-RU" sz="2000" b="1" dirty="0" err="1" smtClean="0">
                <a:latin typeface="Joinks"/>
              </a:rPr>
              <a:t>ніби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служать</a:t>
            </a:r>
            <a:r>
              <a:rPr lang="ru-RU" sz="2000" b="1" dirty="0" smtClean="0">
                <a:latin typeface="Joinks"/>
              </a:rPr>
              <a:t> маленькою </a:t>
            </a:r>
            <a:r>
              <a:rPr lang="ru-RU" sz="2000" b="1" dirty="0" err="1" smtClean="0">
                <a:latin typeface="Joinks"/>
              </a:rPr>
              <a:t>копією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деяких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великих, </a:t>
            </a:r>
            <a:r>
              <a:rPr lang="ru-RU" sz="2000" b="1" dirty="0" smtClean="0">
                <a:latin typeface="Joinks"/>
              </a:rPr>
              <a:t>а </a:t>
            </a:r>
            <a:r>
              <a:rPr lang="ru-RU" sz="2000" b="1" dirty="0" err="1" smtClean="0">
                <a:latin typeface="Joinks"/>
              </a:rPr>
              <a:t>також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спеціально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виведених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порід</a:t>
            </a:r>
            <a:r>
              <a:rPr lang="ru-RU" sz="2000" b="1" dirty="0" smtClean="0">
                <a:latin typeface="Joinks"/>
              </a:rPr>
              <a:t>. </a:t>
            </a:r>
            <a:endParaRPr lang="ru-RU" sz="2000" b="1" dirty="0" smtClean="0">
              <a:latin typeface="Joinks"/>
            </a:endParaRPr>
          </a:p>
          <a:p>
            <a:endParaRPr lang="ru-RU" sz="2000" b="1" dirty="0" smtClean="0">
              <a:latin typeface="Joinks"/>
            </a:endParaRPr>
          </a:p>
          <a:p>
            <a:pPr algn="ctr"/>
            <a:r>
              <a:rPr lang="ru-RU" sz="2000" b="1" dirty="0" err="1" smtClean="0">
                <a:latin typeface="Joinks"/>
              </a:rPr>
              <a:t>Їхня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загальна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перевага</a:t>
            </a:r>
            <a:r>
              <a:rPr lang="ru-RU" sz="2000" b="1" dirty="0" smtClean="0">
                <a:latin typeface="Joinks"/>
              </a:rPr>
              <a:t> в тому, </a:t>
            </a:r>
            <a:r>
              <a:rPr lang="ru-RU" sz="2000" b="1" dirty="0" err="1" smtClean="0">
                <a:latin typeface="Joinks"/>
              </a:rPr>
              <a:t>що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їм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потрібна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менша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площа</a:t>
            </a:r>
            <a:r>
              <a:rPr lang="ru-RU" sz="2000" b="1" dirty="0" smtClean="0">
                <a:latin typeface="Joinks"/>
              </a:rPr>
              <a:t> для </a:t>
            </a:r>
            <a:r>
              <a:rPr lang="ru-RU" sz="2000" b="1" dirty="0" err="1" smtClean="0">
                <a:latin typeface="Joinks"/>
              </a:rPr>
              <a:t>утримання</a:t>
            </a:r>
            <a:r>
              <a:rPr lang="ru-RU" sz="2000" b="1" dirty="0" smtClean="0">
                <a:latin typeface="Joinks"/>
              </a:rPr>
              <a:t> та </a:t>
            </a:r>
            <a:r>
              <a:rPr lang="ru-RU" sz="2000" b="1" dirty="0" err="1" smtClean="0">
                <a:latin typeface="Joinks"/>
              </a:rPr>
              <a:t>менша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кількість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кормів</a:t>
            </a:r>
            <a:r>
              <a:rPr lang="ru-RU" sz="2000" b="1" dirty="0" smtClean="0">
                <a:latin typeface="Joinks"/>
              </a:rPr>
              <a:t>. </a:t>
            </a:r>
            <a:r>
              <a:rPr lang="ru-RU" sz="2000" b="1" dirty="0" err="1" smtClean="0">
                <a:latin typeface="Joinks"/>
              </a:rPr>
              <a:t>Деякі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дрібні</a:t>
            </a:r>
            <a:r>
              <a:rPr lang="ru-RU" sz="2000" b="1" dirty="0" smtClean="0">
                <a:latin typeface="Joinks"/>
              </a:rPr>
              <a:t> породи з </a:t>
            </a:r>
            <a:r>
              <a:rPr lang="ru-RU" sz="2000" b="1" dirty="0" err="1" smtClean="0">
                <a:latin typeface="Joinks"/>
              </a:rPr>
              <a:t>високою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несучістю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витрачають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на 1 кг </a:t>
            </a:r>
            <a:r>
              <a:rPr lang="ru-RU" sz="2000" b="1" dirty="0" err="1" smtClean="0">
                <a:latin typeface="Joinks"/>
              </a:rPr>
              <a:t>яєчної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маси</a:t>
            </a:r>
            <a:r>
              <a:rPr lang="ru-RU" sz="2000" b="1" dirty="0" smtClean="0">
                <a:latin typeface="Joinks"/>
              </a:rPr>
              <a:t> на одну </a:t>
            </a:r>
            <a:r>
              <a:rPr lang="ru-RU" sz="2000" b="1" dirty="0" err="1" smtClean="0">
                <a:latin typeface="Joinks"/>
              </a:rPr>
              <a:t>третину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менше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кормів</a:t>
            </a:r>
            <a:r>
              <a:rPr lang="ru-RU" sz="2000" b="1" dirty="0" smtClean="0">
                <a:latin typeface="Joinks"/>
              </a:rPr>
              <a:t>, </a:t>
            </a:r>
            <a:r>
              <a:rPr lang="ru-RU" sz="2000" b="1" dirty="0" err="1" smtClean="0">
                <a:latin typeface="Joinks"/>
              </a:rPr>
              <a:t>ніж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великі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несучі</a:t>
            </a:r>
            <a:r>
              <a:rPr lang="ru-RU" sz="2000" b="1" dirty="0" smtClean="0">
                <a:latin typeface="Joinks"/>
              </a:rPr>
              <a:t> породи</a:t>
            </a:r>
            <a:r>
              <a:rPr lang="ru-RU" sz="2000" b="1" dirty="0" smtClean="0">
                <a:latin typeface="Joinks"/>
              </a:rPr>
              <a:t>. </a:t>
            </a:r>
            <a:r>
              <a:rPr lang="ru-RU" sz="2000" b="1" dirty="0" err="1" smtClean="0">
                <a:latin typeface="Joinks"/>
              </a:rPr>
              <a:t>Колір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і </a:t>
            </a:r>
            <a:r>
              <a:rPr lang="ru-RU" sz="2000" b="1" dirty="0" err="1" smtClean="0">
                <a:latin typeface="Joinks"/>
              </a:rPr>
              <a:t>малюнок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пір'я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дрібних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порід</a:t>
            </a:r>
            <a:r>
              <a:rPr lang="ru-RU" sz="2000" b="1" dirty="0" smtClean="0">
                <a:latin typeface="Joinks"/>
              </a:rPr>
              <a:t> – </a:t>
            </a:r>
            <a:r>
              <a:rPr lang="ru-RU" sz="2000" b="1" dirty="0" err="1" smtClean="0">
                <a:latin typeface="Joinks"/>
              </a:rPr>
              <a:t>більш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насичений</a:t>
            </a:r>
            <a:r>
              <a:rPr lang="ru-RU" sz="2000" b="1" dirty="0" smtClean="0">
                <a:latin typeface="Joinks"/>
              </a:rPr>
              <a:t> та </a:t>
            </a:r>
            <a:r>
              <a:rPr lang="ru-RU" sz="2000" b="1" dirty="0" err="1" smtClean="0">
                <a:latin typeface="Joinks"/>
              </a:rPr>
              <a:t>досконалий</a:t>
            </a:r>
            <a:r>
              <a:rPr lang="ru-RU" sz="2000" b="1" dirty="0" smtClean="0">
                <a:latin typeface="Joinks"/>
              </a:rPr>
              <a:t>, </a:t>
            </a:r>
            <a:r>
              <a:rPr lang="ru-RU" sz="2000" b="1" dirty="0" err="1" smtClean="0">
                <a:latin typeface="Joinks"/>
              </a:rPr>
              <a:t>ніж</a:t>
            </a:r>
            <a:r>
              <a:rPr lang="ru-RU" sz="2000" b="1" dirty="0" smtClean="0">
                <a:latin typeface="Joinks"/>
              </a:rPr>
              <a:t> у великих. </a:t>
            </a:r>
          </a:p>
          <a:p>
            <a:pPr algn="ctr"/>
            <a:r>
              <a:rPr lang="ru-RU" sz="2000" b="1" dirty="0" err="1" smtClean="0">
                <a:latin typeface="Joinks"/>
              </a:rPr>
              <a:t>Їхні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маленькі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розміри</a:t>
            </a:r>
            <a:r>
              <a:rPr lang="ru-RU" sz="2000" b="1" dirty="0" smtClean="0">
                <a:latin typeface="Joinks"/>
              </a:rPr>
              <a:t>, кокетлива </a:t>
            </a:r>
            <a:r>
              <a:rPr lang="ru-RU" sz="2000" b="1" dirty="0" err="1" smtClean="0">
                <a:latin typeface="Joinks"/>
              </a:rPr>
              <a:t>поведінка</a:t>
            </a:r>
            <a:r>
              <a:rPr lang="ru-RU" sz="2000" b="1" dirty="0" smtClean="0">
                <a:latin typeface="Joinks"/>
              </a:rPr>
              <a:t> та </a:t>
            </a:r>
            <a:r>
              <a:rPr lang="ru-RU" sz="2000" b="1" dirty="0" err="1" smtClean="0">
                <a:latin typeface="Joinks"/>
              </a:rPr>
              <a:t>загальний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вигляд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справляють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велике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естетичне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враження</a:t>
            </a:r>
            <a:r>
              <a:rPr lang="ru-RU" sz="2000" b="1" dirty="0" smtClean="0">
                <a:latin typeface="Joinks"/>
              </a:rPr>
              <a:t>, тому </a:t>
            </a:r>
            <a:r>
              <a:rPr lang="ru-RU" sz="2000" b="1" dirty="0" err="1" smtClean="0">
                <a:latin typeface="Joinks"/>
              </a:rPr>
              <a:t>можна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сказати</a:t>
            </a:r>
            <a:r>
              <a:rPr lang="ru-RU" sz="2000" b="1" dirty="0" smtClean="0">
                <a:latin typeface="Joinks"/>
              </a:rPr>
              <a:t>, </a:t>
            </a:r>
            <a:r>
              <a:rPr lang="ru-RU" sz="2000" b="1" dirty="0" err="1" smtClean="0">
                <a:latin typeface="Joinks"/>
              </a:rPr>
              <a:t>що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основна</a:t>
            </a:r>
            <a:r>
              <a:rPr lang="ru-RU" sz="2000" b="1" dirty="0" smtClean="0">
                <a:latin typeface="Joinks"/>
              </a:rPr>
              <a:t> та </a:t>
            </a:r>
            <a:r>
              <a:rPr lang="ru-RU" sz="2000" b="1" dirty="0" err="1" smtClean="0">
                <a:latin typeface="Joinks"/>
              </a:rPr>
              <a:t>переважаюча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якість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усіх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дрібних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порід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 smtClean="0">
                <a:latin typeface="Joinks"/>
              </a:rPr>
              <a:t>краса. </a:t>
            </a:r>
          </a:p>
          <a:p>
            <a:pPr algn="ctr"/>
            <a:r>
              <a:rPr lang="ru-RU" sz="2000" b="1" dirty="0" err="1" smtClean="0">
                <a:latin typeface="Joinks"/>
              </a:rPr>
              <a:t>Дрібні</a:t>
            </a:r>
            <a:r>
              <a:rPr lang="ru-RU" sz="2000" b="1" dirty="0" smtClean="0">
                <a:latin typeface="Joinks"/>
              </a:rPr>
              <a:t> породи </a:t>
            </a:r>
            <a:r>
              <a:rPr lang="ru-RU" sz="2000" b="1" dirty="0" err="1" smtClean="0">
                <a:latin typeface="Joinks"/>
              </a:rPr>
              <a:t>придатні</a:t>
            </a:r>
            <a:r>
              <a:rPr lang="ru-RU" sz="2000" b="1" dirty="0" smtClean="0">
                <a:latin typeface="Joinks"/>
              </a:rPr>
              <a:t> для </a:t>
            </a:r>
            <a:r>
              <a:rPr lang="ru-RU" sz="2000" b="1" dirty="0" err="1" smtClean="0">
                <a:latin typeface="Joinks"/>
              </a:rPr>
              <a:t>птахівників</a:t>
            </a:r>
            <a:r>
              <a:rPr lang="ru-RU" sz="2000" b="1" dirty="0" smtClean="0">
                <a:latin typeface="Joinks"/>
              </a:rPr>
              <a:t>, </a:t>
            </a:r>
            <a:r>
              <a:rPr lang="ru-RU" sz="2000" b="1" dirty="0" err="1" smtClean="0">
                <a:latin typeface="Joinks"/>
              </a:rPr>
              <a:t>які</a:t>
            </a:r>
            <a:r>
              <a:rPr lang="ru-RU" sz="2000" b="1" dirty="0" smtClean="0">
                <a:latin typeface="Joinks"/>
              </a:rPr>
              <a:t> не </a:t>
            </a:r>
            <a:r>
              <a:rPr lang="ru-RU" sz="2000" b="1" dirty="0" err="1" smtClean="0">
                <a:latin typeface="Joinks"/>
              </a:rPr>
              <a:t>мають</a:t>
            </a:r>
            <a:r>
              <a:rPr lang="ru-RU" sz="2000" b="1" dirty="0" smtClean="0">
                <a:latin typeface="Joinks"/>
              </a:rPr>
              <a:t> великих </a:t>
            </a:r>
            <a:r>
              <a:rPr lang="ru-RU" sz="2000" b="1" dirty="0" err="1" smtClean="0">
                <a:latin typeface="Joinks"/>
              </a:rPr>
              <a:t>приміщень</a:t>
            </a:r>
            <a:r>
              <a:rPr lang="ru-RU" sz="2000" b="1" dirty="0" smtClean="0">
                <a:latin typeface="Joinks"/>
              </a:rPr>
              <a:t>.</a:t>
            </a:r>
            <a:endParaRPr lang="ru-RU" sz="2000" b="1" dirty="0">
              <a:latin typeface="Joinks"/>
            </a:endParaRPr>
          </a:p>
        </p:txBody>
      </p:sp>
    </p:spTree>
    <p:extLst>
      <p:ext uri="{BB962C8B-B14F-4D97-AF65-F5344CB8AC3E}">
        <p14:creationId xmlns:p14="http://schemas.microsoft.com/office/powerpoint/2010/main" val="5077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633" y="596294"/>
            <a:ext cx="5290367" cy="6145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Рисунок 31" descr="2237435_w640_h640_kitajska_shovkova_v_1h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0288" y="1494132"/>
            <a:ext cx="3312368" cy="4199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42532" y="777655"/>
            <a:ext cx="511256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Joinks"/>
              </a:rPr>
              <a:t>Декоративна порода. </a:t>
            </a:r>
            <a:r>
              <a:rPr lang="ru-RU" b="1" dirty="0" err="1" smtClean="0">
                <a:latin typeface="Joinks"/>
              </a:rPr>
              <a:t>Колір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шкаралупи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яєць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світло-коричневий</a:t>
            </a:r>
            <a:r>
              <a:rPr lang="ru-RU" b="1" dirty="0" smtClean="0">
                <a:latin typeface="Joinks"/>
              </a:rPr>
              <a:t>. </a:t>
            </a:r>
            <a:r>
              <a:rPr lang="ru-RU" b="1" dirty="0" err="1" smtClean="0">
                <a:latin typeface="Joinks"/>
              </a:rPr>
              <a:t>Пір'я</a:t>
            </a:r>
            <a:r>
              <a:rPr lang="ru-RU" b="1" dirty="0" smtClean="0">
                <a:latin typeface="Joinks"/>
              </a:rPr>
              <a:t> у </a:t>
            </a:r>
            <a:r>
              <a:rPr lang="ru-RU" b="1" dirty="0" err="1" smtClean="0">
                <a:latin typeface="Joinks"/>
              </a:rPr>
              <a:t>шовкових</a:t>
            </a:r>
            <a:r>
              <a:rPr lang="ru-RU" b="1" dirty="0" smtClean="0">
                <a:latin typeface="Joinks"/>
              </a:rPr>
              <a:t> курей не </a:t>
            </a:r>
            <a:r>
              <a:rPr lang="ru-RU" b="1" dirty="0" err="1" smtClean="0">
                <a:latin typeface="Joinks"/>
              </a:rPr>
              <a:t>має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гачків</a:t>
            </a:r>
            <a:r>
              <a:rPr lang="ru-RU" b="1" dirty="0" smtClean="0">
                <a:latin typeface="Joinks"/>
              </a:rPr>
              <a:t> і тому не </a:t>
            </a:r>
            <a:r>
              <a:rPr lang="ru-RU" b="1" dirty="0" err="1" smtClean="0">
                <a:latin typeface="Joinks"/>
              </a:rPr>
              <a:t>може</a:t>
            </a:r>
            <a:r>
              <a:rPr lang="ru-RU" b="1" dirty="0" smtClean="0">
                <a:latin typeface="Joinks"/>
              </a:rPr>
              <a:t> бути </a:t>
            </a:r>
            <a:r>
              <a:rPr lang="ru-RU" b="1" dirty="0" err="1" smtClean="0">
                <a:latin typeface="Joinks"/>
              </a:rPr>
              <a:t>зчепленим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між</a:t>
            </a:r>
            <a:r>
              <a:rPr lang="ru-RU" b="1" dirty="0" smtClean="0">
                <a:latin typeface="Joinks"/>
              </a:rPr>
              <a:t> собою. Ювенальна линька </a:t>
            </a:r>
            <a:r>
              <a:rPr lang="ru-RU" b="1" dirty="0" err="1" smtClean="0">
                <a:latin typeface="Joinks"/>
              </a:rPr>
              <a:t>відсутня</a:t>
            </a:r>
            <a:r>
              <a:rPr lang="ru-RU" b="1" dirty="0" smtClean="0">
                <a:latin typeface="Joinks"/>
              </a:rPr>
              <a:t>. </a:t>
            </a:r>
          </a:p>
          <a:p>
            <a:pPr algn="ctr"/>
            <a:r>
              <a:rPr lang="ru-RU" b="1" dirty="0" smtClean="0">
                <a:latin typeface="Joinks"/>
              </a:rPr>
              <a:t>Кури </a:t>
            </a:r>
            <a:r>
              <a:rPr lang="ru-RU" b="1" dirty="0" err="1" smtClean="0">
                <a:latin typeface="Joinks"/>
              </a:rPr>
              <a:t>виглядають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вовняними</a:t>
            </a:r>
            <a:r>
              <a:rPr lang="ru-RU" b="1" dirty="0" smtClean="0">
                <a:latin typeface="Joinks"/>
              </a:rPr>
              <a:t>. </a:t>
            </a:r>
            <a:r>
              <a:rPr lang="ru-RU" b="1" dirty="0" err="1" smtClean="0">
                <a:latin typeface="Joinks"/>
              </a:rPr>
              <a:t>Своїм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привабливим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виглядом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відразу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звертають</a:t>
            </a:r>
            <a:r>
              <a:rPr lang="ru-RU" b="1" dirty="0" smtClean="0">
                <a:latin typeface="Joinks"/>
              </a:rPr>
              <a:t> на себе </a:t>
            </a:r>
            <a:r>
              <a:rPr lang="ru-RU" b="1" dirty="0" err="1" smtClean="0">
                <a:latin typeface="Joinks"/>
              </a:rPr>
              <a:t>увагу</a:t>
            </a:r>
            <a:r>
              <a:rPr lang="ru-RU" b="1" dirty="0" smtClean="0">
                <a:latin typeface="Joinks"/>
              </a:rPr>
              <a:t>. Нормальна структура </a:t>
            </a:r>
            <a:r>
              <a:rPr lang="ru-RU" b="1" dirty="0" err="1" smtClean="0">
                <a:latin typeface="Joinks"/>
              </a:rPr>
              <a:t>пір'я</a:t>
            </a:r>
            <a:r>
              <a:rPr lang="ru-RU" b="1" dirty="0" smtClean="0">
                <a:latin typeface="Joinks"/>
              </a:rPr>
              <a:t> характерна </a:t>
            </a:r>
            <a:r>
              <a:rPr lang="ru-RU" b="1" dirty="0" err="1" smtClean="0">
                <a:latin typeface="Joinks"/>
              </a:rPr>
              <a:t>тільки</a:t>
            </a:r>
            <a:r>
              <a:rPr lang="ru-RU" b="1" dirty="0" smtClean="0">
                <a:latin typeface="Joinks"/>
              </a:rPr>
              <a:t> для </a:t>
            </a:r>
            <a:r>
              <a:rPr lang="ru-RU" b="1" dirty="0" err="1" smtClean="0">
                <a:latin typeface="Joinks"/>
              </a:rPr>
              <a:t>частини</a:t>
            </a:r>
            <a:r>
              <a:rPr lang="ru-RU" b="1" dirty="0" smtClean="0">
                <a:latin typeface="Joinks"/>
              </a:rPr>
              <a:t> махового </a:t>
            </a:r>
            <a:r>
              <a:rPr lang="ru-RU" b="1" dirty="0" err="1" smtClean="0">
                <a:latin typeface="Joinks"/>
              </a:rPr>
              <a:t>пір'я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крила</a:t>
            </a:r>
            <a:r>
              <a:rPr lang="ru-RU" b="1" dirty="0" smtClean="0">
                <a:latin typeface="Joinks"/>
              </a:rPr>
              <a:t> і </a:t>
            </a:r>
            <a:r>
              <a:rPr lang="ru-RU" b="1" dirty="0" err="1" smtClean="0">
                <a:latin typeface="Joinks"/>
              </a:rPr>
              <a:t>рульового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пір'я</a:t>
            </a:r>
            <a:r>
              <a:rPr lang="ru-RU" b="1" dirty="0" smtClean="0">
                <a:latin typeface="Joinks"/>
              </a:rPr>
              <a:t> хвоста. </a:t>
            </a:r>
          </a:p>
          <a:p>
            <a:pPr algn="ctr"/>
            <a:r>
              <a:rPr lang="ru-RU" b="1" dirty="0" err="1" smtClean="0">
                <a:latin typeface="Joinks"/>
              </a:rPr>
              <a:t>Крім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шовкового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пір’я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птиця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має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характерне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синє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забарвлення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шкіри</a:t>
            </a:r>
            <a:r>
              <a:rPr lang="ru-RU" b="1" dirty="0" smtClean="0">
                <a:latin typeface="Joinks"/>
              </a:rPr>
              <a:t>, </a:t>
            </a:r>
            <a:r>
              <a:rPr lang="ru-RU" b="1" dirty="0" err="1" smtClean="0">
                <a:latin typeface="Joinks"/>
              </a:rPr>
              <a:t>окістя</a:t>
            </a:r>
            <a:r>
              <a:rPr lang="ru-RU" b="1" dirty="0" smtClean="0">
                <a:latin typeface="Joinks"/>
              </a:rPr>
              <a:t>, </a:t>
            </a:r>
            <a:r>
              <a:rPr lang="ru-RU" b="1" dirty="0" err="1" smtClean="0">
                <a:latin typeface="Joinks"/>
              </a:rPr>
              <a:t>перитоніальних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покривів</a:t>
            </a:r>
            <a:r>
              <a:rPr lang="ru-RU" b="1" dirty="0" smtClean="0">
                <a:latin typeface="Joinks"/>
              </a:rPr>
              <a:t>, </a:t>
            </a:r>
            <a:r>
              <a:rPr lang="ru-RU" b="1" dirty="0" err="1" smtClean="0">
                <a:latin typeface="Joinks"/>
              </a:rPr>
              <a:t>гребеня</a:t>
            </a:r>
            <a:r>
              <a:rPr lang="ru-RU" b="1" dirty="0" smtClean="0">
                <a:latin typeface="Joinks"/>
              </a:rPr>
              <a:t>. У </a:t>
            </a:r>
            <a:r>
              <a:rPr lang="ru-RU" b="1" dirty="0" err="1" smtClean="0">
                <a:latin typeface="Joinks"/>
              </a:rPr>
              <a:t>зв'язку</a:t>
            </a:r>
            <a:r>
              <a:rPr lang="ru-RU" b="1" dirty="0" smtClean="0">
                <a:latin typeface="Joinks"/>
              </a:rPr>
              <a:t> з </a:t>
            </a:r>
            <a:r>
              <a:rPr lang="ru-RU" b="1" dirty="0" err="1" smtClean="0">
                <a:latin typeface="Joinks"/>
              </a:rPr>
              <a:t>цим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отримали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назву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– </a:t>
            </a:r>
            <a:r>
              <a:rPr lang="ru-RU" b="1" dirty="0" err="1" smtClean="0">
                <a:latin typeface="Joinks"/>
              </a:rPr>
              <a:t>чорношкірі</a:t>
            </a:r>
            <a:r>
              <a:rPr lang="ru-RU" b="1" dirty="0" smtClean="0">
                <a:latin typeface="Joinks"/>
              </a:rPr>
              <a:t>. </a:t>
            </a:r>
            <a:r>
              <a:rPr lang="ru-RU" b="1" dirty="0" err="1" smtClean="0">
                <a:latin typeface="Joinks"/>
              </a:rPr>
              <a:t>Китайська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шовкова</a:t>
            </a:r>
            <a:r>
              <a:rPr lang="ru-RU" b="1" dirty="0" smtClean="0">
                <a:latin typeface="Joinks"/>
              </a:rPr>
              <a:t> – декоративна </a:t>
            </a:r>
            <a:r>
              <a:rPr lang="ru-RU" b="1" dirty="0" smtClean="0">
                <a:latin typeface="Joinks"/>
              </a:rPr>
              <a:t>легка порода, </a:t>
            </a:r>
            <a:r>
              <a:rPr lang="ru-RU" b="1" dirty="0" err="1" smtClean="0">
                <a:latin typeface="Joinks"/>
              </a:rPr>
              <a:t>досить</a:t>
            </a:r>
            <a:r>
              <a:rPr lang="ru-RU" b="1" dirty="0" smtClean="0">
                <a:latin typeface="Joinks"/>
              </a:rPr>
              <a:t> невеликих </a:t>
            </a:r>
            <a:r>
              <a:rPr lang="ru-RU" b="1" dirty="0" err="1" smtClean="0">
                <a:latin typeface="Joinks"/>
              </a:rPr>
              <a:t>розмірів</a:t>
            </a:r>
            <a:r>
              <a:rPr lang="ru-RU" b="1" dirty="0" smtClean="0">
                <a:latin typeface="Joinks"/>
              </a:rPr>
              <a:t> і </a:t>
            </a:r>
            <a:r>
              <a:rPr lang="ru-RU" b="1" dirty="0" err="1" smtClean="0">
                <a:latin typeface="Joinks"/>
              </a:rPr>
              <a:t>досить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рухома</a:t>
            </a:r>
            <a:r>
              <a:rPr lang="ru-RU" b="1" dirty="0" smtClean="0">
                <a:latin typeface="Joinks"/>
              </a:rPr>
              <a:t>. </a:t>
            </a:r>
          </a:p>
          <a:p>
            <a:pPr algn="ctr"/>
            <a:r>
              <a:rPr lang="ru-RU" b="1" dirty="0" err="1" smtClean="0">
                <a:latin typeface="Joinks"/>
              </a:rPr>
              <a:t>Має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карликову</a:t>
            </a:r>
            <a:r>
              <a:rPr lang="ru-RU" b="1" dirty="0" smtClean="0">
                <a:latin typeface="Joinks"/>
              </a:rPr>
              <a:t> форму. Птах </a:t>
            </a:r>
            <a:r>
              <a:rPr lang="ru-RU" b="1" dirty="0" err="1" smtClean="0">
                <a:latin typeface="Joinks"/>
              </a:rPr>
              <a:t>має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п'ять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пальців</a:t>
            </a:r>
            <a:r>
              <a:rPr lang="ru-RU" b="1" dirty="0" smtClean="0">
                <a:latin typeface="Joinks"/>
              </a:rPr>
              <a:t>. </a:t>
            </a:r>
            <a:r>
              <a:rPr lang="ru-RU" b="1" dirty="0" err="1" smtClean="0">
                <a:latin typeface="Joinks"/>
              </a:rPr>
              <a:t>Ця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ознака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стійко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передається</a:t>
            </a:r>
            <a:r>
              <a:rPr lang="ru-RU" b="1" dirty="0" smtClean="0">
                <a:latin typeface="Joinks"/>
              </a:rPr>
              <a:t> потомству. </a:t>
            </a:r>
            <a:r>
              <a:rPr lang="ru-RU" b="1" dirty="0" err="1" smtClean="0">
                <a:latin typeface="Joinks"/>
              </a:rPr>
              <a:t>Від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однієї</a:t>
            </a:r>
            <a:r>
              <a:rPr lang="ru-RU" b="1" dirty="0" smtClean="0">
                <a:latin typeface="Joinks"/>
              </a:rPr>
              <a:t> курки </a:t>
            </a:r>
            <a:r>
              <a:rPr lang="ru-RU" b="1" dirty="0" err="1" smtClean="0">
                <a:latin typeface="Joinks"/>
              </a:rPr>
              <a:t>отримують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120–150 </a:t>
            </a:r>
            <a:r>
              <a:rPr lang="ru-RU" b="1" dirty="0" smtClean="0">
                <a:latin typeface="Joinks"/>
              </a:rPr>
              <a:t>г пуху.</a:t>
            </a:r>
            <a:endParaRPr lang="ru-RU" b="1" dirty="0">
              <a:latin typeface="Joink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480" y="101199"/>
            <a:ext cx="543642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tx1"/>
                </a:solidFill>
                <a:latin typeface="Joinks"/>
              </a:rPr>
              <a:t>Китайська</a:t>
            </a:r>
            <a:r>
              <a:rPr lang="ru-RU" sz="3600" b="1" dirty="0" smtClean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latin typeface="Joinks"/>
              </a:rPr>
              <a:t>шовковиста</a:t>
            </a:r>
            <a:endParaRPr lang="ru-RU" sz="3600" b="1" dirty="0">
              <a:solidFill>
                <a:schemeClr val="tx1"/>
              </a:solidFill>
              <a:latin typeface="Joinks"/>
            </a:endParaRPr>
          </a:p>
        </p:txBody>
      </p:sp>
    </p:spTree>
    <p:extLst>
      <p:ext uri="{BB962C8B-B14F-4D97-AF65-F5344CB8AC3E}">
        <p14:creationId xmlns:p14="http://schemas.microsoft.com/office/powerpoint/2010/main" val="148571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98684" y="226683"/>
            <a:ext cx="295232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Joinks"/>
              </a:rPr>
              <a:t>   Курчава </a:t>
            </a:r>
            <a:endParaRPr lang="ru-RU" sz="3600" b="1" dirty="0">
              <a:solidFill>
                <a:schemeClr val="tx1"/>
              </a:solidFill>
              <a:latin typeface="Joinks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06" y="3810718"/>
            <a:ext cx="3424238" cy="3047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48" y="804863"/>
            <a:ext cx="4968875" cy="605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4008" y="1015275"/>
            <a:ext cx="4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kern="0" dirty="0" err="1">
                <a:solidFill>
                  <a:prstClr val="black"/>
                </a:solidFill>
                <a:latin typeface="Joinks"/>
              </a:rPr>
              <a:t>Ознака</a:t>
            </a:r>
            <a:r>
              <a:rPr lang="ru-RU" sz="2000" b="1" kern="0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sz="2000" b="1" kern="0" dirty="0" err="1">
                <a:solidFill>
                  <a:prstClr val="black"/>
                </a:solidFill>
                <a:latin typeface="Joinks"/>
              </a:rPr>
              <a:t>курчавості</a:t>
            </a:r>
            <a:r>
              <a:rPr lang="ru-RU" sz="2000" b="1" kern="0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sz="2000" b="1" kern="0" dirty="0" smtClean="0">
                <a:solidFill>
                  <a:prstClr val="black"/>
                </a:solidFill>
                <a:latin typeface="Joinks"/>
              </a:rPr>
              <a:t>є </a:t>
            </a:r>
            <a:r>
              <a:rPr lang="ru-RU" sz="2000" b="1" kern="0" dirty="0" err="1">
                <a:solidFill>
                  <a:prstClr val="black"/>
                </a:solidFill>
                <a:latin typeface="Joinks"/>
              </a:rPr>
              <a:t>генетичною</a:t>
            </a:r>
            <a:r>
              <a:rPr lang="ru-RU" sz="2000" b="1" kern="0" dirty="0">
                <a:solidFill>
                  <a:prstClr val="black"/>
                </a:solidFill>
                <a:latin typeface="Joinks"/>
              </a:rPr>
              <a:t> і </a:t>
            </a:r>
            <a:r>
              <a:rPr lang="ru-RU" sz="2000" b="1" kern="0" dirty="0" err="1" smtClean="0">
                <a:solidFill>
                  <a:prstClr val="black"/>
                </a:solidFill>
                <a:latin typeface="Joinks"/>
              </a:rPr>
              <a:t>полягає</a:t>
            </a:r>
            <a:r>
              <a:rPr lang="ru-RU" sz="2000" b="1" kern="0" dirty="0" smtClean="0">
                <a:solidFill>
                  <a:prstClr val="black"/>
                </a:solidFill>
                <a:latin typeface="Joinks"/>
              </a:rPr>
              <a:t> </a:t>
            </a:r>
            <a:r>
              <a:rPr lang="ru-RU" sz="2000" b="1" kern="0" dirty="0">
                <a:solidFill>
                  <a:prstClr val="black"/>
                </a:solidFill>
                <a:latin typeface="Joinks"/>
              </a:rPr>
              <a:t>в тому, </a:t>
            </a:r>
            <a:r>
              <a:rPr lang="ru-RU" sz="2000" b="1" kern="0" dirty="0" err="1">
                <a:solidFill>
                  <a:prstClr val="black"/>
                </a:solidFill>
                <a:latin typeface="Joinks"/>
              </a:rPr>
              <a:t>що</a:t>
            </a:r>
            <a:r>
              <a:rPr lang="ru-RU" sz="2000" b="1" kern="0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sz="2000" b="1" kern="0" dirty="0" err="1">
                <a:solidFill>
                  <a:prstClr val="black"/>
                </a:solidFill>
                <a:latin typeface="Joinks"/>
              </a:rPr>
              <a:t>контурне</a:t>
            </a:r>
            <a:r>
              <a:rPr lang="ru-RU" sz="2000" b="1" kern="0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sz="2000" b="1" kern="0" dirty="0" err="1" smtClean="0">
                <a:solidFill>
                  <a:prstClr val="black"/>
                </a:solidFill>
                <a:latin typeface="Joinks"/>
              </a:rPr>
              <a:t>пір’я</a:t>
            </a:r>
            <a:r>
              <a:rPr lang="ru-RU" sz="2000" b="1" kern="0" dirty="0" smtClean="0">
                <a:solidFill>
                  <a:prstClr val="black"/>
                </a:solidFill>
                <a:latin typeface="Joinks"/>
              </a:rPr>
              <a:t>  </a:t>
            </a:r>
            <a:r>
              <a:rPr lang="ru-RU" sz="2000" b="1" kern="0" dirty="0" err="1">
                <a:solidFill>
                  <a:prstClr val="black"/>
                </a:solidFill>
                <a:latin typeface="Joinks"/>
              </a:rPr>
              <a:t>закручене</a:t>
            </a:r>
            <a:r>
              <a:rPr lang="ru-RU" sz="2000" b="1" kern="0" dirty="0">
                <a:solidFill>
                  <a:prstClr val="black"/>
                </a:solidFill>
                <a:latin typeface="Joinks"/>
              </a:rPr>
              <a:t> вверх і </a:t>
            </a:r>
            <a:r>
              <a:rPr lang="ru-RU" sz="2000" b="1" kern="0" dirty="0" err="1">
                <a:solidFill>
                  <a:prstClr val="black"/>
                </a:solidFill>
                <a:latin typeface="Joinks"/>
              </a:rPr>
              <a:t>має</a:t>
            </a:r>
            <a:r>
              <a:rPr lang="ru-RU" sz="2000" b="1" kern="0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sz="2000" b="1" kern="0" dirty="0" err="1">
                <a:solidFill>
                  <a:prstClr val="black"/>
                </a:solidFill>
                <a:latin typeface="Joinks"/>
              </a:rPr>
              <a:t>дугоподібну</a:t>
            </a:r>
            <a:r>
              <a:rPr lang="ru-RU" sz="2000" b="1" kern="0" dirty="0">
                <a:solidFill>
                  <a:prstClr val="black"/>
                </a:solidFill>
                <a:latin typeface="Joinks"/>
              </a:rPr>
              <a:t> форму. </a:t>
            </a:r>
            <a:endParaRPr lang="ru-RU" sz="2000" b="1" kern="0" dirty="0" smtClean="0">
              <a:solidFill>
                <a:prstClr val="black"/>
              </a:solidFill>
              <a:latin typeface="Joinks"/>
            </a:endParaRPr>
          </a:p>
          <a:p>
            <a:pPr lvl="0" algn="ctr">
              <a:defRPr/>
            </a:pPr>
            <a:r>
              <a:rPr lang="ru-RU" sz="2000" b="1" kern="0" dirty="0" err="1" smtClean="0">
                <a:solidFill>
                  <a:prstClr val="black"/>
                </a:solidFill>
                <a:latin typeface="Joinks"/>
              </a:rPr>
              <a:t>Це</a:t>
            </a:r>
            <a:r>
              <a:rPr lang="ru-RU" sz="2000" b="1" kern="0" dirty="0" smtClean="0">
                <a:solidFill>
                  <a:prstClr val="black"/>
                </a:solidFill>
                <a:latin typeface="Joinks"/>
              </a:rPr>
              <a:t> </a:t>
            </a:r>
            <a:r>
              <a:rPr lang="ru-RU" sz="2000" b="1" kern="0" dirty="0" err="1">
                <a:solidFill>
                  <a:prstClr val="black"/>
                </a:solidFill>
                <a:latin typeface="Joinks"/>
              </a:rPr>
              <a:t>стосується</a:t>
            </a:r>
            <a:r>
              <a:rPr lang="ru-RU" sz="2000" b="1" kern="0" dirty="0">
                <a:solidFill>
                  <a:prstClr val="black"/>
                </a:solidFill>
                <a:latin typeface="Joinks"/>
              </a:rPr>
              <a:t> як </a:t>
            </a:r>
            <a:r>
              <a:rPr lang="ru-RU" sz="2000" b="1" kern="0" dirty="0" smtClean="0">
                <a:solidFill>
                  <a:prstClr val="black"/>
                </a:solidFill>
                <a:latin typeface="Joinks"/>
              </a:rPr>
              <a:t>махового, </a:t>
            </a:r>
            <a:r>
              <a:rPr lang="ru-RU" sz="2000" b="1" kern="0" dirty="0">
                <a:solidFill>
                  <a:prstClr val="black"/>
                </a:solidFill>
                <a:latin typeface="Joinks"/>
              </a:rPr>
              <a:t>так і </a:t>
            </a:r>
            <a:r>
              <a:rPr lang="ru-RU" sz="2000" b="1" kern="0" dirty="0" err="1">
                <a:solidFill>
                  <a:prstClr val="black"/>
                </a:solidFill>
                <a:latin typeface="Joinks"/>
              </a:rPr>
              <a:t>рульового</a:t>
            </a:r>
            <a:r>
              <a:rPr lang="ru-RU" sz="2000" b="1" kern="0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sz="2000" b="1" kern="0" dirty="0" err="1" smtClean="0">
                <a:solidFill>
                  <a:prstClr val="black"/>
                </a:solidFill>
                <a:latin typeface="Joinks"/>
              </a:rPr>
              <a:t>піря</a:t>
            </a:r>
            <a:r>
              <a:rPr lang="ru-RU" sz="2000" b="1" kern="0" dirty="0" smtClean="0">
                <a:solidFill>
                  <a:prstClr val="black"/>
                </a:solidFill>
                <a:latin typeface="Joinks"/>
              </a:rPr>
              <a:t>, в </a:t>
            </a:r>
            <a:r>
              <a:rPr lang="ru-RU" sz="2000" b="1" kern="0" dirty="0">
                <a:solidFill>
                  <a:prstClr val="black"/>
                </a:solidFill>
                <a:latin typeface="Joinks"/>
              </a:rPr>
              <a:t>силу </a:t>
            </a:r>
            <a:r>
              <a:rPr lang="ru-RU" sz="2000" b="1" kern="0" dirty="0" err="1">
                <a:solidFill>
                  <a:prstClr val="black"/>
                </a:solidFill>
                <a:latin typeface="Joinks"/>
              </a:rPr>
              <a:t>чого</a:t>
            </a:r>
            <a:r>
              <a:rPr lang="ru-RU" sz="2000" b="1" kern="0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sz="2000" b="1" kern="0" dirty="0" err="1">
                <a:solidFill>
                  <a:prstClr val="black"/>
                </a:solidFill>
                <a:latin typeface="Joinks"/>
              </a:rPr>
              <a:t>птиця</a:t>
            </a:r>
            <a:r>
              <a:rPr lang="ru-RU" sz="2000" b="1" kern="0" dirty="0">
                <a:solidFill>
                  <a:prstClr val="black"/>
                </a:solidFill>
                <a:latin typeface="Joinks"/>
              </a:rPr>
              <a:t> не </a:t>
            </a:r>
            <a:r>
              <a:rPr lang="ru-RU" sz="2000" b="1" kern="0" dirty="0" err="1">
                <a:solidFill>
                  <a:prstClr val="black"/>
                </a:solidFill>
                <a:latin typeface="Joinks"/>
              </a:rPr>
              <a:t>може</a:t>
            </a:r>
            <a:r>
              <a:rPr lang="ru-RU" sz="2000" b="1" kern="0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sz="2000" b="1" kern="0" dirty="0" err="1">
                <a:solidFill>
                  <a:prstClr val="black"/>
                </a:solidFill>
                <a:latin typeface="Joinks"/>
              </a:rPr>
              <a:t>літати</a:t>
            </a:r>
            <a:r>
              <a:rPr lang="ru-RU" sz="2000" b="1" kern="0" dirty="0">
                <a:solidFill>
                  <a:prstClr val="black"/>
                </a:solidFill>
                <a:latin typeface="Joinks"/>
              </a:rPr>
              <a:t>. </a:t>
            </a:r>
          </a:p>
          <a:p>
            <a:pPr lvl="0" algn="ctr">
              <a:defRPr/>
            </a:pPr>
            <a:r>
              <a:rPr lang="ru-RU" sz="2000" b="1" kern="0" dirty="0">
                <a:solidFill>
                  <a:prstClr val="black"/>
                </a:solidFill>
                <a:latin typeface="Joinks"/>
              </a:rPr>
              <a:t>Жива </a:t>
            </a:r>
            <a:r>
              <a:rPr lang="ru-RU" sz="2000" b="1" kern="0" dirty="0" err="1" smtClean="0">
                <a:solidFill>
                  <a:prstClr val="black"/>
                </a:solidFill>
                <a:latin typeface="Joinks"/>
              </a:rPr>
              <a:t>маса</a:t>
            </a:r>
            <a:r>
              <a:rPr lang="ru-RU" sz="2000" b="1" kern="0" dirty="0" smtClean="0">
                <a:solidFill>
                  <a:prstClr val="black"/>
                </a:solidFill>
                <a:latin typeface="Joinks"/>
              </a:rPr>
              <a:t> курей </a:t>
            </a:r>
            <a:r>
              <a:rPr lang="ru-RU" sz="2000" b="1" kern="0" dirty="0">
                <a:solidFill>
                  <a:prstClr val="black"/>
                </a:solidFill>
                <a:latin typeface="Joinks"/>
              </a:rPr>
              <a:t>2,0 кг, </a:t>
            </a:r>
            <a:r>
              <a:rPr lang="ru-RU" sz="2000" b="1" kern="0" dirty="0" err="1" smtClean="0">
                <a:solidFill>
                  <a:prstClr val="black"/>
                </a:solidFill>
                <a:latin typeface="Joinks"/>
              </a:rPr>
              <a:t>півнів</a:t>
            </a:r>
            <a:r>
              <a:rPr lang="ru-RU" sz="2000" b="1" kern="0" dirty="0" smtClean="0">
                <a:solidFill>
                  <a:prstClr val="black"/>
                </a:solidFill>
                <a:latin typeface="Joinks"/>
              </a:rPr>
              <a:t>  – </a:t>
            </a:r>
            <a:r>
              <a:rPr lang="ru-RU" sz="2000" b="1" kern="0" dirty="0">
                <a:solidFill>
                  <a:prstClr val="black"/>
                </a:solidFill>
                <a:latin typeface="Joinks"/>
              </a:rPr>
              <a:t>3,0 кг. </a:t>
            </a:r>
            <a:r>
              <a:rPr lang="ru-RU" sz="2000" b="1" kern="0" dirty="0" smtClean="0">
                <a:solidFill>
                  <a:prstClr val="black"/>
                </a:solidFill>
                <a:latin typeface="Joinks"/>
              </a:rPr>
              <a:t>Яйцекладка – </a:t>
            </a:r>
            <a:r>
              <a:rPr lang="ru-RU" sz="2000" b="1" kern="0" dirty="0">
                <a:solidFill>
                  <a:prstClr val="black"/>
                </a:solidFill>
                <a:latin typeface="Joinks"/>
              </a:rPr>
              <a:t>120 штук </a:t>
            </a:r>
            <a:r>
              <a:rPr lang="ru-RU" sz="2000" b="1" kern="0" dirty="0" err="1">
                <a:solidFill>
                  <a:prstClr val="black"/>
                </a:solidFill>
                <a:latin typeface="Joinks"/>
              </a:rPr>
              <a:t>яєць</a:t>
            </a:r>
            <a:r>
              <a:rPr lang="ru-RU" sz="2000" b="1" kern="0" dirty="0">
                <a:solidFill>
                  <a:prstClr val="black"/>
                </a:solidFill>
                <a:latin typeface="Joinks"/>
              </a:rPr>
              <a:t>. </a:t>
            </a:r>
            <a:r>
              <a:rPr lang="ru-RU" sz="2000" b="1" kern="0" dirty="0" err="1">
                <a:solidFill>
                  <a:prstClr val="black"/>
                </a:solidFill>
                <a:latin typeface="Joinks"/>
              </a:rPr>
              <a:t>Маса</a:t>
            </a:r>
            <a:r>
              <a:rPr lang="ru-RU" sz="2000" b="1" kern="0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sz="2000" b="1" kern="0" dirty="0" err="1" smtClean="0">
                <a:solidFill>
                  <a:prstClr val="black"/>
                </a:solidFill>
                <a:latin typeface="Joinks"/>
              </a:rPr>
              <a:t>яйця</a:t>
            </a:r>
            <a:r>
              <a:rPr lang="ru-RU" sz="2000" b="1" kern="0" dirty="0" smtClean="0">
                <a:solidFill>
                  <a:prstClr val="black"/>
                </a:solidFill>
                <a:latin typeface="Joinks"/>
              </a:rPr>
              <a:t> – </a:t>
            </a:r>
            <a:r>
              <a:rPr lang="ru-RU" sz="2000" b="1" kern="0" dirty="0">
                <a:solidFill>
                  <a:prstClr val="black"/>
                </a:solidFill>
                <a:latin typeface="Joinks"/>
              </a:rPr>
              <a:t>60 г. </a:t>
            </a:r>
            <a:endParaRPr lang="ru-RU" sz="2000" b="1" kern="0" dirty="0" smtClean="0">
              <a:solidFill>
                <a:prstClr val="black"/>
              </a:solidFill>
              <a:latin typeface="Joinks"/>
            </a:endParaRPr>
          </a:p>
          <a:p>
            <a:pPr lvl="0" algn="ctr">
              <a:defRPr/>
            </a:pPr>
            <a:r>
              <a:rPr lang="ru-RU" sz="2000" b="1" kern="0" dirty="0" smtClean="0">
                <a:solidFill>
                  <a:prstClr val="black"/>
                </a:solidFill>
                <a:latin typeface="Joinks"/>
              </a:rPr>
              <a:t>Кури </a:t>
            </a:r>
            <a:r>
              <a:rPr lang="ru-RU" sz="2000" b="1" kern="0" dirty="0" err="1">
                <a:solidFill>
                  <a:prstClr val="black"/>
                </a:solidFill>
                <a:latin typeface="Joinks"/>
              </a:rPr>
              <a:t>починають</a:t>
            </a:r>
            <a:r>
              <a:rPr lang="ru-RU" sz="2000" b="1" kern="0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sz="2000" b="1" kern="0" dirty="0" err="1">
                <a:solidFill>
                  <a:prstClr val="black"/>
                </a:solidFill>
                <a:latin typeface="Joinks"/>
              </a:rPr>
              <a:t>нестися</a:t>
            </a:r>
            <a:r>
              <a:rPr lang="ru-RU" sz="2000" b="1" kern="0" dirty="0">
                <a:solidFill>
                  <a:prstClr val="black"/>
                </a:solidFill>
                <a:latin typeface="Joinks"/>
              </a:rPr>
              <a:t> в </a:t>
            </a:r>
            <a:r>
              <a:rPr lang="ru-RU" sz="2000" b="1" kern="0" dirty="0" err="1">
                <a:solidFill>
                  <a:prstClr val="black"/>
                </a:solidFill>
                <a:latin typeface="Joinks"/>
              </a:rPr>
              <a:t>шестимісячному</a:t>
            </a:r>
            <a:r>
              <a:rPr lang="ru-RU" sz="2000" b="1" kern="0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sz="2000" b="1" kern="0" dirty="0" err="1">
                <a:solidFill>
                  <a:prstClr val="black"/>
                </a:solidFill>
                <a:latin typeface="Joinks"/>
              </a:rPr>
              <a:t>віці</a:t>
            </a:r>
            <a:r>
              <a:rPr lang="ru-RU" sz="2000" b="1" kern="0" dirty="0">
                <a:solidFill>
                  <a:prstClr val="black"/>
                </a:solidFill>
                <a:latin typeface="Joinks"/>
              </a:rPr>
              <a:t>. Добре </a:t>
            </a:r>
            <a:r>
              <a:rPr lang="ru-RU" sz="2000" b="1" kern="0" dirty="0" err="1">
                <a:solidFill>
                  <a:prstClr val="black"/>
                </a:solidFill>
                <a:latin typeface="Joinks"/>
              </a:rPr>
              <a:t>пристосовані</a:t>
            </a:r>
            <a:r>
              <a:rPr lang="ru-RU" sz="2000" b="1" kern="0" dirty="0">
                <a:solidFill>
                  <a:prstClr val="black"/>
                </a:solidFill>
                <a:latin typeface="Joinks"/>
              </a:rPr>
              <a:t> до </a:t>
            </a:r>
            <a:r>
              <a:rPr lang="ru-RU" sz="2000" b="1" kern="0" dirty="0" err="1">
                <a:solidFill>
                  <a:prstClr val="black"/>
                </a:solidFill>
                <a:latin typeface="Joinks"/>
              </a:rPr>
              <a:t>несприятливих</a:t>
            </a:r>
            <a:r>
              <a:rPr lang="ru-RU" sz="2000" b="1" kern="0" dirty="0">
                <a:solidFill>
                  <a:prstClr val="black"/>
                </a:solidFill>
                <a:latin typeface="Joinks"/>
              </a:rPr>
              <a:t> умов </a:t>
            </a:r>
            <a:r>
              <a:rPr lang="ru-RU" sz="2000" b="1" kern="0" dirty="0" err="1">
                <a:solidFill>
                  <a:prstClr val="black"/>
                </a:solidFill>
                <a:latin typeface="Joinks"/>
              </a:rPr>
              <a:t>завнішнього</a:t>
            </a:r>
            <a:r>
              <a:rPr lang="ru-RU" sz="2000" b="1" kern="0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sz="2000" b="1" kern="0" dirty="0" err="1">
                <a:solidFill>
                  <a:prstClr val="black"/>
                </a:solidFill>
                <a:latin typeface="Joinks"/>
              </a:rPr>
              <a:t>середовища</a:t>
            </a:r>
            <a:r>
              <a:rPr lang="ru-RU" sz="2000" b="1" kern="0" dirty="0">
                <a:solidFill>
                  <a:prstClr val="black"/>
                </a:solidFill>
                <a:latin typeface="Joinks"/>
              </a:rPr>
              <a:t>. </a:t>
            </a:r>
            <a:r>
              <a:rPr lang="ru-RU" sz="2000" b="1" kern="0" dirty="0" err="1">
                <a:solidFill>
                  <a:prstClr val="black"/>
                </a:solidFill>
                <a:latin typeface="Joinks"/>
              </a:rPr>
              <a:t>Курчавих</a:t>
            </a:r>
            <a:r>
              <a:rPr lang="ru-RU" sz="2000" b="1" kern="0" dirty="0">
                <a:solidFill>
                  <a:prstClr val="black"/>
                </a:solidFill>
                <a:latin typeface="Joinks"/>
              </a:rPr>
              <a:t> курей  </a:t>
            </a:r>
            <a:r>
              <a:rPr lang="ru-RU" sz="2000" b="1" kern="0" dirty="0" err="1">
                <a:solidFill>
                  <a:prstClr val="black"/>
                </a:solidFill>
                <a:latin typeface="Joinks"/>
              </a:rPr>
              <a:t>розводять</a:t>
            </a:r>
            <a:r>
              <a:rPr lang="ru-RU" sz="2000" b="1" kern="0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sz="2000" b="1" kern="0" dirty="0" err="1" smtClean="0">
                <a:solidFill>
                  <a:prstClr val="black"/>
                </a:solidFill>
                <a:latin typeface="Joinks"/>
              </a:rPr>
              <a:t>птахівники-любителі</a:t>
            </a:r>
            <a:r>
              <a:rPr lang="ru-RU" sz="2000" b="1" kern="0" dirty="0">
                <a:solidFill>
                  <a:prstClr val="black"/>
                </a:solidFill>
                <a:latin typeface="Joinks"/>
              </a:rPr>
              <a:t>.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7" y="873014"/>
            <a:ext cx="3424239" cy="2952328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519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9" y="1844824"/>
            <a:ext cx="3433390" cy="42019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9939" y="328300"/>
            <a:ext cx="4727256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chemeClr val="tx1"/>
                </a:solidFill>
                <a:latin typeface="Joinks"/>
              </a:rPr>
              <a:t>Голландська</a:t>
            </a:r>
            <a:r>
              <a:rPr lang="ru-RU" sz="3200" b="1" dirty="0" smtClean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Joinks"/>
              </a:rPr>
              <a:t>білочуба</a:t>
            </a:r>
            <a:endParaRPr lang="ru-RU" sz="3200" b="1" dirty="0">
              <a:solidFill>
                <a:schemeClr val="tx1"/>
              </a:solidFill>
              <a:latin typeface="Joinks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530" y="728220"/>
            <a:ext cx="4786313" cy="5867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64843" y="1007087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>
                <a:latin typeface="Joinks"/>
              </a:rPr>
              <a:t>Голландська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білочуба</a:t>
            </a:r>
            <a:r>
              <a:rPr lang="ru-RU" b="1" dirty="0" smtClean="0">
                <a:latin typeface="Joinks"/>
              </a:rPr>
              <a:t> порода </a:t>
            </a:r>
            <a:r>
              <a:rPr lang="ru-RU" b="1" dirty="0" err="1" smtClean="0">
                <a:latin typeface="Joinks"/>
              </a:rPr>
              <a:t>дуже</a:t>
            </a:r>
            <a:r>
              <a:rPr lang="ru-RU" b="1" dirty="0" smtClean="0">
                <a:latin typeface="Joinks"/>
              </a:rPr>
              <a:t> старого </a:t>
            </a:r>
            <a:r>
              <a:rPr lang="ru-RU" b="1" dirty="0" err="1" smtClean="0">
                <a:latin typeface="Joinks"/>
              </a:rPr>
              <a:t>походження</a:t>
            </a:r>
            <a:r>
              <a:rPr lang="ru-RU" b="1" dirty="0" smtClean="0">
                <a:latin typeface="Joinks"/>
              </a:rPr>
              <a:t>. </a:t>
            </a:r>
            <a:r>
              <a:rPr lang="ru-RU" b="1" dirty="0" err="1" smtClean="0">
                <a:latin typeface="Joinks"/>
              </a:rPr>
              <a:t>Напрямок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продуктивності</a:t>
            </a:r>
            <a:r>
              <a:rPr lang="ru-RU" b="1" dirty="0" smtClean="0">
                <a:latin typeface="Joinks"/>
              </a:rPr>
              <a:t>  </a:t>
            </a:r>
            <a:r>
              <a:rPr lang="ru-RU" b="1" dirty="0" err="1" smtClean="0">
                <a:latin typeface="Joinks"/>
              </a:rPr>
              <a:t>яєчний</a:t>
            </a:r>
            <a:r>
              <a:rPr lang="ru-RU" b="1" dirty="0" smtClean="0">
                <a:latin typeface="Joinks"/>
              </a:rPr>
              <a:t>.  Порода  декоративна. </a:t>
            </a:r>
          </a:p>
          <a:p>
            <a:pPr algn="ctr"/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Забарвлення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оперення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може</a:t>
            </a:r>
            <a:r>
              <a:rPr lang="ru-RU" b="1" dirty="0" smtClean="0">
                <a:latin typeface="Joinks"/>
              </a:rPr>
              <a:t> бути </a:t>
            </a:r>
            <a:r>
              <a:rPr lang="ru-RU" b="1" dirty="0" err="1" smtClean="0">
                <a:latin typeface="Joinks"/>
              </a:rPr>
              <a:t>чорне</a:t>
            </a:r>
            <a:r>
              <a:rPr lang="ru-RU" b="1" dirty="0" smtClean="0">
                <a:latin typeface="Joinks"/>
              </a:rPr>
              <a:t>, </a:t>
            </a:r>
            <a:r>
              <a:rPr lang="ru-RU" b="1" dirty="0" err="1" smtClean="0">
                <a:latin typeface="Joinks"/>
              </a:rPr>
              <a:t>біле</a:t>
            </a:r>
            <a:r>
              <a:rPr lang="ru-RU" b="1" dirty="0" smtClean="0">
                <a:latin typeface="Joinks"/>
              </a:rPr>
              <a:t>, </a:t>
            </a:r>
            <a:r>
              <a:rPr lang="ru-RU" b="1" dirty="0" err="1" smtClean="0">
                <a:latin typeface="Joinks"/>
              </a:rPr>
              <a:t>блакитне</a:t>
            </a:r>
            <a:r>
              <a:rPr lang="ru-RU" b="1" dirty="0" smtClean="0">
                <a:latin typeface="Joinks"/>
              </a:rPr>
              <a:t>. </a:t>
            </a:r>
            <a:r>
              <a:rPr lang="ru-RU" b="1" dirty="0" err="1" smtClean="0">
                <a:latin typeface="Joinks"/>
              </a:rPr>
              <a:t>Оперення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щільно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прилягає</a:t>
            </a:r>
            <a:r>
              <a:rPr lang="ru-RU" b="1" dirty="0" smtClean="0">
                <a:latin typeface="Joinks"/>
              </a:rPr>
              <a:t>. Голова </a:t>
            </a:r>
            <a:r>
              <a:rPr lang="ru-RU" b="1" dirty="0" err="1" smtClean="0">
                <a:latin typeface="Joinks"/>
              </a:rPr>
              <a:t>середнього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розміру</a:t>
            </a:r>
            <a:r>
              <a:rPr lang="ru-RU" b="1" dirty="0" smtClean="0">
                <a:latin typeface="Joinks"/>
              </a:rPr>
              <a:t> з  </a:t>
            </a:r>
            <a:r>
              <a:rPr lang="ru-RU" b="1" dirty="0" err="1" smtClean="0">
                <a:latin typeface="Joinks"/>
              </a:rPr>
              <a:t>пишним</a:t>
            </a:r>
            <a:r>
              <a:rPr lang="ru-RU" b="1" dirty="0" smtClean="0">
                <a:latin typeface="Joinks"/>
              </a:rPr>
              <a:t> чубом.</a:t>
            </a:r>
          </a:p>
          <a:p>
            <a:pPr algn="ctr"/>
            <a:r>
              <a:rPr lang="ru-RU" b="1" dirty="0" smtClean="0">
                <a:latin typeface="Joinks"/>
              </a:rPr>
              <a:t> </a:t>
            </a:r>
          </a:p>
          <a:p>
            <a:pPr algn="ctr"/>
            <a:r>
              <a:rPr lang="ru-RU" b="1" dirty="0" smtClean="0">
                <a:latin typeface="Joinks"/>
              </a:rPr>
              <a:t>Хохол </a:t>
            </a:r>
            <a:r>
              <a:rPr lang="ru-RU" b="1" dirty="0" err="1" smtClean="0">
                <a:latin typeface="Joinks"/>
              </a:rPr>
              <a:t>білого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кольору</a:t>
            </a:r>
            <a:r>
              <a:rPr lang="ru-RU" b="1" dirty="0" smtClean="0">
                <a:latin typeface="Joinks"/>
              </a:rPr>
              <a:t>, великий, </a:t>
            </a:r>
            <a:r>
              <a:rPr lang="ru-RU" b="1" dirty="0" err="1" smtClean="0">
                <a:latin typeface="Joinks"/>
              </a:rPr>
              <a:t>щільний</a:t>
            </a:r>
            <a:r>
              <a:rPr lang="ru-RU" b="1" dirty="0" smtClean="0">
                <a:latin typeface="Joinks"/>
              </a:rPr>
              <a:t>, </a:t>
            </a:r>
            <a:r>
              <a:rPr lang="ru-RU" b="1" dirty="0" err="1" smtClean="0">
                <a:latin typeface="Joinks"/>
              </a:rPr>
              <a:t>довге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пір'я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якого</a:t>
            </a:r>
            <a:r>
              <a:rPr lang="ru-RU" b="1" dirty="0" smtClean="0">
                <a:latin typeface="Joinks"/>
              </a:rPr>
              <a:t> красиво </a:t>
            </a:r>
            <a:r>
              <a:rPr lang="ru-RU" b="1" dirty="0" err="1" smtClean="0">
                <a:latin typeface="Joinks"/>
              </a:rPr>
              <a:t>спадає</a:t>
            </a:r>
            <a:r>
              <a:rPr lang="ru-RU" b="1" dirty="0" smtClean="0">
                <a:latin typeface="Joinks"/>
              </a:rPr>
              <a:t> по </a:t>
            </a:r>
            <a:r>
              <a:rPr lang="ru-RU" b="1" dirty="0" err="1" smtClean="0">
                <a:latin typeface="Joinks"/>
              </a:rPr>
              <a:t>обидві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сторони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голови</a:t>
            </a:r>
            <a:r>
              <a:rPr lang="ru-RU" b="1" dirty="0" smtClean="0">
                <a:latin typeface="Joinks"/>
              </a:rPr>
              <a:t>, не </a:t>
            </a:r>
            <a:r>
              <a:rPr lang="ru-RU" b="1" dirty="0" err="1" smtClean="0">
                <a:latin typeface="Joinks"/>
              </a:rPr>
              <a:t>розпадається</a:t>
            </a:r>
            <a:r>
              <a:rPr lang="ru-RU" b="1" dirty="0" smtClean="0">
                <a:latin typeface="Joinks"/>
              </a:rPr>
              <a:t>, не </a:t>
            </a:r>
            <a:r>
              <a:rPr lang="ru-RU" b="1" dirty="0" err="1" smtClean="0">
                <a:latin typeface="Joinks"/>
              </a:rPr>
              <a:t>утворює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проділу</a:t>
            </a:r>
            <a:r>
              <a:rPr lang="ru-RU" b="1" dirty="0" smtClean="0">
                <a:latin typeface="Joinks"/>
              </a:rPr>
              <a:t> і </a:t>
            </a:r>
            <a:r>
              <a:rPr lang="ru-RU" b="1" dirty="0" err="1" smtClean="0">
                <a:latin typeface="Joinks"/>
              </a:rPr>
              <a:t>закруглених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пір'їн</a:t>
            </a:r>
            <a:endParaRPr lang="ru-RU" b="1" dirty="0">
              <a:latin typeface="Joink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510337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Joinks"/>
              </a:rPr>
              <a:t>Жива </a:t>
            </a:r>
            <a:r>
              <a:rPr lang="ru-RU" b="1" dirty="0" err="1" smtClean="0">
                <a:latin typeface="Joinks"/>
              </a:rPr>
              <a:t>маса</a:t>
            </a:r>
            <a:r>
              <a:rPr lang="ru-RU" b="1" dirty="0" smtClean="0">
                <a:latin typeface="Joinks"/>
              </a:rPr>
              <a:t> курей – 1,5–2,0кг</a:t>
            </a:r>
            <a:r>
              <a:rPr lang="ru-RU" b="1" dirty="0" smtClean="0">
                <a:latin typeface="Joinks"/>
              </a:rPr>
              <a:t>, </a:t>
            </a:r>
            <a:r>
              <a:rPr lang="ru-RU" b="1" dirty="0" err="1" smtClean="0">
                <a:latin typeface="Joinks"/>
              </a:rPr>
              <a:t>півнів</a:t>
            </a:r>
            <a:r>
              <a:rPr lang="ru-RU" b="1" dirty="0" smtClean="0">
                <a:latin typeface="Joinks"/>
              </a:rPr>
              <a:t> –      2,0–2,5 кг</a:t>
            </a:r>
            <a:r>
              <a:rPr lang="ru-RU" b="1" dirty="0" smtClean="0">
                <a:latin typeface="Joinks"/>
              </a:rPr>
              <a:t>. </a:t>
            </a:r>
            <a:r>
              <a:rPr lang="ru-RU" b="1" dirty="0" err="1" smtClean="0">
                <a:latin typeface="Joinks"/>
              </a:rPr>
              <a:t>Несучість</a:t>
            </a:r>
            <a:r>
              <a:rPr lang="ru-RU" b="1" dirty="0" smtClean="0">
                <a:latin typeface="Joinks"/>
              </a:rPr>
              <a:t> – 100–140 </a:t>
            </a:r>
            <a:r>
              <a:rPr lang="ru-RU" b="1" dirty="0" smtClean="0">
                <a:latin typeface="Joinks"/>
              </a:rPr>
              <a:t>шт.</a:t>
            </a:r>
          </a:p>
          <a:p>
            <a:pPr algn="ctr"/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Маса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яйця</a:t>
            </a:r>
            <a:r>
              <a:rPr lang="ru-RU" b="1" dirty="0" smtClean="0">
                <a:latin typeface="Joinks"/>
              </a:rPr>
              <a:t> – 48–50г</a:t>
            </a:r>
            <a:r>
              <a:rPr lang="ru-RU" b="1" dirty="0" smtClean="0">
                <a:latin typeface="Joinks"/>
              </a:rPr>
              <a:t>.</a:t>
            </a:r>
            <a:endParaRPr lang="ru-RU" b="1" dirty="0">
              <a:latin typeface="Joinks"/>
            </a:endParaRPr>
          </a:p>
        </p:txBody>
      </p:sp>
    </p:spTree>
    <p:extLst>
      <p:ext uri="{BB962C8B-B14F-4D97-AF65-F5344CB8AC3E}">
        <p14:creationId xmlns:p14="http://schemas.microsoft.com/office/powerpoint/2010/main" val="39483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581128"/>
            <a:ext cx="2304256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2656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effectLst/>
                <a:latin typeface="Joinks"/>
                <a:ea typeface="Calibri"/>
                <a:cs typeface="Times New Roman"/>
              </a:rPr>
              <a:t>   З часів одомашнення птиці і розповсюдження її в різних кліматичних і господарських умовах </a:t>
            </a:r>
            <a:r>
              <a:rPr lang="uk-UA" b="1" dirty="0" smtClean="0">
                <a:effectLst/>
                <a:latin typeface="Joinks"/>
                <a:ea typeface="Calibri"/>
                <a:cs typeface="Times New Roman"/>
              </a:rPr>
              <a:t>за постійного впливу </a:t>
            </a:r>
            <a:r>
              <a:rPr lang="uk-UA" b="1" dirty="0" smtClean="0">
                <a:effectLst/>
                <a:latin typeface="Joinks"/>
                <a:ea typeface="Calibri"/>
                <a:cs typeface="Times New Roman"/>
              </a:rPr>
              <a:t>природного та штучного відбору, підбору і зовнішнього середовища виведена значна кількість порід птиці, різних як за продуктивністю і іншими </a:t>
            </a:r>
            <a:r>
              <a:rPr lang="uk-UA" b="1" dirty="0" err="1" smtClean="0">
                <a:effectLst/>
                <a:latin typeface="Joinks"/>
                <a:ea typeface="Calibri"/>
                <a:cs typeface="Times New Roman"/>
              </a:rPr>
              <a:t>господарсько</a:t>
            </a:r>
            <a:r>
              <a:rPr lang="uk-UA" b="1" dirty="0" smtClean="0">
                <a:effectLst/>
                <a:latin typeface="Joinks"/>
                <a:ea typeface="Calibri"/>
                <a:cs typeface="Times New Roman"/>
              </a:rPr>
              <a:t> корисними </a:t>
            </a:r>
            <a:r>
              <a:rPr lang="uk-UA" b="1" dirty="0" smtClean="0">
                <a:effectLst/>
                <a:latin typeface="Joinks"/>
                <a:ea typeface="Calibri"/>
                <a:cs typeface="Times New Roman"/>
              </a:rPr>
              <a:t>ознаками, так і за екстер'єром. Шляхи і напрями породоутворення обумовлені потребою людей в тій чи іншій продукції птахівництва, а також соціально-економічними </a:t>
            </a:r>
            <a:r>
              <a:rPr lang="uk-UA" b="1" dirty="0" smtClean="0">
                <a:effectLst/>
                <a:latin typeface="Joinks"/>
                <a:ea typeface="Calibri"/>
                <a:cs typeface="Times New Roman"/>
              </a:rPr>
              <a:t>умовами.</a:t>
            </a:r>
            <a:endParaRPr lang="ru-RU" b="1" dirty="0">
              <a:latin typeface="Joink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3866" y="2632111"/>
            <a:ext cx="8446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" marR="25400" indent="457200" algn="just">
              <a:spcBef>
                <a:spcPts val="1800"/>
              </a:spcBef>
              <a:spcAft>
                <a:spcPts val="0"/>
              </a:spcAft>
            </a:pP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Точно </a:t>
            </a:r>
            <a:r>
              <a:rPr lang="ru-RU" b="1" spc="25" dirty="0" err="1" smtClean="0">
                <a:effectLst/>
                <a:latin typeface="Joinks"/>
                <a:ea typeface="Calibri"/>
                <a:cs typeface="Times New Roman"/>
              </a:rPr>
              <a:t>встановити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 число </a:t>
            </a:r>
            <a:r>
              <a:rPr lang="ru-RU" b="1" spc="25" dirty="0" err="1" smtClean="0">
                <a:effectLst/>
                <a:latin typeface="Joinks"/>
                <a:ea typeface="Calibri"/>
                <a:cs typeface="Times New Roman"/>
              </a:rPr>
              <a:t>виведених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 </a:t>
            </a:r>
            <a:r>
              <a:rPr lang="ru-RU" b="1" spc="25" dirty="0" err="1" smtClean="0">
                <a:effectLst/>
                <a:latin typeface="Joinks"/>
                <a:ea typeface="Calibri"/>
                <a:cs typeface="Times New Roman"/>
              </a:rPr>
              <a:t>здавна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 </a:t>
            </a:r>
            <a:r>
              <a:rPr lang="ru-RU" b="1" spc="25" dirty="0" err="1" smtClean="0">
                <a:effectLst/>
                <a:latin typeface="Joinks"/>
                <a:ea typeface="Calibri"/>
                <a:cs typeface="Times New Roman"/>
              </a:rPr>
              <a:t>порід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 </a:t>
            </a:r>
            <a:r>
              <a:rPr lang="ru-RU" b="1" spc="25" dirty="0" err="1" smtClean="0">
                <a:effectLst/>
                <a:latin typeface="Joinks"/>
                <a:ea typeface="Calibri"/>
                <a:cs typeface="Times New Roman"/>
              </a:rPr>
              <a:t>неможливо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. 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За </a:t>
            </a:r>
            <a:r>
              <a:rPr lang="ru-RU" b="1" spc="25" dirty="0" err="1" smtClean="0">
                <a:effectLst/>
                <a:latin typeface="Joinks"/>
                <a:ea typeface="Calibri"/>
                <a:cs typeface="Times New Roman"/>
              </a:rPr>
              <a:t>попередні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 два </a:t>
            </a:r>
            <a:r>
              <a:rPr lang="ru-RU" b="1" spc="25" dirty="0" err="1" smtClean="0">
                <a:effectLst/>
                <a:latin typeface="Joinks"/>
                <a:ea typeface="Calibri"/>
                <a:cs typeface="Times New Roman"/>
              </a:rPr>
              <a:t>століття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 </a:t>
            </a:r>
            <a:r>
              <a:rPr lang="ru-RU" b="1" spc="25" dirty="0" err="1" smtClean="0">
                <a:effectLst/>
                <a:latin typeface="Joinks"/>
                <a:ea typeface="Calibri"/>
                <a:cs typeface="Times New Roman"/>
              </a:rPr>
              <a:t>виведено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 </a:t>
            </a:r>
            <a:r>
              <a:rPr lang="ru-RU" b="1" spc="25" dirty="0" err="1" smtClean="0">
                <a:effectLst/>
                <a:latin typeface="Joinks"/>
                <a:ea typeface="Calibri"/>
                <a:cs typeface="Times New Roman"/>
              </a:rPr>
              <a:t>більше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 250 </a:t>
            </a:r>
            <a:r>
              <a:rPr lang="ru-RU" b="1" spc="25" dirty="0" err="1" smtClean="0">
                <a:effectLst/>
                <a:latin typeface="Joinks"/>
                <a:ea typeface="Calibri"/>
                <a:cs typeface="Times New Roman"/>
              </a:rPr>
              <a:t>порід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 </a:t>
            </a:r>
            <a:r>
              <a:rPr lang="ru-RU" b="1" spc="25" dirty="0" err="1" smtClean="0">
                <a:effectLst/>
                <a:latin typeface="Joinks"/>
                <a:ea typeface="Calibri"/>
                <a:cs typeface="Times New Roman"/>
              </a:rPr>
              <a:t>птиці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, </a:t>
            </a:r>
            <a:r>
              <a:rPr lang="ru-RU" b="1" spc="25" dirty="0" err="1" smtClean="0">
                <a:effectLst/>
                <a:latin typeface="Joinks"/>
                <a:ea typeface="Calibri"/>
                <a:cs typeface="Times New Roman"/>
              </a:rPr>
              <a:t>частина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 </a:t>
            </a:r>
            <a:r>
              <a:rPr lang="ru-RU" b="1" spc="25" dirty="0" err="1" smtClean="0">
                <a:effectLst/>
                <a:latin typeface="Joinks"/>
                <a:ea typeface="Calibri"/>
                <a:cs typeface="Times New Roman"/>
              </a:rPr>
              <a:t>яких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 </a:t>
            </a:r>
            <a:r>
              <a:rPr lang="ru-RU" b="1" spc="25" dirty="0" err="1" smtClean="0">
                <a:effectLst/>
                <a:latin typeface="Joinks"/>
                <a:ea typeface="Calibri"/>
                <a:cs typeface="Times New Roman"/>
              </a:rPr>
              <a:t>існувала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 короткий час, </a:t>
            </a:r>
            <a:r>
              <a:rPr lang="ru-RU" b="1" spc="25" dirty="0" err="1" smtClean="0">
                <a:effectLst/>
                <a:latin typeface="Joinks"/>
                <a:ea typeface="Calibri"/>
                <a:cs typeface="Times New Roman"/>
              </a:rPr>
              <a:t>частина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 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– 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в </a:t>
            </a:r>
            <a:r>
              <a:rPr lang="ru-RU" b="1" spc="25" dirty="0" err="1" smtClean="0">
                <a:effectLst/>
                <a:latin typeface="Joinks"/>
                <a:ea typeface="Calibri"/>
                <a:cs typeface="Times New Roman"/>
              </a:rPr>
              <a:t>модифікованому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 </a:t>
            </a:r>
            <a:r>
              <a:rPr lang="ru-RU" b="1" spc="25" dirty="0" err="1" smtClean="0">
                <a:effectLst/>
                <a:latin typeface="Joinks"/>
                <a:ea typeface="Calibri"/>
                <a:cs typeface="Times New Roman"/>
              </a:rPr>
              <a:t>виді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 </a:t>
            </a:r>
            <a:r>
              <a:rPr lang="ru-RU" b="1" spc="25" dirty="0" err="1" smtClean="0">
                <a:effectLst/>
                <a:latin typeface="Joinks"/>
                <a:ea typeface="Calibri"/>
                <a:cs typeface="Times New Roman"/>
              </a:rPr>
              <a:t>збереглася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 до наших </a:t>
            </a:r>
            <a:r>
              <a:rPr lang="ru-RU" b="1" spc="25" dirty="0" err="1" smtClean="0">
                <a:effectLst/>
                <a:latin typeface="Joinks"/>
                <a:ea typeface="Calibri"/>
                <a:cs typeface="Times New Roman"/>
              </a:rPr>
              <a:t>днів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. У </a:t>
            </a:r>
            <a:r>
              <a:rPr lang="ru-RU" b="1" spc="25" dirty="0" err="1" smtClean="0">
                <a:effectLst/>
                <a:latin typeface="Joinks"/>
                <a:ea typeface="Calibri"/>
                <a:cs typeface="Times New Roman"/>
              </a:rPr>
              <a:t>світі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 зараз </a:t>
            </a:r>
            <a:r>
              <a:rPr lang="ru-RU" b="1" spc="25" dirty="0" err="1" smtClean="0">
                <a:effectLst/>
                <a:latin typeface="Joinks"/>
                <a:ea typeface="Calibri"/>
                <a:cs typeface="Times New Roman"/>
              </a:rPr>
              <a:t>налічується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 </a:t>
            </a:r>
            <a:r>
              <a:rPr lang="ru-RU" b="1" spc="25" dirty="0" err="1" smtClean="0">
                <a:effectLst/>
                <a:latin typeface="Joinks"/>
                <a:ea typeface="Calibri"/>
                <a:cs typeface="Times New Roman"/>
              </a:rPr>
              <a:t>понад</a:t>
            </a:r>
            <a:r>
              <a:rPr lang="ru-RU" b="1" spc="20" dirty="0" smtClean="0">
                <a:effectLst/>
                <a:latin typeface="Joinks"/>
                <a:ea typeface="Calibri"/>
                <a:cs typeface="Times New Roman"/>
              </a:rPr>
              <a:t> 100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 </a:t>
            </a:r>
            <a:r>
              <a:rPr lang="ru-RU" b="1" spc="25" dirty="0" err="1" smtClean="0">
                <a:effectLst/>
                <a:latin typeface="Joinks"/>
                <a:ea typeface="Calibri"/>
                <a:cs typeface="Times New Roman"/>
              </a:rPr>
              <a:t>порід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 курей, </a:t>
            </a:r>
            <a:r>
              <a:rPr lang="ru-RU" b="1" spc="25" dirty="0" err="1" smtClean="0">
                <a:effectLst/>
                <a:latin typeface="Joinks"/>
                <a:ea typeface="Calibri"/>
                <a:cs typeface="Times New Roman"/>
              </a:rPr>
              <a:t>біля</a:t>
            </a:r>
            <a:r>
              <a:rPr lang="ru-RU" b="1" spc="20" dirty="0" smtClean="0">
                <a:effectLst/>
                <a:latin typeface="Joinks"/>
                <a:ea typeface="Calibri"/>
                <a:cs typeface="Times New Roman"/>
              </a:rPr>
              <a:t> 20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 </a:t>
            </a:r>
            <a:r>
              <a:rPr lang="ru-RU" b="1" spc="25" dirty="0" err="1" smtClean="0">
                <a:effectLst/>
                <a:latin typeface="Joinks"/>
                <a:ea typeface="Calibri"/>
                <a:cs typeface="Times New Roman"/>
              </a:rPr>
              <a:t>порід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 качок і </a:t>
            </a:r>
            <a:r>
              <a:rPr lang="ru-RU" b="1" spc="25" dirty="0" err="1" smtClean="0">
                <a:effectLst/>
                <a:latin typeface="Joinks"/>
                <a:ea typeface="Calibri"/>
                <a:cs typeface="Times New Roman"/>
              </a:rPr>
              <a:t>індиків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 і</a:t>
            </a:r>
            <a:r>
              <a:rPr lang="ru-RU" b="1" spc="20" dirty="0" smtClean="0">
                <a:effectLst/>
                <a:latin typeface="Joinks"/>
                <a:ea typeface="Calibri"/>
                <a:cs typeface="Times New Roman"/>
              </a:rPr>
              <a:t> 40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 </a:t>
            </a:r>
            <a:r>
              <a:rPr lang="ru-RU" b="1" spc="25" dirty="0" err="1" smtClean="0">
                <a:effectLst/>
                <a:latin typeface="Joinks"/>
                <a:ea typeface="Calibri"/>
                <a:cs typeface="Times New Roman"/>
              </a:rPr>
              <a:t>порід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 гусей, </a:t>
            </a:r>
            <a:r>
              <a:rPr lang="ru-RU" b="1" spc="25" dirty="0" err="1" smtClean="0">
                <a:effectLst/>
                <a:latin typeface="Joinks"/>
                <a:ea typeface="Calibri"/>
                <a:cs typeface="Times New Roman"/>
              </a:rPr>
              <a:t>більшість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 з </a:t>
            </a:r>
            <a:r>
              <a:rPr lang="ru-RU" b="1" spc="25" dirty="0" err="1" smtClean="0">
                <a:effectLst/>
                <a:latin typeface="Joinks"/>
                <a:ea typeface="Calibri"/>
                <a:cs typeface="Times New Roman"/>
              </a:rPr>
              <a:t>яких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 створена за </a:t>
            </a:r>
            <a:r>
              <a:rPr lang="ru-RU" b="1" spc="25" dirty="0" err="1" smtClean="0">
                <a:effectLst/>
                <a:latin typeface="Joinks"/>
                <a:ea typeface="Calibri"/>
                <a:cs typeface="Times New Roman"/>
              </a:rPr>
              <a:t>останні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 100 </a:t>
            </a:r>
            <a:r>
              <a:rPr lang="ru-RU" b="1" spc="25" dirty="0" err="1" smtClean="0">
                <a:effectLst/>
                <a:latin typeface="Joinks"/>
                <a:ea typeface="Calibri"/>
                <a:cs typeface="Times New Roman"/>
              </a:rPr>
              <a:t>років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. </a:t>
            </a:r>
            <a:r>
              <a:rPr lang="ru-RU" b="1" spc="25" dirty="0" err="1" smtClean="0">
                <a:effectLst/>
                <a:latin typeface="Joinks"/>
                <a:ea typeface="Calibri"/>
                <a:cs typeface="Times New Roman"/>
              </a:rPr>
              <a:t>Процес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 </a:t>
            </a:r>
            <a:r>
              <a:rPr lang="ru-RU" b="1" spc="25" dirty="0" err="1" smtClean="0">
                <a:effectLst/>
                <a:latin typeface="Joinks"/>
                <a:ea typeface="Calibri"/>
                <a:cs typeface="Times New Roman"/>
              </a:rPr>
              <a:t>породоутворення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 </a:t>
            </a:r>
            <a:r>
              <a:rPr lang="ru-RU" b="1" spc="25" dirty="0" err="1" smtClean="0">
                <a:effectLst/>
                <a:latin typeface="Joinks"/>
                <a:ea typeface="Calibri"/>
                <a:cs typeface="Times New Roman"/>
              </a:rPr>
              <a:t>продовжується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 і в </a:t>
            </a:r>
            <a:r>
              <a:rPr lang="ru-RU" b="1" spc="25" dirty="0" err="1" smtClean="0">
                <a:effectLst/>
                <a:latin typeface="Joinks"/>
                <a:ea typeface="Calibri"/>
                <a:cs typeface="Times New Roman"/>
              </a:rPr>
              <a:t>сучасних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 </a:t>
            </a:r>
            <a:r>
              <a:rPr lang="ru-RU" b="1" spc="25" dirty="0" err="1" smtClean="0">
                <a:effectLst/>
                <a:latin typeface="Joinks"/>
                <a:ea typeface="Calibri"/>
                <a:cs typeface="Times New Roman"/>
              </a:rPr>
              <a:t>умовах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 шляхом </a:t>
            </a:r>
            <a:r>
              <a:rPr lang="ru-RU" b="1" spc="25" dirty="0" err="1" smtClean="0">
                <a:effectLst/>
                <a:latin typeface="Joinks"/>
                <a:ea typeface="Calibri"/>
                <a:cs typeface="Times New Roman"/>
              </a:rPr>
              <a:t>вдосконалення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 </a:t>
            </a:r>
            <a:r>
              <a:rPr lang="ru-RU" b="1" spc="25" dirty="0" err="1" smtClean="0">
                <a:effectLst/>
                <a:latin typeface="Joinks"/>
                <a:ea typeface="Calibri"/>
                <a:cs typeface="Times New Roman"/>
              </a:rPr>
              <a:t>існуючих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 і </a:t>
            </a:r>
            <a:r>
              <a:rPr lang="ru-RU" b="1" spc="25" dirty="0" err="1" smtClean="0">
                <a:effectLst/>
                <a:latin typeface="Joinks"/>
                <a:ea typeface="Calibri"/>
                <a:cs typeface="Times New Roman"/>
              </a:rPr>
              <a:t>виведення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 </a:t>
            </a:r>
            <a:r>
              <a:rPr lang="ru-RU" b="1" spc="25" dirty="0" err="1" smtClean="0">
                <a:effectLst/>
                <a:latin typeface="Joinks"/>
                <a:ea typeface="Calibri"/>
                <a:cs typeface="Times New Roman"/>
              </a:rPr>
              <a:t>нових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 </a:t>
            </a:r>
            <a:r>
              <a:rPr lang="ru-RU" b="1" spc="25" dirty="0" err="1" smtClean="0">
                <a:effectLst/>
                <a:latin typeface="Joinks"/>
                <a:ea typeface="Calibri"/>
                <a:cs typeface="Times New Roman"/>
              </a:rPr>
              <a:t>порід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 з </a:t>
            </a:r>
            <a:r>
              <a:rPr lang="ru-RU" b="1" spc="25" dirty="0" err="1" smtClean="0">
                <a:effectLst/>
                <a:latin typeface="Joinks"/>
                <a:ea typeface="Calibri"/>
                <a:cs typeface="Times New Roman"/>
              </a:rPr>
              <a:t>бажаними</a:t>
            </a:r>
            <a:r>
              <a:rPr lang="ru-RU" b="1" spc="25" dirty="0" smtClean="0">
                <a:effectLst/>
                <a:latin typeface="Joinks"/>
                <a:ea typeface="Calibri"/>
                <a:cs typeface="Times New Roman"/>
              </a:rPr>
              <a:t> </a:t>
            </a:r>
            <a:r>
              <a:rPr lang="ru-RU" b="1" spc="25" dirty="0" err="1" smtClean="0">
                <a:effectLst/>
                <a:latin typeface="Joinks"/>
                <a:ea typeface="Calibri"/>
                <a:cs typeface="Times New Roman"/>
              </a:rPr>
              <a:t>ознаками</a:t>
            </a:r>
            <a:r>
              <a:rPr lang="ru-RU" spc="25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ru-RU" sz="1600" spc="25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04456" y="491900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latin typeface="Joinks"/>
              </a:rPr>
              <a:t>Так, породи курей </a:t>
            </a:r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поділяють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 на </a:t>
            </a:r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яєчні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м'ясні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м'ясо-яєчні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декоративні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, </a:t>
            </a:r>
            <a:r>
              <a:rPr lang="ru-RU" sz="2000" b="1" dirty="0" err="1" smtClean="0">
                <a:solidFill>
                  <a:srgbClr val="C00000"/>
                </a:solidFill>
                <a:latin typeface="Joinks"/>
              </a:rPr>
              <a:t>бійцівські</a:t>
            </a:r>
            <a:r>
              <a:rPr lang="ru-RU" sz="2000" b="1" dirty="0" smtClean="0">
                <a:solidFill>
                  <a:srgbClr val="C00000"/>
                </a:solidFill>
                <a:latin typeface="Joinks"/>
              </a:rPr>
              <a:t>. </a:t>
            </a:r>
            <a:endParaRPr lang="en-US" sz="2000" b="1" dirty="0" smtClean="0">
              <a:solidFill>
                <a:srgbClr val="C00000"/>
              </a:solidFill>
              <a:latin typeface="Joinks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rgbClr val="C00000"/>
                </a:solidFill>
                <a:latin typeface="Joinks"/>
              </a:rPr>
              <a:t>Цю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, так </a:t>
            </a:r>
            <a:r>
              <a:rPr lang="ru-RU" sz="2000" b="1" dirty="0" err="1" smtClean="0">
                <a:solidFill>
                  <a:srgbClr val="C00000"/>
                </a:solidFill>
                <a:latin typeface="Joinks"/>
              </a:rPr>
              <a:t>звану</a:t>
            </a:r>
            <a:r>
              <a:rPr lang="ru-RU" sz="2000" b="1" dirty="0" smtClean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Joinks"/>
              </a:rPr>
              <a:t>господарську</a:t>
            </a:r>
            <a:r>
              <a:rPr lang="ru-RU" sz="2000" b="1" dirty="0" smtClean="0">
                <a:solidFill>
                  <a:srgbClr val="C00000"/>
                </a:solidFill>
                <a:latin typeface="Joinks"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класифікацію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розробив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академік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      М.Ф. </a:t>
            </a:r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Іванов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160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3648995" cy="4431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437942"/>
            <a:ext cx="4968875" cy="642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831815"/>
            <a:ext cx="4392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inks"/>
              </a:rPr>
              <a:t>Ця мохнонога курка належить до найпоширеніших дрібних порід. Для </a:t>
            </a: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inks"/>
              </a:rPr>
              <a:t>того, </a:t>
            </a: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inks"/>
              </a:rPr>
              <a:t>щоб виділити її красу, включаючи декоративні «черевички», необхідно мати чисте, сухе приміщення та трав'янистий вигін.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inks"/>
              </a:rPr>
              <a:t>Різновиди кольору: трикольоровий (найбільш поширений), фарфоровий, синій крапчастий, синій, чорно-білий, білий, синій смугастий із золотистою шиєю, сріблястою шиєю та жовтий.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inks"/>
              </a:rPr>
              <a:t>Продуктивні якості: маса півня </a:t>
            </a: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inks"/>
              </a:rPr>
              <a:t>– </a:t>
            </a: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inks"/>
              </a:rPr>
              <a:t>0,7, курки </a:t>
            </a: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inks"/>
              </a:rPr>
              <a:t>– </a:t>
            </a: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inks"/>
              </a:rPr>
              <a:t>0,6 кг, несучість </a:t>
            </a: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inks"/>
              </a:rPr>
              <a:t>– </a:t>
            </a: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inks"/>
              </a:rPr>
              <a:t>12 яєць середньою масою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kern="0" dirty="0" smtClean="0">
                <a:solidFill>
                  <a:srgbClr val="000000"/>
                </a:solidFill>
                <a:latin typeface="Joinks"/>
              </a:rPr>
              <a:t>30</a:t>
            </a: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inks"/>
              </a:rPr>
              <a:t> г, з білою шкаралупою.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Joink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584433"/>
            <a:ext cx="2808312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Joinks"/>
              </a:rPr>
              <a:t>  </a:t>
            </a:r>
            <a:r>
              <a:rPr kumimoji="0" lang="uk-UA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Joinks"/>
              </a:rPr>
              <a:t>Мільфлер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Joinks"/>
            </a:endParaRPr>
          </a:p>
        </p:txBody>
      </p:sp>
    </p:spTree>
    <p:extLst>
      <p:ext uri="{BB962C8B-B14F-4D97-AF65-F5344CB8AC3E}">
        <p14:creationId xmlns:p14="http://schemas.microsoft.com/office/powerpoint/2010/main" val="117806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806806"/>
            <a:ext cx="4968875" cy="605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16467"/>
            <a:ext cx="3544887" cy="44060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73562" y="1556792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latin typeface="Joinks"/>
              </a:rPr>
              <a:t>Широко </a:t>
            </a:r>
            <a:r>
              <a:rPr lang="ru-RU" sz="2000" b="1" dirty="0" err="1" smtClean="0">
                <a:latin typeface="Joinks"/>
              </a:rPr>
              <a:t>поширена</a:t>
            </a:r>
            <a:r>
              <a:rPr lang="ru-RU" sz="2000" b="1" dirty="0" smtClean="0">
                <a:latin typeface="Joinks"/>
              </a:rPr>
              <a:t> порода </a:t>
            </a:r>
            <a:r>
              <a:rPr lang="ru-RU" sz="2000" b="1" dirty="0" err="1" smtClean="0">
                <a:latin typeface="Joinks"/>
              </a:rPr>
              <a:t>декоративних</a:t>
            </a:r>
            <a:r>
              <a:rPr lang="ru-RU" sz="2000" b="1" dirty="0" smtClean="0">
                <a:latin typeface="Joinks"/>
              </a:rPr>
              <a:t> курей. </a:t>
            </a:r>
            <a:r>
              <a:rPr lang="ru-RU" sz="2000" b="1" dirty="0" err="1" smtClean="0">
                <a:latin typeface="Joinks"/>
              </a:rPr>
              <a:t>Батьківщина</a:t>
            </a:r>
            <a:r>
              <a:rPr lang="ru-RU" sz="2000" b="1" dirty="0" smtClean="0">
                <a:latin typeface="Joinks"/>
              </a:rPr>
              <a:t>  </a:t>
            </a:r>
            <a:r>
              <a:rPr lang="ru-RU" sz="2000" b="1" dirty="0" err="1" smtClean="0">
                <a:latin typeface="Joinks"/>
              </a:rPr>
              <a:t>шабо</a:t>
            </a:r>
            <a:r>
              <a:rPr lang="ru-RU" sz="2000" b="1" dirty="0" smtClean="0">
                <a:latin typeface="Joinks"/>
              </a:rPr>
              <a:t>–</a:t>
            </a:r>
            <a:r>
              <a:rPr lang="ru-RU" sz="2000" b="1" dirty="0" err="1" smtClean="0">
                <a:latin typeface="Joinks"/>
              </a:rPr>
              <a:t>японія</a:t>
            </a:r>
            <a:r>
              <a:rPr lang="ru-RU" sz="2000" b="1" dirty="0" smtClean="0">
                <a:latin typeface="Joinks"/>
              </a:rPr>
              <a:t>. У </a:t>
            </a:r>
            <a:r>
              <a:rPr lang="ru-RU" sz="2000" b="1" dirty="0" err="1" smtClean="0">
                <a:latin typeface="Joinks"/>
              </a:rPr>
              <a:t>Європі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порода </a:t>
            </a:r>
            <a:r>
              <a:rPr lang="ru-RU" sz="2000" b="1" dirty="0" err="1" smtClean="0">
                <a:latin typeface="Joinks"/>
              </a:rPr>
              <a:t>відома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з </a:t>
            </a:r>
            <a:r>
              <a:rPr lang="ru-RU" sz="2000" b="1" dirty="0" smtClean="0">
                <a:latin typeface="Joinks"/>
              </a:rPr>
              <a:t>1860 </a:t>
            </a:r>
            <a:r>
              <a:rPr lang="ru-RU" sz="2000" b="1" dirty="0" smtClean="0">
                <a:latin typeface="Joinks"/>
              </a:rPr>
              <a:t>р. </a:t>
            </a:r>
            <a:r>
              <a:rPr lang="ru-RU" sz="2000" b="1" dirty="0" err="1" smtClean="0">
                <a:latin typeface="Joinks"/>
              </a:rPr>
              <a:t>Забарвлення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пір'я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 err="1" smtClean="0">
                <a:latin typeface="Joinks"/>
              </a:rPr>
              <a:t>біле</a:t>
            </a:r>
            <a:r>
              <a:rPr lang="ru-RU" sz="2000" b="1" dirty="0" smtClean="0">
                <a:latin typeface="Joinks"/>
              </a:rPr>
              <a:t>, </a:t>
            </a:r>
            <a:r>
              <a:rPr lang="ru-RU" sz="2000" b="1" dirty="0" err="1" smtClean="0">
                <a:latin typeface="Joinks"/>
              </a:rPr>
              <a:t>жовте</a:t>
            </a:r>
            <a:r>
              <a:rPr lang="ru-RU" sz="2000" b="1" dirty="0" smtClean="0">
                <a:latin typeface="Joinks"/>
              </a:rPr>
              <a:t> з </a:t>
            </a:r>
            <a:r>
              <a:rPr lang="ru-RU" sz="2000" b="1" dirty="0" err="1" smtClean="0">
                <a:latin typeface="Joinks"/>
              </a:rPr>
              <a:t>чорним</a:t>
            </a:r>
            <a:r>
              <a:rPr lang="ru-RU" sz="2000" b="1" dirty="0" smtClean="0">
                <a:latin typeface="Joinks"/>
              </a:rPr>
              <a:t> хвостом, </a:t>
            </a:r>
            <a:r>
              <a:rPr lang="ru-RU" sz="2000" b="1" dirty="0" err="1" smtClean="0">
                <a:latin typeface="Joinks"/>
              </a:rPr>
              <a:t>чорно-біло-крапчасте</a:t>
            </a:r>
            <a:r>
              <a:rPr lang="ru-RU" sz="2000" b="1" dirty="0" smtClean="0">
                <a:latin typeface="Joinks"/>
              </a:rPr>
              <a:t>, </a:t>
            </a:r>
            <a:r>
              <a:rPr lang="ru-RU" sz="2000" b="1" dirty="0" err="1" smtClean="0">
                <a:latin typeface="Joinks"/>
              </a:rPr>
              <a:t>смугасте</a:t>
            </a:r>
            <a:r>
              <a:rPr lang="ru-RU" sz="2000" b="1" dirty="0" smtClean="0">
                <a:latin typeface="Joinks"/>
              </a:rPr>
              <a:t>, </a:t>
            </a:r>
            <a:r>
              <a:rPr lang="ru-RU" sz="2000" b="1" dirty="0" err="1" smtClean="0">
                <a:latin typeface="Joinks"/>
              </a:rPr>
              <a:t>куріпчасте</a:t>
            </a:r>
            <a:r>
              <a:rPr lang="ru-RU" sz="2000" b="1" dirty="0" smtClean="0">
                <a:latin typeface="Joinks"/>
              </a:rPr>
              <a:t>, </a:t>
            </a:r>
            <a:r>
              <a:rPr lang="ru-RU" sz="2000" b="1" dirty="0" err="1" smtClean="0">
                <a:latin typeface="Joinks"/>
              </a:rPr>
              <a:t>сріблясте</a:t>
            </a:r>
            <a:r>
              <a:rPr lang="ru-RU" sz="2000" b="1" dirty="0" smtClean="0">
                <a:latin typeface="Joinks"/>
              </a:rPr>
              <a:t>, </a:t>
            </a:r>
            <a:r>
              <a:rPr lang="ru-RU" sz="2000" b="1" dirty="0" err="1" smtClean="0">
                <a:latin typeface="Joinks"/>
              </a:rPr>
              <a:t>чорно-сріблясте,чорно-золотисте</a:t>
            </a:r>
            <a:r>
              <a:rPr lang="ru-RU" sz="2000" b="1" dirty="0" smtClean="0">
                <a:latin typeface="Joinks"/>
              </a:rPr>
              <a:t>, </a:t>
            </a:r>
            <a:r>
              <a:rPr lang="ru-RU" sz="2000" b="1" dirty="0" err="1" smtClean="0">
                <a:latin typeface="Joinks"/>
              </a:rPr>
              <a:t>пшеничне</a:t>
            </a:r>
            <a:r>
              <a:rPr lang="ru-RU" sz="2000" b="1" dirty="0" smtClean="0">
                <a:latin typeface="Joinks"/>
              </a:rPr>
              <a:t>, </a:t>
            </a:r>
            <a:r>
              <a:rPr lang="ru-RU" sz="2000" b="1" dirty="0" err="1" smtClean="0">
                <a:latin typeface="Joinks"/>
              </a:rPr>
              <a:t>порцелянове</a:t>
            </a:r>
            <a:r>
              <a:rPr lang="ru-RU" sz="2000" b="1" dirty="0" smtClean="0">
                <a:latin typeface="Joinks"/>
              </a:rPr>
              <a:t> (</a:t>
            </a:r>
            <a:r>
              <a:rPr lang="ru-RU" sz="2000" b="1" dirty="0" err="1" smtClean="0">
                <a:latin typeface="Joinks"/>
              </a:rPr>
              <a:t>ситцеве</a:t>
            </a:r>
            <a:r>
              <a:rPr lang="ru-RU" sz="2000" b="1" dirty="0" smtClean="0">
                <a:latin typeface="Joinks"/>
              </a:rPr>
              <a:t>).</a:t>
            </a:r>
          </a:p>
          <a:p>
            <a:pPr algn="ctr"/>
            <a:r>
              <a:rPr lang="ru-RU" sz="2000" b="1" dirty="0" smtClean="0">
                <a:latin typeface="Joinks"/>
              </a:rPr>
              <a:t>  </a:t>
            </a:r>
          </a:p>
          <a:p>
            <a:pPr algn="ctr"/>
            <a:r>
              <a:rPr lang="ru-RU" sz="2000" b="1" dirty="0" smtClean="0">
                <a:latin typeface="Joinks"/>
              </a:rPr>
              <a:t>  </a:t>
            </a:r>
            <a:r>
              <a:rPr lang="ru-RU" sz="2000" b="1" dirty="0" err="1" smtClean="0">
                <a:latin typeface="Joinks"/>
              </a:rPr>
              <a:t>Несучість</a:t>
            </a:r>
            <a:r>
              <a:rPr lang="ru-RU" sz="2000" b="1" dirty="0" smtClean="0">
                <a:latin typeface="Joinks"/>
              </a:rPr>
              <a:t> курей </a:t>
            </a:r>
            <a:r>
              <a:rPr lang="ru-RU" sz="2000" b="1" dirty="0" err="1" smtClean="0">
                <a:latin typeface="Joinks"/>
              </a:rPr>
              <a:t>шабо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 smtClean="0">
                <a:latin typeface="Joinks"/>
              </a:rPr>
              <a:t>80 </a:t>
            </a:r>
            <a:r>
              <a:rPr lang="ru-RU" sz="2000" b="1" dirty="0" err="1" smtClean="0">
                <a:latin typeface="Joinks"/>
              </a:rPr>
              <a:t>яєць</a:t>
            </a:r>
            <a:r>
              <a:rPr lang="ru-RU" sz="2000" b="1" dirty="0" smtClean="0">
                <a:latin typeface="Joinks"/>
              </a:rPr>
              <a:t> на </a:t>
            </a:r>
            <a:r>
              <a:rPr lang="ru-RU" sz="2000" b="1" dirty="0" err="1" smtClean="0">
                <a:latin typeface="Joinks"/>
              </a:rPr>
              <a:t>рік</a:t>
            </a:r>
            <a:r>
              <a:rPr lang="ru-RU" sz="2000" b="1" dirty="0" smtClean="0">
                <a:latin typeface="Joinks"/>
              </a:rPr>
              <a:t>. </a:t>
            </a:r>
            <a:r>
              <a:rPr lang="ru-RU" sz="2000" b="1" dirty="0" err="1" smtClean="0">
                <a:latin typeface="Joinks"/>
              </a:rPr>
              <a:t>Маса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яйця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 smtClean="0">
                <a:latin typeface="Joinks"/>
              </a:rPr>
              <a:t>30 г. Жива </a:t>
            </a:r>
            <a:r>
              <a:rPr lang="ru-RU" sz="2000" b="1" dirty="0" smtClean="0">
                <a:latin typeface="Joinks"/>
              </a:rPr>
              <a:t>вага курей – 500 </a:t>
            </a:r>
            <a:r>
              <a:rPr lang="ru-RU" sz="2000" b="1" dirty="0" smtClean="0">
                <a:latin typeface="Joinks"/>
              </a:rPr>
              <a:t>г, </a:t>
            </a:r>
            <a:r>
              <a:rPr lang="ru-RU" sz="2000" b="1" dirty="0" err="1" smtClean="0">
                <a:latin typeface="Joinks"/>
              </a:rPr>
              <a:t>півнів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600 г.</a:t>
            </a:r>
            <a:endParaRPr lang="ru-RU" sz="2000" b="1" dirty="0">
              <a:latin typeface="Joink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622140"/>
            <a:ext cx="2376264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Joinks"/>
              </a:rPr>
              <a:t>   Шабо</a:t>
            </a:r>
            <a:endParaRPr lang="ru-RU" sz="3600" b="1" dirty="0">
              <a:solidFill>
                <a:schemeClr val="tx1"/>
              </a:solidFill>
              <a:latin typeface="Joinks"/>
            </a:endParaRPr>
          </a:p>
        </p:txBody>
      </p:sp>
    </p:spTree>
    <p:extLst>
      <p:ext uri="{BB962C8B-B14F-4D97-AF65-F5344CB8AC3E}">
        <p14:creationId xmlns:p14="http://schemas.microsoft.com/office/powerpoint/2010/main" val="152991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810290"/>
            <a:ext cx="4968875" cy="605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4875"/>
            <a:ext cx="3286125" cy="571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22365" y="1412776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err="1" smtClean="0">
                <a:latin typeface="Joinks"/>
              </a:rPr>
              <a:t>Ця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споконвічно</a:t>
            </a:r>
            <a:r>
              <a:rPr lang="ru-RU" sz="2000" b="1" dirty="0" smtClean="0">
                <a:latin typeface="Joinks"/>
              </a:rPr>
              <a:t> декоративна порода курей, одна з </a:t>
            </a:r>
            <a:r>
              <a:rPr lang="ru-RU" sz="2000" b="1" dirty="0" err="1" smtClean="0">
                <a:latin typeface="Joinks"/>
              </a:rPr>
              <a:t>найдавніших</a:t>
            </a:r>
            <a:r>
              <a:rPr lang="ru-RU" sz="2000" b="1" dirty="0" smtClean="0">
                <a:latin typeface="Joinks"/>
              </a:rPr>
              <a:t>, </a:t>
            </a:r>
            <a:r>
              <a:rPr lang="ru-RU" sz="2000" b="1" dirty="0" smtClean="0">
                <a:latin typeface="Joinks"/>
              </a:rPr>
              <a:t>прикраса </a:t>
            </a:r>
            <a:r>
              <a:rPr lang="ru-RU" sz="2000" b="1" dirty="0" err="1" smtClean="0">
                <a:latin typeface="Joinks"/>
              </a:rPr>
              <a:t>виставок</a:t>
            </a:r>
            <a:r>
              <a:rPr lang="ru-RU" sz="2000" b="1" dirty="0" smtClean="0">
                <a:latin typeface="Joinks"/>
              </a:rPr>
              <a:t>. У </a:t>
            </a:r>
            <a:r>
              <a:rPr lang="ru-RU" sz="2000" b="1" dirty="0" err="1" smtClean="0">
                <a:latin typeface="Joinks"/>
              </a:rPr>
              <a:t>птиці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легке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видовжене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тіло</a:t>
            </a:r>
            <a:r>
              <a:rPr lang="ru-RU" sz="2000" b="1" dirty="0" smtClean="0">
                <a:latin typeface="Joinks"/>
              </a:rPr>
              <a:t> та </a:t>
            </a:r>
            <a:r>
              <a:rPr lang="ru-RU" sz="2000" b="1" dirty="0" err="1" smtClean="0">
                <a:latin typeface="Joinks"/>
              </a:rPr>
              <a:t>довгий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хвіт</a:t>
            </a:r>
            <a:r>
              <a:rPr lang="ru-RU" sz="2000" b="1" dirty="0" smtClean="0">
                <a:latin typeface="Joinks"/>
              </a:rPr>
              <a:t> з великими </a:t>
            </a:r>
            <a:r>
              <a:rPr lang="ru-RU" sz="2000" b="1" dirty="0" err="1" smtClean="0">
                <a:latin typeface="Joinks"/>
              </a:rPr>
              <a:t>ніжно-шовковистими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косицями</a:t>
            </a:r>
            <a:r>
              <a:rPr lang="ru-RU" sz="2000" b="1" dirty="0" smtClean="0">
                <a:latin typeface="Joinks"/>
              </a:rPr>
              <a:t>.</a:t>
            </a:r>
          </a:p>
          <a:p>
            <a:pPr algn="ctr"/>
            <a:endParaRPr lang="ru-RU" sz="2000" b="1" dirty="0" smtClean="0">
              <a:latin typeface="Joinks"/>
            </a:endParaRPr>
          </a:p>
          <a:p>
            <a:pPr algn="ctr"/>
            <a:r>
              <a:rPr lang="ru-RU" sz="2000" b="1" dirty="0" err="1" smtClean="0">
                <a:latin typeface="Joinks"/>
              </a:rPr>
              <a:t>Колір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та </a:t>
            </a:r>
            <a:r>
              <a:rPr lang="ru-RU" sz="2000" b="1" dirty="0" err="1" smtClean="0">
                <a:latin typeface="Joinks"/>
              </a:rPr>
              <a:t>малюнок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пір'я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червоно-білий</a:t>
            </a:r>
            <a:r>
              <a:rPr lang="ru-RU" sz="2000" b="1" dirty="0" smtClean="0">
                <a:latin typeface="Joinks"/>
              </a:rPr>
              <a:t> та </a:t>
            </a:r>
            <a:r>
              <a:rPr lang="ru-RU" sz="2000" b="1" dirty="0" err="1" smtClean="0">
                <a:latin typeface="Joinks"/>
              </a:rPr>
              <a:t>білий</a:t>
            </a:r>
            <a:r>
              <a:rPr lang="ru-RU" sz="2000" b="1" dirty="0" smtClean="0">
                <a:latin typeface="Joinks"/>
              </a:rPr>
              <a:t>.</a:t>
            </a:r>
          </a:p>
          <a:p>
            <a:pPr algn="ctr"/>
            <a:endParaRPr lang="ru-RU" sz="2000" b="1" dirty="0">
              <a:latin typeface="Joinks"/>
            </a:endParaRPr>
          </a:p>
          <a:p>
            <a:pPr algn="ctr"/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Продуктивні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якості</a:t>
            </a:r>
            <a:r>
              <a:rPr lang="ru-RU" sz="2000" b="1" dirty="0" smtClean="0">
                <a:latin typeface="Joinks"/>
              </a:rPr>
              <a:t>. Жива </a:t>
            </a:r>
            <a:r>
              <a:rPr lang="ru-RU" sz="2000" b="1" dirty="0" err="1" smtClean="0">
                <a:latin typeface="Joinks"/>
              </a:rPr>
              <a:t>маса</a:t>
            </a:r>
            <a:r>
              <a:rPr lang="ru-RU" sz="2000" b="1" dirty="0" smtClean="0">
                <a:latin typeface="Joinks"/>
              </a:rPr>
              <a:t> курей – 1– </a:t>
            </a:r>
            <a:r>
              <a:rPr lang="ru-RU" sz="2000" b="1" dirty="0" smtClean="0">
                <a:latin typeface="Joinks"/>
              </a:rPr>
              <a:t>1,5 кг</a:t>
            </a:r>
            <a:r>
              <a:rPr lang="ru-RU" sz="2000" b="1" dirty="0" smtClean="0">
                <a:latin typeface="Joinks"/>
              </a:rPr>
              <a:t>, </a:t>
            </a:r>
            <a:r>
              <a:rPr lang="ru-RU" sz="2000" b="1" dirty="0" err="1" smtClean="0">
                <a:latin typeface="Joinks"/>
              </a:rPr>
              <a:t>півнів</a:t>
            </a:r>
            <a:r>
              <a:rPr lang="ru-RU" sz="2000" b="1" dirty="0" smtClean="0">
                <a:latin typeface="Joinks"/>
              </a:rPr>
              <a:t> – 1,7–2 </a:t>
            </a:r>
            <a:r>
              <a:rPr lang="ru-RU" sz="2000" b="1" dirty="0" smtClean="0">
                <a:latin typeface="Joinks"/>
              </a:rPr>
              <a:t>кг. </a:t>
            </a:r>
            <a:r>
              <a:rPr lang="ru-RU" sz="2000" b="1" dirty="0" err="1" smtClean="0">
                <a:latin typeface="Joinks"/>
              </a:rPr>
              <a:t>Несучість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60–80 </a:t>
            </a:r>
            <a:r>
              <a:rPr lang="ru-RU" sz="2000" b="1" dirty="0" err="1" smtClean="0">
                <a:latin typeface="Joinks"/>
              </a:rPr>
              <a:t>яєць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середньою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масою</a:t>
            </a:r>
            <a:r>
              <a:rPr lang="ru-RU" sz="2000" b="1" dirty="0" smtClean="0">
                <a:latin typeface="Joinks"/>
              </a:rPr>
              <a:t> 40 </a:t>
            </a:r>
            <a:r>
              <a:rPr lang="ru-RU" sz="2000" b="1" dirty="0" smtClean="0">
                <a:latin typeface="Joinks"/>
              </a:rPr>
              <a:t>г </a:t>
            </a:r>
            <a:r>
              <a:rPr lang="ru-RU" sz="2000" b="1" dirty="0" smtClean="0">
                <a:latin typeface="Joinks"/>
              </a:rPr>
              <a:t>з </a:t>
            </a:r>
            <a:r>
              <a:rPr lang="ru-RU" sz="2000" b="1" dirty="0" err="1" smtClean="0">
                <a:latin typeface="Joinks"/>
              </a:rPr>
              <a:t>білою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шкаралупою</a:t>
            </a:r>
            <a:r>
              <a:rPr lang="ru-RU" sz="2000" b="1" dirty="0" smtClean="0">
                <a:latin typeface="Joinks"/>
              </a:rPr>
              <a:t> з </a:t>
            </a:r>
            <a:r>
              <a:rPr lang="ru-RU" sz="2000" b="1" dirty="0" err="1" smtClean="0">
                <a:latin typeface="Joinks"/>
              </a:rPr>
              <a:t>червонуватим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відтінком</a:t>
            </a:r>
            <a:r>
              <a:rPr lang="ru-RU" sz="2000" b="1" dirty="0" smtClean="0">
                <a:latin typeface="Joinks"/>
              </a:rPr>
              <a:t>.</a:t>
            </a:r>
            <a:endParaRPr lang="ru-RU" sz="2000" b="1" dirty="0">
              <a:latin typeface="Joink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66590" y="260648"/>
            <a:ext cx="538459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Joinks"/>
              </a:rPr>
              <a:t>  </a:t>
            </a:r>
            <a:r>
              <a:rPr lang="ru-RU" sz="3200" b="1" dirty="0" err="1" smtClean="0">
                <a:solidFill>
                  <a:schemeClr val="tx1"/>
                </a:solidFill>
                <a:latin typeface="Joinks"/>
              </a:rPr>
              <a:t>Фенікс</a:t>
            </a:r>
            <a:r>
              <a:rPr lang="ru-RU" sz="3200" b="1" dirty="0" smtClean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Joinks"/>
              </a:rPr>
              <a:t>або</a:t>
            </a:r>
            <a:r>
              <a:rPr lang="ru-RU" sz="3200" b="1" dirty="0" smtClean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Joinks"/>
              </a:rPr>
              <a:t>іокогамська</a:t>
            </a:r>
            <a:endParaRPr lang="ru-RU" sz="3200" b="1" dirty="0">
              <a:solidFill>
                <a:schemeClr val="tx1"/>
              </a:solidFill>
              <a:latin typeface="Joinks"/>
            </a:endParaRPr>
          </a:p>
        </p:txBody>
      </p:sp>
    </p:spTree>
    <p:extLst>
      <p:ext uri="{BB962C8B-B14F-4D97-AF65-F5344CB8AC3E}">
        <p14:creationId xmlns:p14="http://schemas.microsoft.com/office/powerpoint/2010/main" val="357003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997" y="1428938"/>
            <a:ext cx="4501331" cy="473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0" y="1837619"/>
            <a:ext cx="3923928" cy="3921834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154756" y="844164"/>
            <a:ext cx="2265115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dirty="0" err="1" smtClean="0">
                <a:solidFill>
                  <a:schemeClr val="tx1"/>
                </a:solidFill>
                <a:latin typeface="Joinks"/>
              </a:rPr>
              <a:t>Сибрайт</a:t>
            </a:r>
            <a:r>
              <a:rPr lang="uk-UA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endParaRPr lang="uk-UA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28231" y="1899250"/>
            <a:ext cx="40148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Joinks"/>
              </a:rPr>
              <a:t>Ця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дуже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приваблива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дрібна</a:t>
            </a:r>
            <a:r>
              <a:rPr lang="ru-RU" sz="2000" b="1" dirty="0">
                <a:latin typeface="Joinks"/>
              </a:rPr>
              <a:t> порода курей </a:t>
            </a:r>
            <a:r>
              <a:rPr lang="ru-RU" sz="2000" b="1" dirty="0" err="1">
                <a:latin typeface="Joinks"/>
              </a:rPr>
              <a:t>цікава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тим</a:t>
            </a:r>
            <a:r>
              <a:rPr lang="ru-RU" sz="2000" b="1" dirty="0" smtClean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що</a:t>
            </a:r>
            <a:r>
              <a:rPr lang="ru-RU" sz="2000" b="1" dirty="0">
                <a:latin typeface="Joinks"/>
              </a:rPr>
              <a:t> в </a:t>
            </a:r>
            <a:r>
              <a:rPr lang="ru-RU" sz="2000" b="1" dirty="0" err="1">
                <a:latin typeface="Joinks"/>
              </a:rPr>
              <a:t>півнів</a:t>
            </a:r>
            <a:r>
              <a:rPr lang="ru-RU" sz="2000" b="1" dirty="0">
                <a:latin typeface="Joinks"/>
              </a:rPr>
              <a:t> та курей </a:t>
            </a:r>
            <a:r>
              <a:rPr lang="ru-RU" sz="2000" b="1" dirty="0" err="1">
                <a:latin typeface="Joinks"/>
              </a:rPr>
              <a:t>немає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типового </a:t>
            </a:r>
            <a:r>
              <a:rPr lang="ru-RU" sz="2000" b="1" dirty="0" err="1" smtClean="0">
                <a:latin typeface="Joinks"/>
              </a:rPr>
              <a:t>довгастого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пір’я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шийної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косиці</a:t>
            </a:r>
            <a:r>
              <a:rPr lang="ru-RU" sz="2000" b="1" dirty="0">
                <a:latin typeface="Joinks"/>
              </a:rPr>
              <a:t>.</a:t>
            </a:r>
          </a:p>
          <a:p>
            <a:pPr algn="ctr"/>
            <a:r>
              <a:rPr lang="ru-RU" sz="2000" b="1" dirty="0" err="1">
                <a:latin typeface="Joinks"/>
              </a:rPr>
              <a:t>Різновиди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кольору</a:t>
            </a:r>
            <a:r>
              <a:rPr lang="ru-RU" sz="2000" b="1" dirty="0">
                <a:latin typeface="Joinks"/>
              </a:rPr>
              <a:t> в </a:t>
            </a:r>
            <a:r>
              <a:rPr lang="ru-RU" sz="2000" b="1" dirty="0" err="1">
                <a:latin typeface="Joinks"/>
              </a:rPr>
              <a:t>породі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 err="1">
                <a:latin typeface="Joinks"/>
              </a:rPr>
              <a:t>срібний</a:t>
            </a:r>
            <a:r>
              <a:rPr lang="ru-RU" sz="2000" b="1" dirty="0">
                <a:latin typeface="Joinks"/>
              </a:rPr>
              <a:t> і </a:t>
            </a:r>
            <a:r>
              <a:rPr lang="ru-RU" sz="2000" b="1" dirty="0" err="1">
                <a:latin typeface="Joinks"/>
              </a:rPr>
              <a:t>золотий</a:t>
            </a:r>
            <a:r>
              <a:rPr lang="ru-RU" sz="2000" b="1" dirty="0">
                <a:latin typeface="Joinks"/>
              </a:rPr>
              <a:t>.</a:t>
            </a:r>
          </a:p>
          <a:p>
            <a:pPr algn="ctr"/>
            <a:r>
              <a:rPr lang="ru-RU" sz="2000" b="1" dirty="0" err="1">
                <a:latin typeface="Joinks"/>
              </a:rPr>
              <a:t>Продуктивні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якості</a:t>
            </a:r>
            <a:r>
              <a:rPr lang="ru-RU" sz="2000" b="1" dirty="0">
                <a:latin typeface="Joinks"/>
              </a:rPr>
              <a:t>: </a:t>
            </a:r>
            <a:r>
              <a:rPr lang="ru-RU" sz="2000" b="1" dirty="0" err="1">
                <a:latin typeface="Joinks"/>
              </a:rPr>
              <a:t>маса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півня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>
                <a:latin typeface="Joinks"/>
              </a:rPr>
              <a:t>0,6, курки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>
                <a:latin typeface="Joinks"/>
              </a:rPr>
              <a:t>0,5 кг. </a:t>
            </a:r>
            <a:r>
              <a:rPr lang="ru-RU" sz="2000" b="1" dirty="0" err="1">
                <a:latin typeface="Joinks"/>
              </a:rPr>
              <a:t>Середня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маса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яйця</a:t>
            </a:r>
            <a:r>
              <a:rPr lang="ru-RU" sz="2000" b="1" dirty="0" smtClean="0">
                <a:latin typeface="Joinks"/>
              </a:rPr>
              <a:t> – </a:t>
            </a:r>
            <a:r>
              <a:rPr lang="ru-RU" sz="2000" b="1" dirty="0">
                <a:latin typeface="Joinks"/>
              </a:rPr>
              <a:t>30 г, </a:t>
            </a:r>
            <a:r>
              <a:rPr lang="ru-RU" sz="2000" b="1" dirty="0" err="1">
                <a:latin typeface="Joinks"/>
              </a:rPr>
              <a:t>шкаралупа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біла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або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жовтувата</a:t>
            </a:r>
            <a:r>
              <a:rPr lang="ru-RU" sz="2000" b="1" dirty="0">
                <a:latin typeface="Joink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517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82" y="703262"/>
            <a:ext cx="4968875" cy="605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3606475" cy="4464496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351419" y="1582341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latin typeface="Joinks"/>
              </a:rPr>
              <a:t>Належить</a:t>
            </a:r>
            <a:r>
              <a:rPr lang="ru-RU" sz="2000" b="1" dirty="0">
                <a:latin typeface="Joinks"/>
              </a:rPr>
              <a:t> до </a:t>
            </a:r>
            <a:r>
              <a:rPr lang="ru-RU" sz="2000" b="1" dirty="0" err="1">
                <a:latin typeface="Joinks"/>
              </a:rPr>
              <a:t>найдрібніших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порід</a:t>
            </a:r>
            <a:r>
              <a:rPr lang="ru-RU" sz="2000" b="1" dirty="0">
                <a:latin typeface="Joinks"/>
              </a:rPr>
              <a:t> з </a:t>
            </a:r>
            <a:r>
              <a:rPr lang="ru-RU" sz="2000" b="1" dirty="0" err="1">
                <a:latin typeface="Joinks"/>
              </a:rPr>
              <a:t>ніжною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конституцією</a:t>
            </a:r>
            <a:r>
              <a:rPr lang="ru-RU" sz="2000" b="1" dirty="0">
                <a:latin typeface="Joinks"/>
              </a:rPr>
              <a:t>. </a:t>
            </a:r>
            <a:endParaRPr lang="ru-RU" sz="2000" b="1" dirty="0" smtClean="0">
              <a:latin typeface="Joinks"/>
            </a:endParaRPr>
          </a:p>
          <a:p>
            <a:pPr algn="ctr"/>
            <a:r>
              <a:rPr lang="ru-RU" sz="2000" b="1" dirty="0" smtClean="0">
                <a:latin typeface="Joinks"/>
              </a:rPr>
              <a:t>Для </a:t>
            </a:r>
            <a:r>
              <a:rPr lang="ru-RU" sz="2000" b="1" dirty="0" err="1">
                <a:latin typeface="Joinks"/>
              </a:rPr>
              <a:t>розведення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необхідно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чисте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сухе</a:t>
            </a:r>
            <a:r>
              <a:rPr lang="ru-RU" sz="2000" b="1" dirty="0">
                <a:latin typeface="Joinks"/>
              </a:rPr>
              <a:t> та </a:t>
            </a:r>
            <a:r>
              <a:rPr lang="ru-RU" sz="2000" b="1" dirty="0" err="1">
                <a:latin typeface="Joinks"/>
              </a:rPr>
              <a:t>доглянуте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середовище</a:t>
            </a:r>
            <a:r>
              <a:rPr lang="ru-RU" sz="2000" b="1" dirty="0">
                <a:latin typeface="Joinks"/>
              </a:rPr>
              <a:t>.</a:t>
            </a:r>
          </a:p>
          <a:p>
            <a:pPr algn="ctr"/>
            <a:r>
              <a:rPr lang="ru-RU" sz="2000" b="1" dirty="0" err="1">
                <a:latin typeface="Joinks"/>
              </a:rPr>
              <a:t>Різновиди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кольорів</a:t>
            </a:r>
            <a:r>
              <a:rPr lang="ru-RU" sz="2000" b="1" dirty="0">
                <a:latin typeface="Joinks"/>
              </a:rPr>
              <a:t>: </a:t>
            </a:r>
            <a:r>
              <a:rPr lang="ru-RU" sz="2000" b="1" dirty="0" err="1">
                <a:latin typeface="Joinks"/>
              </a:rPr>
              <a:t>чорний</a:t>
            </a:r>
            <a:r>
              <a:rPr lang="ru-RU" sz="2000" b="1" dirty="0">
                <a:latin typeface="Joinks"/>
              </a:rPr>
              <a:t> (</a:t>
            </a:r>
            <a:r>
              <a:rPr lang="ru-RU" sz="2000" b="1" dirty="0" err="1">
                <a:latin typeface="Joinks"/>
              </a:rPr>
              <a:t>найбільш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поширений</a:t>
            </a:r>
            <a:r>
              <a:rPr lang="ru-RU" sz="2000" b="1" dirty="0">
                <a:latin typeface="Joinks"/>
              </a:rPr>
              <a:t>), </a:t>
            </a:r>
            <a:r>
              <a:rPr lang="ru-RU" sz="2000" b="1" dirty="0" err="1">
                <a:latin typeface="Joinks"/>
              </a:rPr>
              <a:t>білий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синій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смугастий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чорно-білий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світлий</a:t>
            </a:r>
            <a:r>
              <a:rPr lang="ru-RU" sz="2000" b="1" dirty="0">
                <a:latin typeface="Joinks"/>
              </a:rPr>
              <a:t> (з </a:t>
            </a:r>
            <a:r>
              <a:rPr lang="ru-RU" sz="2000" b="1" dirty="0" err="1">
                <a:latin typeface="Joinks"/>
              </a:rPr>
              <a:t>колумбійським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малюнком</a:t>
            </a:r>
            <a:r>
              <a:rPr lang="ru-RU" sz="2000" b="1" dirty="0">
                <a:latin typeface="Joinks"/>
              </a:rPr>
              <a:t>), </a:t>
            </a:r>
            <a:r>
              <a:rPr lang="ru-RU" sz="2000" b="1" dirty="0" err="1">
                <a:latin typeface="Joinks"/>
              </a:rPr>
              <a:t>жовтий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синій</a:t>
            </a:r>
            <a:r>
              <a:rPr lang="ru-RU" sz="2000" b="1" dirty="0">
                <a:latin typeface="Joinks"/>
              </a:rPr>
              <a:t> та </a:t>
            </a:r>
            <a:r>
              <a:rPr lang="ru-RU" sz="2000" b="1" dirty="0" err="1">
                <a:latin typeface="Joinks"/>
              </a:rPr>
              <a:t>трикольоровий</a:t>
            </a:r>
            <a:r>
              <a:rPr lang="ru-RU" sz="2000" b="1" dirty="0">
                <a:latin typeface="Joinks"/>
              </a:rPr>
              <a:t>.</a:t>
            </a:r>
          </a:p>
          <a:p>
            <a:pPr algn="ctr"/>
            <a:r>
              <a:rPr lang="ru-RU" sz="2000" b="1" dirty="0" err="1">
                <a:latin typeface="Joinks"/>
              </a:rPr>
              <a:t>Продуктивні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якості</a:t>
            </a:r>
            <a:r>
              <a:rPr lang="ru-RU" sz="2000" b="1" dirty="0">
                <a:latin typeface="Joinks"/>
              </a:rPr>
              <a:t>: </a:t>
            </a:r>
            <a:r>
              <a:rPr lang="ru-RU" sz="2000" b="1" dirty="0" err="1">
                <a:latin typeface="Joinks"/>
              </a:rPr>
              <a:t>маса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півня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>
                <a:latin typeface="Joinks"/>
              </a:rPr>
              <a:t>0,6, курки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 smtClean="0">
                <a:latin typeface="Joinks"/>
              </a:rPr>
              <a:t>0,5 </a:t>
            </a:r>
            <a:r>
              <a:rPr lang="ru-RU" sz="2000" b="1" dirty="0">
                <a:latin typeface="Joinks"/>
              </a:rPr>
              <a:t>кг, </a:t>
            </a:r>
            <a:r>
              <a:rPr lang="ru-RU" sz="2000" b="1" dirty="0" err="1">
                <a:latin typeface="Joinks"/>
              </a:rPr>
              <a:t>несучість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</a:t>
            </a:r>
          </a:p>
          <a:p>
            <a:pPr algn="ctr"/>
            <a:r>
              <a:rPr lang="ru-RU" sz="2000" b="1" dirty="0" smtClean="0">
                <a:latin typeface="Joinks"/>
              </a:rPr>
              <a:t> 80 </a:t>
            </a:r>
            <a:r>
              <a:rPr lang="ru-RU" sz="2000" b="1" dirty="0" err="1" smtClean="0">
                <a:latin typeface="Joinks"/>
              </a:rPr>
              <a:t>яєць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масою</a:t>
            </a:r>
            <a:r>
              <a:rPr lang="ru-RU" sz="2000" b="1" dirty="0">
                <a:latin typeface="Joinks"/>
              </a:rPr>
              <a:t> 25 </a:t>
            </a:r>
            <a:r>
              <a:rPr lang="ru-RU" sz="2000" b="1" dirty="0" smtClean="0">
                <a:latin typeface="Joinks"/>
              </a:rPr>
              <a:t>г </a:t>
            </a:r>
            <a:r>
              <a:rPr lang="ru-RU" sz="2000" b="1" dirty="0">
                <a:latin typeface="Joinks"/>
              </a:rPr>
              <a:t>з </a:t>
            </a:r>
            <a:r>
              <a:rPr lang="ru-RU" sz="2000" b="1" dirty="0" err="1">
                <a:latin typeface="Joinks"/>
              </a:rPr>
              <a:t>білою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шкаралупою</a:t>
            </a:r>
            <a:r>
              <a:rPr lang="ru-RU" sz="2000" b="1" dirty="0">
                <a:latin typeface="Joinks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812400"/>
            <a:ext cx="2592287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Joinks"/>
              </a:rPr>
              <a:t>   </a:t>
            </a:r>
            <a:r>
              <a:rPr kumimoji="0" lang="uk-UA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Joinks"/>
              </a:rPr>
              <a:t>Бентам</a:t>
            </a:r>
            <a:endParaRPr kumimoji="0" lang="ru-RU" sz="3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Joinks"/>
            </a:endParaRPr>
          </a:p>
        </p:txBody>
      </p:sp>
    </p:spTree>
    <p:extLst>
      <p:ext uri="{BB962C8B-B14F-4D97-AF65-F5344CB8AC3E}">
        <p14:creationId xmlns:p14="http://schemas.microsoft.com/office/powerpoint/2010/main" val="272608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1457400"/>
            <a:ext cx="4968875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251355"/>
            <a:ext cx="6912768" cy="13849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200" kern="0" dirty="0" smtClean="0">
                <a:solidFill>
                  <a:srgbClr val="006699"/>
                </a:solidFill>
                <a:latin typeface="Joinks"/>
                <a:ea typeface="+mj-ea"/>
                <a:cs typeface="+mj-cs"/>
              </a:rPr>
              <a:t> </a:t>
            </a:r>
            <a:r>
              <a:rPr lang="uk-UA" sz="4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Бійцівські</a:t>
            </a:r>
            <a:r>
              <a:rPr kumimoji="0" lang="uk-UA" sz="4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породи</a:t>
            </a:r>
            <a:r>
              <a:rPr kumimoji="0" lang="uk-UA" sz="42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r>
              <a:rPr kumimoji="0" lang="uk-UA" sz="4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курей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1"/>
          <a:stretch/>
        </p:blipFill>
        <p:spPr>
          <a:xfrm>
            <a:off x="253469" y="2118411"/>
            <a:ext cx="3598451" cy="44600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088785" y="1772817"/>
            <a:ext cx="1611007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dirty="0" err="1">
                <a:solidFill>
                  <a:srgbClr val="C00000"/>
                </a:solidFill>
                <a:latin typeface="Joinks"/>
              </a:rPr>
              <a:t>Азиль</a:t>
            </a:r>
            <a:endParaRPr lang="ru-RU" sz="3200" b="1" dirty="0">
              <a:solidFill>
                <a:srgbClr val="C00000"/>
              </a:solidFill>
              <a:latin typeface="Joink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2204864"/>
            <a:ext cx="4104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Joinks"/>
              </a:rPr>
              <a:t>Це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індійська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назва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усіх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чистокровних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бійцевих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порід</a:t>
            </a:r>
            <a:r>
              <a:rPr lang="ru-RU" sz="2000" b="1" dirty="0">
                <a:latin typeface="Joinks"/>
              </a:rPr>
              <a:t>.</a:t>
            </a:r>
          </a:p>
          <a:p>
            <a:pPr algn="ctr"/>
            <a:r>
              <a:rPr lang="ru-RU" sz="2000" b="1" dirty="0" err="1">
                <a:latin typeface="Joinks"/>
              </a:rPr>
              <a:t>Середнього</a:t>
            </a:r>
            <a:r>
              <a:rPr lang="ru-RU" sz="2000" b="1" dirty="0">
                <a:latin typeface="Joinks"/>
              </a:rPr>
              <a:t> росту, </a:t>
            </a:r>
            <a:r>
              <a:rPr lang="ru-RU" sz="2000" b="1" dirty="0" err="1">
                <a:latin typeface="Joinks"/>
              </a:rPr>
              <a:t>кістляві</a:t>
            </a:r>
            <a:r>
              <a:rPr lang="ru-RU" sz="2000" b="1" dirty="0">
                <a:latin typeface="Joinks"/>
              </a:rPr>
              <a:t>, з широкою </a:t>
            </a:r>
            <a:r>
              <a:rPr lang="ru-RU" sz="2000" b="1" dirty="0" smtClean="0">
                <a:latin typeface="Joinks"/>
              </a:rPr>
              <a:t>грудною </a:t>
            </a:r>
            <a:r>
              <a:rPr lang="ru-RU" sz="2000" b="1" dirty="0" err="1" smtClean="0">
                <a:latin typeface="Joinks"/>
              </a:rPr>
              <a:t>кліткою</a:t>
            </a:r>
            <a:r>
              <a:rPr lang="ru-RU" sz="2000" b="1" dirty="0" smtClean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коротконогі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із</a:t>
            </a:r>
            <a:r>
              <a:rPr lang="ru-RU" sz="2000" b="1" dirty="0">
                <a:latin typeface="Joinks"/>
              </a:rPr>
              <a:t> добре </a:t>
            </a:r>
            <a:r>
              <a:rPr lang="ru-RU" sz="2000" b="1" dirty="0" err="1">
                <a:latin typeface="Joinks"/>
              </a:rPr>
              <a:t>розвиненою</a:t>
            </a:r>
            <a:r>
              <a:rPr lang="ru-RU" sz="2000" b="1" dirty="0">
                <a:latin typeface="Joinks"/>
              </a:rPr>
              <a:t> мускулатурою, </a:t>
            </a:r>
            <a:r>
              <a:rPr lang="ru-RU" sz="2000" b="1" dirty="0" err="1">
                <a:latin typeface="Joinks"/>
              </a:rPr>
              <a:t>приземисті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smtClean="0">
                <a:latin typeface="Joinks"/>
              </a:rPr>
              <a:t>з  </a:t>
            </a:r>
            <a:r>
              <a:rPr lang="ru-RU" sz="2000" b="1" dirty="0" err="1" smtClean="0">
                <a:latin typeface="Joinks"/>
              </a:rPr>
              <a:t>жорстким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пір’ям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стрункі</a:t>
            </a:r>
            <a:r>
              <a:rPr lang="ru-RU" sz="2000" b="1" dirty="0">
                <a:latin typeface="Joinks"/>
              </a:rPr>
              <a:t>. </a:t>
            </a:r>
          </a:p>
          <a:p>
            <a:pPr algn="ctr"/>
            <a:r>
              <a:rPr lang="ru-RU" sz="2000" b="1" dirty="0" err="1">
                <a:latin typeface="Joinks"/>
              </a:rPr>
              <a:t>Навіть</a:t>
            </a:r>
            <a:r>
              <a:rPr lang="ru-RU" sz="2000" b="1" dirty="0">
                <a:latin typeface="Joinks"/>
              </a:rPr>
              <a:t> самки </a:t>
            </a:r>
            <a:r>
              <a:rPr lang="ru-RU" sz="2000" b="1" dirty="0" err="1">
                <a:latin typeface="Joinks"/>
              </a:rPr>
              <a:t>мають</a:t>
            </a:r>
            <a:r>
              <a:rPr lang="ru-RU" sz="2000" b="1" dirty="0">
                <a:latin typeface="Joinks"/>
              </a:rPr>
              <a:t>  </a:t>
            </a:r>
            <a:r>
              <a:rPr lang="ru-RU" sz="2000" b="1" dirty="0" err="1">
                <a:latin typeface="Joinks"/>
              </a:rPr>
              <a:t>яскраво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виражений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бійцівський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>
                <a:latin typeface="Joinks"/>
              </a:rPr>
              <a:t>норов.</a:t>
            </a:r>
          </a:p>
          <a:p>
            <a:pPr algn="ctr"/>
            <a:r>
              <a:rPr lang="ru-RU" sz="2000" b="1" dirty="0" err="1">
                <a:latin typeface="Joinks"/>
              </a:rPr>
              <a:t>Маса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півня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>
                <a:latin typeface="Joinks"/>
              </a:rPr>
              <a:t>2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>
                <a:latin typeface="Joinks"/>
              </a:rPr>
              <a:t>2,5 кг, </a:t>
            </a:r>
            <a:r>
              <a:rPr lang="ru-RU" sz="2000" b="1" dirty="0" smtClean="0">
                <a:latin typeface="Joinks"/>
              </a:rPr>
              <a:t>курки –  </a:t>
            </a:r>
            <a:r>
              <a:rPr lang="ru-RU" sz="2000" b="1" dirty="0">
                <a:latin typeface="Joinks"/>
              </a:rPr>
              <a:t>1,5 </a:t>
            </a:r>
            <a:r>
              <a:rPr lang="ru-RU" sz="2000" b="1" dirty="0">
                <a:latin typeface="Joinks"/>
              </a:rPr>
              <a:t>–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>
                <a:latin typeface="Joinks"/>
              </a:rPr>
              <a:t>2 кг.</a:t>
            </a:r>
          </a:p>
        </p:txBody>
      </p:sp>
    </p:spTree>
    <p:extLst>
      <p:ext uri="{BB962C8B-B14F-4D97-AF65-F5344CB8AC3E}">
        <p14:creationId xmlns:p14="http://schemas.microsoft.com/office/powerpoint/2010/main" val="212690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715866" cy="683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74" y="1124744"/>
            <a:ext cx="3606475" cy="4378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701928" y="497718"/>
            <a:ext cx="424348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Joinks"/>
              </a:rPr>
              <a:t>Цю</a:t>
            </a:r>
            <a:r>
              <a:rPr lang="ru-RU" sz="2000" b="1" dirty="0">
                <a:latin typeface="Joinks"/>
              </a:rPr>
              <a:t> породу </a:t>
            </a:r>
            <a:r>
              <a:rPr lang="ru-RU" sz="2000" b="1" dirty="0" err="1">
                <a:latin typeface="Joinks"/>
              </a:rPr>
              <a:t>називають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ще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новоанглійською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або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сучасною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англійською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бійцівською</a:t>
            </a:r>
            <a:r>
              <a:rPr lang="ru-RU" sz="2000" b="1" dirty="0">
                <a:latin typeface="Joinks"/>
              </a:rPr>
              <a:t>. </a:t>
            </a:r>
            <a:r>
              <a:rPr lang="ru-RU" sz="2000" b="1" dirty="0" err="1">
                <a:latin typeface="Joinks"/>
              </a:rPr>
              <a:t>Крім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екзотичної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стрункої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форми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тіла</a:t>
            </a:r>
            <a:r>
              <a:rPr lang="ru-RU" sz="2000" b="1" dirty="0">
                <a:latin typeface="Joinks"/>
              </a:rPr>
              <a:t>, вона </a:t>
            </a:r>
            <a:r>
              <a:rPr lang="ru-RU" sz="2000" b="1" dirty="0" err="1">
                <a:latin typeface="Joinks"/>
              </a:rPr>
              <a:t>визначається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елегантною</a:t>
            </a:r>
            <a:r>
              <a:rPr lang="ru-RU" sz="2000" b="1" dirty="0">
                <a:latin typeface="Joinks"/>
              </a:rPr>
              <a:t> «</a:t>
            </a:r>
            <a:r>
              <a:rPr lang="ru-RU" sz="2000" b="1" dirty="0" err="1">
                <a:latin typeface="Joinks"/>
              </a:rPr>
              <a:t>англійською</a:t>
            </a:r>
            <a:r>
              <a:rPr lang="ru-RU" sz="2000" b="1" dirty="0">
                <a:latin typeface="Joinks"/>
              </a:rPr>
              <a:t>» </a:t>
            </a:r>
            <a:r>
              <a:rPr lang="ru-RU" sz="2000" b="1" dirty="0" err="1">
                <a:latin typeface="Joinks"/>
              </a:rPr>
              <a:t>ходою</a:t>
            </a:r>
            <a:r>
              <a:rPr lang="ru-RU" sz="2000" b="1" dirty="0">
                <a:latin typeface="Joinks"/>
              </a:rPr>
              <a:t>.</a:t>
            </a:r>
          </a:p>
          <a:p>
            <a:pPr algn="ctr"/>
            <a:r>
              <a:rPr lang="ru-RU" sz="2000" b="1" dirty="0" err="1">
                <a:latin typeface="Joinks"/>
              </a:rPr>
              <a:t>Різновиди</a:t>
            </a:r>
            <a:r>
              <a:rPr lang="ru-RU" sz="2000" b="1" dirty="0">
                <a:latin typeface="Joinks"/>
              </a:rPr>
              <a:t> за </a:t>
            </a:r>
            <a:r>
              <a:rPr lang="ru-RU" sz="2000" b="1" dirty="0" err="1">
                <a:latin typeface="Joinks"/>
              </a:rPr>
              <a:t>кольором</a:t>
            </a:r>
            <a:r>
              <a:rPr lang="ru-RU" sz="2000" b="1" dirty="0">
                <a:latin typeface="Joinks"/>
              </a:rPr>
              <a:t> і </a:t>
            </a:r>
            <a:r>
              <a:rPr lang="ru-RU" sz="2000" b="1" dirty="0" err="1">
                <a:latin typeface="Joinks"/>
              </a:rPr>
              <a:t>малюнком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пір'я</a:t>
            </a:r>
            <a:r>
              <a:rPr lang="ru-RU" sz="2000" b="1" dirty="0">
                <a:latin typeface="Joinks"/>
              </a:rPr>
              <a:t>: </a:t>
            </a:r>
            <a:r>
              <a:rPr lang="ru-RU" sz="2000" b="1" dirty="0" err="1">
                <a:latin typeface="Joinks"/>
              </a:rPr>
              <a:t>із</a:t>
            </a:r>
            <a:r>
              <a:rPr lang="ru-RU" sz="2000" b="1" dirty="0">
                <a:latin typeface="Joinks"/>
              </a:rPr>
              <a:t> золотистою </a:t>
            </a:r>
            <a:r>
              <a:rPr lang="ru-RU" sz="2000" b="1" dirty="0" err="1">
                <a:latin typeface="Joinks"/>
              </a:rPr>
              <a:t>шиєю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із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сріблястою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шиєю</a:t>
            </a:r>
            <a:r>
              <a:rPr lang="ru-RU" sz="2000" b="1" dirty="0">
                <a:latin typeface="Joinks"/>
              </a:rPr>
              <a:t>, з </a:t>
            </a:r>
            <a:r>
              <a:rPr lang="ru-RU" sz="2000" b="1" dirty="0" err="1">
                <a:latin typeface="Joinks"/>
              </a:rPr>
              <a:t>брунатними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грудьми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кольору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берези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синьо-золотий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синьо-червоний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синій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із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сріблястою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шиєю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червоний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крапчастий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синьо-срібний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кольору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пшениці</a:t>
            </a:r>
            <a:r>
              <a:rPr lang="ru-RU" sz="2000" b="1" dirty="0">
                <a:latin typeface="Joinks"/>
              </a:rPr>
              <a:t>.</a:t>
            </a:r>
          </a:p>
          <a:p>
            <a:pPr algn="ctr"/>
            <a:r>
              <a:rPr lang="ru-RU" sz="2000" b="1" dirty="0" err="1">
                <a:latin typeface="Joinks"/>
              </a:rPr>
              <a:t>Продуктивні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якості</a:t>
            </a:r>
            <a:r>
              <a:rPr lang="ru-RU" sz="2000" b="1" dirty="0">
                <a:latin typeface="Joinks"/>
              </a:rPr>
              <a:t>: </a:t>
            </a:r>
            <a:r>
              <a:rPr lang="ru-RU" sz="2000" b="1" dirty="0" err="1">
                <a:latin typeface="Joinks"/>
              </a:rPr>
              <a:t>маса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півня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>
                <a:latin typeface="Joinks"/>
              </a:rPr>
              <a:t>0,6, курки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>
                <a:latin typeface="Joinks"/>
              </a:rPr>
              <a:t>0,5 кг, </a:t>
            </a:r>
            <a:r>
              <a:rPr lang="ru-RU" sz="2000" b="1" dirty="0" err="1">
                <a:latin typeface="Joinks"/>
              </a:rPr>
              <a:t>несучість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>
                <a:latin typeface="Joinks"/>
              </a:rPr>
              <a:t>40 </a:t>
            </a:r>
            <a:r>
              <a:rPr lang="ru-RU" sz="2000" b="1" dirty="0" err="1">
                <a:latin typeface="Joinks"/>
              </a:rPr>
              <a:t>яєць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маса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яйця</a:t>
            </a:r>
            <a:r>
              <a:rPr lang="ru-RU" sz="2000" b="1" dirty="0" smtClean="0">
                <a:latin typeface="Joinks"/>
              </a:rPr>
              <a:t> – </a:t>
            </a:r>
            <a:r>
              <a:rPr lang="ru-RU" sz="2000" b="1" dirty="0">
                <a:latin typeface="Joinks"/>
              </a:rPr>
              <a:t>25 г, з </a:t>
            </a:r>
            <a:r>
              <a:rPr lang="ru-RU" sz="2000" b="1" dirty="0" err="1">
                <a:latin typeface="Joinks"/>
              </a:rPr>
              <a:t>довгуватою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шкаралупою</a:t>
            </a:r>
            <a:r>
              <a:rPr lang="ru-RU" sz="2000" b="1" dirty="0" smtClean="0">
                <a:latin typeface="Joinks"/>
              </a:rPr>
              <a:t>.</a:t>
            </a:r>
            <a:endParaRPr lang="ru-RU" sz="2000" b="1" dirty="0">
              <a:latin typeface="Joink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04665"/>
            <a:ext cx="4701928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Joinks"/>
              </a:rPr>
              <a:t>Англійська бійцівська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Joink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18739" y="4399799"/>
            <a:ext cx="2077020" cy="2348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4622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1610377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 err="1">
                <a:solidFill>
                  <a:srgbClr val="000000"/>
                </a:solidFill>
                <a:latin typeface="Joinks"/>
                <a:ea typeface="Calibri"/>
              </a:rPr>
              <a:t>Ямато</a:t>
            </a:r>
            <a:endParaRPr lang="ru-RU" sz="3600" b="1" dirty="0">
              <a:latin typeface="Joink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18" y="1305341"/>
            <a:ext cx="2589110" cy="4790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729570"/>
            <a:ext cx="4968875" cy="592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06341" y="1305341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latin typeface="Joinks"/>
              </a:rPr>
              <a:t>Ямато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 err="1">
                <a:latin typeface="Joinks"/>
              </a:rPr>
              <a:t>японська</a:t>
            </a:r>
            <a:r>
              <a:rPr lang="ru-RU" sz="2000" b="1" dirty="0">
                <a:latin typeface="Joinks"/>
              </a:rPr>
              <a:t> порода </a:t>
            </a:r>
            <a:r>
              <a:rPr lang="ru-RU" sz="2000" b="1" dirty="0" err="1">
                <a:latin typeface="Joinks"/>
              </a:rPr>
              <a:t>бійцівських</a:t>
            </a:r>
            <a:r>
              <a:rPr lang="ru-RU" sz="2000" b="1" dirty="0">
                <a:latin typeface="Joinks"/>
              </a:rPr>
              <a:t> курей. </a:t>
            </a:r>
            <a:endParaRPr lang="ru-RU" sz="2000" b="1" dirty="0" smtClean="0">
              <a:latin typeface="Joinks"/>
            </a:endParaRPr>
          </a:p>
          <a:p>
            <a:pPr algn="ctr"/>
            <a:r>
              <a:rPr lang="ru-RU" sz="2000" b="1" dirty="0" err="1" smtClean="0">
                <a:latin typeface="Joinks"/>
              </a:rPr>
              <a:t>Маленька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низько</a:t>
            </a:r>
            <a:r>
              <a:rPr lang="ru-RU" sz="2000" b="1" dirty="0">
                <a:latin typeface="Joinks"/>
              </a:rPr>
              <a:t> і широко поставлена </a:t>
            </a:r>
            <a:r>
              <a:rPr lang="ru-RU" sz="2000" b="1" dirty="0" err="1">
                <a:latin typeface="Joinks"/>
              </a:rPr>
              <a:t>бійцівська</a:t>
            </a:r>
            <a:r>
              <a:rPr lang="ru-RU" sz="2000" b="1" dirty="0">
                <a:latin typeface="Joinks"/>
              </a:rPr>
              <a:t> порода з прямою </a:t>
            </a:r>
            <a:r>
              <a:rPr lang="ru-RU" sz="2000" b="1" dirty="0" err="1">
                <a:latin typeface="Joinks"/>
              </a:rPr>
              <a:t>поставою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мізерним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оперенням</a:t>
            </a:r>
            <a:r>
              <a:rPr lang="ru-RU" sz="2000" b="1" dirty="0">
                <a:latin typeface="Joinks"/>
              </a:rPr>
              <a:t>, типовою сережкою, </a:t>
            </a:r>
            <a:r>
              <a:rPr lang="ru-RU" sz="2000" b="1" dirty="0" err="1">
                <a:latin typeface="Joinks"/>
              </a:rPr>
              <a:t>м'ясистим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обличчям</a:t>
            </a:r>
            <a:r>
              <a:rPr lang="ru-RU" sz="2000" b="1" dirty="0">
                <a:latin typeface="Joinks"/>
              </a:rPr>
              <a:t> і </a:t>
            </a:r>
            <a:r>
              <a:rPr lang="ru-RU" sz="2000" b="1" dirty="0" err="1">
                <a:latin typeface="Joinks"/>
              </a:rPr>
              <a:t>загнутими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вгору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нижнім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хвостовим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пір'ям</a:t>
            </a:r>
            <a:r>
              <a:rPr lang="ru-RU" sz="2000" b="1" dirty="0">
                <a:latin typeface="Joinks"/>
              </a:rPr>
              <a:t>.</a:t>
            </a:r>
          </a:p>
          <a:p>
            <a:pPr algn="ctr"/>
            <a:r>
              <a:rPr lang="ru-RU" sz="2000" b="1" dirty="0">
                <a:latin typeface="Joinks"/>
              </a:rPr>
              <a:t>  </a:t>
            </a:r>
          </a:p>
          <a:p>
            <a:pPr algn="ctr"/>
            <a:r>
              <a:rPr lang="ru-RU" sz="2000" b="1" dirty="0">
                <a:latin typeface="Joinks"/>
              </a:rPr>
              <a:t>   Жива </a:t>
            </a:r>
            <a:r>
              <a:rPr lang="ru-RU" sz="2000" b="1" dirty="0" err="1" smtClean="0">
                <a:latin typeface="Joinks"/>
              </a:rPr>
              <a:t>маса</a:t>
            </a:r>
            <a:r>
              <a:rPr lang="ru-RU" sz="2000" b="1" dirty="0" smtClean="0">
                <a:latin typeface="Joinks"/>
              </a:rPr>
              <a:t> курей – </a:t>
            </a:r>
            <a:r>
              <a:rPr lang="ru-RU" sz="2000" b="1" dirty="0">
                <a:latin typeface="Joinks"/>
              </a:rPr>
              <a:t>1,3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>
                <a:latin typeface="Joinks"/>
              </a:rPr>
              <a:t>1,5 кг, </a:t>
            </a:r>
            <a:r>
              <a:rPr lang="ru-RU" sz="2000" b="1" dirty="0" err="1" smtClean="0">
                <a:latin typeface="Joinks"/>
              </a:rPr>
              <a:t>півнів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>
                <a:latin typeface="Joinks"/>
              </a:rPr>
              <a:t>– </a:t>
            </a:r>
            <a:r>
              <a:rPr lang="ru-RU" sz="2000" b="1" dirty="0" smtClean="0">
                <a:latin typeface="Joinks"/>
              </a:rPr>
              <a:t>1,5–1,7 </a:t>
            </a:r>
            <a:r>
              <a:rPr lang="ru-RU" sz="2000" b="1" dirty="0">
                <a:latin typeface="Joinks"/>
              </a:rPr>
              <a:t>кг. </a:t>
            </a:r>
            <a:r>
              <a:rPr lang="ru-RU" sz="2000" b="1" dirty="0" err="1">
                <a:latin typeface="Joinks"/>
              </a:rPr>
              <a:t>Мінімальна</a:t>
            </a:r>
            <a:r>
              <a:rPr lang="ru-RU" sz="2000" b="1" dirty="0">
                <a:latin typeface="Joinks"/>
              </a:rPr>
              <a:t> вага </a:t>
            </a:r>
            <a:r>
              <a:rPr lang="ru-RU" sz="2000" b="1" dirty="0" err="1">
                <a:latin typeface="Joinks"/>
              </a:rPr>
              <a:t>яєць</a:t>
            </a:r>
            <a:r>
              <a:rPr lang="ru-RU" sz="2000" b="1" dirty="0">
                <a:latin typeface="Joinks"/>
              </a:rPr>
              <a:t> для </a:t>
            </a:r>
            <a:r>
              <a:rPr lang="ru-RU" sz="2000" b="1" dirty="0" err="1">
                <a:latin typeface="Joinks"/>
              </a:rPr>
              <a:t>висиджування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35 г</a:t>
            </a:r>
            <a:r>
              <a:rPr lang="ru-RU" sz="2000" b="1" dirty="0">
                <a:latin typeface="Joinks"/>
              </a:rPr>
              <a:t>. </a:t>
            </a:r>
            <a:endParaRPr lang="ru-RU" sz="2000" b="1" dirty="0" smtClean="0">
              <a:latin typeface="Joinks"/>
            </a:endParaRPr>
          </a:p>
          <a:p>
            <a:pPr algn="ctr"/>
            <a:r>
              <a:rPr lang="ru-RU" sz="2000" b="1" dirty="0" err="1" smtClean="0">
                <a:latin typeface="Joinks"/>
              </a:rPr>
              <a:t>Колір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шкаралупи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від</a:t>
            </a:r>
            <a:r>
              <a:rPr lang="ru-RU" sz="2000" b="1" dirty="0">
                <a:latin typeface="Joinks"/>
              </a:rPr>
              <a:t> кремового до коричневого. </a:t>
            </a:r>
          </a:p>
        </p:txBody>
      </p:sp>
    </p:spTree>
    <p:extLst>
      <p:ext uri="{BB962C8B-B14F-4D97-AF65-F5344CB8AC3E}">
        <p14:creationId xmlns:p14="http://schemas.microsoft.com/office/powerpoint/2010/main" val="53534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048672" cy="814517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Питання самоконтролю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196752"/>
            <a:ext cx="6943193" cy="540060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sz="64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1.Що таке порода?</a:t>
            </a:r>
            <a:endParaRPr lang="ru-RU" sz="6400" b="1" dirty="0">
              <a:solidFill>
                <a:schemeClr val="tx1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sz="64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2.Як класифікують птицю за напрямом продуктивності?</a:t>
            </a:r>
            <a:endParaRPr lang="ru-RU" sz="6400" b="1" dirty="0">
              <a:solidFill>
                <a:schemeClr val="tx1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sz="64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3.Назвіть породи курей яйцевого напряму продуктивності.</a:t>
            </a:r>
            <a:endParaRPr lang="ru-RU" sz="6400" b="1" dirty="0">
              <a:solidFill>
                <a:schemeClr val="tx1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sz="64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4.Назвіть породи курей комбінованого напряму продуктивності.</a:t>
            </a:r>
            <a:endParaRPr lang="ru-RU" sz="6400" b="1" dirty="0">
              <a:solidFill>
                <a:schemeClr val="tx1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sz="64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5.Назвіть породи курей </a:t>
            </a:r>
            <a:r>
              <a:rPr lang="uk-UA" sz="6400" b="1" dirty="0" err="1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м’</a:t>
            </a:r>
            <a:r>
              <a:rPr lang="ru-RU" sz="64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ясного </a:t>
            </a:r>
            <a:r>
              <a:rPr lang="ru-RU" sz="6400" b="1" dirty="0" err="1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напряму</a:t>
            </a:r>
            <a:r>
              <a:rPr lang="ru-RU" sz="64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 </a:t>
            </a:r>
            <a:r>
              <a:rPr lang="ru-RU" sz="6400" b="1" dirty="0" err="1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продуктивності</a:t>
            </a:r>
            <a:r>
              <a:rPr lang="ru-RU" sz="64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.</a:t>
            </a:r>
            <a:endParaRPr lang="ru-RU" sz="6400" b="1" dirty="0">
              <a:solidFill>
                <a:schemeClr val="tx1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64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6.Перечисліть </a:t>
            </a:r>
            <a:r>
              <a:rPr lang="ru-RU" sz="6400" b="1" dirty="0" err="1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екстер'єрні</a:t>
            </a:r>
            <a:r>
              <a:rPr lang="ru-RU" sz="64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 </a:t>
            </a:r>
            <a:r>
              <a:rPr lang="ru-RU" sz="6400" b="1" dirty="0" err="1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відмінності</a:t>
            </a:r>
            <a:r>
              <a:rPr lang="ru-RU" sz="64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 </a:t>
            </a:r>
            <a:r>
              <a:rPr lang="ru-RU" sz="6400" b="1" dirty="0" err="1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порід</a:t>
            </a:r>
            <a:r>
              <a:rPr lang="ru-RU" sz="64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 яйцевого та </a:t>
            </a:r>
            <a:r>
              <a:rPr lang="ru-RU" sz="6400" b="1" dirty="0" err="1" smtClean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м'ясного</a:t>
            </a:r>
            <a:r>
              <a:rPr lang="ru-RU" sz="64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 </a:t>
            </a:r>
            <a:r>
              <a:rPr lang="uk-UA" sz="6400" b="1" dirty="0" smtClean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напряму </a:t>
            </a:r>
            <a:r>
              <a:rPr lang="uk-UA" sz="64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продуктивності.</a:t>
            </a:r>
            <a:endParaRPr lang="ru-RU" sz="6400" b="1" dirty="0">
              <a:solidFill>
                <a:schemeClr val="tx1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sz="64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7.Проаналізуйте продуктивні якості порід леггорн та </a:t>
            </a:r>
            <a:r>
              <a:rPr lang="uk-UA" sz="6400" b="1" dirty="0" err="1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орпінгтон</a:t>
            </a:r>
            <a:r>
              <a:rPr lang="uk-UA" sz="6400" b="1" dirty="0" smtClean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.</a:t>
            </a:r>
            <a:endParaRPr lang="ru-RU" sz="6400" b="1" dirty="0">
              <a:solidFill>
                <a:schemeClr val="tx1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6400" b="1" dirty="0" smtClean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8.Які </a:t>
            </a:r>
            <a:r>
              <a:rPr lang="ru-RU" sz="6400" b="1" dirty="0" err="1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кроси</a:t>
            </a:r>
            <a:r>
              <a:rPr lang="ru-RU" sz="64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 </a:t>
            </a:r>
            <a:r>
              <a:rPr lang="ru-RU" sz="6400" b="1" dirty="0" err="1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яєчних</a:t>
            </a:r>
            <a:r>
              <a:rPr lang="ru-RU" sz="64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 курей </a:t>
            </a:r>
            <a:r>
              <a:rPr lang="ru-RU" sz="6400" b="1" dirty="0" err="1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найбільш</a:t>
            </a:r>
            <a:r>
              <a:rPr lang="ru-RU" sz="64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 </a:t>
            </a:r>
            <a:r>
              <a:rPr lang="ru-RU" sz="6400" b="1" dirty="0" err="1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розповсюджені</a:t>
            </a:r>
            <a:r>
              <a:rPr lang="ru-RU" sz="64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 в </a:t>
            </a:r>
            <a:r>
              <a:rPr lang="ru-RU" sz="6400" b="1" dirty="0" err="1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нашій</a:t>
            </a:r>
            <a:r>
              <a:rPr lang="ru-RU" sz="64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 </a:t>
            </a:r>
            <a:r>
              <a:rPr lang="ru-RU" sz="6400" b="1" dirty="0" err="1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країні</a:t>
            </a:r>
            <a:r>
              <a:rPr lang="ru-RU" sz="64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?</a:t>
            </a:r>
            <a:endParaRPr lang="ru-RU" sz="6400" b="1" dirty="0">
              <a:solidFill>
                <a:schemeClr val="tx1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6400" b="1" dirty="0" smtClean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9.Якого </a:t>
            </a:r>
            <a:r>
              <a:rPr lang="ru-RU" sz="6400" b="1" dirty="0" err="1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напряму</a:t>
            </a:r>
            <a:r>
              <a:rPr lang="ru-RU" sz="64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 </a:t>
            </a:r>
            <a:r>
              <a:rPr lang="ru-RU" sz="6400" b="1" dirty="0" err="1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продуктивності</a:t>
            </a:r>
            <a:r>
              <a:rPr lang="ru-RU" sz="64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 порода </a:t>
            </a:r>
            <a:r>
              <a:rPr lang="ru-RU" sz="6400" b="1" dirty="0" err="1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род-айленд</a:t>
            </a:r>
            <a:r>
              <a:rPr lang="ru-RU" sz="64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?</a:t>
            </a:r>
            <a:endParaRPr lang="ru-RU" sz="6400" b="1" dirty="0">
              <a:solidFill>
                <a:schemeClr val="tx1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6400" b="1" dirty="0" smtClean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10.Від </a:t>
            </a:r>
            <a:r>
              <a:rPr lang="ru-RU" sz="6400" b="1" dirty="0" err="1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яких</a:t>
            </a:r>
            <a:r>
              <a:rPr lang="ru-RU" sz="64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 </a:t>
            </a:r>
            <a:r>
              <a:rPr lang="ru-RU" sz="6400" b="1" dirty="0" err="1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кросів</a:t>
            </a:r>
            <a:r>
              <a:rPr lang="ru-RU" sz="64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 курей </a:t>
            </a:r>
            <a:r>
              <a:rPr lang="ru-RU" sz="6400" b="1" dirty="0" err="1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одержують</a:t>
            </a:r>
            <a:r>
              <a:rPr lang="ru-RU" sz="64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 </a:t>
            </a:r>
            <a:r>
              <a:rPr lang="ru-RU" sz="6400" b="1" dirty="0" err="1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яйця</a:t>
            </a:r>
            <a:r>
              <a:rPr lang="ru-RU" sz="64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 з коричневою </a:t>
            </a:r>
            <a:r>
              <a:rPr lang="ru-RU" sz="6400" b="1" dirty="0" err="1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шкаралупою</a:t>
            </a:r>
            <a:r>
              <a:rPr lang="ru-RU" sz="6400" b="1" dirty="0" smtClean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?</a:t>
            </a:r>
            <a:endParaRPr lang="ru-RU" sz="6400" b="1" dirty="0">
              <a:solidFill>
                <a:schemeClr val="tx1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6400" b="1" dirty="0" smtClean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11.Які </a:t>
            </a:r>
            <a:r>
              <a:rPr lang="ru-RU" sz="6400" b="1" dirty="0" err="1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кроси</a:t>
            </a:r>
            <a:r>
              <a:rPr lang="ru-RU" sz="64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 </a:t>
            </a:r>
            <a:r>
              <a:rPr lang="ru-RU" sz="6400" b="1" dirty="0" err="1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м'ясних</a:t>
            </a:r>
            <a:r>
              <a:rPr lang="ru-RU" sz="64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 курей є </a:t>
            </a:r>
            <a:r>
              <a:rPr lang="ru-RU" sz="6400" b="1" dirty="0" err="1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поширеними</a:t>
            </a:r>
            <a:r>
              <a:rPr lang="ru-RU" sz="64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 в </a:t>
            </a:r>
            <a:r>
              <a:rPr lang="ru-RU" sz="6400" b="1" dirty="0" err="1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нашій</a:t>
            </a:r>
            <a:r>
              <a:rPr lang="ru-RU" sz="64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 </a:t>
            </a:r>
            <a:r>
              <a:rPr lang="ru-RU" sz="6400" b="1" dirty="0" err="1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країні</a:t>
            </a:r>
            <a:r>
              <a:rPr lang="ru-RU" sz="64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?</a:t>
            </a:r>
            <a:endParaRPr lang="ru-RU" sz="6400" b="1" dirty="0">
              <a:solidFill>
                <a:schemeClr val="tx1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6400" b="1" dirty="0" smtClean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12.Які </a:t>
            </a:r>
            <a:r>
              <a:rPr lang="ru-RU" sz="6400" b="1" dirty="0" err="1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породні</a:t>
            </a:r>
            <a:r>
              <a:rPr lang="ru-RU" sz="64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 </a:t>
            </a:r>
            <a:r>
              <a:rPr lang="ru-RU" sz="6400" b="1" dirty="0" err="1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ознаки</a:t>
            </a:r>
            <a:r>
              <a:rPr lang="ru-RU" sz="6400" b="1" dirty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 </a:t>
            </a:r>
            <a:r>
              <a:rPr lang="ru-RU" sz="6400" b="1" dirty="0" err="1" smtClean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плімутроків</a:t>
            </a:r>
            <a:r>
              <a:rPr lang="uk-UA" sz="6400" b="1" dirty="0" smtClean="0">
                <a:solidFill>
                  <a:schemeClr val="tx1"/>
                </a:solidFill>
                <a:latin typeface="Georgia" pitchFamily="18" charset="0"/>
                <a:ea typeface="Times New Roman"/>
                <a:cs typeface="Century Schoolbook"/>
              </a:rPr>
              <a:t>?</a:t>
            </a:r>
            <a:endParaRPr lang="ru-RU" sz="6400" b="1" dirty="0">
              <a:solidFill>
                <a:schemeClr val="tx1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>
              <a:lnSpc>
                <a:spcPct val="120000"/>
              </a:lnSpc>
            </a:pP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6804248" y="332656"/>
            <a:ext cx="2115705" cy="2132856"/>
          </a:xfrm>
        </p:spPr>
      </p:pic>
    </p:spTree>
    <p:extLst>
      <p:ext uri="{BB962C8B-B14F-4D97-AF65-F5344CB8AC3E}">
        <p14:creationId xmlns:p14="http://schemas.microsoft.com/office/powerpoint/2010/main" val="273588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3268" y="1772816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oinks"/>
                <a:ea typeface="+mj-ea"/>
                <a:cs typeface="Arial" pitchFamily="34" charset="0"/>
              </a:rPr>
              <a:t>Дякую за увагу!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Joinks"/>
            </a:endParaRPr>
          </a:p>
        </p:txBody>
      </p:sp>
      <p:pic>
        <p:nvPicPr>
          <p:cNvPr id="5122" name="Picture 2" descr="C:\Documents and Settings\Admin\Мои документы\Мои рисунки\ФОТО ДЛЯ ПРЕЗЕНТАЦІЙ\емблема Дня птахі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652" y="15584"/>
            <a:ext cx="1507232" cy="19732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Documents and Settings\Admin\Мои документы\Мои рисунки\ФОТО ДЛЯ ПРЕЗЕНТАЦІЙ\хо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1795724" cy="1993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Documents and Settings\Admin\Мои документы\Мои рисунки\ФОТО ДЛЯ ПРЕЗЕНТАЦІЙ\хохолок...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268" y="3213621"/>
            <a:ext cx="1841187" cy="2079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Documents and Settings\Admin\Мои документы\Мои рисунки\ФОТО ДЛЯ ПРЕЗЕНТАЦІЙ\хохоло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73" y="2780928"/>
            <a:ext cx="1574124" cy="2161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Documents and Settings\Admin\Мои документы\Мои рисунки\ФОТО ДЛЯ ПРЕЗЕНТАЦІЙ\хохолок..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3621"/>
            <a:ext cx="1795724" cy="2079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Documents and Settings\Admin\Мои документы\Мои рисунки\ФОТО ДЛЯ ПРЕЗЕНТАЦІЙ\хох..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549" y="2780928"/>
            <a:ext cx="1573411" cy="2161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Documents and Settings\Admin\Мои документы\Мои рисунки\ФОТО ДЛЯ ПРЕЗЕНТАЦІЙ\хох....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254" y="4942317"/>
            <a:ext cx="1877630" cy="1779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Documents and Settings\Admin\Мои документы\Мои рисунки\ФОТО ДЛЯ ПРЕЗЕНТАЦІЙ\хох.....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268" y="548679"/>
            <a:ext cx="1841187" cy="1993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5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4571727"/>
            <a:ext cx="23050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13586" y="226101"/>
            <a:ext cx="4702569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uk-UA" sz="3600" b="1" dirty="0" smtClean="0">
                <a:solidFill>
                  <a:srgbClr val="C00000"/>
                </a:solidFill>
                <a:latin typeface="Joinks"/>
              </a:rPr>
              <a:t>Яєчні породи курей</a:t>
            </a:r>
            <a:endParaRPr lang="ru-RU" sz="3600" b="1" dirty="0">
              <a:solidFill>
                <a:srgbClr val="C00000"/>
              </a:solidFill>
              <a:latin typeface="Joink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480" y="1052736"/>
            <a:ext cx="775678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Joinks"/>
              </a:rPr>
              <a:t>    Основною </a:t>
            </a:r>
            <a:r>
              <a:rPr lang="ru-RU" b="1" dirty="0" err="1" smtClean="0">
                <a:latin typeface="Joinks"/>
              </a:rPr>
              <a:t>господарсько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корисною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ознакою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яєчних</a:t>
            </a:r>
            <a:r>
              <a:rPr lang="ru-RU" b="1" dirty="0" smtClean="0">
                <a:latin typeface="Joinks"/>
              </a:rPr>
              <a:t> курей є </a:t>
            </a:r>
            <a:r>
              <a:rPr lang="ru-RU" b="1" dirty="0" err="1" smtClean="0">
                <a:latin typeface="Joinks"/>
              </a:rPr>
              <a:t>висока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несучість</a:t>
            </a:r>
            <a:r>
              <a:rPr lang="ru-RU" b="1" dirty="0" smtClean="0">
                <a:latin typeface="Joinks"/>
              </a:rPr>
              <a:t> і невелика </a:t>
            </a:r>
            <a:r>
              <a:rPr lang="ru-RU" b="1" dirty="0" err="1" smtClean="0">
                <a:latin typeface="Joinks"/>
              </a:rPr>
              <a:t>маса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тіла</a:t>
            </a:r>
            <a:r>
              <a:rPr lang="ru-RU" b="1" dirty="0" smtClean="0">
                <a:latin typeface="Joinks"/>
              </a:rPr>
              <a:t>. Кури </a:t>
            </a:r>
            <a:r>
              <a:rPr lang="ru-RU" b="1" dirty="0" err="1" smtClean="0">
                <a:latin typeface="Joinks"/>
              </a:rPr>
              <a:t>цих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порід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характеризуються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ранньою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статевою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зрілістю</a:t>
            </a:r>
            <a:r>
              <a:rPr lang="ru-RU" b="1" dirty="0" smtClean="0">
                <a:latin typeface="Joinks"/>
              </a:rPr>
              <a:t> й </a:t>
            </a:r>
            <a:r>
              <a:rPr lang="ru-RU" b="1" dirty="0" err="1" smtClean="0">
                <a:latin typeface="Joinks"/>
              </a:rPr>
              <a:t>здатністю</a:t>
            </a:r>
            <a:r>
              <a:rPr lang="ru-RU" b="1" dirty="0" smtClean="0">
                <a:latin typeface="Joinks"/>
              </a:rPr>
              <a:t> до </a:t>
            </a:r>
            <a:r>
              <a:rPr lang="ru-RU" b="1" dirty="0" err="1" smtClean="0">
                <a:latin typeface="Joinks"/>
              </a:rPr>
              <a:t>тривалої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безперервної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продуктивності</a:t>
            </a:r>
            <a:r>
              <a:rPr lang="ru-RU" b="1" dirty="0" smtClean="0">
                <a:latin typeface="Joinks"/>
              </a:rPr>
              <a:t>. </a:t>
            </a:r>
            <a:r>
              <a:rPr lang="ru-RU" b="1" dirty="0" err="1" smtClean="0">
                <a:latin typeface="Joinks"/>
              </a:rPr>
              <a:t>Яєчна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продуктивність</a:t>
            </a:r>
            <a:r>
              <a:rPr lang="ru-RU" b="1" dirty="0" smtClean="0">
                <a:latin typeface="Joinks"/>
              </a:rPr>
              <a:t> курей є </a:t>
            </a:r>
            <a:r>
              <a:rPr lang="ru-RU" b="1" dirty="0" err="1" smtClean="0">
                <a:latin typeface="Joinks"/>
              </a:rPr>
              <a:t>кількісною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ознакою</a:t>
            </a:r>
            <a:r>
              <a:rPr lang="ru-RU" b="1" dirty="0" smtClean="0">
                <a:latin typeface="Joinks"/>
              </a:rPr>
              <a:t>, на яку </a:t>
            </a:r>
            <a:r>
              <a:rPr lang="ru-RU" b="1" dirty="0" err="1" smtClean="0">
                <a:latin typeface="Joinks"/>
              </a:rPr>
              <a:t>впливає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багато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факторів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зовнішнього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середовища</a:t>
            </a:r>
            <a:r>
              <a:rPr lang="ru-RU" b="1" dirty="0" smtClean="0">
                <a:latin typeface="Joinks"/>
              </a:rPr>
              <a:t> (</a:t>
            </a:r>
            <a:r>
              <a:rPr lang="ru-RU" b="1" dirty="0" err="1" smtClean="0">
                <a:latin typeface="Joinks"/>
              </a:rPr>
              <a:t>тривалість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світлового</a:t>
            </a:r>
            <a:r>
              <a:rPr lang="ru-RU" b="1" dirty="0" smtClean="0">
                <a:latin typeface="Joinks"/>
              </a:rPr>
              <a:t> дня, </a:t>
            </a:r>
            <a:r>
              <a:rPr lang="ru-RU" b="1" dirty="0" err="1" smtClean="0">
                <a:latin typeface="Joinks"/>
              </a:rPr>
              <a:t>повноцінність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годівлі</a:t>
            </a:r>
            <a:r>
              <a:rPr lang="ru-RU" b="1" dirty="0" smtClean="0">
                <a:latin typeface="Joinks"/>
              </a:rPr>
              <a:t>, </a:t>
            </a:r>
            <a:r>
              <a:rPr lang="ru-RU" b="1" dirty="0" err="1" smtClean="0">
                <a:latin typeface="Joinks"/>
              </a:rPr>
              <a:t>ветеринарний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захист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тощо</a:t>
            </a:r>
            <a:r>
              <a:rPr lang="ru-RU" b="1" dirty="0" smtClean="0">
                <a:latin typeface="Joinks"/>
              </a:rPr>
              <a:t>) та </a:t>
            </a:r>
            <a:r>
              <a:rPr lang="ru-RU" b="1" dirty="0" err="1" smtClean="0">
                <a:latin typeface="Joinks"/>
              </a:rPr>
              <a:t>спадковість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організму</a:t>
            </a:r>
            <a:r>
              <a:rPr lang="ru-RU" b="1" dirty="0" smtClean="0">
                <a:latin typeface="Joinks"/>
              </a:rPr>
              <a:t>. </a:t>
            </a:r>
            <a:r>
              <a:rPr lang="ru-RU" b="1" dirty="0" err="1" smtClean="0">
                <a:latin typeface="Joinks"/>
              </a:rPr>
              <a:t>Щоб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виявити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вплив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окремих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факторів</a:t>
            </a:r>
            <a:r>
              <a:rPr lang="ru-RU" b="1" dirty="0" smtClean="0">
                <a:latin typeface="Joinks"/>
              </a:rPr>
              <a:t> на </a:t>
            </a:r>
            <a:r>
              <a:rPr lang="ru-RU" b="1" dirty="0" err="1" smtClean="0">
                <a:latin typeface="Joinks"/>
              </a:rPr>
              <a:t>показник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яєчної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продуктивності</a:t>
            </a:r>
            <a:r>
              <a:rPr lang="ru-RU" b="1" dirty="0" smtClean="0">
                <a:latin typeface="Joinks"/>
              </a:rPr>
              <a:t> курей, </a:t>
            </a:r>
            <a:r>
              <a:rPr lang="ru-RU" b="1" dirty="0" err="1" smtClean="0">
                <a:latin typeface="Joinks"/>
              </a:rPr>
              <a:t>отриманої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протягом</a:t>
            </a:r>
            <a:r>
              <a:rPr lang="ru-RU" b="1" dirty="0" smtClean="0">
                <a:latin typeface="Joinks"/>
              </a:rPr>
              <a:t> одного року (</a:t>
            </a:r>
            <a:r>
              <a:rPr lang="ru-RU" b="1" dirty="0" err="1" smtClean="0">
                <a:latin typeface="Joinks"/>
              </a:rPr>
              <a:t>кількість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яєць</a:t>
            </a:r>
            <a:r>
              <a:rPr lang="ru-RU" b="1" dirty="0" smtClean="0">
                <a:latin typeface="Joinks"/>
              </a:rPr>
              <a:t> за 365 </a:t>
            </a:r>
            <a:r>
              <a:rPr lang="ru-RU" b="1" dirty="0" err="1" smtClean="0">
                <a:latin typeface="Joinks"/>
              </a:rPr>
              <a:t>днів</a:t>
            </a:r>
            <a:r>
              <a:rPr lang="ru-RU" b="1" dirty="0" smtClean="0">
                <a:latin typeface="Joinks"/>
              </a:rPr>
              <a:t>, </a:t>
            </a:r>
            <a:r>
              <a:rPr lang="ru-RU" b="1" dirty="0" err="1" smtClean="0">
                <a:latin typeface="Joinks"/>
              </a:rPr>
              <a:t>починаючи</a:t>
            </a:r>
            <a:r>
              <a:rPr lang="ru-RU" b="1" dirty="0" smtClean="0">
                <a:latin typeface="Joinks"/>
              </a:rPr>
              <a:t> з моменту </a:t>
            </a:r>
            <a:r>
              <a:rPr lang="ru-RU" b="1" dirty="0" err="1" smtClean="0">
                <a:latin typeface="Joinks"/>
              </a:rPr>
              <a:t>відкладання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першого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яйця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або</a:t>
            </a:r>
            <a:r>
              <a:rPr lang="ru-RU" b="1" dirty="0" smtClean="0">
                <a:latin typeface="Joinks"/>
              </a:rPr>
              <a:t> за </a:t>
            </a:r>
            <a:r>
              <a:rPr lang="ru-RU" b="1" dirty="0" err="1" smtClean="0">
                <a:latin typeface="Joinks"/>
              </a:rPr>
              <a:t>перші</a:t>
            </a:r>
            <a:r>
              <a:rPr lang="ru-RU" b="1" dirty="0" smtClean="0">
                <a:latin typeface="Joinks"/>
              </a:rPr>
              <a:t> 500 </a:t>
            </a:r>
            <a:r>
              <a:rPr lang="ru-RU" b="1" dirty="0" err="1" smtClean="0">
                <a:latin typeface="Joinks"/>
              </a:rPr>
              <a:t>днів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життя</a:t>
            </a:r>
            <a:r>
              <a:rPr lang="ru-RU" b="1" dirty="0" smtClean="0">
                <a:latin typeface="Joinks"/>
              </a:rPr>
              <a:t>), </a:t>
            </a:r>
            <a:r>
              <a:rPr lang="ru-RU" b="1" dirty="0" err="1" smtClean="0">
                <a:latin typeface="Joinks"/>
              </a:rPr>
              <a:t>використовують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багатофакторний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аналіз</a:t>
            </a:r>
            <a:r>
              <a:rPr lang="ru-RU" b="1" dirty="0" smtClean="0">
                <a:latin typeface="Joinks"/>
              </a:rPr>
              <a:t>. </a:t>
            </a:r>
            <a:r>
              <a:rPr lang="ru-RU" b="1" dirty="0" err="1" smtClean="0">
                <a:latin typeface="Joinks"/>
              </a:rPr>
              <a:t>Узагальнення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експериментальних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даних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вчених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багатьох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країн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світу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сприяли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виділенню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основних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факторів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продуктивності</a:t>
            </a:r>
            <a:r>
              <a:rPr lang="ru-RU" b="1" dirty="0" smtClean="0">
                <a:latin typeface="Joinks"/>
              </a:rPr>
              <a:t>, </a:t>
            </a:r>
            <a:r>
              <a:rPr lang="ru-RU" b="1" dirty="0" err="1" smtClean="0">
                <a:latin typeface="Joinks"/>
              </a:rPr>
              <a:t>які</a:t>
            </a:r>
            <a:r>
              <a:rPr lang="ru-RU" b="1" dirty="0" smtClean="0">
                <a:latin typeface="Joinks"/>
              </a:rPr>
              <a:t> за </a:t>
            </a:r>
            <a:r>
              <a:rPr lang="ru-RU" b="1" dirty="0" err="1" smtClean="0">
                <a:latin typeface="Joinks"/>
              </a:rPr>
              <a:t>мірою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впливу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розмістили</a:t>
            </a:r>
            <a:r>
              <a:rPr lang="ru-RU" b="1" dirty="0" smtClean="0">
                <a:latin typeface="Joinks"/>
              </a:rPr>
              <a:t> в </a:t>
            </a:r>
            <a:r>
              <a:rPr lang="ru-RU" b="1" dirty="0" err="1" smtClean="0">
                <a:latin typeface="Joinks"/>
              </a:rPr>
              <a:t>такій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послідовності</a:t>
            </a:r>
            <a:r>
              <a:rPr lang="ru-RU" b="1" dirty="0" smtClean="0">
                <a:latin typeface="Joinks"/>
              </a:rPr>
              <a:t>:</a:t>
            </a:r>
          </a:p>
          <a:p>
            <a:r>
              <a:rPr lang="ru-RU" b="1" dirty="0" smtClean="0">
                <a:latin typeface="Joinks"/>
              </a:rPr>
              <a:t> 1 </a:t>
            </a:r>
            <a:r>
              <a:rPr lang="ru-RU" b="1" dirty="0" smtClean="0">
                <a:latin typeface="Joinks"/>
              </a:rPr>
              <a:t>– </a:t>
            </a:r>
            <a:r>
              <a:rPr lang="ru-RU" b="1" dirty="0" err="1" smtClean="0">
                <a:latin typeface="Joinks"/>
              </a:rPr>
              <a:t>тривалість</a:t>
            </a:r>
            <a:r>
              <a:rPr lang="ru-RU" b="1" dirty="0" smtClean="0">
                <a:latin typeface="Joinks"/>
              </a:rPr>
              <a:t> яйцекладки;</a:t>
            </a:r>
          </a:p>
          <a:p>
            <a:r>
              <a:rPr lang="ru-RU" b="1" dirty="0" smtClean="0">
                <a:latin typeface="Joinks"/>
              </a:rPr>
              <a:t> 2 </a:t>
            </a:r>
            <a:r>
              <a:rPr lang="ru-RU" b="1" dirty="0" smtClean="0">
                <a:latin typeface="Joinks"/>
              </a:rPr>
              <a:t>– </a:t>
            </a:r>
            <a:r>
              <a:rPr lang="ru-RU" b="1" dirty="0" err="1" smtClean="0">
                <a:latin typeface="Joinks"/>
              </a:rPr>
              <a:t>інтенсивність</a:t>
            </a:r>
            <a:r>
              <a:rPr lang="ru-RU" b="1" dirty="0" smtClean="0">
                <a:latin typeface="Joinks"/>
              </a:rPr>
              <a:t> яйцекладки;</a:t>
            </a:r>
          </a:p>
          <a:p>
            <a:r>
              <a:rPr lang="ru-RU" b="1" dirty="0" smtClean="0">
                <a:latin typeface="Joinks"/>
              </a:rPr>
              <a:t> 3 </a:t>
            </a:r>
            <a:r>
              <a:rPr lang="ru-RU" b="1" dirty="0" smtClean="0">
                <a:latin typeface="Joinks"/>
              </a:rPr>
              <a:t>– </a:t>
            </a:r>
            <a:r>
              <a:rPr lang="ru-RU" b="1" dirty="0" err="1" smtClean="0">
                <a:latin typeface="Joinks"/>
              </a:rPr>
              <a:t>зимова</a:t>
            </a:r>
            <a:r>
              <a:rPr lang="ru-RU" b="1" dirty="0" smtClean="0">
                <a:latin typeface="Joinks"/>
              </a:rPr>
              <a:t> пауза;</a:t>
            </a:r>
          </a:p>
          <a:p>
            <a:r>
              <a:rPr lang="ru-RU" b="1" dirty="0" smtClean="0">
                <a:latin typeface="Joinks"/>
              </a:rPr>
              <a:t> 4 </a:t>
            </a:r>
            <a:r>
              <a:rPr lang="ru-RU" b="1" dirty="0" smtClean="0">
                <a:latin typeface="Joinks"/>
              </a:rPr>
              <a:t>– </a:t>
            </a:r>
            <a:r>
              <a:rPr lang="ru-RU" b="1" dirty="0" err="1" smtClean="0">
                <a:latin typeface="Joinks"/>
              </a:rPr>
              <a:t>інстинкт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насиджування</a:t>
            </a:r>
            <a:r>
              <a:rPr lang="ru-RU" b="1" dirty="0" smtClean="0">
                <a:latin typeface="Joinks"/>
              </a:rPr>
              <a:t>;</a:t>
            </a:r>
          </a:p>
          <a:p>
            <a:r>
              <a:rPr lang="ru-RU" b="1" dirty="0" smtClean="0">
                <a:latin typeface="Joinks"/>
              </a:rPr>
              <a:t> 5 </a:t>
            </a:r>
            <a:r>
              <a:rPr lang="ru-RU" b="1" dirty="0" smtClean="0">
                <a:latin typeface="Joinks"/>
              </a:rPr>
              <a:t>– </a:t>
            </a:r>
            <a:r>
              <a:rPr lang="ru-RU" b="1" dirty="0" err="1" smtClean="0">
                <a:latin typeface="Joinks"/>
              </a:rPr>
              <a:t>вік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досягнення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статевої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зрілості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3497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224" y="404663"/>
            <a:ext cx="5316537" cy="6264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3834224" cy="49280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79506" y="809661"/>
            <a:ext cx="4896544" cy="563231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</a:t>
            </a:r>
            <a:r>
              <a:rPr lang="ru-RU" b="1" dirty="0" smtClean="0">
                <a:latin typeface="Joinks"/>
              </a:rPr>
              <a:t>Порода </a:t>
            </a:r>
            <a:r>
              <a:rPr lang="ru-RU" b="1" dirty="0" err="1" smtClean="0">
                <a:latin typeface="Joinks"/>
              </a:rPr>
              <a:t>була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виведена</a:t>
            </a:r>
            <a:r>
              <a:rPr lang="ru-RU" b="1" dirty="0" smtClean="0">
                <a:latin typeface="Joinks"/>
              </a:rPr>
              <a:t> в </a:t>
            </a:r>
            <a:r>
              <a:rPr lang="ru-RU" b="1" dirty="0" err="1" smtClean="0">
                <a:latin typeface="Joinks"/>
              </a:rPr>
              <a:t>Італії</a:t>
            </a:r>
            <a:r>
              <a:rPr lang="ru-RU" b="1" dirty="0" smtClean="0">
                <a:latin typeface="Joinks"/>
              </a:rPr>
              <a:t>. </a:t>
            </a:r>
            <a:r>
              <a:rPr lang="ru-RU" b="1" dirty="0" err="1" smtClean="0">
                <a:latin typeface="Joinks"/>
              </a:rPr>
              <a:t>Колір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оперення</a:t>
            </a:r>
            <a:r>
              <a:rPr lang="ru-RU" b="1" dirty="0" smtClean="0">
                <a:latin typeface="Joinks"/>
              </a:rPr>
              <a:t> – </a:t>
            </a:r>
            <a:r>
              <a:rPr lang="ru-RU" b="1" dirty="0" err="1" smtClean="0">
                <a:latin typeface="Joinks"/>
              </a:rPr>
              <a:t>переважно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білий</a:t>
            </a:r>
            <a:r>
              <a:rPr lang="ru-RU" b="1" dirty="0" smtClean="0">
                <a:latin typeface="Joinks"/>
              </a:rPr>
              <a:t>, </a:t>
            </a:r>
            <a:r>
              <a:rPr lang="ru-RU" b="1" dirty="0" err="1" smtClean="0">
                <a:latin typeface="Joinks"/>
              </a:rPr>
              <a:t>палевий</a:t>
            </a:r>
            <a:r>
              <a:rPr lang="ru-RU" b="1" dirty="0" smtClean="0">
                <a:latin typeface="Joinks"/>
              </a:rPr>
              <a:t>, </a:t>
            </a:r>
            <a:r>
              <a:rPr lang="ru-RU" b="1" dirty="0" err="1" smtClean="0">
                <a:latin typeface="Joinks"/>
              </a:rPr>
              <a:t>крапчастий</a:t>
            </a:r>
            <a:r>
              <a:rPr lang="ru-RU" b="1" dirty="0" smtClean="0">
                <a:latin typeface="Joinks"/>
              </a:rPr>
              <a:t>, </a:t>
            </a:r>
            <a:r>
              <a:rPr lang="ru-RU" b="1" dirty="0" err="1" smtClean="0">
                <a:latin typeface="Joinks"/>
              </a:rPr>
              <a:t>чорний</a:t>
            </a:r>
            <a:r>
              <a:rPr lang="ru-RU" b="1" dirty="0" smtClean="0">
                <a:latin typeface="Joinks"/>
              </a:rPr>
              <a:t>. Голова </a:t>
            </a:r>
            <a:r>
              <a:rPr lang="ru-RU" b="1" dirty="0" err="1" smtClean="0">
                <a:latin typeface="Joinks"/>
              </a:rPr>
              <a:t>середньої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величини</a:t>
            </a:r>
            <a:r>
              <a:rPr lang="ru-RU" b="1" dirty="0" smtClean="0">
                <a:latin typeface="Joinks"/>
              </a:rPr>
              <a:t>. </a:t>
            </a:r>
            <a:endParaRPr lang="en-US" b="1" dirty="0" smtClean="0">
              <a:latin typeface="Joinks"/>
            </a:endParaRPr>
          </a:p>
          <a:p>
            <a:pPr algn="ctr"/>
            <a:r>
              <a:rPr lang="ru-RU" b="1" dirty="0" err="1" smtClean="0">
                <a:latin typeface="Joinks"/>
              </a:rPr>
              <a:t>Гребінь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листоподібний</a:t>
            </a:r>
            <a:r>
              <a:rPr lang="ru-RU" b="1" dirty="0" smtClean="0">
                <a:latin typeface="Joinks"/>
              </a:rPr>
              <a:t>, прямостоячий. Сережки </a:t>
            </a:r>
            <a:r>
              <a:rPr lang="ru-RU" b="1" dirty="0" err="1" smtClean="0">
                <a:latin typeface="Joinks"/>
              </a:rPr>
              <a:t>червоні</a:t>
            </a:r>
            <a:r>
              <a:rPr lang="ru-RU" b="1" dirty="0" smtClean="0">
                <a:latin typeface="Joinks"/>
              </a:rPr>
              <a:t>. </a:t>
            </a:r>
            <a:r>
              <a:rPr lang="ru-RU" b="1" dirty="0" err="1" smtClean="0">
                <a:latin typeface="Joinks"/>
              </a:rPr>
              <a:t>Вушні</a:t>
            </a:r>
            <a:r>
              <a:rPr lang="ru-RU" b="1" dirty="0" smtClean="0">
                <a:latin typeface="Joinks"/>
              </a:rPr>
              <a:t> мочки </a:t>
            </a:r>
            <a:r>
              <a:rPr lang="ru-RU" b="1" dirty="0" err="1" smtClean="0">
                <a:latin typeface="Joinks"/>
              </a:rPr>
              <a:t>білі</a:t>
            </a:r>
            <a:r>
              <a:rPr lang="ru-RU" b="1" dirty="0" smtClean="0">
                <a:latin typeface="Joinks"/>
              </a:rPr>
              <a:t>. Тулуб легкий, </a:t>
            </a:r>
            <a:r>
              <a:rPr lang="ru-RU" b="1" dirty="0" err="1" smtClean="0">
                <a:latin typeface="Joinks"/>
              </a:rPr>
              <a:t>піднесений</a:t>
            </a:r>
            <a:r>
              <a:rPr lang="ru-RU" b="1" dirty="0" smtClean="0">
                <a:latin typeface="Joinks"/>
              </a:rPr>
              <a:t>, </a:t>
            </a:r>
            <a:r>
              <a:rPr lang="ru-RU" b="1" dirty="0" err="1" smtClean="0">
                <a:latin typeface="Joinks"/>
              </a:rPr>
              <a:t>клиноподібний</a:t>
            </a:r>
            <a:r>
              <a:rPr lang="ru-RU" b="1" dirty="0" smtClean="0">
                <a:latin typeface="Joinks"/>
              </a:rPr>
              <a:t>. Груди </a:t>
            </a:r>
            <a:r>
              <a:rPr lang="ru-RU" b="1" dirty="0" err="1" smtClean="0">
                <a:latin typeface="Joinks"/>
              </a:rPr>
              <a:t>широкі</a:t>
            </a:r>
            <a:r>
              <a:rPr lang="ru-RU" b="1" dirty="0" smtClean="0">
                <a:latin typeface="Joinks"/>
              </a:rPr>
              <a:t>, </a:t>
            </a:r>
            <a:r>
              <a:rPr lang="ru-RU" b="1" dirty="0" err="1" smtClean="0">
                <a:latin typeface="Joinks"/>
              </a:rPr>
              <a:t>глибокі</a:t>
            </a:r>
            <a:r>
              <a:rPr lang="ru-RU" b="1" dirty="0" smtClean="0">
                <a:latin typeface="Joinks"/>
              </a:rPr>
              <a:t>. </a:t>
            </a:r>
            <a:r>
              <a:rPr lang="ru-RU" b="1" dirty="0" err="1" smtClean="0">
                <a:latin typeface="Joinks"/>
              </a:rPr>
              <a:t>Живіт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об’ємистий</a:t>
            </a:r>
            <a:r>
              <a:rPr lang="ru-RU" b="1" dirty="0" smtClean="0">
                <a:latin typeface="Joinks"/>
              </a:rPr>
              <a:t>. Ноги </a:t>
            </a:r>
            <a:r>
              <a:rPr lang="ru-RU" b="1" dirty="0" err="1" smtClean="0">
                <a:latin typeface="Joinks"/>
              </a:rPr>
              <a:t>середньої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довжини</a:t>
            </a:r>
            <a:r>
              <a:rPr lang="ru-RU" b="1" dirty="0" smtClean="0">
                <a:latin typeface="Joinks"/>
              </a:rPr>
              <a:t>, </a:t>
            </a:r>
            <a:r>
              <a:rPr lang="ru-RU" b="1" dirty="0" err="1" smtClean="0">
                <a:latin typeface="Joinks"/>
              </a:rPr>
              <a:t>тонкі</a:t>
            </a:r>
            <a:r>
              <a:rPr lang="ru-RU" b="1" dirty="0" smtClean="0">
                <a:latin typeface="Joinks"/>
              </a:rPr>
              <a:t>; у </a:t>
            </a:r>
            <a:r>
              <a:rPr lang="ru-RU" b="1" dirty="0" err="1" smtClean="0">
                <a:latin typeface="Joinks"/>
              </a:rPr>
              <a:t>дорослих</a:t>
            </a:r>
            <a:r>
              <a:rPr lang="ru-RU" b="1" dirty="0" smtClean="0">
                <a:latin typeface="Joinks"/>
              </a:rPr>
              <a:t> курей – </a:t>
            </a:r>
            <a:r>
              <a:rPr lang="ru-RU" b="1" dirty="0" err="1" smtClean="0">
                <a:latin typeface="Joinks"/>
              </a:rPr>
              <a:t>білі</a:t>
            </a:r>
            <a:r>
              <a:rPr lang="ru-RU" b="1" dirty="0" smtClean="0">
                <a:latin typeface="Joinks"/>
              </a:rPr>
              <a:t>, у </a:t>
            </a:r>
            <a:r>
              <a:rPr lang="ru-RU" b="1" dirty="0" err="1" smtClean="0">
                <a:latin typeface="Joinks"/>
              </a:rPr>
              <a:t>молодих</a:t>
            </a:r>
            <a:r>
              <a:rPr lang="ru-RU" b="1" dirty="0" smtClean="0">
                <a:latin typeface="Joinks"/>
              </a:rPr>
              <a:t> – </a:t>
            </a:r>
            <a:r>
              <a:rPr lang="ru-RU" b="1" dirty="0" err="1" smtClean="0">
                <a:latin typeface="Joinks"/>
              </a:rPr>
              <a:t>жовті</a:t>
            </a:r>
            <a:r>
              <a:rPr lang="ru-RU" b="1" dirty="0" smtClean="0">
                <a:latin typeface="Joinks"/>
              </a:rPr>
              <a:t>. </a:t>
            </a:r>
            <a:r>
              <a:rPr lang="ru-RU" b="1" dirty="0" err="1" smtClean="0">
                <a:latin typeface="Joinks"/>
              </a:rPr>
              <a:t>Оперення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щільне</a:t>
            </a:r>
            <a:r>
              <a:rPr lang="ru-RU" b="1" dirty="0" smtClean="0">
                <a:latin typeface="Joinks"/>
              </a:rPr>
              <a:t>.  </a:t>
            </a:r>
            <a:r>
              <a:rPr lang="ru-RU" b="1" dirty="0" err="1" smtClean="0">
                <a:latin typeface="Joinks"/>
              </a:rPr>
              <a:t>Хвіст</a:t>
            </a:r>
            <a:r>
              <a:rPr lang="ru-RU" b="1" dirty="0" smtClean="0">
                <a:latin typeface="Joinks"/>
              </a:rPr>
              <a:t> широкий в </a:t>
            </a:r>
            <a:r>
              <a:rPr lang="ru-RU" b="1" dirty="0" err="1" smtClean="0">
                <a:latin typeface="Joinks"/>
              </a:rPr>
              <a:t>основі</a:t>
            </a:r>
            <a:r>
              <a:rPr lang="ru-RU" b="1" dirty="0" smtClean="0">
                <a:latin typeface="Joinks"/>
              </a:rPr>
              <a:t>, </a:t>
            </a:r>
            <a:r>
              <a:rPr lang="ru-RU" b="1" dirty="0" err="1" smtClean="0">
                <a:latin typeface="Joinks"/>
              </a:rPr>
              <a:t>поставлений</a:t>
            </a:r>
            <a:r>
              <a:rPr lang="ru-RU" b="1" dirty="0" smtClean="0">
                <a:latin typeface="Joinks"/>
              </a:rPr>
              <a:t> до </a:t>
            </a:r>
            <a:r>
              <a:rPr lang="ru-RU" b="1" dirty="0" err="1" smtClean="0">
                <a:latin typeface="Joinks"/>
              </a:rPr>
              <a:t>тулуба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під</a:t>
            </a:r>
            <a:r>
              <a:rPr lang="ru-RU" b="1" dirty="0" smtClean="0">
                <a:latin typeface="Joinks"/>
              </a:rPr>
              <a:t> кутом </a:t>
            </a:r>
            <a:r>
              <a:rPr lang="ru-RU" b="1" dirty="0" smtClean="0">
                <a:latin typeface="Joinks"/>
              </a:rPr>
              <a:t>35–40</a:t>
            </a:r>
            <a:r>
              <a:rPr lang="ru-RU" b="1" dirty="0" smtClean="0">
                <a:latin typeface="Joinks"/>
              </a:rPr>
              <a:t>°.   </a:t>
            </a:r>
            <a:endParaRPr lang="en-US" b="1" dirty="0" smtClean="0">
              <a:latin typeface="Joinks"/>
            </a:endParaRPr>
          </a:p>
          <a:p>
            <a:pPr algn="ctr"/>
            <a:r>
              <a:rPr lang="ru-RU" b="1" dirty="0" err="1" smtClean="0">
                <a:latin typeface="Joinks"/>
              </a:rPr>
              <a:t>Інстинкт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насиджування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розвинений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слабко</a:t>
            </a:r>
            <a:r>
              <a:rPr lang="ru-RU" b="1" dirty="0" smtClean="0">
                <a:latin typeface="Joinks"/>
              </a:rPr>
              <a:t>. Жива </a:t>
            </a:r>
            <a:r>
              <a:rPr lang="ru-RU" b="1" dirty="0" err="1" smtClean="0">
                <a:latin typeface="Joinks"/>
              </a:rPr>
              <a:t>маса</a:t>
            </a:r>
            <a:r>
              <a:rPr lang="ru-RU" b="1" dirty="0" smtClean="0">
                <a:latin typeface="Joinks"/>
              </a:rPr>
              <a:t>: кури </a:t>
            </a:r>
            <a:r>
              <a:rPr lang="ru-RU" b="1" dirty="0" smtClean="0">
                <a:latin typeface="Joinks"/>
              </a:rPr>
              <a:t>– 1,9 кг, </a:t>
            </a:r>
            <a:r>
              <a:rPr lang="ru-RU" b="1" dirty="0" err="1" smtClean="0">
                <a:latin typeface="Joinks"/>
              </a:rPr>
              <a:t>півні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– 2,6 кг, вага </a:t>
            </a:r>
            <a:r>
              <a:rPr lang="ru-RU" b="1" dirty="0" err="1" smtClean="0">
                <a:latin typeface="Joinks"/>
              </a:rPr>
              <a:t>яйця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– 55–58 </a:t>
            </a:r>
            <a:r>
              <a:rPr lang="ru-RU" b="1" dirty="0" smtClean="0">
                <a:latin typeface="Joinks"/>
              </a:rPr>
              <a:t>г.   </a:t>
            </a:r>
            <a:r>
              <a:rPr lang="ru-RU" b="1" dirty="0" err="1" smtClean="0">
                <a:latin typeface="Joinks"/>
              </a:rPr>
              <a:t>Яйценосність</a:t>
            </a:r>
            <a:r>
              <a:rPr lang="ru-RU" b="1" dirty="0" smtClean="0">
                <a:latin typeface="Joinks"/>
              </a:rPr>
              <a:t> – 160–230 </a:t>
            </a:r>
            <a:r>
              <a:rPr lang="ru-RU" b="1" dirty="0" err="1" smtClean="0">
                <a:latin typeface="Joinks"/>
              </a:rPr>
              <a:t>яєць</a:t>
            </a:r>
            <a:r>
              <a:rPr lang="ru-RU" b="1" dirty="0" smtClean="0">
                <a:latin typeface="Joinks"/>
              </a:rPr>
              <a:t> на </a:t>
            </a:r>
            <a:r>
              <a:rPr lang="ru-RU" b="1" dirty="0" err="1" smtClean="0">
                <a:latin typeface="Joinks"/>
              </a:rPr>
              <a:t>рік</a:t>
            </a:r>
            <a:r>
              <a:rPr lang="ru-RU" b="1" dirty="0" smtClean="0">
                <a:latin typeface="Joinks"/>
              </a:rPr>
              <a:t>. </a:t>
            </a:r>
            <a:r>
              <a:rPr lang="ru-RU" b="1" dirty="0" err="1" smtClean="0">
                <a:latin typeface="Joinks"/>
              </a:rPr>
              <a:t>Колір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шкаралупи</a:t>
            </a:r>
            <a:r>
              <a:rPr lang="ru-RU" b="1" dirty="0" smtClean="0">
                <a:latin typeface="Joinks"/>
              </a:rPr>
              <a:t> – </a:t>
            </a:r>
            <a:r>
              <a:rPr lang="ru-RU" b="1" dirty="0" err="1" smtClean="0">
                <a:latin typeface="Joinks"/>
              </a:rPr>
              <a:t>білий</a:t>
            </a:r>
            <a:r>
              <a:rPr lang="ru-RU" b="1" dirty="0" smtClean="0">
                <a:latin typeface="Joinks"/>
              </a:rPr>
              <a:t>. Кладка </a:t>
            </a:r>
            <a:r>
              <a:rPr lang="ru-RU" b="1" dirty="0" err="1" smtClean="0">
                <a:latin typeface="Joinks"/>
              </a:rPr>
              <a:t>яєць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починається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в 4,5–</a:t>
            </a:r>
          </a:p>
          <a:p>
            <a:pPr algn="ctr"/>
            <a:r>
              <a:rPr lang="ru-RU" b="1" dirty="0" smtClean="0">
                <a:latin typeface="Joinks"/>
              </a:rPr>
              <a:t>5  </a:t>
            </a:r>
            <a:r>
              <a:rPr lang="ru-RU" b="1" dirty="0" err="1" smtClean="0">
                <a:latin typeface="Joinks"/>
              </a:rPr>
              <a:t>місяців</a:t>
            </a:r>
            <a:r>
              <a:rPr lang="ru-RU" b="1" dirty="0" smtClean="0">
                <a:latin typeface="Joinks"/>
              </a:rPr>
              <a:t>. Курочки </a:t>
            </a:r>
            <a:r>
              <a:rPr lang="ru-RU" b="1" dirty="0" err="1" smtClean="0">
                <a:latin typeface="Joinks"/>
              </a:rPr>
              <a:t>несуться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близько</a:t>
            </a:r>
            <a:r>
              <a:rPr lang="ru-RU" b="1" dirty="0" smtClean="0">
                <a:latin typeface="Joinks"/>
              </a:rPr>
              <a:t> року. </a:t>
            </a:r>
            <a:r>
              <a:rPr lang="ru-RU" b="1" dirty="0" err="1" smtClean="0">
                <a:latin typeface="Joinks"/>
              </a:rPr>
              <a:t>Виводимість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молодняку – 87–97</a:t>
            </a:r>
            <a:r>
              <a:rPr lang="ru-RU" b="1" dirty="0" smtClean="0">
                <a:latin typeface="Joinks"/>
              </a:rPr>
              <a:t>%. </a:t>
            </a:r>
            <a:endParaRPr lang="ru-RU" b="1" dirty="0">
              <a:latin typeface="Joink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31726"/>
            <a:ext cx="244827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>
                <a:latin typeface="Joinks"/>
              </a:rPr>
              <a:t>  Леггорн</a:t>
            </a:r>
            <a:endParaRPr lang="ru-RU" sz="3600" b="1" dirty="0">
              <a:latin typeface="Joinks"/>
            </a:endParaRPr>
          </a:p>
        </p:txBody>
      </p:sp>
    </p:spTree>
    <p:extLst>
      <p:ext uri="{BB962C8B-B14F-4D97-AF65-F5344CB8AC3E}">
        <p14:creationId xmlns:p14="http://schemas.microsoft.com/office/powerpoint/2010/main" val="379672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5" y="1520442"/>
            <a:ext cx="3816423" cy="4716869"/>
          </a:xfrm>
          <a:prstGeom prst="roundRect">
            <a:avLst>
              <a:gd name="adj" fmla="val 15053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37830" y="260648"/>
            <a:ext cx="4102122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Joinks"/>
              </a:rPr>
              <a:t>  </a:t>
            </a: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Joinks"/>
              </a:rPr>
              <a:t>Російські білі 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Joinks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5" y="614591"/>
            <a:ext cx="4968875" cy="605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00665" y="1254899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0000"/>
                </a:solidFill>
                <a:latin typeface="Joinks"/>
              </a:rPr>
              <a:t>Виведені схрещуванням породи леггорн з місцевою.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0000"/>
                </a:solidFill>
                <a:latin typeface="Joinks"/>
              </a:rPr>
              <a:t>   Мають широкий корпус, довгу та широку спину, випуклі груди, міцний кістяк і добре розвинуті м'язи.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0000"/>
                </a:solidFill>
                <a:latin typeface="Joinks"/>
              </a:rPr>
              <a:t>   Гребінь листоподібний, ноги міцні, довгі; пір'я чисте і біле.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0000"/>
                </a:solidFill>
                <a:latin typeface="Joinks"/>
              </a:rPr>
              <a:t>   В півнів добре розвинуті груди, довгий тулуб, велика голова та міцні ноги.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0000"/>
                </a:solidFill>
                <a:latin typeface="Joinks"/>
              </a:rPr>
              <a:t>   Хвіст середньої довжини. Несучість за </a:t>
            </a: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рік – 200–240 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яєць, маса яйця </a:t>
            </a: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– 60–63 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г, жива маса </a:t>
            </a: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курей – 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2,1 кг, півнів </a:t>
            </a: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– 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3 </a:t>
            </a: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кг</a:t>
            </a:r>
            <a:endParaRPr lang="ru-RU" sz="2000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60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" r="5312"/>
          <a:stretch/>
        </p:blipFill>
        <p:spPr>
          <a:xfrm flipH="1">
            <a:off x="191208" y="1484424"/>
            <a:ext cx="3950424" cy="4824536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899592" y="395671"/>
            <a:ext cx="2692858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Joinks"/>
              </a:rPr>
              <a:t>  Мінорки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Joinks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09" y="804863"/>
            <a:ext cx="4968875" cy="605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36546" y="1266860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0000"/>
                </a:solidFill>
                <a:latin typeface="Joinks"/>
              </a:rPr>
              <a:t>Порода одержала назву від острова Мінорка.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0000"/>
                </a:solidFill>
                <a:latin typeface="Joinks"/>
              </a:rPr>
              <a:t>   Кури мають довгий тулуб, красивий довгий хвіст, стрункі ноги, чорне оперення з темно-зеленим полиском, видовжені білі мочки та листоподібний яскраво-червоний гребінь.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0000"/>
                </a:solidFill>
                <a:latin typeface="Joinks"/>
              </a:rPr>
              <a:t>   Висота деяких </a:t>
            </a: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півнів – 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75 см, довжина тулуба без хвоста </a:t>
            </a: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– </a:t>
            </a:r>
            <a:endParaRPr lang="en-US" sz="2000" b="1" dirty="0" smtClean="0">
              <a:solidFill>
                <a:srgbClr val="000000"/>
              </a:solidFill>
              <a:latin typeface="Joinks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29–30 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см, </a:t>
            </a: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маса – 3–4 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кг.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0000"/>
                </a:solidFill>
                <a:latin typeface="Joinks"/>
              </a:rPr>
              <a:t>   Кури важать </a:t>
            </a: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2,5–3 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кг</a:t>
            </a: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,</a:t>
            </a:r>
            <a:endParaRPr lang="en-US" sz="2000" b="1" dirty="0" smtClean="0">
              <a:solidFill>
                <a:srgbClr val="000000"/>
              </a:solidFill>
              <a:latin typeface="Joinks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 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їх несучість </a:t>
            </a: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– 160–190 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яєць, маса яйця </a:t>
            </a:r>
            <a:r>
              <a:rPr lang="uk-UA" sz="2000" b="1" dirty="0" smtClean="0">
                <a:solidFill>
                  <a:srgbClr val="000000"/>
                </a:solidFill>
                <a:latin typeface="Joinks"/>
              </a:rPr>
              <a:t>– 56–60 </a:t>
            </a:r>
            <a:r>
              <a:rPr lang="uk-UA" sz="2000" b="1" dirty="0">
                <a:solidFill>
                  <a:srgbClr val="000000"/>
                </a:solidFill>
                <a:latin typeface="Joinks"/>
              </a:rPr>
              <a:t>г.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0000"/>
                </a:solidFill>
                <a:latin typeface="Joinks"/>
              </a:rPr>
              <a:t>   Добре несуться взимку та влітку, мають ніжне смачне м'ясо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99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374434" y="391244"/>
            <a:ext cx="4752528" cy="6120680"/>
          </a:xfrm>
          <a:prstGeom prst="roundRect">
            <a:avLst>
              <a:gd name="adj" fmla="val 17155"/>
            </a:avLst>
          </a:prstGeom>
          <a:solidFill>
            <a:srgbClr val="FFFF99">
              <a:alpha val="88235"/>
            </a:srgbClr>
          </a:solidFill>
          <a:ln w="38100" cap="flat" cmpd="sng" algn="ctr">
            <a:solidFill>
              <a:schemeClr val="tx2">
                <a:lumMod val="50000"/>
                <a:alpha val="72549"/>
              </a:schemeClr>
            </a:solidFill>
            <a:prstDash val="solid"/>
          </a:ln>
          <a:effectLst/>
        </p:spPr>
        <p:txBody>
          <a:bodyPr anchor="ctr"/>
          <a:lstStyle/>
          <a:p>
            <a:pPr lvl="0" algn="ctr">
              <a:defRPr/>
            </a:pPr>
            <a:r>
              <a:rPr lang="ru-RU" b="1" kern="0" dirty="0" err="1">
                <a:solidFill>
                  <a:prstClr val="black"/>
                </a:solidFill>
                <a:latin typeface="Joinks"/>
              </a:rPr>
              <a:t>Походження</a:t>
            </a:r>
            <a:r>
              <a:rPr lang="ru-RU" b="1" kern="0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kern="0" dirty="0" err="1">
                <a:solidFill>
                  <a:prstClr val="black"/>
                </a:solidFill>
                <a:latin typeface="Joinks"/>
              </a:rPr>
              <a:t>цієї</a:t>
            </a:r>
            <a:r>
              <a:rPr lang="ru-RU" b="1" kern="0" dirty="0">
                <a:solidFill>
                  <a:prstClr val="black"/>
                </a:solidFill>
                <a:latin typeface="Joinks"/>
              </a:rPr>
              <a:t> породи точно не </a:t>
            </a:r>
            <a:r>
              <a:rPr lang="ru-RU" b="1" kern="0" dirty="0" err="1">
                <a:solidFill>
                  <a:prstClr val="black"/>
                </a:solidFill>
                <a:latin typeface="Joinks"/>
              </a:rPr>
              <a:t>встановлено</a:t>
            </a:r>
            <a:r>
              <a:rPr lang="ru-RU" b="1" kern="0" dirty="0">
                <a:solidFill>
                  <a:prstClr val="black"/>
                </a:solidFill>
                <a:latin typeface="Joinks"/>
              </a:rPr>
              <a:t>. </a:t>
            </a:r>
            <a:r>
              <a:rPr lang="ru-RU" b="1" kern="0" dirty="0" err="1">
                <a:solidFill>
                  <a:prstClr val="black"/>
                </a:solidFill>
                <a:latin typeface="Joinks"/>
              </a:rPr>
              <a:t>Назву</a:t>
            </a:r>
            <a:r>
              <a:rPr lang="ru-RU" b="1" kern="0" dirty="0">
                <a:solidFill>
                  <a:prstClr val="black"/>
                </a:solidFill>
                <a:latin typeface="Joinks"/>
              </a:rPr>
              <a:t> порода </a:t>
            </a:r>
            <a:r>
              <a:rPr lang="ru-RU" b="1" kern="0" dirty="0" err="1">
                <a:solidFill>
                  <a:prstClr val="black"/>
                </a:solidFill>
                <a:latin typeface="Joinks"/>
              </a:rPr>
              <a:t>отримала</a:t>
            </a:r>
            <a:r>
              <a:rPr lang="ru-RU" b="1" kern="0" dirty="0">
                <a:solidFill>
                  <a:prstClr val="black"/>
                </a:solidFill>
                <a:latin typeface="Joinks"/>
              </a:rPr>
              <a:t> через </a:t>
            </a:r>
            <a:r>
              <a:rPr lang="ru-RU" b="1" kern="0" dirty="0" err="1">
                <a:solidFill>
                  <a:prstClr val="black"/>
                </a:solidFill>
                <a:latin typeface="Joinks"/>
              </a:rPr>
              <a:t>червоні</a:t>
            </a:r>
            <a:r>
              <a:rPr lang="ru-RU" b="1" kern="0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kern="0" dirty="0" err="1">
                <a:solidFill>
                  <a:prstClr val="black"/>
                </a:solidFill>
                <a:latin typeface="Joinks"/>
              </a:rPr>
              <a:t>вушні</a:t>
            </a:r>
            <a:r>
              <a:rPr lang="ru-RU" b="1" kern="0" dirty="0">
                <a:solidFill>
                  <a:prstClr val="black"/>
                </a:solidFill>
                <a:latin typeface="Joinks"/>
              </a:rPr>
              <a:t> мочки, </a:t>
            </a:r>
            <a:r>
              <a:rPr lang="ru-RU" b="1" kern="0" dirty="0" err="1">
                <a:solidFill>
                  <a:prstClr val="black"/>
                </a:solidFill>
                <a:latin typeface="Joinks"/>
              </a:rPr>
              <a:t>закриті</a:t>
            </a:r>
            <a:r>
              <a:rPr lang="ru-RU" b="1" kern="0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kern="0" dirty="0" err="1">
                <a:solidFill>
                  <a:prstClr val="black"/>
                </a:solidFill>
                <a:latin typeface="Joinks"/>
              </a:rPr>
              <a:t>густими</a:t>
            </a:r>
            <a:r>
              <a:rPr lang="ru-RU" b="1" kern="0" dirty="0">
                <a:solidFill>
                  <a:prstClr val="black"/>
                </a:solidFill>
                <a:latin typeface="Joinks"/>
              </a:rPr>
              <a:t> бакенбардами. </a:t>
            </a:r>
            <a:endParaRPr lang="en-US" b="1" kern="0" dirty="0" smtClean="0">
              <a:solidFill>
                <a:prstClr val="black"/>
              </a:solidFill>
              <a:latin typeface="Joinks"/>
            </a:endParaRPr>
          </a:p>
          <a:p>
            <a:pPr lvl="0" algn="ctr">
              <a:defRPr/>
            </a:pPr>
            <a:r>
              <a:rPr lang="ru-RU" b="1" kern="0" dirty="0" err="1" smtClean="0">
                <a:solidFill>
                  <a:prstClr val="black"/>
                </a:solidFill>
                <a:latin typeface="Joinks"/>
              </a:rPr>
              <a:t>Птиця</a:t>
            </a:r>
            <a:r>
              <a:rPr lang="ru-RU" b="1" kern="0" dirty="0" smtClean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kern="0" dirty="0" err="1">
                <a:solidFill>
                  <a:prstClr val="black"/>
                </a:solidFill>
                <a:latin typeface="Joinks"/>
              </a:rPr>
              <a:t>має</a:t>
            </a:r>
            <a:r>
              <a:rPr lang="ru-RU" b="1" kern="0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kern="0" dirty="0" err="1">
                <a:solidFill>
                  <a:prstClr val="black"/>
                </a:solidFill>
                <a:latin typeface="Joinks"/>
              </a:rPr>
              <a:t>широкі</a:t>
            </a:r>
            <a:r>
              <a:rPr lang="ru-RU" b="1" kern="0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kern="0" dirty="0" err="1">
                <a:solidFill>
                  <a:prstClr val="black"/>
                </a:solidFill>
                <a:latin typeface="Joinks"/>
              </a:rPr>
              <a:t>округлі</a:t>
            </a:r>
            <a:r>
              <a:rPr lang="ru-RU" b="1" kern="0" dirty="0">
                <a:solidFill>
                  <a:prstClr val="black"/>
                </a:solidFill>
                <a:latin typeface="Joinks"/>
              </a:rPr>
              <a:t> груди, </a:t>
            </a:r>
            <a:r>
              <a:rPr lang="ru-RU" b="1" kern="0" dirty="0" err="1">
                <a:solidFill>
                  <a:prstClr val="black"/>
                </a:solidFill>
                <a:latin typeface="Joinks"/>
              </a:rPr>
              <a:t>щільний</a:t>
            </a:r>
            <a:r>
              <a:rPr lang="ru-RU" b="1" kern="0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kern="0" dirty="0" err="1">
                <a:solidFill>
                  <a:prstClr val="black"/>
                </a:solidFill>
                <a:latin typeface="Joinks"/>
              </a:rPr>
              <a:t>тулуб</a:t>
            </a:r>
            <a:r>
              <a:rPr lang="ru-RU" b="1" kern="0" dirty="0">
                <a:solidFill>
                  <a:prstClr val="black"/>
                </a:solidFill>
                <a:latin typeface="Joinks"/>
              </a:rPr>
              <a:t>, </a:t>
            </a:r>
            <a:r>
              <a:rPr lang="ru-RU" b="1" kern="0" dirty="0" err="1">
                <a:solidFill>
                  <a:prstClr val="black"/>
                </a:solidFill>
                <a:latin typeface="Joinks"/>
              </a:rPr>
              <a:t>пряму</a:t>
            </a:r>
            <a:r>
              <a:rPr lang="ru-RU" b="1" kern="0" dirty="0">
                <a:solidFill>
                  <a:prstClr val="black"/>
                </a:solidFill>
                <a:latin typeface="Joinks"/>
              </a:rPr>
              <a:t> і </a:t>
            </a:r>
            <a:r>
              <a:rPr lang="ru-RU" b="1" kern="0" dirty="0" err="1">
                <a:solidFill>
                  <a:prstClr val="black"/>
                </a:solidFill>
                <a:latin typeface="Joinks"/>
              </a:rPr>
              <a:t>широку</a:t>
            </a:r>
            <a:r>
              <a:rPr lang="ru-RU" b="1" kern="0" dirty="0">
                <a:solidFill>
                  <a:prstClr val="black"/>
                </a:solidFill>
                <a:latin typeface="Joinks"/>
              </a:rPr>
              <a:t> спину. Голова велика, широка, з </a:t>
            </a:r>
            <a:r>
              <a:rPr lang="ru-RU" b="1" kern="0" dirty="0" err="1">
                <a:solidFill>
                  <a:prstClr val="black"/>
                </a:solidFill>
                <a:latin typeface="Joinks"/>
              </a:rPr>
              <a:t>одинарним</a:t>
            </a:r>
            <a:r>
              <a:rPr lang="ru-RU" b="1" kern="0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kern="0" dirty="0" err="1">
                <a:solidFill>
                  <a:prstClr val="black"/>
                </a:solidFill>
                <a:latin typeface="Joinks"/>
              </a:rPr>
              <a:t>гребенем</a:t>
            </a:r>
            <a:r>
              <a:rPr lang="ru-RU" b="1" kern="0" dirty="0">
                <a:solidFill>
                  <a:prstClr val="black"/>
                </a:solidFill>
                <a:latin typeface="Joinks"/>
              </a:rPr>
              <a:t> і коротким, </a:t>
            </a:r>
            <a:r>
              <a:rPr lang="ru-RU" b="1" kern="0" dirty="0" err="1">
                <a:solidFill>
                  <a:prstClr val="black"/>
                </a:solidFill>
                <a:latin typeface="Joinks"/>
              </a:rPr>
              <a:t>міцним</a:t>
            </a:r>
            <a:r>
              <a:rPr lang="ru-RU" b="1" kern="0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kern="0" dirty="0" err="1">
                <a:solidFill>
                  <a:prstClr val="black"/>
                </a:solidFill>
                <a:latin typeface="Joinks"/>
              </a:rPr>
              <a:t>дзьобом</a:t>
            </a:r>
            <a:r>
              <a:rPr lang="ru-RU" b="1" kern="0" dirty="0">
                <a:solidFill>
                  <a:prstClr val="black"/>
                </a:solidFill>
                <a:latin typeface="Joinks"/>
              </a:rPr>
              <a:t>. </a:t>
            </a:r>
            <a:r>
              <a:rPr lang="ru-RU" b="1" kern="0" dirty="0" err="1">
                <a:solidFill>
                  <a:prstClr val="black"/>
                </a:solidFill>
                <a:latin typeface="Joinks"/>
              </a:rPr>
              <a:t>Зріст</a:t>
            </a:r>
            <a:r>
              <a:rPr lang="ru-RU" b="1" kern="0" dirty="0">
                <a:solidFill>
                  <a:prstClr val="black"/>
                </a:solidFill>
                <a:latin typeface="Joinks"/>
              </a:rPr>
              <a:t> невеликий, ноги </a:t>
            </a:r>
            <a:r>
              <a:rPr lang="ru-RU" b="1" kern="0" dirty="0" err="1">
                <a:solidFill>
                  <a:prstClr val="black"/>
                </a:solidFill>
                <a:latin typeface="Joinks"/>
              </a:rPr>
              <a:t>порівняно</a:t>
            </a:r>
            <a:r>
              <a:rPr lang="ru-RU" b="1" kern="0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kern="0" dirty="0" err="1">
                <a:solidFill>
                  <a:prstClr val="black"/>
                </a:solidFill>
                <a:latin typeface="Joinks"/>
              </a:rPr>
              <a:t>низькі</a:t>
            </a:r>
            <a:r>
              <a:rPr lang="ru-RU" b="1" kern="0" dirty="0">
                <a:solidFill>
                  <a:prstClr val="black"/>
                </a:solidFill>
                <a:latin typeface="Joinks"/>
              </a:rPr>
              <a:t>. У </a:t>
            </a:r>
            <a:r>
              <a:rPr lang="ru-RU" b="1" kern="0" dirty="0" err="1">
                <a:solidFill>
                  <a:prstClr val="black"/>
                </a:solidFill>
                <a:latin typeface="Joinks"/>
              </a:rPr>
              <a:t>півня</a:t>
            </a:r>
            <a:r>
              <a:rPr lang="ru-RU" b="1" kern="0" dirty="0">
                <a:solidFill>
                  <a:prstClr val="black"/>
                </a:solidFill>
                <a:latin typeface="Joinks"/>
              </a:rPr>
              <a:t> добре </a:t>
            </a:r>
            <a:r>
              <a:rPr lang="ru-RU" b="1" kern="0" dirty="0" err="1">
                <a:solidFill>
                  <a:prstClr val="black"/>
                </a:solidFill>
                <a:latin typeface="Joinks"/>
              </a:rPr>
              <a:t>розвинений</a:t>
            </a:r>
            <a:r>
              <a:rPr lang="ru-RU" b="1" kern="0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kern="0" dirty="0" err="1">
                <a:solidFill>
                  <a:prstClr val="black"/>
                </a:solidFill>
                <a:latin typeface="Joinks"/>
              </a:rPr>
              <a:t>хвіст</a:t>
            </a:r>
            <a:r>
              <a:rPr lang="ru-RU" b="1" kern="0" dirty="0">
                <a:solidFill>
                  <a:prstClr val="black"/>
                </a:solidFill>
                <a:latin typeface="Joinks"/>
              </a:rPr>
              <a:t>. </a:t>
            </a:r>
            <a:endParaRPr lang="en-US" b="1" kern="0" dirty="0" smtClean="0">
              <a:solidFill>
                <a:prstClr val="black"/>
              </a:solidFill>
              <a:latin typeface="Joinks"/>
            </a:endParaRPr>
          </a:p>
          <a:p>
            <a:pPr lvl="0" algn="ctr">
              <a:defRPr/>
            </a:pPr>
            <a:r>
              <a:rPr lang="ru-RU" b="1" kern="0" dirty="0" err="1" smtClean="0">
                <a:solidFill>
                  <a:prstClr val="black"/>
                </a:solidFill>
                <a:latin typeface="Joinks"/>
              </a:rPr>
              <a:t>Оперення</a:t>
            </a:r>
            <a:r>
              <a:rPr lang="ru-RU" b="1" kern="0" dirty="0" smtClean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kern="0" dirty="0" err="1">
                <a:solidFill>
                  <a:prstClr val="black"/>
                </a:solidFill>
                <a:latin typeface="Joinks"/>
              </a:rPr>
              <a:t>головним</a:t>
            </a:r>
            <a:r>
              <a:rPr lang="ru-RU" b="1" kern="0" dirty="0">
                <a:solidFill>
                  <a:prstClr val="black"/>
                </a:solidFill>
                <a:latin typeface="Joinks"/>
              </a:rPr>
              <a:t> чином </a:t>
            </a:r>
            <a:r>
              <a:rPr lang="ru-RU" b="1" kern="0" dirty="0" err="1">
                <a:solidFill>
                  <a:prstClr val="black"/>
                </a:solidFill>
                <a:latin typeface="Joinks"/>
              </a:rPr>
              <a:t>чорне</a:t>
            </a:r>
            <a:r>
              <a:rPr lang="ru-RU" b="1" kern="0" dirty="0">
                <a:solidFill>
                  <a:prstClr val="black"/>
                </a:solidFill>
                <a:latin typeface="Joinks"/>
              </a:rPr>
              <a:t>, </a:t>
            </a:r>
            <a:r>
              <a:rPr lang="ru-RU" b="1" kern="0" dirty="0" err="1">
                <a:solidFill>
                  <a:prstClr val="black"/>
                </a:solidFill>
                <a:latin typeface="Joinks"/>
              </a:rPr>
              <a:t>іноді</a:t>
            </a:r>
            <a:r>
              <a:rPr lang="ru-RU" b="1" kern="0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kern="0" dirty="0" err="1">
                <a:solidFill>
                  <a:prstClr val="black"/>
                </a:solidFill>
                <a:latin typeface="Joinks"/>
              </a:rPr>
              <a:t>зустрічається</a:t>
            </a:r>
            <a:r>
              <a:rPr lang="ru-RU" b="1" kern="0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kern="0" dirty="0" err="1">
                <a:solidFill>
                  <a:prstClr val="black"/>
                </a:solidFill>
                <a:latin typeface="Joinks"/>
              </a:rPr>
              <a:t>строкате</a:t>
            </a:r>
            <a:r>
              <a:rPr lang="ru-RU" b="1" kern="0" dirty="0" smtClean="0">
                <a:solidFill>
                  <a:prstClr val="black"/>
                </a:solidFill>
                <a:latin typeface="Joinks"/>
              </a:rPr>
              <a:t>.</a:t>
            </a:r>
            <a:endParaRPr lang="en-US" b="1" kern="0" dirty="0" smtClean="0">
              <a:solidFill>
                <a:prstClr val="black"/>
              </a:solidFill>
              <a:latin typeface="Joinks"/>
            </a:endParaRPr>
          </a:p>
          <a:p>
            <a:pPr lvl="0" algn="ctr">
              <a:defRPr/>
            </a:pPr>
            <a:r>
              <a:rPr lang="ru-RU" b="1" kern="0" dirty="0" smtClean="0">
                <a:solidFill>
                  <a:prstClr val="black"/>
                </a:solidFill>
                <a:latin typeface="Joinks"/>
              </a:rPr>
              <a:t>Жива </a:t>
            </a:r>
            <a:r>
              <a:rPr lang="ru-RU" b="1" kern="0" dirty="0" err="1">
                <a:solidFill>
                  <a:prstClr val="black"/>
                </a:solidFill>
                <a:latin typeface="Joinks"/>
              </a:rPr>
              <a:t>маса</a:t>
            </a:r>
            <a:r>
              <a:rPr lang="ru-RU" b="1" kern="0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kern="0" dirty="0" smtClean="0">
                <a:solidFill>
                  <a:prstClr val="black"/>
                </a:solidFill>
                <a:latin typeface="Joinks"/>
              </a:rPr>
              <a:t>курей – 2,5 кг,</a:t>
            </a:r>
            <a:endParaRPr lang="en-US" b="1" kern="0" dirty="0" smtClean="0">
              <a:solidFill>
                <a:prstClr val="black"/>
              </a:solidFill>
              <a:latin typeface="Joinks"/>
            </a:endParaRPr>
          </a:p>
          <a:p>
            <a:pPr lvl="0" algn="ctr">
              <a:defRPr/>
            </a:pPr>
            <a:r>
              <a:rPr lang="ru-RU" b="1" kern="0" dirty="0" err="1" smtClean="0">
                <a:solidFill>
                  <a:prstClr val="black"/>
                </a:solidFill>
                <a:latin typeface="Joinks"/>
              </a:rPr>
              <a:t>Півнів</a:t>
            </a:r>
            <a:r>
              <a:rPr lang="ru-RU" b="1" kern="0" dirty="0" smtClean="0">
                <a:solidFill>
                  <a:prstClr val="black"/>
                </a:solidFill>
                <a:latin typeface="Joinks"/>
              </a:rPr>
              <a:t> – 2,5–2,8 </a:t>
            </a:r>
            <a:r>
              <a:rPr lang="ru-RU" b="1" kern="0" dirty="0">
                <a:solidFill>
                  <a:prstClr val="black"/>
                </a:solidFill>
                <a:latin typeface="Joinks"/>
              </a:rPr>
              <a:t>кг</a:t>
            </a:r>
            <a:r>
              <a:rPr lang="ru-RU" b="1" kern="0" dirty="0" smtClean="0">
                <a:solidFill>
                  <a:prstClr val="black"/>
                </a:solidFill>
                <a:latin typeface="Joinks"/>
              </a:rPr>
              <a:t>. </a:t>
            </a:r>
            <a:r>
              <a:rPr lang="ru-RU" b="1" kern="0" dirty="0" err="1" smtClean="0">
                <a:solidFill>
                  <a:prstClr val="black"/>
                </a:solidFill>
                <a:latin typeface="Joinks"/>
              </a:rPr>
              <a:t>Середньорічна</a:t>
            </a:r>
            <a:r>
              <a:rPr lang="ru-RU" b="1" kern="0" dirty="0" smtClean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kern="0" dirty="0" err="1" smtClean="0">
                <a:solidFill>
                  <a:prstClr val="black"/>
                </a:solidFill>
                <a:latin typeface="Joinks"/>
              </a:rPr>
              <a:t>несучість</a:t>
            </a:r>
            <a:r>
              <a:rPr lang="ru-RU" b="1" kern="0" dirty="0" smtClean="0">
                <a:solidFill>
                  <a:prstClr val="black"/>
                </a:solidFill>
                <a:latin typeface="Joinks"/>
              </a:rPr>
              <a:t> – </a:t>
            </a:r>
            <a:r>
              <a:rPr lang="ru-RU" b="1" kern="0" dirty="0" err="1">
                <a:solidFill>
                  <a:prstClr val="black"/>
                </a:solidFill>
                <a:latin typeface="Joinks"/>
              </a:rPr>
              <a:t>понад</a:t>
            </a:r>
            <a:r>
              <a:rPr lang="ru-RU" b="1" kern="0" dirty="0">
                <a:solidFill>
                  <a:prstClr val="black"/>
                </a:solidFill>
                <a:latin typeface="Joinks"/>
              </a:rPr>
              <a:t> 180 </a:t>
            </a:r>
            <a:r>
              <a:rPr lang="ru-RU" b="1" kern="0" dirty="0" err="1">
                <a:solidFill>
                  <a:prstClr val="black"/>
                </a:solidFill>
                <a:latin typeface="Joinks"/>
              </a:rPr>
              <a:t>яєць</a:t>
            </a:r>
            <a:r>
              <a:rPr lang="ru-RU" b="1" kern="0" dirty="0" smtClean="0">
                <a:solidFill>
                  <a:prstClr val="black"/>
                </a:solidFill>
                <a:latin typeface="Joinks"/>
              </a:rPr>
              <a:t>. </a:t>
            </a:r>
            <a:endParaRPr lang="en-US" b="1" kern="0" dirty="0" smtClean="0">
              <a:solidFill>
                <a:prstClr val="black"/>
              </a:solidFill>
              <a:latin typeface="Joinks"/>
            </a:endParaRPr>
          </a:p>
          <a:p>
            <a:pPr lvl="0" algn="ctr">
              <a:defRPr/>
            </a:pPr>
            <a:r>
              <a:rPr lang="ru-RU" b="1" kern="0" dirty="0" err="1" smtClean="0">
                <a:solidFill>
                  <a:prstClr val="black"/>
                </a:solidFill>
                <a:latin typeface="Joinks"/>
              </a:rPr>
              <a:t>Маса</a:t>
            </a:r>
            <a:r>
              <a:rPr lang="ru-RU" b="1" kern="0" dirty="0" smtClean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kern="0" dirty="0" err="1" smtClean="0">
                <a:solidFill>
                  <a:prstClr val="black"/>
                </a:solidFill>
                <a:latin typeface="Joinks"/>
              </a:rPr>
              <a:t>яйця</a:t>
            </a:r>
            <a:r>
              <a:rPr lang="ru-RU" b="1" kern="0" dirty="0" smtClean="0">
                <a:solidFill>
                  <a:prstClr val="black"/>
                </a:solidFill>
                <a:latin typeface="Joinks"/>
              </a:rPr>
              <a:t> – 57–59 </a:t>
            </a:r>
            <a:r>
              <a:rPr lang="ru-RU" b="1" kern="0" dirty="0">
                <a:solidFill>
                  <a:prstClr val="black"/>
                </a:solidFill>
                <a:latin typeface="Joinks"/>
              </a:rPr>
              <a:t>г.</a:t>
            </a:r>
          </a:p>
          <a:p>
            <a:pPr lvl="0" algn="ctr">
              <a:defRPr/>
            </a:pPr>
            <a:r>
              <a:rPr lang="ru-RU" b="1" kern="0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kern="0" dirty="0" smtClean="0">
                <a:solidFill>
                  <a:prstClr val="black"/>
                </a:solidFill>
                <a:latin typeface="Joinks"/>
              </a:rPr>
              <a:t>Кури </a:t>
            </a:r>
            <a:r>
              <a:rPr lang="ru-RU" b="1" kern="0" dirty="0">
                <a:solidFill>
                  <a:prstClr val="black"/>
                </a:solidFill>
                <a:latin typeface="Joinks"/>
              </a:rPr>
              <a:t>добре </a:t>
            </a:r>
            <a:r>
              <a:rPr lang="ru-RU" b="1" kern="0" dirty="0" err="1">
                <a:solidFill>
                  <a:prstClr val="black"/>
                </a:solidFill>
                <a:latin typeface="Joinks"/>
              </a:rPr>
              <a:t>пристосовуються</a:t>
            </a:r>
            <a:r>
              <a:rPr lang="ru-RU" b="1" kern="0" dirty="0">
                <a:solidFill>
                  <a:prstClr val="black"/>
                </a:solidFill>
                <a:latin typeface="Joinks"/>
              </a:rPr>
              <a:t> до </a:t>
            </a:r>
            <a:r>
              <a:rPr lang="ru-RU" b="1" kern="0" dirty="0" err="1">
                <a:solidFill>
                  <a:prstClr val="black"/>
                </a:solidFill>
                <a:latin typeface="Joinks"/>
              </a:rPr>
              <a:t>місцевих</a:t>
            </a:r>
            <a:r>
              <a:rPr lang="ru-RU" b="1" kern="0" dirty="0">
                <a:solidFill>
                  <a:prstClr val="black"/>
                </a:solidFill>
                <a:latin typeface="Joinks"/>
              </a:rPr>
              <a:t> умов, </a:t>
            </a:r>
            <a:r>
              <a:rPr lang="ru-RU" b="1" kern="0" dirty="0" err="1" smtClean="0">
                <a:solidFill>
                  <a:prstClr val="black"/>
                </a:solidFill>
                <a:latin typeface="Joinks"/>
              </a:rPr>
              <a:t>малочутливі</a:t>
            </a:r>
            <a:r>
              <a:rPr lang="ru-RU" b="1" kern="0" dirty="0" smtClean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kern="0" dirty="0">
                <a:solidFill>
                  <a:prstClr val="black"/>
                </a:solidFill>
                <a:latin typeface="Joinks"/>
              </a:rPr>
              <a:t>до </a:t>
            </a:r>
            <a:r>
              <a:rPr lang="ru-RU" b="1" kern="0" dirty="0" err="1">
                <a:solidFill>
                  <a:prstClr val="black"/>
                </a:solidFill>
                <a:latin typeface="Joinks"/>
              </a:rPr>
              <a:t>низької</a:t>
            </a:r>
            <a:r>
              <a:rPr lang="ru-RU" b="1" kern="0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kern="0" dirty="0" err="1">
                <a:solidFill>
                  <a:prstClr val="black"/>
                </a:solidFill>
                <a:latin typeface="Joinks"/>
              </a:rPr>
              <a:t>температури</a:t>
            </a:r>
            <a:r>
              <a:rPr lang="ru-RU" b="1" kern="0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kern="0" dirty="0" err="1">
                <a:solidFill>
                  <a:prstClr val="black"/>
                </a:solidFill>
                <a:latin typeface="Joinks"/>
              </a:rPr>
              <a:t>повітря</a:t>
            </a:r>
            <a:r>
              <a:rPr lang="ru-RU" b="1" kern="0" dirty="0">
                <a:solidFill>
                  <a:prstClr val="black"/>
                </a:solidFill>
                <a:latin typeface="Joinks"/>
              </a:rPr>
              <a:t>.</a:t>
            </a:r>
          </a:p>
        </p:txBody>
      </p:sp>
      <p:pic>
        <p:nvPicPr>
          <p:cNvPr id="8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3960440" cy="4608512"/>
          </a:xfrm>
          <a:prstGeom prst="roundRect">
            <a:avLst>
              <a:gd name="adj" fmla="val 16667"/>
            </a:avLst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5" y="260647"/>
            <a:ext cx="4357599" cy="72474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016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453650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63381" y="167806"/>
            <a:ext cx="446584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>
                <a:latin typeface="Joinks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Joinks"/>
              </a:rPr>
              <a:t>М’ясо-яєчні</a:t>
            </a:r>
            <a:r>
              <a:rPr lang="ru-RU" sz="3600" b="1" dirty="0" smtClean="0">
                <a:solidFill>
                  <a:srgbClr val="C00000"/>
                </a:solidFill>
                <a:latin typeface="Joinks"/>
              </a:rPr>
              <a:t> кури</a:t>
            </a:r>
            <a:endParaRPr lang="ru-RU" sz="3600" b="1" dirty="0">
              <a:solidFill>
                <a:srgbClr val="C00000"/>
              </a:solidFill>
              <a:latin typeface="Joink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3855" y="1052736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     </a:t>
            </a:r>
            <a:r>
              <a:rPr lang="ru-RU" b="1" dirty="0" smtClean="0">
                <a:latin typeface="Joinks"/>
              </a:rPr>
              <a:t>Кури </a:t>
            </a:r>
            <a:r>
              <a:rPr lang="ru-RU" b="1" dirty="0" err="1" smtClean="0">
                <a:latin typeface="Joinks"/>
              </a:rPr>
              <a:t>м’ясо-яєчних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порід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завжди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відрізнялися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життєздатністю</a:t>
            </a:r>
            <a:r>
              <a:rPr lang="ru-RU" b="1" dirty="0" smtClean="0">
                <a:latin typeface="Joinks"/>
              </a:rPr>
              <a:t>, доброю </a:t>
            </a:r>
            <a:r>
              <a:rPr lang="ru-RU" b="1" dirty="0" err="1" smtClean="0">
                <a:latin typeface="Joinks"/>
              </a:rPr>
              <a:t>пристосованістю</a:t>
            </a:r>
            <a:r>
              <a:rPr lang="ru-RU" b="1" dirty="0" smtClean="0">
                <a:latin typeface="Joinks"/>
              </a:rPr>
              <a:t> до </a:t>
            </a:r>
            <a:r>
              <a:rPr lang="ru-RU" b="1" dirty="0" err="1" smtClean="0">
                <a:latin typeface="Joinks"/>
              </a:rPr>
              <a:t>місцевих</a:t>
            </a:r>
            <a:r>
              <a:rPr lang="ru-RU" b="1" dirty="0" smtClean="0">
                <a:latin typeface="Joinks"/>
              </a:rPr>
              <a:t> умов</a:t>
            </a:r>
            <a:r>
              <a:rPr lang="ru-RU" b="1" dirty="0" smtClean="0">
                <a:latin typeface="Joinks"/>
              </a:rPr>
              <a:t>. Вони </a:t>
            </a:r>
            <a:r>
              <a:rPr lang="ru-RU" b="1" dirty="0" err="1" smtClean="0">
                <a:latin typeface="Joinks"/>
              </a:rPr>
              <a:t>значно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перевищують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яєчні</a:t>
            </a:r>
            <a:r>
              <a:rPr lang="ru-RU" b="1" dirty="0" smtClean="0">
                <a:latin typeface="Joinks"/>
              </a:rPr>
              <a:t> породи живою </a:t>
            </a:r>
            <a:r>
              <a:rPr lang="ru-RU" b="1" dirty="0" err="1" smtClean="0">
                <a:latin typeface="Joinks"/>
              </a:rPr>
              <a:t>масою</a:t>
            </a:r>
            <a:r>
              <a:rPr lang="ru-RU" b="1" dirty="0" smtClean="0">
                <a:latin typeface="Joinks"/>
              </a:rPr>
              <a:t> і </a:t>
            </a:r>
            <a:r>
              <a:rPr lang="ru-RU" b="1" dirty="0" err="1" smtClean="0">
                <a:latin typeface="Joinks"/>
              </a:rPr>
              <a:t>масою</a:t>
            </a:r>
            <a:r>
              <a:rPr lang="ru-RU" b="1" dirty="0" smtClean="0">
                <a:latin typeface="Joinks"/>
              </a:rPr>
              <a:t>  </a:t>
            </a:r>
            <a:r>
              <a:rPr lang="ru-RU" b="1" dirty="0" err="1" smtClean="0">
                <a:latin typeface="Joinks"/>
              </a:rPr>
              <a:t>яєць</a:t>
            </a:r>
            <a:r>
              <a:rPr lang="ru-RU" b="1" dirty="0" smtClean="0">
                <a:latin typeface="Joinks"/>
              </a:rPr>
              <a:t>, </a:t>
            </a:r>
            <a:r>
              <a:rPr lang="ru-RU" b="1" dirty="0" err="1" smtClean="0">
                <a:latin typeface="Joinks"/>
              </a:rPr>
              <a:t>що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виправдовує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деяке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підвищення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витрати</a:t>
            </a:r>
            <a:r>
              <a:rPr lang="ru-RU" b="1" dirty="0" smtClean="0">
                <a:latin typeface="Joinks"/>
              </a:rPr>
              <a:t> корму.  </a:t>
            </a:r>
          </a:p>
          <a:p>
            <a:pPr algn="ctr"/>
            <a:r>
              <a:rPr lang="ru-RU" b="1" dirty="0" err="1" smtClean="0">
                <a:latin typeface="Joinks"/>
              </a:rPr>
              <a:t>Крім</a:t>
            </a:r>
            <a:r>
              <a:rPr lang="ru-RU" b="1" dirty="0" smtClean="0">
                <a:latin typeface="Joinks"/>
              </a:rPr>
              <a:t> того, кури </a:t>
            </a:r>
            <a:r>
              <a:rPr lang="ru-RU" b="1" dirty="0" err="1" smtClean="0">
                <a:latin typeface="Joinks"/>
              </a:rPr>
              <a:t>загальнокористувальних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порід</a:t>
            </a:r>
            <a:r>
              <a:rPr lang="ru-RU" b="1" dirty="0" smtClean="0">
                <a:latin typeface="Joinks"/>
              </a:rPr>
              <a:t> – </a:t>
            </a:r>
            <a:r>
              <a:rPr lang="ru-RU" b="1" dirty="0" err="1" smtClean="0">
                <a:latin typeface="Joinks"/>
              </a:rPr>
              <a:t>хороші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квочки</a:t>
            </a:r>
            <a:r>
              <a:rPr lang="ru-RU" b="1" dirty="0" smtClean="0">
                <a:latin typeface="Joinks"/>
              </a:rPr>
              <a:t>, </a:t>
            </a:r>
            <a:r>
              <a:rPr lang="ru-RU" b="1" dirty="0" err="1" smtClean="0">
                <a:latin typeface="Joinks"/>
              </a:rPr>
              <a:t>невибагливі</a:t>
            </a:r>
            <a:r>
              <a:rPr lang="ru-RU" b="1" dirty="0" smtClean="0">
                <a:latin typeface="Joinks"/>
              </a:rPr>
              <a:t> до корму і </a:t>
            </a:r>
            <a:r>
              <a:rPr lang="ru-RU" b="1" dirty="0" err="1" smtClean="0">
                <a:latin typeface="Joinks"/>
              </a:rPr>
              <a:t>побуту</a:t>
            </a:r>
            <a:r>
              <a:rPr lang="ru-RU" b="1" dirty="0" smtClean="0">
                <a:latin typeface="Joinks"/>
              </a:rPr>
              <a:t>, </a:t>
            </a:r>
            <a:r>
              <a:rPr lang="ru-RU" b="1" dirty="0" err="1" smtClean="0">
                <a:latin typeface="Joinks"/>
              </a:rPr>
              <a:t>стійкі</a:t>
            </a:r>
            <a:r>
              <a:rPr lang="ru-RU" b="1" dirty="0" smtClean="0">
                <a:latin typeface="Joinks"/>
              </a:rPr>
              <a:t> до </a:t>
            </a:r>
            <a:r>
              <a:rPr lang="ru-RU" b="1" dirty="0" err="1" smtClean="0">
                <a:latin typeface="Joinks"/>
              </a:rPr>
              <a:t>захворювань</a:t>
            </a:r>
            <a:r>
              <a:rPr lang="ru-RU" b="1" dirty="0" smtClean="0">
                <a:latin typeface="Joinks"/>
              </a:rPr>
              <a:t>. За </a:t>
            </a:r>
            <a:r>
              <a:rPr lang="ru-RU" b="1" dirty="0" err="1" smtClean="0">
                <a:latin typeface="Joinks"/>
              </a:rPr>
              <a:t>недостатньої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годівлі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вони </a:t>
            </a:r>
            <a:r>
              <a:rPr lang="ru-RU" b="1" dirty="0" err="1" smtClean="0">
                <a:latin typeface="Joinks"/>
              </a:rPr>
              <a:t>припиняють</a:t>
            </a:r>
            <a:r>
              <a:rPr lang="ru-RU" b="1" dirty="0" smtClean="0">
                <a:latin typeface="Joinks"/>
              </a:rPr>
              <a:t> яйцекладку, </a:t>
            </a:r>
            <a:r>
              <a:rPr lang="ru-RU" b="1" dirty="0" err="1" smtClean="0">
                <a:latin typeface="Joinks"/>
              </a:rPr>
              <a:t>щоб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зберегти</a:t>
            </a:r>
            <a:r>
              <a:rPr lang="ru-RU" b="1" dirty="0" smtClean="0">
                <a:latin typeface="Joinks"/>
              </a:rPr>
              <a:t> свою </a:t>
            </a:r>
            <a:r>
              <a:rPr lang="ru-RU" b="1" dirty="0" err="1" smtClean="0">
                <a:latin typeface="Joinks"/>
              </a:rPr>
              <a:t>потенційну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здатність</a:t>
            </a:r>
            <a:r>
              <a:rPr lang="ru-RU" b="1" dirty="0" smtClean="0">
                <a:latin typeface="Joinks"/>
              </a:rPr>
              <a:t> до </a:t>
            </a:r>
            <a:r>
              <a:rPr lang="ru-RU" b="1" dirty="0" err="1" smtClean="0">
                <a:latin typeface="Joinks"/>
              </a:rPr>
              <a:t>відкладання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яєць</a:t>
            </a:r>
            <a:r>
              <a:rPr lang="ru-RU" b="1" dirty="0" smtClean="0">
                <a:latin typeface="Joinks"/>
              </a:rPr>
              <a:t>, </a:t>
            </a:r>
            <a:r>
              <a:rPr lang="ru-RU" b="1" dirty="0" smtClean="0">
                <a:latin typeface="Joinks"/>
              </a:rPr>
              <a:t>і </a:t>
            </a:r>
            <a:r>
              <a:rPr lang="ru-RU" b="1" dirty="0" err="1" smtClean="0">
                <a:latin typeface="Joinks"/>
              </a:rPr>
              <a:t>швидко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відновлюють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продуктивність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за </a:t>
            </a:r>
            <a:r>
              <a:rPr lang="ru-RU" b="1" dirty="0" err="1" smtClean="0">
                <a:latin typeface="Joinks"/>
              </a:rPr>
              <a:t>поліпшення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годівлі</a:t>
            </a:r>
            <a:r>
              <a:rPr lang="ru-RU" b="1" dirty="0" smtClean="0">
                <a:latin typeface="Joinks"/>
              </a:rPr>
              <a:t>.</a:t>
            </a:r>
          </a:p>
          <a:p>
            <a:pPr algn="ctr"/>
            <a:r>
              <a:rPr lang="ru-RU" b="1" dirty="0" smtClean="0">
                <a:latin typeface="Joinks"/>
              </a:rPr>
              <a:t> 	До </a:t>
            </a:r>
            <a:r>
              <a:rPr lang="ru-RU" b="1" dirty="0" err="1" smtClean="0">
                <a:latin typeface="Joinks"/>
              </a:rPr>
              <a:t>переваг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цієї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птиці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можна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віднести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спокійну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вдачу</a:t>
            </a:r>
            <a:r>
              <a:rPr lang="ru-RU" b="1" dirty="0" smtClean="0">
                <a:latin typeface="Joinks"/>
              </a:rPr>
              <a:t>, </a:t>
            </a:r>
            <a:r>
              <a:rPr lang="ru-RU" b="1" dirty="0" err="1" smtClean="0">
                <a:latin typeface="Joinks"/>
              </a:rPr>
              <a:t>високу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стресостійкість</a:t>
            </a:r>
            <a:r>
              <a:rPr lang="ru-RU" b="1" dirty="0" smtClean="0">
                <a:latin typeface="Joinks"/>
              </a:rPr>
              <a:t>.</a:t>
            </a:r>
            <a:endParaRPr lang="ru-RU" b="1" dirty="0" smtClean="0">
              <a:latin typeface="Joinks"/>
            </a:endParaRPr>
          </a:p>
          <a:p>
            <a:pPr algn="ctr"/>
            <a:r>
              <a:rPr lang="ru-RU" b="1" dirty="0" smtClean="0">
                <a:latin typeface="Joinks"/>
              </a:rPr>
              <a:t> 	Яйцекладка курей </a:t>
            </a:r>
            <a:r>
              <a:rPr lang="ru-RU" b="1" dirty="0" err="1" smtClean="0">
                <a:latin typeface="Joinks"/>
              </a:rPr>
              <a:t>м’ясо-яєчного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напрямку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– 200 і </a:t>
            </a:r>
            <a:r>
              <a:rPr lang="ru-RU" b="1" dirty="0" err="1" smtClean="0">
                <a:latin typeface="Joinks"/>
              </a:rPr>
              <a:t>більше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яєць</a:t>
            </a:r>
            <a:r>
              <a:rPr lang="ru-RU" b="1" dirty="0" smtClean="0">
                <a:latin typeface="Joinks"/>
              </a:rPr>
              <a:t> на </a:t>
            </a:r>
            <a:r>
              <a:rPr lang="ru-RU" b="1" dirty="0" err="1" smtClean="0">
                <a:latin typeface="Joinks"/>
              </a:rPr>
              <a:t>рік</a:t>
            </a:r>
            <a:r>
              <a:rPr lang="ru-RU" b="1" dirty="0" smtClean="0">
                <a:latin typeface="Joinks"/>
              </a:rPr>
              <a:t>. У них </a:t>
            </a:r>
            <a:r>
              <a:rPr lang="ru-RU" b="1" dirty="0" err="1" smtClean="0">
                <a:latin typeface="Joinks"/>
              </a:rPr>
              <a:t>смачніше</a:t>
            </a:r>
            <a:r>
              <a:rPr lang="ru-RU" b="1" dirty="0" smtClean="0">
                <a:latin typeface="Joinks"/>
              </a:rPr>
              <a:t>, </a:t>
            </a:r>
            <a:r>
              <a:rPr lang="ru-RU" b="1" dirty="0" err="1" smtClean="0">
                <a:latin typeface="Joinks"/>
              </a:rPr>
              <a:t>ніж</a:t>
            </a:r>
            <a:r>
              <a:rPr lang="ru-RU" b="1" dirty="0" smtClean="0">
                <a:latin typeface="Joinks"/>
              </a:rPr>
              <a:t> у </a:t>
            </a:r>
            <a:r>
              <a:rPr lang="ru-RU" b="1" dirty="0" err="1" smtClean="0">
                <a:latin typeface="Joinks"/>
              </a:rPr>
              <a:t>яєчних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порід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м’ясо</a:t>
            </a:r>
            <a:r>
              <a:rPr lang="ru-RU" b="1" dirty="0" smtClean="0">
                <a:latin typeface="Joinks"/>
              </a:rPr>
              <a:t>, тушки добре </a:t>
            </a:r>
            <a:r>
              <a:rPr lang="ru-RU" b="1" dirty="0" err="1" smtClean="0">
                <a:latin typeface="Joinks"/>
              </a:rPr>
              <a:t>обмускулені</a:t>
            </a:r>
            <a:r>
              <a:rPr lang="ru-RU" b="1" dirty="0" smtClean="0">
                <a:latin typeface="Joinks"/>
              </a:rPr>
              <a:t>. </a:t>
            </a:r>
          </a:p>
          <a:p>
            <a:pPr algn="ctr"/>
            <a:r>
              <a:rPr lang="ru-RU" b="1" dirty="0" smtClean="0">
                <a:latin typeface="Joinks"/>
              </a:rPr>
              <a:t>Жива </a:t>
            </a:r>
            <a:r>
              <a:rPr lang="ru-RU" b="1" dirty="0" err="1" smtClean="0">
                <a:latin typeface="Joinks"/>
              </a:rPr>
              <a:t>маса</a:t>
            </a:r>
            <a:r>
              <a:rPr lang="ru-RU" b="1" dirty="0" smtClean="0">
                <a:latin typeface="Joinks"/>
              </a:rPr>
              <a:t>, </a:t>
            </a:r>
            <a:r>
              <a:rPr lang="ru-RU" b="1" dirty="0" err="1" smtClean="0">
                <a:latin typeface="Joinks"/>
              </a:rPr>
              <a:t>залежно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від</a:t>
            </a:r>
            <a:r>
              <a:rPr lang="ru-RU" b="1" dirty="0" smtClean="0">
                <a:latin typeface="Joinks"/>
              </a:rPr>
              <a:t> породи, у курей – </a:t>
            </a:r>
            <a:r>
              <a:rPr lang="ru-RU" b="1" dirty="0" smtClean="0">
                <a:latin typeface="Joinks"/>
              </a:rPr>
              <a:t>2,0–3,0 </a:t>
            </a:r>
            <a:r>
              <a:rPr lang="ru-RU" b="1" dirty="0" smtClean="0">
                <a:latin typeface="Joinks"/>
              </a:rPr>
              <a:t>кг, у </a:t>
            </a:r>
            <a:r>
              <a:rPr lang="ru-RU" b="1" dirty="0" err="1" smtClean="0">
                <a:latin typeface="Joinks"/>
              </a:rPr>
              <a:t>півнів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–</a:t>
            </a:r>
          </a:p>
          <a:p>
            <a:pPr algn="ctr"/>
            <a:r>
              <a:rPr lang="ru-RU" b="1" dirty="0" smtClean="0">
                <a:latin typeface="Joinks"/>
              </a:rPr>
              <a:t> 2,5–3,5 </a:t>
            </a:r>
            <a:r>
              <a:rPr lang="ru-RU" b="1" dirty="0" smtClean="0">
                <a:latin typeface="Joinks"/>
              </a:rPr>
              <a:t>кг.</a:t>
            </a:r>
          </a:p>
          <a:p>
            <a:pPr algn="ctr"/>
            <a:r>
              <a:rPr lang="ru-RU" b="1" dirty="0" smtClean="0">
                <a:latin typeface="Joinks"/>
              </a:rPr>
              <a:t> 	На </a:t>
            </a:r>
            <a:r>
              <a:rPr lang="ru-RU" b="1" dirty="0" smtClean="0">
                <a:latin typeface="Joinks"/>
              </a:rPr>
              <a:t>жаль, </a:t>
            </a:r>
            <a:r>
              <a:rPr lang="ru-RU" b="1" dirty="0" err="1" smtClean="0">
                <a:latin typeface="Joinks"/>
              </a:rPr>
              <a:t>безсистемні</a:t>
            </a:r>
            <a:r>
              <a:rPr lang="ru-RU" b="1" dirty="0" smtClean="0">
                <a:latin typeface="Joinks"/>
              </a:rPr>
              <a:t> і </a:t>
            </a:r>
            <a:r>
              <a:rPr lang="ru-RU" b="1" dirty="0" err="1" smtClean="0">
                <a:latin typeface="Joinks"/>
              </a:rPr>
              <a:t>безконтрольні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схрещування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ведуть</a:t>
            </a:r>
            <a:r>
              <a:rPr lang="ru-RU" b="1" dirty="0" smtClean="0">
                <a:latin typeface="Joinks"/>
              </a:rPr>
              <a:t> до </a:t>
            </a:r>
            <a:r>
              <a:rPr lang="ru-RU" b="1" dirty="0" err="1" smtClean="0">
                <a:latin typeface="Joinks"/>
              </a:rPr>
              <a:t>зниження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господарсько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корисних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ознак</a:t>
            </a:r>
            <a:r>
              <a:rPr lang="ru-RU" b="1" dirty="0" smtClean="0">
                <a:latin typeface="Joinks"/>
              </a:rPr>
              <a:t>, </a:t>
            </a:r>
            <a:r>
              <a:rPr lang="ru-RU" b="1" dirty="0" err="1" smtClean="0">
                <a:latin typeface="Joinks"/>
              </a:rPr>
              <a:t>втрати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їх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цінності</a:t>
            </a:r>
            <a:r>
              <a:rPr lang="ru-RU" b="1" dirty="0" smtClean="0">
                <a:latin typeface="Joinks"/>
              </a:rPr>
              <a:t>, а </a:t>
            </a:r>
            <a:r>
              <a:rPr lang="ru-RU" b="1" dirty="0" err="1" smtClean="0">
                <a:latin typeface="Joinks"/>
              </a:rPr>
              <a:t>це</a:t>
            </a:r>
            <a:r>
              <a:rPr lang="ru-RU" b="1" dirty="0" smtClean="0">
                <a:latin typeface="Joinks"/>
              </a:rPr>
              <a:t> ж </a:t>
            </a:r>
            <a:r>
              <a:rPr lang="ru-RU" b="1" dirty="0" err="1" smtClean="0">
                <a:latin typeface="Joinks"/>
              </a:rPr>
              <a:t>ідеальний</a:t>
            </a:r>
            <a:r>
              <a:rPr lang="ru-RU" b="1" dirty="0" smtClean="0">
                <a:latin typeface="Joinks"/>
              </a:rPr>
              <a:t> тип </a:t>
            </a:r>
            <a:r>
              <a:rPr lang="ru-RU" b="1" dirty="0" err="1" smtClean="0">
                <a:latin typeface="Joinks"/>
              </a:rPr>
              <a:t>дворових</a:t>
            </a:r>
            <a:r>
              <a:rPr lang="ru-RU" b="1" dirty="0" smtClean="0">
                <a:latin typeface="Joinks"/>
              </a:rPr>
              <a:t> курей для </a:t>
            </a:r>
            <a:r>
              <a:rPr lang="ru-RU" b="1" dirty="0" err="1" smtClean="0">
                <a:latin typeface="Joinks"/>
              </a:rPr>
              <a:t>зайнятої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домашнім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господарством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людини</a:t>
            </a:r>
            <a:endParaRPr lang="ru-RU" b="1" dirty="0">
              <a:latin typeface="Joinks"/>
            </a:endParaRPr>
          </a:p>
        </p:txBody>
      </p:sp>
    </p:spTree>
    <p:extLst>
      <p:ext uri="{BB962C8B-B14F-4D97-AF65-F5344CB8AC3E}">
        <p14:creationId xmlns:p14="http://schemas.microsoft.com/office/powerpoint/2010/main" val="256722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889</TotalTime>
  <Words>3413</Words>
  <Application>Microsoft Office PowerPoint</Application>
  <PresentationFormat>Экран (4:3)</PresentationFormat>
  <Paragraphs>225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Питання самоконтролю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Петращук Віра Михайлівна</dc:creator>
  <cp:lastModifiedBy>Тик</cp:lastModifiedBy>
  <cp:revision>135</cp:revision>
  <dcterms:created xsi:type="dcterms:W3CDTF">2013-04-18T14:02:09Z</dcterms:created>
  <dcterms:modified xsi:type="dcterms:W3CDTF">2014-12-29T13:19:50Z</dcterms:modified>
</cp:coreProperties>
</file>