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85" r:id="rId10"/>
    <p:sldId id="268" r:id="rId11"/>
    <p:sldId id="277" r:id="rId12"/>
    <p:sldId id="278" r:id="rId13"/>
    <p:sldId id="275" r:id="rId14"/>
    <p:sldId id="276" r:id="rId15"/>
    <p:sldId id="271" r:id="rId16"/>
    <p:sldId id="259" r:id="rId17"/>
    <p:sldId id="279" r:id="rId18"/>
    <p:sldId id="270" r:id="rId19"/>
    <p:sldId id="280" r:id="rId20"/>
    <p:sldId id="281" r:id="rId21"/>
    <p:sldId id="282" r:id="rId22"/>
    <p:sldId id="283" r:id="rId23"/>
    <p:sldId id="269" r:id="rId24"/>
    <p:sldId id="274" r:id="rId25"/>
    <p:sldId id="286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1B0F1B-3122-4170-B23A-010FC2EBA9C2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4E47D4-D120-4336-8389-78201AC688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2.jpeg"/><Relationship Id="rId10" Type="http://schemas.openxmlformats.org/officeDocument/2006/relationships/image" Target="../media/image29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1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javascript:scroll(0,0);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192">
            <a:off x="4853868" y="2777321"/>
            <a:ext cx="4475448" cy="152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7016" y="5378710"/>
            <a:ext cx="3420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chemeClr val="bg1"/>
                </a:solidFill>
                <a:latin typeface="Joinks"/>
              </a:rPr>
              <a:t>Мультимедійний супровід лекцій з </a:t>
            </a:r>
            <a:r>
              <a:rPr lang="uk-UA" b="1" kern="0" dirty="0">
                <a:solidFill>
                  <a:schemeClr val="bg1"/>
                </a:solidFill>
                <a:latin typeface="Joinks"/>
              </a:rPr>
              <a:t>дисципліни  «Технологія виробництва продукції птахівництва»</a:t>
            </a:r>
            <a:endParaRPr lang="ru-RU" kern="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96413"/>
            <a:ext cx="3408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01289" y="136468"/>
            <a:ext cx="68347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black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 державний аграрний коледж</a:t>
            </a:r>
            <a:endParaRPr lang="ru-RU" b="1" kern="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210507">
            <a:off x="4967356" y="3070618"/>
            <a:ext cx="4248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i="1" dirty="0" smtClean="0">
                <a:solidFill>
                  <a:srgbClr val="C00000"/>
                </a:solidFill>
                <a:latin typeface="Joinks"/>
              </a:rPr>
              <a:t>1.3. Продуктивність сільськогосподарської</a:t>
            </a:r>
            <a:endParaRPr lang="en-US" sz="2400" b="1" i="1" dirty="0" smtClean="0">
              <a:solidFill>
                <a:srgbClr val="C00000"/>
              </a:solidFill>
              <a:latin typeface="Joinks"/>
            </a:endParaRPr>
          </a:p>
          <a:p>
            <a:pPr lvl="0" algn="ctr"/>
            <a:r>
              <a:rPr lang="uk-UA" sz="2400" b="1" i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Joinks"/>
              </a:rPr>
              <a:t>птиці</a:t>
            </a:r>
            <a:r>
              <a:rPr lang="uk-UA" sz="2400" i="1" dirty="0">
                <a:solidFill>
                  <a:prstClr val="black"/>
                </a:solidFill>
                <a:latin typeface="Joinks"/>
              </a:rPr>
              <a:t> </a:t>
            </a:r>
            <a:endParaRPr lang="ru-RU" sz="2400" i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192" y="5942924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oinks"/>
                <a:ea typeface="Calibri"/>
                <a:cs typeface="Times New Roman"/>
              </a:rPr>
              <a:t>Викладачі   </a:t>
            </a:r>
            <a:r>
              <a:rPr lang="uk-UA" b="1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Joinks"/>
                <a:cs typeface="Times New Roman"/>
              </a:rPr>
              <a:t> І.В.</a:t>
            </a:r>
            <a:endParaRPr lang="ru-RU" b="1" kern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5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85" y="414484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7245"/>
            <a:ext cx="806489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latin typeface="Joinks"/>
              </a:rPr>
              <a:t>  Хімічний </a:t>
            </a:r>
            <a:r>
              <a:rPr lang="uk-UA" sz="2800" b="1" dirty="0">
                <a:latin typeface="Joinks"/>
              </a:rPr>
              <a:t>склад яєць різних видів птиці, %</a:t>
            </a:r>
            <a:endParaRPr lang="ru-RU" sz="2800" dirty="0">
              <a:latin typeface="Joink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75321"/>
              </p:ext>
            </p:extLst>
          </p:nvPr>
        </p:nvGraphicFramePr>
        <p:xfrm>
          <a:off x="539555" y="908717"/>
          <a:ext cx="8064893" cy="55446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217528"/>
                <a:gridCol w="1142047"/>
                <a:gridCol w="1140408"/>
                <a:gridCol w="1140408"/>
                <a:gridCol w="1140408"/>
                <a:gridCol w="1142047"/>
                <a:gridCol w="1142047"/>
              </a:tblGrid>
              <a:tr h="48664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27" marR="52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Кури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Індики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Качки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Гуси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Цесарки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Вода 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жовток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48,7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48,3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44,8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43,3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49,2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 білок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87,9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86,5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86,8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86,7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Протеїни 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жовток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17,7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 білок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10,6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11,3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11,3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Ліпіди 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жовток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32,6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32,6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35,23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33,0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білок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0,03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0,08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665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Вуглеводи 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жовток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білок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0,9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0,9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866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Зола 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жовток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  <a:tr h="4991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білок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0,8</a:t>
                      </a:r>
                      <a:endParaRPr lang="ru-RU" sz="12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52127" marR="521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32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Несучість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–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основний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показник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для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яєчних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курей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89382"/>
            <a:ext cx="5472608" cy="566124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Н</a:t>
            </a:r>
            <a:r>
              <a:rPr lang="ru-RU" sz="2400" b="1" dirty="0" err="1" smtClean="0">
                <a:solidFill>
                  <a:srgbClr val="C00000"/>
                </a:solidFill>
                <a:latin typeface="Joinks"/>
              </a:rPr>
              <a:t>есучість</a:t>
            </a:r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високопродуктивних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гібридних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курей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яєчних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кросів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становить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250–315</a:t>
            </a:r>
            <a:r>
              <a:rPr lang="ru-RU" sz="2000" b="1" dirty="0" smtClean="0">
                <a:solidFill>
                  <a:srgbClr val="0070C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яєць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, </a:t>
            </a:r>
            <a:endParaRPr lang="ru-RU" sz="2000" b="1" dirty="0" smtClean="0">
              <a:solidFill>
                <a:schemeClr val="tx1"/>
              </a:solidFill>
              <a:latin typeface="Joinks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Joinks"/>
              </a:rPr>
              <a:t>м'ясних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100–150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Joinks"/>
              </a:rPr>
              <a:t>м'ясо-яєчних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180–240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індиків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100–150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качок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120–180</a:t>
            </a:r>
            <a:r>
              <a:rPr lang="ru-RU" sz="2000" b="1" dirty="0" smtClean="0">
                <a:solidFill>
                  <a:srgbClr val="005696"/>
                </a:solidFill>
                <a:latin typeface="Joinks"/>
              </a:rPr>
              <a:t> 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Joinks"/>
              </a:rPr>
              <a:t>індійські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бігуни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і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хакі-кемпбел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200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яєць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Joinks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і </a:t>
            </a:r>
            <a:r>
              <a:rPr lang="ru-RU" sz="2000" b="1" dirty="0" err="1" smtClean="0">
                <a:solidFill>
                  <a:schemeClr val="tx1"/>
                </a:solidFill>
                <a:latin typeface="Joinks"/>
              </a:rPr>
              <a:t>більше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,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гусей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40–80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перепілок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220–280,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цесарок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100–140,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у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голубів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12–16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   </a:t>
            </a:r>
            <a:r>
              <a:rPr lang="ru-RU" sz="2000" b="1" dirty="0" err="1" smtClean="0">
                <a:solidFill>
                  <a:schemeClr val="tx1"/>
                </a:solidFill>
                <a:latin typeface="Joinks"/>
              </a:rPr>
              <a:t>яєць</a:t>
            </a:r>
            <a:r>
              <a:rPr lang="ru-RU" sz="20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Joinks"/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  <a:latin typeface="Joinks"/>
              </a:rPr>
              <a:t>рік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r="17167"/>
          <a:stretch>
            <a:fillRect/>
          </a:stretch>
        </p:blipFill>
        <p:spPr>
          <a:xfrm>
            <a:off x="5708037" y="1700808"/>
            <a:ext cx="3429000" cy="3429000"/>
          </a:xfrm>
        </p:spPr>
      </p:pic>
      <p:sp>
        <p:nvSpPr>
          <p:cNvPr id="14" name="Прямоугольник 13"/>
          <p:cNvSpPr/>
          <p:nvPr/>
        </p:nvSpPr>
        <p:spPr>
          <a:xfrm>
            <a:off x="4211960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Несучість</a:t>
            </a:r>
            <a:r>
              <a:rPr lang="ru-RU" sz="2400" b="1" dirty="0">
                <a:solidFill>
                  <a:srgbClr val="7030A0"/>
                </a:solidFill>
                <a:latin typeface="Joinks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–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 smtClean="0">
                <a:latin typeface="Joinks"/>
              </a:rPr>
              <a:t>кількість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знесених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яєць</a:t>
            </a:r>
            <a:r>
              <a:rPr lang="ru-RU" sz="2400" b="1" dirty="0">
                <a:latin typeface="Joinks"/>
              </a:rPr>
              <a:t> за </a:t>
            </a:r>
            <a:r>
              <a:rPr lang="ru-RU" sz="2400" b="1" dirty="0" err="1">
                <a:latin typeface="Joinks"/>
              </a:rPr>
              <a:t>певний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період</a:t>
            </a:r>
            <a:r>
              <a:rPr lang="ru-RU" sz="2400" b="1" dirty="0">
                <a:latin typeface="Joinks"/>
              </a:rPr>
              <a:t>.</a:t>
            </a:r>
            <a:r>
              <a:rPr lang="ru-RU" sz="2400" b="1" dirty="0">
                <a:solidFill>
                  <a:srgbClr val="7030A0"/>
                </a:solidFill>
                <a:latin typeface="Joink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9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Несучість птиці оцінюють за такими компонентами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72070"/>
            <a:ext cx="2660650" cy="4461347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Blip>
                <a:blip r:embed="rId2"/>
              </a:buBlip>
            </a:pPr>
            <a:r>
              <a:rPr lang="ru-RU" sz="3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вік</a:t>
            </a: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статевої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зрілості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;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темп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підвищення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несучості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;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вік</a:t>
            </a: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досягнення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піку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;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висота</a:t>
            </a: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піку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;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темп </a:t>
            </a:r>
            <a:r>
              <a:rPr lang="ru-RU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зниження</a:t>
            </a:r>
            <a:r>
              <a:rPr lang="ru-RU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;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вирівняність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  <a:p>
            <a:endParaRPr lang="ru-RU" dirty="0"/>
          </a:p>
        </p:txBody>
      </p:sp>
      <p:pic>
        <p:nvPicPr>
          <p:cNvPr id="7170" name="Picture 2" descr="C:\Documents and Settings\Admin\Local Settings\Temporary Internet Files\Content.IE5\AI0W4GDZ\MC900437626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168352" cy="39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Admin\Мои документы\Мои рисунки\Холдинг АВАНГАРД\зразок яйц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2"/>
          <a:stretch/>
        </p:blipFill>
        <p:spPr bwMode="auto">
          <a:xfrm>
            <a:off x="3131840" y="1412776"/>
            <a:ext cx="206628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Documents and Settings\Admin\Мои документы\Мои рисунки\Холдинг АВАНГАРД\візитка1 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70" y="3460652"/>
            <a:ext cx="1428750" cy="1958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Н М К\ПТАХІВНИЦТВО НАВЧ.МЕТОД. КОМПЛЕКС\Презентації Техн. в-ва прод.птах\ФОТО ДЛЯ ПРЕЗЕНТАЦІЙ\линь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61" y="3933056"/>
            <a:ext cx="2031743" cy="164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6420" y="55778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Blip>
                <a:blip r:embed="rId2"/>
              </a:buBlip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Линька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птиці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зниження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несучості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193590" y="5013176"/>
            <a:ext cx="1512168" cy="629442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204864"/>
            <a:ext cx="4896544" cy="97473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Joinks"/>
              </a:rPr>
              <a:t>Вік статевої зрілості </a:t>
            </a:r>
            <a:r>
              <a:rPr lang="uk-UA" sz="2800" b="1" dirty="0" smtClean="0">
                <a:latin typeface="Joinks"/>
              </a:rPr>
              <a:t>птиці настає у різні строки</a:t>
            </a:r>
            <a:endParaRPr lang="ru-RU" sz="2800" b="1" dirty="0"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3284984"/>
            <a:ext cx="4464496" cy="3384376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У курей несучих порід вона настає у віці </a:t>
            </a:r>
            <a:r>
              <a:rPr lang="uk-UA" sz="2000" b="1" dirty="0" smtClean="0">
                <a:solidFill>
                  <a:srgbClr val="7030A0"/>
                </a:solidFill>
                <a:latin typeface="Joinks"/>
              </a:rPr>
              <a:t>120–180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 днів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У м</a:t>
            </a:r>
            <a:r>
              <a:rPr lang="en-US" sz="2000" b="1" dirty="0" smtClean="0">
                <a:solidFill>
                  <a:srgbClr val="C00000"/>
                </a:solidFill>
                <a:latin typeface="Joinks"/>
              </a:rPr>
              <a:t>’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ясо-яєчних і м</a:t>
            </a:r>
            <a:r>
              <a:rPr lang="en-US" sz="2000" b="1" dirty="0" smtClean="0">
                <a:solidFill>
                  <a:srgbClr val="C00000"/>
                </a:solidFill>
                <a:latin typeface="Joinks"/>
              </a:rPr>
              <a:t>’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ясних – у віці </a:t>
            </a:r>
            <a:r>
              <a:rPr lang="uk-UA" sz="2000" b="1" dirty="0" smtClean="0">
                <a:solidFill>
                  <a:srgbClr val="7030A0"/>
                </a:solidFill>
                <a:latin typeface="Joinks"/>
              </a:rPr>
              <a:t>160–180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 днів</a:t>
            </a:r>
          </a:p>
          <a:p>
            <a:pPr algn="ctr"/>
            <a:r>
              <a:rPr lang="uk-UA" sz="2000" b="1" smtClean="0">
                <a:solidFill>
                  <a:srgbClr val="C00000"/>
                </a:solidFill>
                <a:latin typeface="Joinks"/>
              </a:rPr>
              <a:t>У </a:t>
            </a:r>
            <a:r>
              <a:rPr lang="uk-UA" sz="2000" b="1" smtClean="0">
                <a:solidFill>
                  <a:srgbClr val="C00000"/>
                </a:solidFill>
                <a:latin typeface="Joinks"/>
              </a:rPr>
              <a:t>качок – 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у віці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Joinks"/>
              </a:rPr>
              <a:t>180–300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</a:rPr>
              <a:t>У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 індиків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– </a:t>
            </a:r>
            <a:r>
              <a:rPr lang="uk-UA" sz="2000" b="1" dirty="0" smtClean="0">
                <a:solidFill>
                  <a:srgbClr val="7030A0"/>
                </a:solidFill>
                <a:latin typeface="Joinks"/>
              </a:rPr>
              <a:t>180–240</a:t>
            </a:r>
            <a:endParaRPr lang="uk-UA" sz="2000" b="1" dirty="0" smtClean="0">
              <a:solidFill>
                <a:srgbClr val="7030A0"/>
              </a:solidFill>
              <a:latin typeface="Joinks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У гусей </a:t>
            </a:r>
            <a:r>
              <a:rPr lang="uk-UA" sz="2000" b="1" dirty="0" smtClean="0">
                <a:solidFill>
                  <a:srgbClr val="7030A0"/>
                </a:solidFill>
                <a:latin typeface="Joinks"/>
              </a:rPr>
              <a:t>– 200–300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У перепелів – </a:t>
            </a:r>
            <a:r>
              <a:rPr lang="uk-UA" sz="2000" b="1" dirty="0" smtClean="0">
                <a:solidFill>
                  <a:srgbClr val="7030A0"/>
                </a:solidFill>
                <a:latin typeface="Joinks"/>
              </a:rPr>
              <a:t>35–45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днів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" name="Picture 6" descr="C:\Documents and Settings\Admin\Мои документы\Мои рисунки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837"/>
            <a:ext cx="2286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12121"/>
          <a:stretch>
            <a:fillRect/>
          </a:stretch>
        </p:blipFill>
        <p:spPr>
          <a:xfrm>
            <a:off x="395536" y="2564904"/>
            <a:ext cx="3429000" cy="3429000"/>
          </a:xfrm>
        </p:spPr>
      </p:pic>
      <p:sp>
        <p:nvSpPr>
          <p:cNvPr id="12" name="Прямоугольник 11"/>
          <p:cNvSpPr/>
          <p:nvPr/>
        </p:nvSpPr>
        <p:spPr>
          <a:xfrm>
            <a:off x="395536" y="148945"/>
            <a:ext cx="61926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Joinks"/>
              </a:rPr>
              <a:t>Вік</a:t>
            </a:r>
            <a:r>
              <a:rPr lang="ru-RU" sz="32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Joinks"/>
              </a:rPr>
              <a:t>статевої</a:t>
            </a:r>
            <a:r>
              <a:rPr lang="ru-RU" sz="32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Joinks"/>
              </a:rPr>
              <a:t>зрілості</a:t>
            </a:r>
            <a:r>
              <a:rPr lang="ru-RU" sz="32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Joinks"/>
              </a:rPr>
              <a:t>птиці</a:t>
            </a:r>
            <a:r>
              <a:rPr lang="ru-RU" sz="3200" b="1" dirty="0" smtClean="0">
                <a:solidFill>
                  <a:srgbClr val="C00000"/>
                </a:solidFill>
                <a:latin typeface="Joinks"/>
              </a:rPr>
              <a:t> </a:t>
            </a:r>
            <a:endParaRPr lang="ru-RU" sz="32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6218" y="996533"/>
            <a:ext cx="5393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latin typeface="Joinks"/>
              </a:rPr>
              <a:t>В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изначається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цей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показник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віком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 самки в день 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знесення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першого</a:t>
            </a:r>
            <a:r>
              <a:rPr lang="ru-RU" sz="2400" b="1" dirty="0" smtClean="0">
                <a:solidFill>
                  <a:srgbClr val="7030A0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Joinks"/>
              </a:rPr>
              <a:t>яйця</a:t>
            </a:r>
            <a:endParaRPr lang="ru-RU" sz="2400" b="1" dirty="0">
              <a:solidFill>
                <a:srgbClr val="7030A0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2545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5857" y="162287"/>
            <a:ext cx="61900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Joinks"/>
                <a:ea typeface="+mj-ea"/>
              </a:rPr>
              <a:t>   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j-ea"/>
              </a:rPr>
              <a:t>Методи оцінки якості яєць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8828" y="1505460"/>
            <a:ext cx="1980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Joinks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Форма яйця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95" y="884619"/>
            <a:ext cx="163662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2482" y="2683162"/>
            <a:ext cx="1554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000" b="1" dirty="0" err="1" smtClean="0">
                <a:solidFill>
                  <a:srgbClr val="C00000"/>
                </a:solidFill>
                <a:latin typeface="Joinks"/>
              </a:rPr>
              <a:t>Індексомір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85" y="790605"/>
            <a:ext cx="1720227" cy="25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3174" y="2892699"/>
            <a:ext cx="1229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  <a:cs typeface="Times New Roman"/>
              </a:rPr>
              <a:t>овоскоп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00" y="4094567"/>
            <a:ext cx="1835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Joinks"/>
              </a:rPr>
              <a:t>Зважування</a:t>
            </a:r>
            <a:r>
              <a:rPr lang="uk-UA" sz="3200" b="1" dirty="0">
                <a:solidFill>
                  <a:srgbClr val="2A2A62"/>
                </a:solidFill>
                <a:latin typeface="Joinks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70883" y="1830671"/>
            <a:ext cx="217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Century Gothic"/>
                <a:cs typeface="Times New Roman"/>
              </a:rPr>
              <a:t>Овоскопування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2" y="884619"/>
            <a:ext cx="1092503" cy="94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P101005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686" y="3694582"/>
            <a:ext cx="1556194" cy="162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гнутая вверх стрелка 14"/>
          <p:cNvSpPr/>
          <p:nvPr/>
        </p:nvSpPr>
        <p:spPr>
          <a:xfrm>
            <a:off x="1461110" y="3382678"/>
            <a:ext cx="1103258" cy="868099"/>
          </a:xfrm>
          <a:prstGeom prst="curvedDownArrow">
            <a:avLst>
              <a:gd name="adj1" fmla="val 25000"/>
              <a:gd name="adj2" fmla="val 42421"/>
              <a:gd name="adj3" fmla="val 5261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8562" y="3740624"/>
            <a:ext cx="1834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Joinks"/>
              </a:rPr>
              <a:t>Міцність шкаралупи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3396" y="5599892"/>
            <a:ext cx="149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Joinks"/>
              </a:rPr>
              <a:t>мікрометр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7" name="Рисунок 4" descr="FRACTURE FORCE EVALU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15" y="3382678"/>
            <a:ext cx="1056996" cy="221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Выгнутая вверх стрелка 19"/>
          <p:cNvSpPr/>
          <p:nvPr/>
        </p:nvSpPr>
        <p:spPr>
          <a:xfrm>
            <a:off x="6475623" y="3072325"/>
            <a:ext cx="1080274" cy="744401"/>
          </a:xfrm>
          <a:prstGeom prst="curvedDownArrow">
            <a:avLst>
              <a:gd name="adj1" fmla="val 30442"/>
              <a:gd name="adj2" fmla="val 45965"/>
              <a:gd name="adj3" fmla="val 555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3944" y="5615498"/>
            <a:ext cx="731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dirty="0" smtClean="0">
                <a:solidFill>
                  <a:srgbClr val="C00000"/>
                </a:solidFill>
                <a:latin typeface="Joinks"/>
                <a:cs typeface="Times New Roman"/>
              </a:rPr>
              <a:t>вага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22" name="Рисунок 21" descr="P101013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590" y="4678691"/>
            <a:ext cx="1029578" cy="15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59589" y="6288062"/>
            <a:ext cx="1397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dirty="0" smtClean="0">
                <a:solidFill>
                  <a:srgbClr val="C00000"/>
                </a:solidFill>
                <a:latin typeface="Joinks"/>
                <a:cs typeface="Times New Roman"/>
              </a:rPr>
              <a:t>трафарет</a:t>
            </a:r>
            <a:endParaRPr lang="ru-RU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8198" y="5292116"/>
            <a:ext cx="1852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</a:rPr>
              <a:t>Висота повітряної камери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53" y="790605"/>
            <a:ext cx="1249854" cy="8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C:\Documents and Settings\Admin\Мои документы\Мои рисунки\Холдинг АВАНГАРД\яйце-візит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08" y="2030726"/>
            <a:ext cx="1890220" cy="179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>
            <a:off x="4124526" y="4228120"/>
            <a:ext cx="1103258" cy="813348"/>
          </a:xfrm>
          <a:prstGeom prst="curvedDownArrow">
            <a:avLst>
              <a:gd name="adj1" fmla="val 25000"/>
              <a:gd name="adj2" fmla="val 46065"/>
              <a:gd name="adj3" fmla="val 7015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ртувальна маш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7" y="3995734"/>
            <a:ext cx="3168352" cy="249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Admin\Мои документы\Мои рисунки\Холдинг АВАНГАРД\пакування яєць 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60" y="1691952"/>
            <a:ext cx="2952327" cy="2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Мои рисунки\Холдинг АВАНГАРД\лінія збирання яєць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" y="1397094"/>
            <a:ext cx="2051075" cy="158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Мои документы\Мои рисунки\Холдинг АВАНГАРД\збір яєць механ.-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77" y="2985449"/>
            <a:ext cx="2286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Admin\Мои документы\Мои рисунки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837"/>
            <a:ext cx="2286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Admin\Мои документы\Мои рисунки\Холдинг АВАНГАРД\Авангард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16" y="898387"/>
            <a:ext cx="2215469" cy="158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Admin\Мои документы\Мои рисунки\Холдинг АВАНГАРД\Макарівка-кліткове утриманн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97" y="4299482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Мои рисунки\Холдинг АВАНГАРД\збір яєць транспортер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" y="4804291"/>
            <a:ext cx="2045727" cy="165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960" y="201721"/>
            <a:ext cx="6230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Joinks"/>
              </a:rPr>
              <a:t>Виробництво харчових яєць</a:t>
            </a:r>
            <a:endParaRPr lang="ru-RU" dirty="0"/>
          </a:p>
        </p:txBody>
      </p:sp>
      <p:pic>
        <p:nvPicPr>
          <p:cNvPr id="1026" name="Picture 2" descr="G:\Н М К\ПТАХІВНИЦТВО НАВЧ.МЕТОД. КОМПЛЕКС\Презентації Техн. в-ва прод.птах\ФОТО ДЛЯ ПРЕЗЕНТАЦІЙ\линь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476896"/>
            <a:ext cx="1857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7856"/>
            <a:ext cx="8928992" cy="8925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Ознаки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що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змінюються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зв’язку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несучістю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курей</a:t>
            </a:r>
          </a:p>
          <a:p>
            <a:endParaRPr lang="ru-RU" sz="2400" b="1" dirty="0">
              <a:latin typeface="Joink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31261"/>
              </p:ext>
            </p:extLst>
          </p:nvPr>
        </p:nvGraphicFramePr>
        <p:xfrm>
          <a:off x="179511" y="920407"/>
          <a:ext cx="8712969" cy="5770107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737131"/>
                <a:gridCol w="3441488"/>
                <a:gridCol w="3534350"/>
              </a:tblGrid>
              <a:tr h="3282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Ознака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Кури, які несуться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Кури, які не несуться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529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Гребінь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Великий, яскраво-червоний, еластичний, теплий на дотик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Невеликий, жорсткий, </a:t>
                      </a:r>
                      <a:endParaRPr lang="uk-UA" sz="1400" b="1" dirty="0" smtClean="0">
                        <a:effectLst/>
                        <a:latin typeface="Georgia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червоно-блідий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, холодний на дотик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75404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Відстань між </a:t>
                      </a:r>
                      <a:r>
                        <a:rPr lang="uk-UA" sz="1400" b="1" dirty="0" err="1">
                          <a:effectLst/>
                          <a:latin typeface="Georgia" pitchFamily="18" charset="0"/>
                        </a:rPr>
                        <a:t>лонними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кістками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Розміщується 3 – 4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пальці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руки, кінці </a:t>
                      </a:r>
                      <a:r>
                        <a:rPr lang="uk-UA" sz="1400" b="1" dirty="0" err="1">
                          <a:effectLst/>
                          <a:latin typeface="Georgia" pitchFamily="18" charset="0"/>
                        </a:rPr>
                        <a:t>лонних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кісток еластичні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Розміщується 1 – 2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пальці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руки, кінці </a:t>
                      </a:r>
                      <a:r>
                        <a:rPr lang="uk-UA" sz="1400" b="1" dirty="0" err="1">
                          <a:effectLst/>
                          <a:latin typeface="Georgia" pitchFamily="18" charset="0"/>
                        </a:rPr>
                        <a:t>лонних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кісток тверді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2549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Відстань між кінцем кілю та </a:t>
                      </a:r>
                      <a:r>
                        <a:rPr lang="uk-UA" sz="1400" b="1" dirty="0" err="1">
                          <a:effectLst/>
                          <a:latin typeface="Georgia" pitchFamily="18" charset="0"/>
                        </a:rPr>
                        <a:t>лонними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кістками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Розміщується долоня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Розміщується тільки два пальця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2509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Клоака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Волога, велика, м’яка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Суха, невелика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529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Линька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Немає заміни махових пір’їн першого порядку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Замінилось п’ять і більше махових пір’їн першого порядку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2549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Georgia" pitchFamily="18" charset="0"/>
                        </a:rPr>
                        <a:t>Забарвлення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частин тіла </a:t>
                      </a:r>
                      <a:r>
                        <a:rPr lang="uk-UA" sz="1400" b="1" dirty="0" err="1">
                          <a:effectLst/>
                          <a:latin typeface="Georgia" pitchFamily="18" charset="0"/>
                        </a:rPr>
                        <a:t>жовтоногих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курей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Зменшення жовтого забарвлення шкіри навколо клоаки, очей, вушних мочок, на дзьобі та плеснах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Жовте забарвлення на ногах та дзьобі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збереглося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5655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Довжина яйцепроводу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60 –</a:t>
                      </a:r>
                      <a:r>
                        <a:rPr lang="uk-UA" sz="1400" b="1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</a:rPr>
                        <a:t>70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см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10 – 15 см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51087" marR="510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9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Холдинг АВАНГАРД\збір яєць механ.-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08823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641535" y="2675657"/>
            <a:ext cx="1260140" cy="1512168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712" y="116632"/>
            <a:ext cx="7522998" cy="92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Joinks"/>
              </a:rPr>
              <a:t>Облік яєчної продуктивності птиці</a:t>
            </a:r>
            <a:endParaRPr lang="ru-RU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8661" y="1268760"/>
            <a:ext cx="3190793" cy="5762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dirty="0" smtClean="0">
                <a:latin typeface="Joinks"/>
              </a:rPr>
              <a:t> Індивідуальний</a:t>
            </a:r>
            <a:endParaRPr lang="ru-RU" sz="2800" b="1" dirty="0">
              <a:latin typeface="Joinks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08767"/>
            <a:ext cx="2448272" cy="16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340768"/>
            <a:ext cx="2244230" cy="5762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</a:t>
            </a:r>
            <a:r>
              <a:rPr lang="uk-UA" sz="2800" b="1" dirty="0" smtClean="0">
                <a:latin typeface="Joinks"/>
              </a:rPr>
              <a:t>Груповий</a:t>
            </a:r>
            <a:endParaRPr lang="ru-RU" sz="2800" b="1" dirty="0">
              <a:latin typeface="Joinks"/>
            </a:endParaRPr>
          </a:p>
        </p:txBody>
      </p:sp>
      <p:pic>
        <p:nvPicPr>
          <p:cNvPr id="9219" name="Picture 3" descr="C:\Documents and Settings\Admin\Мои документы\Мои рисунки\Холдинг АВАНГАРД\лінія збирання яєць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83" y="3717032"/>
            <a:ext cx="192633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Мои документы\Мои рисунки\Холдинг АВАНГАРД\візитка6 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6" y="3717032"/>
            <a:ext cx="1858281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Мои документы\Мои рисунки\Холдинг АВАНГАРД\яйце-біла шкаралуп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182171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043" y="5306723"/>
            <a:ext cx="394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Індивідуальний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облік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ведуть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господарствах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групі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гніздового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парування</a:t>
            </a:r>
            <a:endParaRPr lang="ru-RU" b="1" dirty="0">
              <a:latin typeface="Joink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7960" y="53067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Груповий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облік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ведуть</a:t>
            </a:r>
            <a:r>
              <a:rPr lang="ru-RU" b="1" dirty="0">
                <a:latin typeface="Joinks"/>
              </a:rPr>
              <a:t> як в </a:t>
            </a:r>
            <a:r>
              <a:rPr lang="ru-RU" b="1" dirty="0" err="1">
                <a:latin typeface="Joinks"/>
              </a:rPr>
              <a:t>товарних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господарствах</a:t>
            </a:r>
            <a:r>
              <a:rPr lang="ru-RU" b="1" dirty="0">
                <a:latin typeface="Joinks"/>
              </a:rPr>
              <a:t>, так і в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утримання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групами</a:t>
            </a:r>
            <a:endParaRPr lang="ru-RU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27786" y="2675657"/>
            <a:ext cx="1193852" cy="1512168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38" y="1916832"/>
            <a:ext cx="2314258" cy="1800200"/>
          </a:xfrm>
        </p:spPr>
      </p:pic>
    </p:spTree>
    <p:extLst>
      <p:ext uri="{BB962C8B-B14F-4D97-AF65-F5344CB8AC3E}">
        <p14:creationId xmlns:p14="http://schemas.microsoft.com/office/powerpoint/2010/main" val="20447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4704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/>
              <a:t>ДСТУ 5028:2008 «Яйця курячі харчові. Технічні умови»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871034"/>
            <a:ext cx="367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Характеристики категорій харчових яєць за масою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78026"/>
              </p:ext>
            </p:extLst>
          </p:nvPr>
        </p:nvGraphicFramePr>
        <p:xfrm>
          <a:off x="251520" y="1844826"/>
          <a:ext cx="8352929" cy="432047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16224"/>
                <a:gridCol w="2232248"/>
                <a:gridCol w="1617369"/>
                <a:gridCol w="2487088"/>
              </a:tblGrid>
              <a:tr h="893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 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    К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атегорія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Маса одного яйця, 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Маса 10 яєць, г, не менше ніж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Joinks"/>
                        </a:rPr>
                        <a:t>Маса 360 яєць, кг, не менше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Відбірні, або XL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73 </a:t>
                      </a:r>
                      <a:r>
                        <a:rPr lang="uk-UA" sz="1400" b="1" dirty="0" smtClean="0">
                          <a:effectLst/>
                          <a:latin typeface="Joinks"/>
                        </a:rPr>
                        <a:t>і </a:t>
                      </a:r>
                      <a:r>
                        <a:rPr lang="uk-UA" sz="1400" b="1" dirty="0">
                          <a:effectLst/>
                          <a:latin typeface="Joinks"/>
                        </a:rPr>
                        <a:t>більше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735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26,5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Вища, або L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63 до 72,9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640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23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Перша, або M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53 до 62,9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540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Joinks"/>
                        </a:rPr>
                        <a:t>19,4</a:t>
                      </a:r>
                      <a:endParaRPr lang="ru-RU" sz="1400" b="1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Друга, або S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45 до 52,9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460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16,6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Joinks"/>
                        </a:rPr>
                        <a:t>Дрібні</a:t>
                      </a:r>
                      <a:endParaRPr lang="ru-RU" sz="140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від 35 до 44,9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360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Joinks"/>
                        </a:rPr>
                        <a:t>13</a:t>
                      </a:r>
                      <a:endParaRPr lang="ru-RU" sz="14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9185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Joinks"/>
                        </a:rPr>
                        <a:t> Примітка</a:t>
                      </a:r>
                      <a:r>
                        <a:rPr lang="uk-UA" sz="1400" dirty="0" smtClean="0">
                          <a:effectLst/>
                          <a:latin typeface="Joinks"/>
                        </a:rPr>
                        <a:t>:</a:t>
                      </a:r>
                      <a:r>
                        <a:rPr lang="uk-UA" sz="1400" dirty="0">
                          <a:effectLst/>
                          <a:latin typeface="Joinks"/>
                        </a:rPr>
                        <a:t> 1. Категорія «дрібні яйця» стосується яєць тільки столових та </a:t>
                      </a:r>
                      <a:r>
                        <a:rPr lang="uk-UA" sz="1400" dirty="0" err="1" smtClean="0">
                          <a:effectLst/>
                          <a:latin typeface="Joinks"/>
                        </a:rPr>
                        <a:t>холодильникових</a:t>
                      </a:r>
                      <a:r>
                        <a:rPr lang="uk-UA" sz="1400" dirty="0" smtClean="0">
                          <a:effectLst/>
                          <a:latin typeface="Joinks"/>
                        </a:rPr>
                        <a:t>. 2</a:t>
                      </a:r>
                      <a:r>
                        <a:rPr lang="uk-UA" sz="1400" dirty="0">
                          <a:effectLst/>
                          <a:latin typeface="Joinks"/>
                        </a:rPr>
                        <a:t>. Позначення категорій латинськими літерами стосуються яєць для </a:t>
                      </a:r>
                      <a:r>
                        <a:rPr lang="uk-UA" sz="1400" dirty="0" smtClean="0">
                          <a:effectLst/>
                          <a:latin typeface="Joinks"/>
                        </a:rPr>
                        <a:t>експорту</a:t>
                      </a:r>
                      <a:endParaRPr lang="ru-RU" sz="14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www.wellensittichclub.com/knopki_forum/p_up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0969" y="867804"/>
            <a:ext cx="936102" cy="80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3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4211960" cy="871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Joinks"/>
              </a:rPr>
              <a:t>М</a:t>
            </a:r>
            <a:r>
              <a:rPr lang="en-US" sz="2800" b="1" dirty="0" smtClean="0">
                <a:solidFill>
                  <a:schemeClr val="bg1"/>
                </a:solidFill>
                <a:latin typeface="Joinks"/>
              </a:rPr>
              <a:t>’</a:t>
            </a:r>
            <a:r>
              <a:rPr lang="uk-UA" sz="2800" b="1" dirty="0" smtClean="0">
                <a:solidFill>
                  <a:schemeClr val="bg1"/>
                </a:solidFill>
                <a:latin typeface="Joinks"/>
              </a:rPr>
              <a:t>ясна продуктивність птиці</a:t>
            </a:r>
            <a:endParaRPr lang="ru-RU" sz="2800" b="1" dirty="0">
              <a:solidFill>
                <a:schemeClr val="bg1"/>
              </a:solidFill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896544" cy="648072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Joinks"/>
              </a:rPr>
              <a:t>М’ясо птиці порівняно із м’ясом інших видів тварин містить значно більше повноцінних білків і набагато менше неповноцінних, тому краще засвоюється організмом людини.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М’язова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тканина складається з ніжних м’язових волокон, у яких міститься незначна кількість жирової тканини.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>
                <a:solidFill>
                  <a:schemeClr val="tx1"/>
                </a:solidFill>
                <a:latin typeface="Joinks"/>
              </a:rPr>
              <a:t>У м’ясі курей та індиків розрізняють білі і червоні м’язи. Тому колір м’яса птиці коливається від блідо-рожевого до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темно-червоного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залежно від вмісту в ньому </a:t>
            </a:r>
            <a:r>
              <a:rPr lang="uk-UA" sz="1800" b="1" dirty="0" err="1">
                <a:solidFill>
                  <a:schemeClr val="tx1"/>
                </a:solidFill>
                <a:latin typeface="Joinks"/>
              </a:rPr>
              <a:t>гемопротеїнів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Біле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м’ясо містить багато </a:t>
            </a:r>
            <a:r>
              <a:rPr lang="uk-UA" sz="1800" b="1" dirty="0" err="1" smtClean="0">
                <a:solidFill>
                  <a:schemeClr val="tx1"/>
                </a:solidFill>
                <a:latin typeface="Joinks"/>
              </a:rPr>
              <a:t>легко-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перетравних білків, в яких є незмінні амінокислоти, а червоне – неповноцінних білків (колаген, еластин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).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Грудні м’язи курей містять 92% повноцінного білка, тому належать до дієтичного м’яса.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2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3982"/>
            <a:ext cx="4788024" cy="610318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88648" y="692696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>
                <a:solidFill>
                  <a:prstClr val="black"/>
                </a:solidFill>
                <a:latin typeface="Joinks"/>
              </a:rPr>
              <a:t>План</a:t>
            </a:r>
            <a:endParaRPr lang="ru-RU" sz="4800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5" name="Picture 3" descr="C:\Documents and Settings\Admin\Мои документы\Мои рисунки\ФОТО ДЛЯ ПРЕЗЕНТАЦІЙ\емблема Дня птахі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1"/>
            <a:ext cx="1947114" cy="21173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Мои рисунки\ФОТО ДЛЯ ПРЕЗЕНТАЦІЙ\прод.птах на ЕС світовому ринк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4581128"/>
            <a:ext cx="2160240" cy="22768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7103" y="1566492"/>
            <a:ext cx="6876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Joinks"/>
              </a:rPr>
              <a:t>1.Поняття про </a:t>
            </a:r>
            <a:r>
              <a:rPr lang="ru-RU" sz="2400" b="1" dirty="0" err="1">
                <a:latin typeface="Joinks"/>
              </a:rPr>
              <a:t>продуктивність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птиці</a:t>
            </a:r>
            <a:r>
              <a:rPr lang="ru-RU" sz="2400" b="1" dirty="0">
                <a:latin typeface="Joinks"/>
              </a:rPr>
              <a:t> та </a:t>
            </a:r>
            <a:r>
              <a:rPr lang="ru-RU" sz="2400" b="1" dirty="0" err="1">
                <a:latin typeface="Joinks"/>
              </a:rPr>
              <a:t>процес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формоутворення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яйця</a:t>
            </a:r>
            <a:r>
              <a:rPr lang="ru-RU" sz="2400" b="1" dirty="0" smtClean="0">
                <a:latin typeface="Joinks"/>
              </a:rPr>
              <a:t>.</a:t>
            </a:r>
            <a:endParaRPr lang="en-US" sz="2400" b="1" dirty="0" smtClean="0">
              <a:latin typeface="Joinks"/>
            </a:endParaRPr>
          </a:p>
          <a:p>
            <a:endParaRPr lang="ru-RU" sz="2400" b="1" dirty="0">
              <a:latin typeface="Joinks"/>
            </a:endParaRPr>
          </a:p>
          <a:p>
            <a:pPr algn="ctr"/>
            <a:r>
              <a:rPr lang="ru-RU" sz="2400" b="1" dirty="0">
                <a:latin typeface="Joinks"/>
              </a:rPr>
              <a:t>2.Яйцева </a:t>
            </a:r>
            <a:r>
              <a:rPr lang="ru-RU" sz="2400" b="1" dirty="0" err="1">
                <a:latin typeface="Joinks"/>
              </a:rPr>
              <a:t>продуктивність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птиці</a:t>
            </a:r>
            <a:r>
              <a:rPr lang="ru-RU" sz="2400" b="1" dirty="0" smtClean="0">
                <a:latin typeface="Joinks"/>
              </a:rPr>
              <a:t>.</a:t>
            </a:r>
            <a:endParaRPr lang="en-US" sz="2400" b="1" dirty="0" smtClean="0">
              <a:latin typeface="Joinks"/>
            </a:endParaRPr>
          </a:p>
          <a:p>
            <a:pPr algn="ctr"/>
            <a:endParaRPr lang="ru-RU" sz="2400" b="1" dirty="0">
              <a:latin typeface="Joinks"/>
            </a:endParaRPr>
          </a:p>
          <a:p>
            <a:pPr algn="ctr"/>
            <a:r>
              <a:rPr lang="ru-RU" sz="2400" b="1" dirty="0">
                <a:latin typeface="Joinks"/>
              </a:rPr>
              <a:t>3.Облік </a:t>
            </a:r>
            <a:r>
              <a:rPr lang="ru-RU" sz="2400" b="1" dirty="0" err="1">
                <a:latin typeface="Joinks"/>
              </a:rPr>
              <a:t>яйцевої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продуктивності</a:t>
            </a:r>
            <a:r>
              <a:rPr lang="ru-RU" sz="2400" b="1" dirty="0" smtClean="0">
                <a:latin typeface="Joinks"/>
              </a:rPr>
              <a:t>.</a:t>
            </a:r>
            <a:endParaRPr lang="en-US" sz="2400" b="1" dirty="0" smtClean="0">
              <a:latin typeface="Joinks"/>
            </a:endParaRPr>
          </a:p>
          <a:p>
            <a:pPr algn="ctr"/>
            <a:endParaRPr lang="ru-RU" sz="2400" b="1" dirty="0">
              <a:latin typeface="Joinks"/>
            </a:endParaRPr>
          </a:p>
          <a:p>
            <a:pPr algn="ctr"/>
            <a:r>
              <a:rPr lang="ru-RU" sz="2400" b="1" dirty="0">
                <a:latin typeface="Joinks"/>
              </a:rPr>
              <a:t>4.Вимоги </a:t>
            </a:r>
            <a:r>
              <a:rPr lang="ru-RU" sz="2400" b="1" dirty="0" err="1">
                <a:latin typeface="Joinks"/>
              </a:rPr>
              <a:t>держстандарту</a:t>
            </a:r>
            <a:r>
              <a:rPr lang="ru-RU" sz="2400" b="1" dirty="0">
                <a:latin typeface="Joinks"/>
              </a:rPr>
              <a:t> на </a:t>
            </a:r>
            <a:r>
              <a:rPr lang="ru-RU" sz="2400" b="1" dirty="0" err="1">
                <a:latin typeface="Joinks"/>
              </a:rPr>
              <a:t>харчові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яйця</a:t>
            </a:r>
            <a:r>
              <a:rPr lang="ru-RU" sz="2400" b="1" dirty="0" smtClean="0">
                <a:latin typeface="Joinks"/>
              </a:rPr>
              <a:t>.</a:t>
            </a:r>
            <a:endParaRPr lang="en-US" sz="2400" b="1" dirty="0" smtClean="0">
              <a:latin typeface="Joinks"/>
            </a:endParaRPr>
          </a:p>
          <a:p>
            <a:pPr algn="ctr"/>
            <a:endParaRPr lang="ru-RU" sz="2400" b="1" dirty="0">
              <a:latin typeface="Joinks"/>
            </a:endParaRPr>
          </a:p>
          <a:p>
            <a:pPr algn="ctr"/>
            <a:r>
              <a:rPr lang="ru-RU" sz="2400" b="1" dirty="0">
                <a:latin typeface="Joinks"/>
              </a:rPr>
              <a:t>5.</a:t>
            </a:r>
            <a:r>
              <a:rPr lang="uk-UA" sz="2400" b="1" dirty="0">
                <a:latin typeface="Joinks"/>
              </a:rPr>
              <a:t>М</a:t>
            </a:r>
            <a:r>
              <a:rPr lang="ru-RU" sz="2400" b="1" dirty="0">
                <a:latin typeface="Joinks"/>
              </a:rPr>
              <a:t>’</a:t>
            </a:r>
            <a:r>
              <a:rPr lang="uk-UA" sz="2400" b="1" dirty="0">
                <a:latin typeface="Joinks"/>
              </a:rPr>
              <a:t>ясна продуктивність птиці</a:t>
            </a:r>
            <a:r>
              <a:rPr lang="ru-RU" sz="2400" b="1" dirty="0">
                <a:latin typeface="Joinks"/>
              </a:rPr>
              <a:t>. </a:t>
            </a:r>
            <a:endParaRPr lang="en-US" sz="2400" b="1" dirty="0" smtClean="0">
              <a:latin typeface="Joinks"/>
            </a:endParaRPr>
          </a:p>
          <a:p>
            <a:pPr algn="ctr"/>
            <a:endParaRPr lang="ru-RU" sz="2400" b="1" dirty="0">
              <a:latin typeface="Joinks"/>
            </a:endParaRPr>
          </a:p>
          <a:p>
            <a:pPr algn="ctr"/>
            <a:r>
              <a:rPr lang="ru-RU" sz="2400" b="1" dirty="0">
                <a:latin typeface="Joinks"/>
              </a:rPr>
              <a:t>6.Оцінка м</a:t>
            </a:r>
            <a:r>
              <a:rPr lang="en-US" sz="2400" b="1" dirty="0">
                <a:latin typeface="Joinks"/>
              </a:rPr>
              <a:t>’</a:t>
            </a:r>
            <a:r>
              <a:rPr lang="uk-UA" sz="2400" b="1" dirty="0">
                <a:latin typeface="Joinks"/>
              </a:rPr>
              <a:t>ясної продуктивності </a:t>
            </a:r>
            <a:r>
              <a:rPr lang="ru-RU" sz="2400" b="1" dirty="0" err="1">
                <a:latin typeface="Joinks"/>
              </a:rPr>
              <a:t>птиці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7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0" y="332655"/>
            <a:ext cx="83365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>
                <a:latin typeface="Joinks"/>
              </a:rPr>
              <a:t>Оцінюють</a:t>
            </a:r>
            <a:r>
              <a:rPr lang="ru-RU" sz="3200" b="1" dirty="0">
                <a:latin typeface="Joinks"/>
              </a:rPr>
              <a:t> </a:t>
            </a:r>
            <a:r>
              <a:rPr lang="ru-RU" sz="3200" b="1" dirty="0" err="1">
                <a:latin typeface="Joinks"/>
              </a:rPr>
              <a:t>м'ясну</a:t>
            </a:r>
            <a:r>
              <a:rPr lang="ru-RU" sz="3200" b="1" dirty="0">
                <a:latin typeface="Joinks"/>
              </a:rPr>
              <a:t> </a:t>
            </a:r>
            <a:r>
              <a:rPr lang="ru-RU" sz="3200" b="1" dirty="0" err="1">
                <a:latin typeface="Joinks"/>
              </a:rPr>
              <a:t>продуктивність</a:t>
            </a:r>
            <a:r>
              <a:rPr lang="ru-RU" sz="3200" b="1" dirty="0">
                <a:latin typeface="Joinks"/>
              </a:rPr>
              <a:t> </a:t>
            </a:r>
            <a:r>
              <a:rPr lang="ru-RU" sz="3200" b="1" dirty="0" err="1" smtClean="0">
                <a:latin typeface="Joinks"/>
              </a:rPr>
              <a:t>птиці</a:t>
            </a:r>
            <a:r>
              <a:rPr lang="ru-RU" sz="3200" b="1" dirty="0" smtClean="0">
                <a:latin typeface="Joinks"/>
              </a:rPr>
              <a:t>:</a:t>
            </a:r>
            <a:endParaRPr lang="ru-RU" sz="3200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31" y="126876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uk-UA" sz="2400" b="1" dirty="0">
                <a:latin typeface="Joinks"/>
              </a:rPr>
              <a:t>живою масою, </a:t>
            </a:r>
            <a:endParaRPr lang="uk-UA" sz="24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Joinks"/>
              </a:rPr>
              <a:t>швидкістю </a:t>
            </a:r>
            <a:r>
              <a:rPr lang="uk-UA" sz="2400" b="1" dirty="0">
                <a:latin typeface="Joinks"/>
              </a:rPr>
              <a:t>росту, </a:t>
            </a:r>
            <a:endParaRPr lang="uk-UA" sz="24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Joinks"/>
              </a:rPr>
              <a:t>типом </a:t>
            </a:r>
            <a:r>
              <a:rPr lang="uk-UA" sz="2400" b="1" dirty="0">
                <a:latin typeface="Joinks"/>
              </a:rPr>
              <a:t>будови </a:t>
            </a:r>
            <a:r>
              <a:rPr lang="uk-UA" sz="2400" b="1" dirty="0" smtClean="0">
                <a:latin typeface="Joinks"/>
              </a:rPr>
              <a:t>тіла,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Joinks"/>
              </a:rPr>
              <a:t>відтворювальною </a:t>
            </a:r>
            <a:r>
              <a:rPr lang="uk-UA" sz="2400" b="1" dirty="0">
                <a:latin typeface="Joinks"/>
              </a:rPr>
              <a:t>здатністю (несучістю птиці батьківського стада), </a:t>
            </a:r>
            <a:endParaRPr lang="uk-UA" sz="24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Joinks"/>
              </a:rPr>
              <a:t>м'ясними </a:t>
            </a:r>
            <a:r>
              <a:rPr lang="uk-UA" sz="2400" b="1" dirty="0">
                <a:latin typeface="Joinks"/>
              </a:rPr>
              <a:t>якостями, </a:t>
            </a:r>
            <a:endParaRPr lang="uk-UA" sz="24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uk-UA" sz="2400" b="1" dirty="0" smtClean="0">
                <a:latin typeface="Joinks"/>
              </a:rPr>
              <a:t>оплатою </a:t>
            </a:r>
            <a:r>
              <a:rPr lang="uk-UA" sz="2400" b="1" dirty="0">
                <a:latin typeface="Joinks"/>
              </a:rPr>
              <a:t>корму тощо</a:t>
            </a:r>
            <a:endParaRPr lang="ru-RU" sz="2400" b="1" dirty="0">
              <a:latin typeface="Joinks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r="14334"/>
          <a:stretch/>
        </p:blipFill>
        <p:spPr bwMode="auto">
          <a:xfrm>
            <a:off x="4565454" y="852684"/>
            <a:ext cx="3888432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59632" y="4762845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Joinks"/>
              </a:rPr>
              <a:t>Жива маса </a:t>
            </a:r>
            <a:r>
              <a:rPr lang="uk-UA" sz="2400" b="1" dirty="0" smtClean="0">
                <a:latin typeface="Joinks"/>
              </a:rPr>
              <a:t>– </a:t>
            </a:r>
            <a:r>
              <a:rPr lang="uk-UA" sz="2400" b="1" dirty="0">
                <a:latin typeface="Joinks"/>
              </a:rPr>
              <a:t>основний показник м'ясної продуктивності птиці. Живу масу встановлюють шляхом зважування птиці. Зважувати птицю краще вранці до годівлі.</a:t>
            </a:r>
            <a:endParaRPr lang="ru-RU" sz="24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7706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450" y="116046"/>
            <a:ext cx="71030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Жива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маса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різних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видів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77" y="2507463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Joinks"/>
              </a:rPr>
              <a:t>індики</a:t>
            </a:r>
            <a:endParaRPr lang="ru-RU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6072" y="4188550"/>
            <a:ext cx="674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гуси</a:t>
            </a:r>
            <a:endParaRPr lang="ru-RU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420" y="6309320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качки</a:t>
            </a:r>
            <a:endParaRPr lang="ru-RU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3748" y="2298063"/>
            <a:ext cx="70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кури</a:t>
            </a:r>
            <a:endParaRPr lang="ru-RU" b="1" dirty="0"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5073" y="4243197"/>
            <a:ext cx="111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цесарки</a:t>
            </a:r>
            <a:endParaRPr lang="ru-RU" b="1" dirty="0">
              <a:latin typeface="Joink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2694" y="6309320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перепели</a:t>
            </a:r>
            <a:endParaRPr lang="ru-RU" b="1" dirty="0">
              <a:latin typeface="Joinks"/>
            </a:endParaRPr>
          </a:p>
        </p:txBody>
      </p:sp>
      <p:pic>
        <p:nvPicPr>
          <p:cNvPr id="1026" name="Picture 2" descr="C:\Documents and Settings\Admin\Мои документы\Мои рисунки\ФОТО ДЛЯ ПРЕЗЕНТАЦІЙ\качки.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5" y="4653136"/>
            <a:ext cx="1869804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ФОТО ДЛЯ ПРЕЗЕНТАЦІЙ\російська біла пор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05" y="801362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ФОТО ДЛЯ ПРЕЗЕНТАЦІЙ\сесар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20" y="2814446"/>
            <a:ext cx="1880185" cy="137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ФОТО ДЛЯ ПРЕЗЕНТАЦІЙ\інд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7" y="986433"/>
            <a:ext cx="190808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ФОТО ДЛЯ ПРЕЗЕНТАЦІЙ\на траві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39" y="2766999"/>
            <a:ext cx="193570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Холдинг АВАНГАРД\перепілоч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53" y="4571476"/>
            <a:ext cx="1811591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40445" y="133186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Joinks"/>
              </a:rPr>
              <a:t>16-20 кг </a:t>
            </a:r>
            <a:endParaRPr lang="ru-RU" b="1" dirty="0">
              <a:latin typeface="Joink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5610" y="347293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6-9 кг</a:t>
            </a:r>
            <a:endParaRPr lang="ru-RU" b="1" dirty="0">
              <a:latin typeface="Joink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3719" y="5101185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3-5 кг</a:t>
            </a:r>
            <a:endParaRPr lang="ru-RU" b="1" dirty="0">
              <a:latin typeface="Joink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99605" y="1331867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Joinks"/>
              </a:rPr>
              <a:t>2-4 кг</a:t>
            </a:r>
            <a:endParaRPr lang="ru-RU" b="1" dirty="0">
              <a:latin typeface="Joink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8806" y="32882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Joinks"/>
              </a:rPr>
              <a:t>1,5-2,5кг</a:t>
            </a:r>
            <a:endParaRPr lang="ru-RU" b="1" dirty="0">
              <a:latin typeface="Joink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81351" y="5101185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Joinks"/>
              </a:rPr>
              <a:t>0,12-0,30 кг</a:t>
            </a:r>
            <a:endParaRPr lang="ru-RU" b="1" dirty="0">
              <a:latin typeface="Joink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53" y="930083"/>
            <a:ext cx="19446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Documents and Settings\Admin\Мои документы\Мои рисунки\ФОТО ДЛЯ ПРЕЗЕНТАЦІЙ\емблема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26" y="5661247"/>
            <a:ext cx="1812014" cy="113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934" y="69377"/>
            <a:ext cx="5003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Joinks"/>
              </a:rPr>
              <a:t>М’ясна скороспілість різних видів птиці 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0050" y="1064278"/>
            <a:ext cx="3274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жива маса бройлерів у віці 7-8 тижнів досягає </a:t>
            </a:r>
            <a:r>
              <a:rPr lang="uk-UA" b="1" dirty="0" smtClean="0"/>
              <a:t>1,7-2,2кг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529" y="2875002"/>
            <a:ext cx="351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каченят </a:t>
            </a:r>
            <a:r>
              <a:rPr lang="uk-UA" b="1" dirty="0"/>
              <a:t>віком 49-55 днів – </a:t>
            </a:r>
            <a:r>
              <a:rPr lang="uk-UA" b="1" dirty="0" smtClean="0"/>
              <a:t>2,2-2,6 кг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8517" y="4131849"/>
            <a:ext cx="3634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індиченят </a:t>
            </a:r>
            <a:r>
              <a:rPr lang="uk-UA" b="1" dirty="0"/>
              <a:t>віком 90-120 днів – </a:t>
            </a:r>
            <a:r>
              <a:rPr lang="uk-UA" b="1" dirty="0" smtClean="0"/>
              <a:t>6,2 кг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771" y="5445224"/>
            <a:ext cx="339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гусенят </a:t>
            </a:r>
            <a:r>
              <a:rPr lang="uk-UA" b="1" dirty="0"/>
              <a:t>у віці 75-90 днів </a:t>
            </a:r>
            <a:r>
              <a:rPr lang="uk-UA" b="1" dirty="0" smtClean="0"/>
              <a:t>3,6 – </a:t>
            </a:r>
            <a:r>
              <a:rPr lang="uk-UA" b="1" dirty="0"/>
              <a:t>4кг</a:t>
            </a:r>
            <a:endParaRPr lang="ru-RU" b="1" dirty="0"/>
          </a:p>
        </p:txBody>
      </p:sp>
      <p:pic>
        <p:nvPicPr>
          <p:cNvPr id="2050" name="Picture 2" descr="C:\Documents and Settings\Admin\Мои документы\Мои рисунки\ФОТО ДЛЯ ПРЕЗЕНТАЦІЙ\індичата добо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21" y="3740640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ФОТО ДЛЯ ПРЕЗЕНТАЦІЙ\качен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0" y="2348879"/>
            <a:ext cx="2143124" cy="137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Мои рисунки\ФОТО ДЛЯ ПРЕЗЕНТАЦІЙ\гусен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20" y="5286003"/>
            <a:ext cx="2143124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Мои документы\Мои рисунки\Холдинг АВАНГАРД\добові курчата- Авангар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11568"/>
            <a:ext cx="20764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3169"/>
            <a:ext cx="878497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Joinks"/>
              </a:rPr>
              <a:t>Хімічний склад та енергетична цінність м'яса птиці</a:t>
            </a:r>
            <a:endParaRPr lang="ru-RU" sz="2800" dirty="0">
              <a:latin typeface="Joink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76848"/>
              </p:ext>
            </p:extLst>
          </p:nvPr>
        </p:nvGraphicFramePr>
        <p:xfrm>
          <a:off x="251520" y="1268764"/>
          <a:ext cx="8568952" cy="48570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41106"/>
                <a:gridCol w="890060"/>
                <a:gridCol w="889164"/>
                <a:gridCol w="1143721"/>
                <a:gridCol w="1142826"/>
                <a:gridCol w="1962075"/>
              </a:tblGrid>
              <a:tr h="726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Вид птиці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 anchor="ctr"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31775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         Вміст у середньому, %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Georgia" pitchFamily="18" charset="0"/>
                        </a:rPr>
                        <a:t>Калорійність 100 г, ккал (кДж)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</a:rPr>
                        <a:t>  води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</a:rPr>
                        <a:t>білка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</a:rPr>
                        <a:t>жиру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</a:rPr>
                        <a:t>    золи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Курчата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71,4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21,5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6,8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0,9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152 (638)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Кури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67,1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19,0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13,1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1,0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200 (840)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Індиченята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68,4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22,5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8,2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0,9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176 (739)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Індики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60,3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19,9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19,1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1,0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240 (1008)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Каченята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56,6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15,8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26,8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0,8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294 (1235)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Качки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50,4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13,0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35,6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0,8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365 (1533)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Гусенята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52,9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16,8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29,8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0,6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323(1356)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Гуси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48,9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12,2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38,1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0,8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369(1549)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Цесарки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68,0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19,2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11,7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1,1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187 (785)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Перепели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72,7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21,2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3,6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1,2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125 (525)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0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      Фазани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68,5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28,5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1,0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1,3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120 (504)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  <a:tr h="363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</a:rPr>
                        <a:t>        М'ясні голуби</a:t>
                      </a:r>
                      <a:endParaRPr lang="ru-RU" sz="1200" b="1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  75,5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21,0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1,4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1,5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</a:rPr>
                        <a:t>110(462)</a:t>
                      </a:r>
                      <a:endParaRPr lang="ru-RU" sz="12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6700" y="210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Joinks"/>
              </a:rPr>
              <a:t>Жива маса птиці, яка допускається до забою</a:t>
            </a:r>
            <a:endParaRPr lang="ru-RU" sz="2800" dirty="0">
              <a:latin typeface="Joink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59598"/>
              </p:ext>
            </p:extLst>
          </p:nvPr>
        </p:nvGraphicFramePr>
        <p:xfrm>
          <a:off x="395536" y="1556794"/>
          <a:ext cx="8496944" cy="41044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{37CE84F3-28C3-443E-9E96-99CF82512B78}</a:tableStyleId>
              </a:tblPr>
              <a:tblGrid>
                <a:gridCol w="4137881"/>
                <a:gridCol w="4359063"/>
              </a:tblGrid>
              <a:tr h="58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Вид птиці</a:t>
                      </a:r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Маса, г не менше</a:t>
                      </a:r>
                      <a:endParaRPr lang="ru-RU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Joinks"/>
                        </a:rPr>
                        <a:t>Курчата</a:t>
                      </a:r>
                      <a:endParaRPr lang="ru-RU" sz="18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Joinks"/>
                        </a:rPr>
                        <a:t>600</a:t>
                      </a:r>
                      <a:endParaRPr lang="ru-RU" sz="18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Joinks"/>
                        </a:rPr>
                        <a:t>Курчата-бройлери</a:t>
                      </a:r>
                      <a:endParaRPr lang="ru-RU" sz="18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Joinks"/>
                        </a:rPr>
                        <a:t>900</a:t>
                      </a:r>
                      <a:endParaRPr lang="ru-RU" sz="18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Joinks"/>
                        </a:rPr>
                        <a:t>Каченята</a:t>
                      </a:r>
                      <a:endParaRPr lang="ru-RU" sz="18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Joinks"/>
                        </a:rPr>
                        <a:t>1400</a:t>
                      </a:r>
                      <a:endParaRPr lang="ru-RU" sz="18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Joinks"/>
                        </a:rPr>
                        <a:t>Гусенята</a:t>
                      </a:r>
                      <a:endParaRPr lang="ru-RU" sz="18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Joinks"/>
                        </a:rPr>
                        <a:t>2300</a:t>
                      </a:r>
                      <a:endParaRPr lang="ru-RU" sz="18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Joinks"/>
                        </a:rPr>
                        <a:t>Індичата</a:t>
                      </a:r>
                      <a:endParaRPr lang="ru-RU" sz="18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Joinks"/>
                        </a:rPr>
                        <a:t>2200</a:t>
                      </a:r>
                      <a:endParaRPr lang="ru-RU" sz="18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Joinks"/>
                        </a:rPr>
                        <a:t>Цесарята</a:t>
                      </a:r>
                      <a:endParaRPr lang="ru-RU" sz="1800" b="1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Joinks"/>
                        </a:rPr>
                        <a:t>700</a:t>
                      </a:r>
                      <a:endParaRPr lang="ru-RU" sz="1800" dirty="0">
                        <a:effectLst/>
                        <a:latin typeface="Joink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2413" y="3192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120680" cy="1113254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Питання самоконтролю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5760640" cy="573325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240"/>
              </a:spcBef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Охарактеризуйте органи розмноження </a:t>
            </a:r>
            <a:r>
              <a:rPr lang="uk-UA" sz="19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самок.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Вкажіть тривалість перебування яйцеклітини в різних відділах яйцепроводу.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Охарактеризуйте будову яйця.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Охарактеризуйте хімічний склад яєць птиці різних видів.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Яким є співвідношення білка, жовтка і шкаралупи в яйцях птиці різних видів?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Які існують методи оцінки якості яєць?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Що таке несучість? Вкажіть несучість самок різних видів птиці.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Назвіть компоненти несучості.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За якими показниками визначають несучість?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indent="250190" algn="just">
              <a:spcAft>
                <a:spcPts val="0"/>
              </a:spcAft>
              <a:tabLst>
                <a:tab pos="207010" algn="l"/>
              </a:tabLst>
            </a:pPr>
            <a:r>
              <a:rPr lang="uk-UA" sz="19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10. Чим відрізняється м'ясо водоплавної птиці від суходільної?</a:t>
            </a:r>
            <a:endParaRPr lang="ru-RU" sz="1900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940152" y="1340767"/>
            <a:ext cx="2924448" cy="2924845"/>
          </a:xfrm>
        </p:spPr>
      </p:pic>
    </p:spTree>
    <p:extLst>
      <p:ext uri="{BB962C8B-B14F-4D97-AF65-F5344CB8AC3E}">
        <p14:creationId xmlns:p14="http://schemas.microsoft.com/office/powerpoint/2010/main" val="31528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Мои рисунки\ФОТО ДЛЯ ПРЕЗЕНТАЦІЙ\симпатюль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295">
            <a:off x="6010044" y="1165291"/>
            <a:ext cx="2664296" cy="3813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ФОТО ДЛЯ ПРЕЗЕНТАЦІЙ\сердитий індик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948">
            <a:off x="458473" y="1196751"/>
            <a:ext cx="2925762" cy="38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Мои рисунки\ФОТО ДЛЯ ПРЕЗЕНТАЦІЙ\півнич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90" y="0"/>
            <a:ext cx="2834878" cy="38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Admin\Мои документы\Мои рисунки\ФОТО ДЛЯ ПРЕЗЕНТАЦІЙ\мясна порода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387">
            <a:off x="1270502" y="3928837"/>
            <a:ext cx="2574577" cy="257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Admin\Мои документы\Мои рисунки\ФОТО ДЛЯ ПРЕЗЕНТАЦІЙ\мясна порода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733">
            <a:off x="5474399" y="4046596"/>
            <a:ext cx="2831467" cy="231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2111" y="3813175"/>
            <a:ext cx="2030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увагу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7043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ФОТО ДЛЯ ПРЕЗЕНТАЦІЙ\прод.птах на ЕС світовому рин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93124"/>
            <a:ext cx="2736304" cy="2759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5868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Продуктивність</a:t>
            </a:r>
            <a:r>
              <a:rPr lang="uk-UA" sz="2000" b="1" dirty="0">
                <a:latin typeface="Joinks"/>
              </a:rPr>
              <a:t> – це кількість продукції, яку одержують від сільськогосподарської птиці за певний період. </a:t>
            </a:r>
            <a:endParaRPr lang="ru-RU" sz="2000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736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Joinks"/>
              </a:rPr>
              <a:t>Вона є основною </a:t>
            </a:r>
            <a:r>
              <a:rPr lang="uk-UA" sz="2000" b="1" dirty="0" err="1" smtClean="0">
                <a:latin typeface="Joinks"/>
              </a:rPr>
              <a:t>господарсько</a:t>
            </a:r>
            <a:r>
              <a:rPr lang="uk-UA" sz="2000" b="1" dirty="0" smtClean="0">
                <a:latin typeface="Joinks"/>
              </a:rPr>
              <a:t> корисною </a:t>
            </a:r>
            <a:r>
              <a:rPr lang="uk-UA" sz="2000" b="1" dirty="0">
                <a:latin typeface="Joinks"/>
              </a:rPr>
              <a:t>ознакою птиці.</a:t>
            </a:r>
            <a:endParaRPr lang="ru-RU" sz="2000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980" y="2639549"/>
            <a:ext cx="8066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Joinks"/>
              </a:rPr>
              <a:t>У птиці яєчного напряму здатність до відтворення використана людиною для виробництва продукції харчування, тому </a:t>
            </a:r>
            <a:r>
              <a:rPr lang="uk-UA" sz="2000" b="1" dirty="0" smtClean="0">
                <a:latin typeface="Joinks"/>
              </a:rPr>
              <a:t>що статева </a:t>
            </a:r>
            <a:r>
              <a:rPr lang="uk-UA" sz="2000" b="1" dirty="0">
                <a:latin typeface="Joinks"/>
              </a:rPr>
              <a:t>система у неї функціонує більш інтенсивно, а всі екстер’єрно-конституційні, фізіологічні, зоотехнічні та економічні ознаки і властивості пов’язані з яєчною продуктивністю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412" y="4869160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Joinks"/>
              </a:rPr>
              <a:t>Виходячи з цього, кількість знесених яєць є вирішальним показником яєчної продуктивності, який водночас є дуже важливим і для м’ясних порід і видів, оскільки визначає їхню плодючість, а також кількість м’яса, що отримують від кожної самки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884" y="292314"/>
            <a:ext cx="5451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Формування яйця відбувається в органах розмноження самок </a:t>
            </a:r>
            <a:endParaRPr lang="uk-UA" sz="2000" b="1" dirty="0" smtClean="0"/>
          </a:p>
          <a:p>
            <a:pPr algn="ctr"/>
            <a:r>
              <a:rPr lang="uk-UA" sz="2000" b="1" dirty="0" smtClean="0"/>
              <a:t>птиці – </a:t>
            </a:r>
            <a:r>
              <a:rPr lang="uk-UA" sz="2000" b="1" dirty="0"/>
              <a:t>це лівий яєчник та лівий </a:t>
            </a:r>
            <a:r>
              <a:rPr lang="uk-UA" sz="2000" b="1" dirty="0" smtClean="0"/>
              <a:t>яйцепровід.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1" y="49627"/>
            <a:ext cx="19446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7450" y="1615753"/>
            <a:ext cx="4960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Joinks"/>
              </a:rPr>
              <a:t>Загальна тривалість процесу утворення яйця приблизно становить 24 години. </a:t>
            </a:r>
            <a:endParaRPr lang="ru-RU" sz="2000" b="1" dirty="0">
              <a:latin typeface="Joink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786" y="2591758"/>
            <a:ext cx="5199380" cy="328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87450" y="5964724"/>
            <a:ext cx="4870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 розмноження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курки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30" y="160409"/>
            <a:ext cx="511522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Залежно від виду птиці розрізняють яйця: </a:t>
            </a:r>
            <a:endParaRPr lang="en-US" sz="2400" b="1" dirty="0" smtClean="0"/>
          </a:p>
          <a:p>
            <a:endParaRPr lang="en-US" b="1" dirty="0"/>
          </a:p>
          <a:p>
            <a:pPr algn="ctr"/>
            <a:r>
              <a:rPr lang="uk-UA" sz="2000" b="1" dirty="0" smtClean="0"/>
              <a:t>курячі</a:t>
            </a:r>
            <a:r>
              <a:rPr lang="uk-UA" sz="2000" b="1" dirty="0"/>
              <a:t>, качині, гусячі, </a:t>
            </a:r>
            <a:r>
              <a:rPr lang="uk-UA" sz="2000" b="1" dirty="0" smtClean="0"/>
              <a:t>індичі</a:t>
            </a:r>
            <a:r>
              <a:rPr lang="uk-UA" b="1" dirty="0" smtClean="0"/>
              <a:t>, </a:t>
            </a:r>
            <a:r>
              <a:rPr lang="uk-UA" sz="2000" b="1" dirty="0" smtClean="0"/>
              <a:t>перепелині, </a:t>
            </a:r>
            <a:r>
              <a:rPr lang="uk-UA" sz="2000" b="1" dirty="0" err="1" smtClean="0"/>
              <a:t>цесарчині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страусині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1" y="49627"/>
            <a:ext cx="19446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Admin\Мои документы\Мои рисунки\Холдинг АВАНГАРД\візитка3 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31" y="1916832"/>
            <a:ext cx="1800200" cy="1378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Холдинг АВАНГАРД\індичі яйц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90" y="3794148"/>
            <a:ext cx="1637358" cy="134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Мои рисунки\Холдинг АВАНГАРД\перепелині яйця розбит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50" y="3569572"/>
            <a:ext cx="1689546" cy="127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Мои документы\Мои рисунки\Холдинг АВАНГАРД\яйце - коричнева шкаралуп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2" y="2252728"/>
            <a:ext cx="1802581" cy="131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Мои рисунки\Холдинг АВАНГАРД\яйця різного кольору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92" y="2507416"/>
            <a:ext cx="180474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Мои рисунки\ФОТО ДЛЯ ПРЕЗЕНТАЦІЙ\сміна карт.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277433"/>
            <a:ext cx="16097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Мои документы\Мои рисунки\ФОТО ДЛЯ ПРЕЗЕНТАЦІЙ\яйця гусячі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6126"/>
            <a:ext cx="187220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Мои документы\Мои рисунки\ФОТО ДЛЯ ПРЕЗЕНТАЦІЙ\симпатяшка інди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" y="5069039"/>
            <a:ext cx="1747008" cy="178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Admin\Мои документы\Мои рисунки\ФОТО ДЛЯ ПРЕЗЕНТАЦІЙ\0_f58a_5a3e25cb_X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43" y="4753377"/>
            <a:ext cx="2133373" cy="166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Local Settings\Temporary Internet Files\Content.IE5\AI0W4GDZ\MC900437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70" y="991809"/>
            <a:ext cx="3657143" cy="44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03756"/>
            <a:ext cx="28855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Будова яйця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Joinks"/>
            </a:endParaRPr>
          </a:p>
        </p:txBody>
      </p:sp>
      <p:pic>
        <p:nvPicPr>
          <p:cNvPr id="3" name="Рисунок 2" descr="C:\Documents and Settings\USER_2\Рабочий стол\кури яйці\stext_2305133358.ust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460" y="1588437"/>
            <a:ext cx="2952328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255507" y="1517594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Joinks"/>
              </a:rPr>
              <a:t>1.Шкаралупа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2</a:t>
            </a:r>
            <a:r>
              <a:rPr lang="uk-UA" sz="2000" b="1" dirty="0">
                <a:latin typeface="Joinks"/>
              </a:rPr>
              <a:t>, 3. </a:t>
            </a:r>
            <a:r>
              <a:rPr lang="uk-UA" sz="2000" b="1" dirty="0" err="1">
                <a:latin typeface="Joinks"/>
              </a:rPr>
              <a:t>Підшкаралупна</a:t>
            </a:r>
            <a:r>
              <a:rPr lang="uk-UA" sz="2000" b="1" dirty="0">
                <a:latin typeface="Joinks"/>
              </a:rPr>
              <a:t> оболонка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4</a:t>
            </a:r>
            <a:r>
              <a:rPr lang="uk-UA" sz="2000" b="1" dirty="0">
                <a:latin typeface="Joinks"/>
              </a:rPr>
              <a:t>, 13. Канатик (</a:t>
            </a:r>
            <a:r>
              <a:rPr lang="uk-UA" sz="2000" b="1" dirty="0" err="1">
                <a:latin typeface="Joinks"/>
              </a:rPr>
              <a:t>халадзи</a:t>
            </a:r>
            <a:r>
              <a:rPr lang="uk-UA" sz="2000" b="1" dirty="0">
                <a:latin typeface="Joinks"/>
              </a:rPr>
              <a:t>)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5, </a:t>
            </a:r>
            <a:r>
              <a:rPr lang="uk-UA" sz="2000" b="1" dirty="0">
                <a:latin typeface="Joinks"/>
              </a:rPr>
              <a:t>6, 12. Білок (різний </a:t>
            </a:r>
            <a:r>
              <a:rPr lang="uk-UA" sz="2000" b="1" dirty="0" smtClean="0">
                <a:latin typeface="Joinks"/>
              </a:rPr>
              <a:t>за консистенцією) </a:t>
            </a:r>
          </a:p>
          <a:p>
            <a:r>
              <a:rPr lang="uk-UA" sz="2000" b="1" dirty="0" smtClean="0">
                <a:latin typeface="Joinks"/>
              </a:rPr>
              <a:t>7</a:t>
            </a:r>
            <a:r>
              <a:rPr lang="uk-UA" sz="2000" b="1" dirty="0">
                <a:latin typeface="Joinks"/>
              </a:rPr>
              <a:t>. Жовткова оболонка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8</a:t>
            </a:r>
            <a:r>
              <a:rPr lang="uk-UA" sz="2000" b="1" dirty="0">
                <a:latin typeface="Joinks"/>
              </a:rPr>
              <a:t>, 10, 11. Жовток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9</a:t>
            </a:r>
            <a:r>
              <a:rPr lang="uk-UA" sz="2000" b="1" dirty="0">
                <a:latin typeface="Joinks"/>
              </a:rPr>
              <a:t>. Зародковий диск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14</a:t>
            </a:r>
            <a:r>
              <a:rPr lang="uk-UA" sz="2000" b="1" dirty="0">
                <a:latin typeface="Joinks"/>
              </a:rPr>
              <a:t>. Повітряна камера (пуга) </a:t>
            </a:r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15.Кутикула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62" y="5991225"/>
            <a:ext cx="67687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Співвідношення цих частин залежить від виду, віку і породи птиці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1" y="49627"/>
            <a:ext cx="19446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 descr="http://www.tempo-jsc.com/upload/img/ovovita/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4450"/>
            <a:ext cx="20574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гнутая вверх стрелка 7"/>
          <p:cNvSpPr/>
          <p:nvPr/>
        </p:nvSpPr>
        <p:spPr>
          <a:xfrm>
            <a:off x="6452192" y="5332853"/>
            <a:ext cx="1216152" cy="731520"/>
          </a:xfrm>
          <a:prstGeom prst="curved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2664295" cy="583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Joinks"/>
              </a:rPr>
              <a:t>ЖОВТОК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4824536" cy="648072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Становить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1 /3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ваги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яйця і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має майже кулясту форму.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Зовні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жовток укриває тонка жовткова оболонка; на поверхні жовтка можна побачити округлу світлу пляму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бластодиск, де до запліднення знаходилося ядро яйцеклітини.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Жовток неоднорідний: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в ньому чергуються світлі і темні концентричні шари (не менше шести пар).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Майже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наполовину жовток складається з води.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  Близько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16 % жовтка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становлять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протеїни, більше ніж 30% —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жири</a:t>
            </a:r>
            <a:r>
              <a:rPr lang="uk-UA" sz="1800" dirty="0" smtClean="0">
                <a:solidFill>
                  <a:schemeClr val="tx1"/>
                </a:solidFill>
                <a:latin typeface="Joinks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Joinks"/>
              </a:rPr>
              <a:t> </a:t>
            </a:r>
            <a:endParaRPr lang="ru-RU" sz="1800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Жовток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містить вітаміни, ферменти, фарбувальні речовини (пігменти), мінеральні речовини (калій, фосфор, хлор, кальцій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та ін.)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і мікроелементи (сірка, залізо, марганець та ін.). Реакція жовтка </a:t>
            </a:r>
            <a:r>
              <a:rPr lang="uk-UA" sz="1800" b="1" dirty="0" err="1">
                <a:solidFill>
                  <a:schemeClr val="tx1"/>
                </a:solidFill>
                <a:latin typeface="Joinks"/>
              </a:rPr>
              <a:t>слабокисла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, питома вага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близько 1,3.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endParaRPr lang="ru-RU" sz="1800" b="1" dirty="0">
              <a:latin typeface="Joinks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715000" y="1628775"/>
            <a:ext cx="3429000" cy="3429000"/>
          </a:xfrm>
        </p:spPr>
      </p:pic>
      <p:sp>
        <p:nvSpPr>
          <p:cNvPr id="8" name="Выгнутая вверх стрелка 7"/>
          <p:cNvSpPr/>
          <p:nvPr/>
        </p:nvSpPr>
        <p:spPr>
          <a:xfrm>
            <a:off x="6876256" y="2780928"/>
            <a:ext cx="1216152" cy="731520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384376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latin typeface="Joinks"/>
              </a:rPr>
              <a:t> 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Joinks"/>
              </a:rPr>
              <a:t>Яєчний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Joinks"/>
              </a:rPr>
              <a:t>білок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5652120" cy="6192688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Joinks"/>
              </a:rPr>
              <a:t>Реакція білка </a:t>
            </a:r>
            <a:r>
              <a:rPr lang="uk-UA" sz="1800" b="1" dirty="0" err="1">
                <a:solidFill>
                  <a:schemeClr val="tx1"/>
                </a:solidFill>
                <a:latin typeface="Joinks"/>
              </a:rPr>
              <a:t>слаболужна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, питома вага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близько 1,045</a:t>
            </a:r>
            <a:r>
              <a:rPr lang="uk-UA" sz="1800" dirty="0">
                <a:solidFill>
                  <a:schemeClr val="tx1"/>
                </a:solidFill>
              </a:rPr>
              <a:t>. </a:t>
            </a:r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>
                <a:solidFill>
                  <a:schemeClr val="tx1"/>
                </a:solidFill>
                <a:latin typeface="Joinks"/>
              </a:rPr>
              <a:t>Білок містить лізоцим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речовину, здатну вбивати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і розчиняти мікроорганізми.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  <a:latin typeface="Joinks"/>
              </a:rPr>
              <a:t>М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ає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чотири шари: внутрішній (</a:t>
            </a:r>
            <a:r>
              <a:rPr lang="uk-UA" sz="1800" b="1" dirty="0" err="1">
                <a:solidFill>
                  <a:schemeClr val="tx1"/>
                </a:solidFill>
                <a:latin typeface="Joinks"/>
              </a:rPr>
              <a:t>градинковий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) шар складається з переплетених щільних волокон і тонкою сіткою оточує жовток.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За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подовжньою віссю яйця </a:t>
            </a:r>
            <a:r>
              <a:rPr lang="uk-UA" sz="1800" b="1" dirty="0" err="1">
                <a:solidFill>
                  <a:schemeClr val="tx1"/>
                </a:solidFill>
                <a:latin typeface="Joinks"/>
              </a:rPr>
              <a:t>градинковий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 шар переходить в два шнури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градинки, що прикріплені до </a:t>
            </a:r>
            <a:r>
              <a:rPr lang="uk-UA" sz="1800" b="1" dirty="0" err="1">
                <a:solidFill>
                  <a:schemeClr val="tx1"/>
                </a:solidFill>
                <a:latin typeface="Joinks"/>
              </a:rPr>
              <a:t>підшкаралупних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 оболонок.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Градинки утримують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жовток в центрі яйця, дають йому можливість обертатися і перешкоджають спливанню жовтка до шкаралупи. </a:t>
            </a:r>
            <a:endParaRPr lang="uk-UA" sz="1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1800" b="1" dirty="0" err="1" smtClean="0">
                <a:solidFill>
                  <a:schemeClr val="tx1"/>
                </a:solidFill>
                <a:latin typeface="Joinks"/>
              </a:rPr>
              <a:t>Градинковий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шар оточений внутрішнім рідким білком, а той у свою чергу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–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зовнішнім щільним і зовнішнім рідким шарами. Білок містить до 88 % води, близько 10 % протеїну і близько 1 % вуглеводу. Жири у складі </a:t>
            </a:r>
            <a:r>
              <a:rPr lang="uk-UA" sz="1800" b="1" dirty="0" smtClean="0">
                <a:solidFill>
                  <a:schemeClr val="tx1"/>
                </a:solidFill>
                <a:latin typeface="Joinks"/>
              </a:rPr>
              <a:t>білка </a:t>
            </a:r>
            <a:r>
              <a:rPr lang="uk-UA" sz="1800" b="1" dirty="0">
                <a:solidFill>
                  <a:schemeClr val="tx1"/>
                </a:solidFill>
                <a:latin typeface="Joinks"/>
              </a:rPr>
              <a:t>відсутні</a:t>
            </a:r>
            <a:r>
              <a:rPr lang="uk-UA" sz="1800" b="1" dirty="0">
                <a:latin typeface="Joinks"/>
              </a:rPr>
              <a:t>. </a:t>
            </a:r>
            <a:endParaRPr lang="ru-RU" sz="1800" b="1" dirty="0">
              <a:latin typeface="Joinks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632098" y="1772816"/>
            <a:ext cx="3429000" cy="3429000"/>
          </a:xfrm>
        </p:spPr>
      </p:pic>
      <p:sp>
        <p:nvSpPr>
          <p:cNvPr id="11" name="Выгнутая вниз стрелка 10"/>
          <p:cNvSpPr/>
          <p:nvPr/>
        </p:nvSpPr>
        <p:spPr>
          <a:xfrm rot="20825622">
            <a:off x="6422820" y="4846439"/>
            <a:ext cx="1847557" cy="1031439"/>
          </a:xfrm>
          <a:prstGeom prst="curvedUpArrow">
            <a:avLst>
              <a:gd name="adj1" fmla="val 35608"/>
              <a:gd name="adj2" fmla="val 70396"/>
              <a:gd name="adj3" fmla="val 4113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9" y="2060848"/>
            <a:ext cx="3657591" cy="279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496791"/>
            <a:ext cx="36004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Joinks"/>
              </a:rPr>
              <a:t>    </a:t>
            </a:r>
            <a:r>
              <a:rPr lang="ru-RU" sz="3200" b="1" dirty="0" err="1" smtClean="0">
                <a:solidFill>
                  <a:schemeClr val="tx1"/>
                </a:solidFill>
                <a:latin typeface="Joinks"/>
              </a:rPr>
              <a:t>Шкаралупа</a:t>
            </a:r>
            <a:r>
              <a:rPr lang="ru-RU" sz="3200" b="1" dirty="0" smtClean="0">
                <a:solidFill>
                  <a:schemeClr val="tx1"/>
                </a:solidFill>
                <a:latin typeface="Joinks"/>
              </a:rPr>
              <a:t> </a:t>
            </a:r>
            <a:endParaRPr lang="ru-RU" sz="3200" b="1" dirty="0">
              <a:solidFill>
                <a:schemeClr val="tx1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192" y="1268760"/>
            <a:ext cx="5076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Joinks"/>
              </a:rPr>
              <a:t>Захищає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 smtClean="0">
                <a:latin typeface="Joinks"/>
              </a:rPr>
              <a:t>вміст</a:t>
            </a:r>
            <a:r>
              <a:rPr lang="ru-RU" sz="2400" b="1" dirty="0" smtClean="0">
                <a:latin typeface="Joinks"/>
              </a:rPr>
              <a:t>  </a:t>
            </a:r>
            <a:r>
              <a:rPr lang="ru-RU" sz="2400" b="1" dirty="0" err="1">
                <a:latin typeface="Joinks"/>
              </a:rPr>
              <a:t>яйця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зародок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від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несприятливих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факторів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зовнішнього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середовища</a:t>
            </a:r>
            <a:r>
              <a:rPr lang="ru-RU" sz="2400" b="1" dirty="0">
                <a:latin typeface="Joinks"/>
              </a:rPr>
              <a:t>. Через пори </a:t>
            </a:r>
            <a:r>
              <a:rPr lang="ru-RU" sz="2400" b="1" dirty="0" err="1">
                <a:latin typeface="Joinks"/>
              </a:rPr>
              <a:t>шкаралупи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відбувається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водяний</a:t>
            </a:r>
            <a:r>
              <a:rPr lang="ru-RU" sz="2400" b="1" dirty="0">
                <a:latin typeface="Joinks"/>
              </a:rPr>
              <a:t> та </a:t>
            </a:r>
            <a:r>
              <a:rPr lang="ru-RU" sz="2400" b="1" dirty="0" err="1">
                <a:latin typeface="Joinks"/>
              </a:rPr>
              <a:t>газовий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обмін</a:t>
            </a:r>
            <a:r>
              <a:rPr lang="ru-RU" sz="2400" b="1" dirty="0">
                <a:latin typeface="Joinks"/>
              </a:rPr>
              <a:t>, а </a:t>
            </a:r>
            <a:r>
              <a:rPr lang="ru-RU" sz="2400" b="1" dirty="0" err="1">
                <a:latin typeface="Joinks"/>
              </a:rPr>
              <a:t>її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мінеральні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речовини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використовуються</a:t>
            </a:r>
            <a:r>
              <a:rPr lang="ru-RU" sz="2400" b="1" dirty="0">
                <a:latin typeface="Joinks"/>
              </a:rPr>
              <a:t> для </a:t>
            </a:r>
            <a:r>
              <a:rPr lang="ru-RU" sz="2400" b="1" dirty="0" err="1">
                <a:latin typeface="Joinks"/>
              </a:rPr>
              <a:t>утворення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кістяка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ембріона</a:t>
            </a:r>
            <a:r>
              <a:rPr lang="ru-RU" sz="2400" b="1" dirty="0">
                <a:latin typeface="Joinks"/>
              </a:rPr>
              <a:t>. </a:t>
            </a:r>
            <a:endParaRPr lang="ru-RU" sz="2400" b="1" dirty="0" smtClean="0">
              <a:latin typeface="Joinks"/>
            </a:endParaRPr>
          </a:p>
          <a:p>
            <a:pPr algn="ctr"/>
            <a:r>
              <a:rPr lang="ru-RU" sz="2400" b="1" dirty="0" err="1" smtClean="0">
                <a:latin typeface="Joinks"/>
              </a:rPr>
              <a:t>Мінеральна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частина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шкаралупи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складається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із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суміші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неорганічних</a:t>
            </a:r>
            <a:r>
              <a:rPr lang="ru-RU" sz="2400" b="1" dirty="0">
                <a:latin typeface="Joinks"/>
              </a:rPr>
              <a:t> солей, </a:t>
            </a:r>
            <a:r>
              <a:rPr lang="ru-RU" sz="2400" b="1" dirty="0" err="1">
                <a:latin typeface="Joinks"/>
              </a:rPr>
              <a:t>головним</a:t>
            </a:r>
            <a:r>
              <a:rPr lang="ru-RU" sz="2400" b="1" dirty="0">
                <a:latin typeface="Joinks"/>
              </a:rPr>
              <a:t> чином </a:t>
            </a:r>
            <a:r>
              <a:rPr lang="ru-RU" sz="2400" b="1" dirty="0" err="1">
                <a:latin typeface="Joinks"/>
              </a:rPr>
              <a:t>із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карбонатів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фосфатів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кальцію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натрію</a:t>
            </a:r>
            <a:r>
              <a:rPr lang="ru-RU" sz="2400" b="1" dirty="0">
                <a:latin typeface="Joinks"/>
              </a:rPr>
              <a:t>.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 rot="1083034">
            <a:off x="5599305" y="670567"/>
            <a:ext cx="1982827" cy="1217772"/>
          </a:xfrm>
          <a:prstGeom prst="curvedDownArrow">
            <a:avLst>
              <a:gd name="adj1" fmla="val 20643"/>
              <a:gd name="adj2" fmla="val 50000"/>
              <a:gd name="adj3" fmla="val 2500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956</TotalTime>
  <Words>1611</Words>
  <Application>Microsoft Office PowerPoint</Application>
  <PresentationFormat>Экран (4:3)</PresentationFormat>
  <Paragraphs>375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ЖОВТОК</vt:lpstr>
      <vt:lpstr>  Яєчний білок</vt:lpstr>
      <vt:lpstr>Презентация PowerPoint</vt:lpstr>
      <vt:lpstr>Презентация PowerPoint</vt:lpstr>
      <vt:lpstr>Несучість – основний показник для яєчних курей</vt:lpstr>
      <vt:lpstr>Несучість птиці оцінюють за такими компонентами</vt:lpstr>
      <vt:lpstr>Вік статевої зрілості птиці настає у різні строки</vt:lpstr>
      <vt:lpstr>Презентация PowerPoint</vt:lpstr>
      <vt:lpstr>Презентация PowerPoint</vt:lpstr>
      <vt:lpstr>Презентация PowerPoint</vt:lpstr>
      <vt:lpstr>Облік яєчної продуктивності птиці</vt:lpstr>
      <vt:lpstr>Презентация PowerPoint</vt:lpstr>
      <vt:lpstr>М’ясна продуктивність птиці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123</cp:revision>
  <dcterms:created xsi:type="dcterms:W3CDTF">2013-04-16T06:08:25Z</dcterms:created>
  <dcterms:modified xsi:type="dcterms:W3CDTF">2014-12-29T15:01:13Z</dcterms:modified>
</cp:coreProperties>
</file>