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8" r:id="rId2"/>
    <p:sldId id="259" r:id="rId3"/>
    <p:sldId id="263" r:id="rId4"/>
    <p:sldId id="261" r:id="rId5"/>
    <p:sldId id="264" r:id="rId6"/>
    <p:sldId id="266" r:id="rId7"/>
    <p:sldId id="265" r:id="rId8"/>
    <p:sldId id="267" r:id="rId9"/>
    <p:sldId id="268" r:id="rId10"/>
    <p:sldId id="269" r:id="rId11"/>
    <p:sldId id="270" r:id="rId12"/>
    <p:sldId id="262" r:id="rId13"/>
    <p:sldId id="277" r:id="rId14"/>
    <p:sldId id="278" r:id="rId15"/>
    <p:sldId id="271" r:id="rId16"/>
    <p:sldId id="272" r:id="rId17"/>
    <p:sldId id="273" r:id="rId18"/>
    <p:sldId id="274" r:id="rId19"/>
    <p:sldId id="275" r:id="rId20"/>
    <p:sldId id="276" r:id="rId21"/>
    <p:sldId id="279" r:id="rId22"/>
    <p:sldId id="281" r:id="rId23"/>
    <p:sldId id="282" r:id="rId24"/>
    <p:sldId id="280" r:id="rId25"/>
    <p:sldId id="291" r:id="rId26"/>
    <p:sldId id="283" r:id="rId27"/>
    <p:sldId id="284" r:id="rId28"/>
    <p:sldId id="285" r:id="rId29"/>
    <p:sldId id="286" r:id="rId30"/>
    <p:sldId id="287" r:id="rId31"/>
    <p:sldId id="288" r:id="rId32"/>
    <p:sldId id="292" r:id="rId33"/>
    <p:sldId id="28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18" y="7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54808-3BB3-4BD9-987E-F5E4AD7173B6}" type="doc">
      <dgm:prSet loTypeId="urn:microsoft.com/office/officeart/2005/8/layout/default" loCatId="list" qsTypeId="urn:microsoft.com/office/officeart/2005/8/quickstyle/3d5" qsCatId="3D" csTypeId="urn:microsoft.com/office/officeart/2005/8/colors/accent1_2" csCatId="accent1" phldr="1"/>
      <dgm:spPr/>
      <dgm:t>
        <a:bodyPr/>
        <a:lstStyle/>
        <a:p>
          <a:endParaRPr lang="ru-RU"/>
        </a:p>
      </dgm:t>
    </dgm:pt>
    <dgm:pt modelId="{E83BC108-94E6-4906-82AC-0406AAAA8C96}">
      <dgm:prSet phldrT="[Текст]"/>
      <dgm:spPr>
        <a:blipFill rotWithShape="0">
          <a:blip xmlns:r="http://schemas.openxmlformats.org/officeDocument/2006/relationships" r:embed="rId1"/>
          <a:stretch>
            <a:fillRect/>
          </a:stretch>
        </a:blipFill>
        <a:ln>
          <a:solidFill>
            <a:srgbClr val="FF0000"/>
          </a:solidFill>
        </a:ln>
      </dgm:spPr>
      <dgm:t>
        <a:bodyPr/>
        <a:lstStyle/>
        <a:p>
          <a:r>
            <a:rPr lang="uk-UA" dirty="0" smtClean="0">
              <a:solidFill>
                <a:srgbClr val="C00000"/>
              </a:solidFill>
              <a:effectLst>
                <a:outerShdw blurRad="38100" dist="38100" dir="2700000" algn="tl">
                  <a:srgbClr val="000000">
                    <a:alpha val="43137"/>
                  </a:srgbClr>
                </a:outerShdw>
              </a:effectLst>
            </a:rPr>
            <a:t>Міцна</a:t>
          </a:r>
          <a:endParaRPr lang="ru-RU" dirty="0">
            <a:solidFill>
              <a:srgbClr val="C00000"/>
            </a:solidFill>
            <a:effectLst>
              <a:outerShdw blurRad="38100" dist="38100" dir="2700000" algn="tl">
                <a:srgbClr val="000000">
                  <a:alpha val="43137"/>
                </a:srgbClr>
              </a:outerShdw>
            </a:effectLst>
          </a:endParaRPr>
        </a:p>
      </dgm:t>
    </dgm:pt>
    <dgm:pt modelId="{482264F1-BFBB-4477-9875-529BE4D25252}" type="parTrans" cxnId="{3D5B1FD9-BBD2-4198-A31D-A86A38B7847E}">
      <dgm:prSet/>
      <dgm:spPr/>
      <dgm:t>
        <a:bodyPr/>
        <a:lstStyle/>
        <a:p>
          <a:endParaRPr lang="ru-RU"/>
        </a:p>
      </dgm:t>
    </dgm:pt>
    <dgm:pt modelId="{A3953D93-FA1E-4FBD-9F60-DE6C3062229A}" type="sibTrans" cxnId="{3D5B1FD9-BBD2-4198-A31D-A86A38B7847E}">
      <dgm:prSet/>
      <dgm:spPr/>
      <dgm:t>
        <a:bodyPr/>
        <a:lstStyle/>
        <a:p>
          <a:endParaRPr lang="ru-RU"/>
        </a:p>
      </dgm:t>
    </dgm:pt>
    <dgm:pt modelId="{F1471CD5-DA1E-4D1E-B7B2-A94CEDE6B5F6}">
      <dgm:prSet phldrT="[Текст]"/>
      <dgm:spPr>
        <a:blipFill rotWithShape="0">
          <a:blip xmlns:r="http://schemas.openxmlformats.org/officeDocument/2006/relationships" r:embed="rId1"/>
          <a:stretch>
            <a:fillRect/>
          </a:stretch>
        </a:blipFill>
        <a:ln>
          <a:solidFill>
            <a:srgbClr val="0070C0"/>
          </a:solidFill>
        </a:ln>
      </dgm:spPr>
      <dgm:t>
        <a:bodyPr/>
        <a:lstStyle/>
        <a:p>
          <a:r>
            <a:rPr lang="uk-UA" dirty="0" smtClean="0">
              <a:solidFill>
                <a:srgbClr val="002060"/>
              </a:solidFill>
              <a:effectLst>
                <a:outerShdw blurRad="38100" dist="38100" dir="2700000" algn="tl">
                  <a:srgbClr val="000000">
                    <a:alpha val="43137"/>
                  </a:srgbClr>
                </a:outerShdw>
              </a:effectLst>
            </a:rPr>
            <a:t>Щільна</a:t>
          </a:r>
          <a:endParaRPr lang="ru-RU" dirty="0">
            <a:solidFill>
              <a:srgbClr val="002060"/>
            </a:solidFill>
            <a:effectLst>
              <a:outerShdw blurRad="38100" dist="38100" dir="2700000" algn="tl">
                <a:srgbClr val="000000">
                  <a:alpha val="43137"/>
                </a:srgbClr>
              </a:outerShdw>
            </a:effectLst>
          </a:endParaRPr>
        </a:p>
      </dgm:t>
    </dgm:pt>
    <dgm:pt modelId="{F4CD8829-5F0F-49B0-9E19-F1617DB2581A}" type="parTrans" cxnId="{AD538BA9-AE9D-48DA-B0D3-4F8A67B77A8C}">
      <dgm:prSet/>
      <dgm:spPr/>
      <dgm:t>
        <a:bodyPr/>
        <a:lstStyle/>
        <a:p>
          <a:endParaRPr lang="ru-RU"/>
        </a:p>
      </dgm:t>
    </dgm:pt>
    <dgm:pt modelId="{8F4DE1A2-C712-4FDC-879A-7952A2B27319}" type="sibTrans" cxnId="{AD538BA9-AE9D-48DA-B0D3-4F8A67B77A8C}">
      <dgm:prSet/>
      <dgm:spPr/>
      <dgm:t>
        <a:bodyPr/>
        <a:lstStyle/>
        <a:p>
          <a:endParaRPr lang="ru-RU"/>
        </a:p>
      </dgm:t>
    </dgm:pt>
    <dgm:pt modelId="{8A214FE0-D3BC-41D4-AF77-00C78C71B64D}">
      <dgm:prSet phldrT="[Текст]"/>
      <dgm:spPr>
        <a:blipFill rotWithShape="0">
          <a:blip xmlns:r="http://schemas.openxmlformats.org/officeDocument/2006/relationships" r:embed="rId1"/>
          <a:stretch>
            <a:fillRect/>
          </a:stretch>
        </a:blipFill>
        <a:ln>
          <a:solidFill>
            <a:srgbClr val="FFFF00"/>
          </a:solidFill>
        </a:ln>
      </dgm:spPr>
      <dgm:t>
        <a:bodyPr/>
        <a:lstStyle/>
        <a:p>
          <a:r>
            <a:rPr lang="uk-UA" dirty="0" smtClean="0">
              <a:solidFill>
                <a:srgbClr val="FFFF00"/>
              </a:solidFill>
              <a:effectLst>
                <a:outerShdw blurRad="38100" dist="38100" dir="2700000" algn="tl">
                  <a:srgbClr val="000000">
                    <a:alpha val="43137"/>
                  </a:srgbClr>
                </a:outerShdw>
              </a:effectLst>
            </a:rPr>
            <a:t>Пухка</a:t>
          </a:r>
          <a:endParaRPr lang="ru-RU" dirty="0">
            <a:solidFill>
              <a:srgbClr val="FFFF00"/>
            </a:solidFill>
            <a:effectLst>
              <a:outerShdw blurRad="38100" dist="38100" dir="2700000" algn="tl">
                <a:srgbClr val="000000">
                  <a:alpha val="43137"/>
                </a:srgbClr>
              </a:outerShdw>
            </a:effectLst>
          </a:endParaRPr>
        </a:p>
      </dgm:t>
    </dgm:pt>
    <dgm:pt modelId="{16E67579-11BE-404C-9927-AF672340404F}" type="parTrans" cxnId="{16B31F52-E629-472E-8B30-A408F2B4CE64}">
      <dgm:prSet/>
      <dgm:spPr/>
      <dgm:t>
        <a:bodyPr/>
        <a:lstStyle/>
        <a:p>
          <a:endParaRPr lang="ru-RU"/>
        </a:p>
      </dgm:t>
    </dgm:pt>
    <dgm:pt modelId="{000B3DC3-A7CA-45F7-AA78-5C03C5A1367E}" type="sibTrans" cxnId="{16B31F52-E629-472E-8B30-A408F2B4CE64}">
      <dgm:prSet/>
      <dgm:spPr/>
      <dgm:t>
        <a:bodyPr/>
        <a:lstStyle/>
        <a:p>
          <a:endParaRPr lang="ru-RU"/>
        </a:p>
      </dgm:t>
    </dgm:pt>
    <dgm:pt modelId="{58F6EF07-2822-4D66-878B-617CD70359FA}">
      <dgm:prSet phldrT="[Текст]"/>
      <dgm:spPr>
        <a:blipFill rotWithShape="0">
          <a:blip xmlns:r="http://schemas.openxmlformats.org/officeDocument/2006/relationships" r:embed="rId1"/>
          <a:stretch>
            <a:fillRect/>
          </a:stretch>
        </a:blipFill>
        <a:ln>
          <a:solidFill>
            <a:srgbClr val="00B050"/>
          </a:solidFill>
        </a:ln>
      </dgm:spPr>
      <dgm:t>
        <a:bodyPr/>
        <a:lstStyle/>
        <a:p>
          <a:r>
            <a:rPr lang="uk-UA" dirty="0" smtClean="0">
              <a:solidFill>
                <a:schemeClr val="tx1"/>
              </a:solidFill>
              <a:effectLst>
                <a:outerShdw blurRad="38100" dist="38100" dir="2700000" algn="tl">
                  <a:srgbClr val="000000">
                    <a:alpha val="43137"/>
                  </a:srgbClr>
                </a:outerShdw>
              </a:effectLst>
            </a:rPr>
            <a:t>Ніжна</a:t>
          </a:r>
          <a:endParaRPr lang="ru-RU" dirty="0">
            <a:solidFill>
              <a:schemeClr val="tx1"/>
            </a:solidFill>
            <a:effectLst>
              <a:outerShdw blurRad="38100" dist="38100" dir="2700000" algn="tl">
                <a:srgbClr val="000000">
                  <a:alpha val="43137"/>
                </a:srgbClr>
              </a:outerShdw>
            </a:effectLst>
          </a:endParaRPr>
        </a:p>
      </dgm:t>
    </dgm:pt>
    <dgm:pt modelId="{F77F99D4-C7F3-4150-B3D3-BD24A5ADCEA8}" type="parTrans" cxnId="{09ACBB45-3474-44FA-9283-AC8EF4BB415A}">
      <dgm:prSet/>
      <dgm:spPr/>
      <dgm:t>
        <a:bodyPr/>
        <a:lstStyle/>
        <a:p>
          <a:endParaRPr lang="ru-RU"/>
        </a:p>
      </dgm:t>
    </dgm:pt>
    <dgm:pt modelId="{D3F0B459-747B-43A7-997E-2785A1C5D87D}" type="sibTrans" cxnId="{09ACBB45-3474-44FA-9283-AC8EF4BB415A}">
      <dgm:prSet/>
      <dgm:spPr/>
      <dgm:t>
        <a:bodyPr/>
        <a:lstStyle/>
        <a:p>
          <a:endParaRPr lang="ru-RU"/>
        </a:p>
      </dgm:t>
    </dgm:pt>
    <dgm:pt modelId="{55457657-9A09-4002-A917-C1492C34B6A5}" type="pres">
      <dgm:prSet presAssocID="{08754808-3BB3-4BD9-987E-F5E4AD7173B6}" presName="diagram" presStyleCnt="0">
        <dgm:presLayoutVars>
          <dgm:dir/>
          <dgm:resizeHandles val="exact"/>
        </dgm:presLayoutVars>
      </dgm:prSet>
      <dgm:spPr/>
      <dgm:t>
        <a:bodyPr/>
        <a:lstStyle/>
        <a:p>
          <a:endParaRPr lang="ru-RU"/>
        </a:p>
      </dgm:t>
    </dgm:pt>
    <dgm:pt modelId="{0108780E-79A8-409C-B3DC-7BD70CA4C603}" type="pres">
      <dgm:prSet presAssocID="{E83BC108-94E6-4906-82AC-0406AAAA8C96}" presName="node" presStyleLbl="node1" presStyleIdx="0" presStyleCnt="4">
        <dgm:presLayoutVars>
          <dgm:bulletEnabled val="1"/>
        </dgm:presLayoutVars>
      </dgm:prSet>
      <dgm:spPr/>
      <dgm:t>
        <a:bodyPr/>
        <a:lstStyle/>
        <a:p>
          <a:endParaRPr lang="ru-RU"/>
        </a:p>
      </dgm:t>
    </dgm:pt>
    <dgm:pt modelId="{FD439648-66F9-48F2-AC48-68AA55235FFA}" type="pres">
      <dgm:prSet presAssocID="{A3953D93-FA1E-4FBD-9F60-DE6C3062229A}" presName="sibTrans" presStyleCnt="0"/>
      <dgm:spPr/>
    </dgm:pt>
    <dgm:pt modelId="{9562E1A9-8EF8-49B5-80B8-26FFD303C1E5}" type="pres">
      <dgm:prSet presAssocID="{F1471CD5-DA1E-4D1E-B7B2-A94CEDE6B5F6}" presName="node" presStyleLbl="node1" presStyleIdx="1" presStyleCnt="4">
        <dgm:presLayoutVars>
          <dgm:bulletEnabled val="1"/>
        </dgm:presLayoutVars>
      </dgm:prSet>
      <dgm:spPr/>
      <dgm:t>
        <a:bodyPr/>
        <a:lstStyle/>
        <a:p>
          <a:endParaRPr lang="ru-RU"/>
        </a:p>
      </dgm:t>
    </dgm:pt>
    <dgm:pt modelId="{4B9E53A9-EC02-4EBE-8A47-4CA18161A0A9}" type="pres">
      <dgm:prSet presAssocID="{8F4DE1A2-C712-4FDC-879A-7952A2B27319}" presName="sibTrans" presStyleCnt="0"/>
      <dgm:spPr/>
    </dgm:pt>
    <dgm:pt modelId="{640AEF48-F09E-4456-8155-64DFCFF9105B}" type="pres">
      <dgm:prSet presAssocID="{8A214FE0-D3BC-41D4-AF77-00C78C71B64D}" presName="node" presStyleLbl="node1" presStyleIdx="2" presStyleCnt="4">
        <dgm:presLayoutVars>
          <dgm:bulletEnabled val="1"/>
        </dgm:presLayoutVars>
      </dgm:prSet>
      <dgm:spPr/>
      <dgm:t>
        <a:bodyPr/>
        <a:lstStyle/>
        <a:p>
          <a:endParaRPr lang="ru-RU"/>
        </a:p>
      </dgm:t>
    </dgm:pt>
    <dgm:pt modelId="{16633A8D-6FA2-4E24-9CD8-2A8C4C12C8C5}" type="pres">
      <dgm:prSet presAssocID="{000B3DC3-A7CA-45F7-AA78-5C03C5A1367E}" presName="sibTrans" presStyleCnt="0"/>
      <dgm:spPr/>
    </dgm:pt>
    <dgm:pt modelId="{0AD97308-BAAE-4207-8DF6-7BA8B6349775}" type="pres">
      <dgm:prSet presAssocID="{58F6EF07-2822-4D66-878B-617CD70359FA}" presName="node" presStyleLbl="node1" presStyleIdx="3" presStyleCnt="4">
        <dgm:presLayoutVars>
          <dgm:bulletEnabled val="1"/>
        </dgm:presLayoutVars>
      </dgm:prSet>
      <dgm:spPr/>
      <dgm:t>
        <a:bodyPr/>
        <a:lstStyle/>
        <a:p>
          <a:endParaRPr lang="ru-RU"/>
        </a:p>
      </dgm:t>
    </dgm:pt>
  </dgm:ptLst>
  <dgm:cxnLst>
    <dgm:cxn modelId="{4ED681CA-8853-4FB5-B42D-0B5F72FBD1AC}" type="presOf" srcId="{58F6EF07-2822-4D66-878B-617CD70359FA}" destId="{0AD97308-BAAE-4207-8DF6-7BA8B6349775}" srcOrd="0" destOrd="0" presId="urn:microsoft.com/office/officeart/2005/8/layout/default"/>
    <dgm:cxn modelId="{DDAEA5B5-F65F-473C-BBEC-67686C4DE793}" type="presOf" srcId="{8A214FE0-D3BC-41D4-AF77-00C78C71B64D}" destId="{640AEF48-F09E-4456-8155-64DFCFF9105B}" srcOrd="0" destOrd="0" presId="urn:microsoft.com/office/officeart/2005/8/layout/default"/>
    <dgm:cxn modelId="{2A8DA79F-908D-4CB6-A8F1-CB9884DBD17A}" type="presOf" srcId="{08754808-3BB3-4BD9-987E-F5E4AD7173B6}" destId="{55457657-9A09-4002-A917-C1492C34B6A5}" srcOrd="0" destOrd="0" presId="urn:microsoft.com/office/officeart/2005/8/layout/default"/>
    <dgm:cxn modelId="{4C207361-7B53-49A4-9DC0-7C7047132356}" type="presOf" srcId="{F1471CD5-DA1E-4D1E-B7B2-A94CEDE6B5F6}" destId="{9562E1A9-8EF8-49B5-80B8-26FFD303C1E5}" srcOrd="0" destOrd="0" presId="urn:microsoft.com/office/officeart/2005/8/layout/default"/>
    <dgm:cxn modelId="{09ACBB45-3474-44FA-9283-AC8EF4BB415A}" srcId="{08754808-3BB3-4BD9-987E-F5E4AD7173B6}" destId="{58F6EF07-2822-4D66-878B-617CD70359FA}" srcOrd="3" destOrd="0" parTransId="{F77F99D4-C7F3-4150-B3D3-BD24A5ADCEA8}" sibTransId="{D3F0B459-747B-43A7-997E-2785A1C5D87D}"/>
    <dgm:cxn modelId="{3D5B1FD9-BBD2-4198-A31D-A86A38B7847E}" srcId="{08754808-3BB3-4BD9-987E-F5E4AD7173B6}" destId="{E83BC108-94E6-4906-82AC-0406AAAA8C96}" srcOrd="0" destOrd="0" parTransId="{482264F1-BFBB-4477-9875-529BE4D25252}" sibTransId="{A3953D93-FA1E-4FBD-9F60-DE6C3062229A}"/>
    <dgm:cxn modelId="{AD538BA9-AE9D-48DA-B0D3-4F8A67B77A8C}" srcId="{08754808-3BB3-4BD9-987E-F5E4AD7173B6}" destId="{F1471CD5-DA1E-4D1E-B7B2-A94CEDE6B5F6}" srcOrd="1" destOrd="0" parTransId="{F4CD8829-5F0F-49B0-9E19-F1617DB2581A}" sibTransId="{8F4DE1A2-C712-4FDC-879A-7952A2B27319}"/>
    <dgm:cxn modelId="{4319C881-98E7-4723-AE94-9BFDD1300099}" type="presOf" srcId="{E83BC108-94E6-4906-82AC-0406AAAA8C96}" destId="{0108780E-79A8-409C-B3DC-7BD70CA4C603}" srcOrd="0" destOrd="0" presId="urn:microsoft.com/office/officeart/2005/8/layout/default"/>
    <dgm:cxn modelId="{16B31F52-E629-472E-8B30-A408F2B4CE64}" srcId="{08754808-3BB3-4BD9-987E-F5E4AD7173B6}" destId="{8A214FE0-D3BC-41D4-AF77-00C78C71B64D}" srcOrd="2" destOrd="0" parTransId="{16E67579-11BE-404C-9927-AF672340404F}" sibTransId="{000B3DC3-A7CA-45F7-AA78-5C03C5A1367E}"/>
    <dgm:cxn modelId="{2A50B481-6956-44CA-BD7E-D85A4AAF7D58}" type="presParOf" srcId="{55457657-9A09-4002-A917-C1492C34B6A5}" destId="{0108780E-79A8-409C-B3DC-7BD70CA4C603}" srcOrd="0" destOrd="0" presId="urn:microsoft.com/office/officeart/2005/8/layout/default"/>
    <dgm:cxn modelId="{7552968C-F9BE-4D37-83C5-1DD9D42489C9}" type="presParOf" srcId="{55457657-9A09-4002-A917-C1492C34B6A5}" destId="{FD439648-66F9-48F2-AC48-68AA55235FFA}" srcOrd="1" destOrd="0" presId="urn:microsoft.com/office/officeart/2005/8/layout/default"/>
    <dgm:cxn modelId="{589460DC-88F6-424B-828D-24B8B576D618}" type="presParOf" srcId="{55457657-9A09-4002-A917-C1492C34B6A5}" destId="{9562E1A9-8EF8-49B5-80B8-26FFD303C1E5}" srcOrd="2" destOrd="0" presId="urn:microsoft.com/office/officeart/2005/8/layout/default"/>
    <dgm:cxn modelId="{E05C630C-4F3B-4480-BF80-B2C156E6FF6B}" type="presParOf" srcId="{55457657-9A09-4002-A917-C1492C34B6A5}" destId="{4B9E53A9-EC02-4EBE-8A47-4CA18161A0A9}" srcOrd="3" destOrd="0" presId="urn:microsoft.com/office/officeart/2005/8/layout/default"/>
    <dgm:cxn modelId="{5770DE45-6F49-4926-964E-E4B2B72754ED}" type="presParOf" srcId="{55457657-9A09-4002-A917-C1492C34B6A5}" destId="{640AEF48-F09E-4456-8155-64DFCFF9105B}" srcOrd="4" destOrd="0" presId="urn:microsoft.com/office/officeart/2005/8/layout/default"/>
    <dgm:cxn modelId="{9EC7AD55-CDA0-47C3-8ADA-461EA1017E84}" type="presParOf" srcId="{55457657-9A09-4002-A917-C1492C34B6A5}" destId="{16633A8D-6FA2-4E24-9CD8-2A8C4C12C8C5}" srcOrd="5" destOrd="0" presId="urn:microsoft.com/office/officeart/2005/8/layout/default"/>
    <dgm:cxn modelId="{3011DA22-678E-407C-9D5F-C50D19C103A1}" type="presParOf" srcId="{55457657-9A09-4002-A917-C1492C34B6A5}" destId="{0AD97308-BAAE-4207-8DF6-7BA8B634977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D74BA8-CF12-4D2B-AC1D-E786FDDC441F}"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ru-RU"/>
        </a:p>
      </dgm:t>
    </dgm:pt>
    <dgm:pt modelId="{2824A5A6-EE6A-4CC9-8358-71E86C4C918A}">
      <dgm:prSet phldrT="[Текст]"/>
      <dgm:spPr>
        <a:blipFill rotWithShape="0">
          <a:blip xmlns:r="http://schemas.openxmlformats.org/officeDocument/2006/relationships" r:embed="rId1"/>
          <a:stretch>
            <a:fillRect/>
          </a:stretch>
        </a:blipFill>
      </dgm:spPr>
      <dgm:t>
        <a:bodyPr/>
        <a:lstStyle/>
        <a:p>
          <a:r>
            <a:rPr lang="uk-UA" dirty="0" smtClean="0">
              <a:solidFill>
                <a:schemeClr val="accent5">
                  <a:lumMod val="50000"/>
                </a:schemeClr>
              </a:solidFill>
            </a:rPr>
            <a:t>Ніжна щільна</a:t>
          </a:r>
          <a:endParaRPr lang="ru-RU" dirty="0">
            <a:solidFill>
              <a:schemeClr val="accent5">
                <a:lumMod val="50000"/>
              </a:schemeClr>
            </a:solidFill>
          </a:endParaRPr>
        </a:p>
      </dgm:t>
    </dgm:pt>
    <dgm:pt modelId="{2A4C2806-BDC5-4D15-93CB-F4977BFF7CD2}" type="parTrans" cxnId="{6198E85F-A6D0-4369-AB0A-B497584EABF5}">
      <dgm:prSet/>
      <dgm:spPr/>
      <dgm:t>
        <a:bodyPr/>
        <a:lstStyle/>
        <a:p>
          <a:endParaRPr lang="ru-RU"/>
        </a:p>
      </dgm:t>
    </dgm:pt>
    <dgm:pt modelId="{EF4B995C-A97F-4611-8EBA-21C6F102ED54}" type="sibTrans" cxnId="{6198E85F-A6D0-4369-AB0A-B497584EABF5}">
      <dgm:prSet/>
      <dgm:spPr/>
      <dgm:t>
        <a:bodyPr/>
        <a:lstStyle/>
        <a:p>
          <a:endParaRPr lang="ru-RU"/>
        </a:p>
      </dgm:t>
    </dgm:pt>
    <dgm:pt modelId="{1C122C7B-B0DA-4F41-874F-3694FA29B042}">
      <dgm:prSet phldrT="[Текст]"/>
      <dgm:spPr>
        <a:blipFill rotWithShape="0">
          <a:blip xmlns:r="http://schemas.openxmlformats.org/officeDocument/2006/relationships" r:embed="rId1"/>
          <a:stretch>
            <a:fillRect/>
          </a:stretch>
        </a:blipFill>
      </dgm:spPr>
      <dgm:t>
        <a:bodyPr/>
        <a:lstStyle/>
        <a:p>
          <a:r>
            <a:rPr lang="uk-UA" dirty="0" smtClean="0">
              <a:solidFill>
                <a:srgbClr val="002060"/>
              </a:solidFill>
            </a:rPr>
            <a:t>Щільна міцна</a:t>
          </a:r>
          <a:endParaRPr lang="ru-RU" dirty="0">
            <a:solidFill>
              <a:srgbClr val="002060"/>
            </a:solidFill>
          </a:endParaRPr>
        </a:p>
      </dgm:t>
    </dgm:pt>
    <dgm:pt modelId="{CABF76B6-08BD-4B9A-AC58-CA7B193741C0}" type="parTrans" cxnId="{6D7B8DD7-BBBC-4F75-9E82-AB8E6E9F4050}">
      <dgm:prSet/>
      <dgm:spPr/>
      <dgm:t>
        <a:bodyPr/>
        <a:lstStyle/>
        <a:p>
          <a:endParaRPr lang="ru-RU"/>
        </a:p>
      </dgm:t>
    </dgm:pt>
    <dgm:pt modelId="{B8A75984-ECD5-46C5-BB01-CC37CD22ABE4}" type="sibTrans" cxnId="{6D7B8DD7-BBBC-4F75-9E82-AB8E6E9F4050}">
      <dgm:prSet/>
      <dgm:spPr/>
      <dgm:t>
        <a:bodyPr/>
        <a:lstStyle/>
        <a:p>
          <a:endParaRPr lang="ru-RU"/>
        </a:p>
      </dgm:t>
    </dgm:pt>
    <dgm:pt modelId="{031315D3-D1C6-48AA-A795-E734425B6019}">
      <dgm:prSet phldrT="[Текст]"/>
      <dgm:spPr>
        <a:blipFill rotWithShape="0">
          <a:blip xmlns:r="http://schemas.openxmlformats.org/officeDocument/2006/relationships" r:embed="rId1"/>
          <a:stretch>
            <a:fillRect/>
          </a:stretch>
        </a:blipFill>
      </dgm:spPr>
      <dgm:t>
        <a:bodyPr/>
        <a:lstStyle/>
        <a:p>
          <a:r>
            <a:rPr lang="uk-UA" dirty="0" smtClean="0">
              <a:solidFill>
                <a:srgbClr val="0070C0"/>
              </a:solidFill>
            </a:rPr>
            <a:t>Пухка ніжна</a:t>
          </a:r>
          <a:endParaRPr lang="ru-RU" dirty="0">
            <a:solidFill>
              <a:srgbClr val="0070C0"/>
            </a:solidFill>
          </a:endParaRPr>
        </a:p>
      </dgm:t>
    </dgm:pt>
    <dgm:pt modelId="{42D7E304-0C8E-4ED9-92F6-4342E0717738}" type="parTrans" cxnId="{CC436FCB-E5BD-485D-B7A6-A62543ACBBD0}">
      <dgm:prSet/>
      <dgm:spPr/>
      <dgm:t>
        <a:bodyPr/>
        <a:lstStyle/>
        <a:p>
          <a:endParaRPr lang="ru-RU"/>
        </a:p>
      </dgm:t>
    </dgm:pt>
    <dgm:pt modelId="{C1AE6A89-743F-4737-A9AF-0B2C82823F6F}" type="sibTrans" cxnId="{CC436FCB-E5BD-485D-B7A6-A62543ACBBD0}">
      <dgm:prSet/>
      <dgm:spPr/>
      <dgm:t>
        <a:bodyPr/>
        <a:lstStyle/>
        <a:p>
          <a:endParaRPr lang="ru-RU"/>
        </a:p>
      </dgm:t>
    </dgm:pt>
    <dgm:pt modelId="{DBC207B6-0C67-471A-990D-3C3EBEE8503D}">
      <dgm:prSet phldrT="[Текст]"/>
      <dgm:spPr>
        <a:blipFill rotWithShape="0">
          <a:blip xmlns:r="http://schemas.openxmlformats.org/officeDocument/2006/relationships" r:embed="rId1"/>
          <a:stretch>
            <a:fillRect/>
          </a:stretch>
        </a:blipFill>
      </dgm:spPr>
      <dgm:t>
        <a:bodyPr/>
        <a:lstStyle/>
        <a:p>
          <a:r>
            <a:rPr lang="uk-UA" dirty="0" smtClean="0">
              <a:solidFill>
                <a:srgbClr val="C00000"/>
              </a:solidFill>
            </a:rPr>
            <a:t>Пухка груба</a:t>
          </a:r>
          <a:endParaRPr lang="ru-RU" dirty="0">
            <a:solidFill>
              <a:srgbClr val="C00000"/>
            </a:solidFill>
          </a:endParaRPr>
        </a:p>
      </dgm:t>
    </dgm:pt>
    <dgm:pt modelId="{C88BF3A1-9CAA-459C-AC09-86C1AD9888E9}" type="parTrans" cxnId="{3C56F496-D1E9-42E6-BE86-BA3A21A8F152}">
      <dgm:prSet/>
      <dgm:spPr/>
      <dgm:t>
        <a:bodyPr/>
        <a:lstStyle/>
        <a:p>
          <a:endParaRPr lang="ru-RU"/>
        </a:p>
      </dgm:t>
    </dgm:pt>
    <dgm:pt modelId="{E95A2D13-8F55-45A2-906D-9BA941E1BA22}" type="sibTrans" cxnId="{3C56F496-D1E9-42E6-BE86-BA3A21A8F152}">
      <dgm:prSet/>
      <dgm:spPr/>
      <dgm:t>
        <a:bodyPr/>
        <a:lstStyle/>
        <a:p>
          <a:endParaRPr lang="ru-RU"/>
        </a:p>
      </dgm:t>
    </dgm:pt>
    <dgm:pt modelId="{BD3E906A-6C82-44BA-8208-B0EDA1960F8D}" type="pres">
      <dgm:prSet presAssocID="{0BD74BA8-CF12-4D2B-AC1D-E786FDDC441F}" presName="diagram" presStyleCnt="0">
        <dgm:presLayoutVars>
          <dgm:dir/>
          <dgm:resizeHandles val="exact"/>
        </dgm:presLayoutVars>
      </dgm:prSet>
      <dgm:spPr/>
      <dgm:t>
        <a:bodyPr/>
        <a:lstStyle/>
        <a:p>
          <a:endParaRPr lang="ru-RU"/>
        </a:p>
      </dgm:t>
    </dgm:pt>
    <dgm:pt modelId="{470EE126-BB2B-4C8E-B8B2-D732BAC55A3F}" type="pres">
      <dgm:prSet presAssocID="{2824A5A6-EE6A-4CC9-8358-71E86C4C918A}" presName="node" presStyleLbl="node1" presStyleIdx="0" presStyleCnt="4">
        <dgm:presLayoutVars>
          <dgm:bulletEnabled val="1"/>
        </dgm:presLayoutVars>
      </dgm:prSet>
      <dgm:spPr/>
      <dgm:t>
        <a:bodyPr/>
        <a:lstStyle/>
        <a:p>
          <a:endParaRPr lang="ru-RU"/>
        </a:p>
      </dgm:t>
    </dgm:pt>
    <dgm:pt modelId="{137DE50D-C7F8-438A-95B9-AF608B7BB139}" type="pres">
      <dgm:prSet presAssocID="{EF4B995C-A97F-4611-8EBA-21C6F102ED54}" presName="sibTrans" presStyleCnt="0"/>
      <dgm:spPr/>
    </dgm:pt>
    <dgm:pt modelId="{A7E08989-5042-42E8-B0C3-CC0B3DE87A89}" type="pres">
      <dgm:prSet presAssocID="{1C122C7B-B0DA-4F41-874F-3694FA29B042}" presName="node" presStyleLbl="node1" presStyleIdx="1" presStyleCnt="4">
        <dgm:presLayoutVars>
          <dgm:bulletEnabled val="1"/>
        </dgm:presLayoutVars>
      </dgm:prSet>
      <dgm:spPr/>
      <dgm:t>
        <a:bodyPr/>
        <a:lstStyle/>
        <a:p>
          <a:endParaRPr lang="ru-RU"/>
        </a:p>
      </dgm:t>
    </dgm:pt>
    <dgm:pt modelId="{719729DD-B8EB-4079-8CEC-DFB6C46A8463}" type="pres">
      <dgm:prSet presAssocID="{B8A75984-ECD5-46C5-BB01-CC37CD22ABE4}" presName="sibTrans" presStyleCnt="0"/>
      <dgm:spPr/>
    </dgm:pt>
    <dgm:pt modelId="{8867DF81-594D-46DB-91CC-9BE79E24C7AB}" type="pres">
      <dgm:prSet presAssocID="{031315D3-D1C6-48AA-A795-E734425B6019}" presName="node" presStyleLbl="node1" presStyleIdx="2" presStyleCnt="4">
        <dgm:presLayoutVars>
          <dgm:bulletEnabled val="1"/>
        </dgm:presLayoutVars>
      </dgm:prSet>
      <dgm:spPr/>
      <dgm:t>
        <a:bodyPr/>
        <a:lstStyle/>
        <a:p>
          <a:endParaRPr lang="ru-RU"/>
        </a:p>
      </dgm:t>
    </dgm:pt>
    <dgm:pt modelId="{39E3BCA0-3117-4F2E-AE1F-EB1FCAA1E5A7}" type="pres">
      <dgm:prSet presAssocID="{C1AE6A89-743F-4737-A9AF-0B2C82823F6F}" presName="sibTrans" presStyleCnt="0"/>
      <dgm:spPr/>
    </dgm:pt>
    <dgm:pt modelId="{686C6D17-A1B1-41F6-89F4-E946B28C1A96}" type="pres">
      <dgm:prSet presAssocID="{DBC207B6-0C67-471A-990D-3C3EBEE8503D}" presName="node" presStyleLbl="node1" presStyleIdx="3" presStyleCnt="4">
        <dgm:presLayoutVars>
          <dgm:bulletEnabled val="1"/>
        </dgm:presLayoutVars>
      </dgm:prSet>
      <dgm:spPr/>
      <dgm:t>
        <a:bodyPr/>
        <a:lstStyle/>
        <a:p>
          <a:endParaRPr lang="ru-RU"/>
        </a:p>
      </dgm:t>
    </dgm:pt>
  </dgm:ptLst>
  <dgm:cxnLst>
    <dgm:cxn modelId="{B3F484CA-E237-44A5-80A9-AE61F9F55D84}" type="presOf" srcId="{031315D3-D1C6-48AA-A795-E734425B6019}" destId="{8867DF81-594D-46DB-91CC-9BE79E24C7AB}" srcOrd="0" destOrd="0" presId="urn:microsoft.com/office/officeart/2005/8/layout/default"/>
    <dgm:cxn modelId="{ED7433BE-47F9-4F4B-813D-6C4063DFACA8}" type="presOf" srcId="{DBC207B6-0C67-471A-990D-3C3EBEE8503D}" destId="{686C6D17-A1B1-41F6-89F4-E946B28C1A96}" srcOrd="0" destOrd="0" presId="urn:microsoft.com/office/officeart/2005/8/layout/default"/>
    <dgm:cxn modelId="{6198E85F-A6D0-4369-AB0A-B497584EABF5}" srcId="{0BD74BA8-CF12-4D2B-AC1D-E786FDDC441F}" destId="{2824A5A6-EE6A-4CC9-8358-71E86C4C918A}" srcOrd="0" destOrd="0" parTransId="{2A4C2806-BDC5-4D15-93CB-F4977BFF7CD2}" sibTransId="{EF4B995C-A97F-4611-8EBA-21C6F102ED54}"/>
    <dgm:cxn modelId="{6D7B8DD7-BBBC-4F75-9E82-AB8E6E9F4050}" srcId="{0BD74BA8-CF12-4D2B-AC1D-E786FDDC441F}" destId="{1C122C7B-B0DA-4F41-874F-3694FA29B042}" srcOrd="1" destOrd="0" parTransId="{CABF76B6-08BD-4B9A-AC58-CA7B193741C0}" sibTransId="{B8A75984-ECD5-46C5-BB01-CC37CD22ABE4}"/>
    <dgm:cxn modelId="{CC436FCB-E5BD-485D-B7A6-A62543ACBBD0}" srcId="{0BD74BA8-CF12-4D2B-AC1D-E786FDDC441F}" destId="{031315D3-D1C6-48AA-A795-E734425B6019}" srcOrd="2" destOrd="0" parTransId="{42D7E304-0C8E-4ED9-92F6-4342E0717738}" sibTransId="{C1AE6A89-743F-4737-A9AF-0B2C82823F6F}"/>
    <dgm:cxn modelId="{52E2B990-348A-419A-AFB1-62BDDA9C6BE9}" type="presOf" srcId="{0BD74BA8-CF12-4D2B-AC1D-E786FDDC441F}" destId="{BD3E906A-6C82-44BA-8208-B0EDA1960F8D}" srcOrd="0" destOrd="0" presId="urn:microsoft.com/office/officeart/2005/8/layout/default"/>
    <dgm:cxn modelId="{3C56F496-D1E9-42E6-BE86-BA3A21A8F152}" srcId="{0BD74BA8-CF12-4D2B-AC1D-E786FDDC441F}" destId="{DBC207B6-0C67-471A-990D-3C3EBEE8503D}" srcOrd="3" destOrd="0" parTransId="{C88BF3A1-9CAA-459C-AC09-86C1AD9888E9}" sibTransId="{E95A2D13-8F55-45A2-906D-9BA941E1BA22}"/>
    <dgm:cxn modelId="{7192549F-5324-4B42-9BA7-24DDD7142A76}" type="presOf" srcId="{1C122C7B-B0DA-4F41-874F-3694FA29B042}" destId="{A7E08989-5042-42E8-B0C3-CC0B3DE87A89}" srcOrd="0" destOrd="0" presId="urn:microsoft.com/office/officeart/2005/8/layout/default"/>
    <dgm:cxn modelId="{FB365E47-DA2D-4D38-9E03-8FE80D1108CB}" type="presOf" srcId="{2824A5A6-EE6A-4CC9-8358-71E86C4C918A}" destId="{470EE126-BB2B-4C8E-B8B2-D732BAC55A3F}" srcOrd="0" destOrd="0" presId="urn:microsoft.com/office/officeart/2005/8/layout/default"/>
    <dgm:cxn modelId="{0A0D7F58-2AF3-4E04-9C80-9194A1BBA224}" type="presParOf" srcId="{BD3E906A-6C82-44BA-8208-B0EDA1960F8D}" destId="{470EE126-BB2B-4C8E-B8B2-D732BAC55A3F}" srcOrd="0" destOrd="0" presId="urn:microsoft.com/office/officeart/2005/8/layout/default"/>
    <dgm:cxn modelId="{79B35BF0-0598-4D9B-8A56-9AFB93B2A063}" type="presParOf" srcId="{BD3E906A-6C82-44BA-8208-B0EDA1960F8D}" destId="{137DE50D-C7F8-438A-95B9-AF608B7BB139}" srcOrd="1" destOrd="0" presId="urn:microsoft.com/office/officeart/2005/8/layout/default"/>
    <dgm:cxn modelId="{8687DCD0-BCD8-4238-8ABE-66BDC01DE655}" type="presParOf" srcId="{BD3E906A-6C82-44BA-8208-B0EDA1960F8D}" destId="{A7E08989-5042-42E8-B0C3-CC0B3DE87A89}" srcOrd="2" destOrd="0" presId="urn:microsoft.com/office/officeart/2005/8/layout/default"/>
    <dgm:cxn modelId="{C6539069-11FA-4B3F-863C-AAEE97A4FF3F}" type="presParOf" srcId="{BD3E906A-6C82-44BA-8208-B0EDA1960F8D}" destId="{719729DD-B8EB-4079-8CEC-DFB6C46A8463}" srcOrd="3" destOrd="0" presId="urn:microsoft.com/office/officeart/2005/8/layout/default"/>
    <dgm:cxn modelId="{84A226D6-2C96-4904-B78F-96AD8158E2DE}" type="presParOf" srcId="{BD3E906A-6C82-44BA-8208-B0EDA1960F8D}" destId="{8867DF81-594D-46DB-91CC-9BE79E24C7AB}" srcOrd="4" destOrd="0" presId="urn:microsoft.com/office/officeart/2005/8/layout/default"/>
    <dgm:cxn modelId="{770094BE-A8E6-4D97-BA94-5A68C2FFCFDC}" type="presParOf" srcId="{BD3E906A-6C82-44BA-8208-B0EDA1960F8D}" destId="{39E3BCA0-3117-4F2E-AE1F-EB1FCAA1E5A7}" srcOrd="5" destOrd="0" presId="urn:microsoft.com/office/officeart/2005/8/layout/default"/>
    <dgm:cxn modelId="{0A1A41C7-FAEC-4407-B9CB-85F9BE355B11}" type="presParOf" srcId="{BD3E906A-6C82-44BA-8208-B0EDA1960F8D}" destId="{686C6D17-A1B1-41F6-89F4-E946B28C1A9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203BCC-0C75-4D6C-BBC7-C5FDA2BDADDF}" type="doc">
      <dgm:prSet loTypeId="urn:microsoft.com/office/officeart/2009/3/layout/IncreasingArrowsProcess" loCatId="process" qsTypeId="urn:microsoft.com/office/officeart/2005/8/quickstyle/simple1" qsCatId="simple" csTypeId="urn:microsoft.com/office/officeart/2005/8/colors/accent0_3" csCatId="mainScheme" phldr="1"/>
      <dgm:spPr/>
      <dgm:t>
        <a:bodyPr/>
        <a:lstStyle/>
        <a:p>
          <a:endParaRPr lang="ru-RU"/>
        </a:p>
      </dgm:t>
    </dgm:pt>
    <dgm:pt modelId="{0732F714-C6DB-4D99-A2B4-DD77231ADE17}">
      <dgm:prSet phldrT="[Текст]" custT="1"/>
      <dgm:spPr/>
      <dgm:t>
        <a:bodyPr/>
        <a:lstStyle/>
        <a:p>
          <a:r>
            <a:rPr lang="uk-UA" sz="2000" b="1" smtClean="0">
              <a:latin typeface="Joinks"/>
            </a:rPr>
            <a:t>ОКОМІРНИЙ</a:t>
          </a:r>
          <a:endParaRPr lang="ru-RU" sz="2000" b="1" dirty="0">
            <a:latin typeface="Joinks"/>
          </a:endParaRPr>
        </a:p>
      </dgm:t>
    </dgm:pt>
    <dgm:pt modelId="{3BBD9558-CFD1-44DF-95BC-068A0098E3C1}" type="parTrans" cxnId="{284240FF-66A5-4D88-97D4-9E6382047B00}">
      <dgm:prSet/>
      <dgm:spPr/>
      <dgm:t>
        <a:bodyPr/>
        <a:lstStyle/>
        <a:p>
          <a:endParaRPr lang="ru-RU"/>
        </a:p>
      </dgm:t>
    </dgm:pt>
    <dgm:pt modelId="{2986B858-11C6-4BF8-8481-7ABE64CD2D2B}" type="sibTrans" cxnId="{284240FF-66A5-4D88-97D4-9E6382047B00}">
      <dgm:prSet/>
      <dgm:spPr/>
      <dgm:t>
        <a:bodyPr/>
        <a:lstStyle/>
        <a:p>
          <a:endParaRPr lang="ru-RU"/>
        </a:p>
      </dgm:t>
    </dgm:pt>
    <dgm:pt modelId="{2A55E46E-9B9B-4C2A-8E75-6D0F3453926B}">
      <dgm:prSet phldrT="[Текст]" custT="1"/>
      <dgm:spPr/>
      <dgm:t>
        <a:bodyPr/>
        <a:lstStyle/>
        <a:p>
          <a:r>
            <a:rPr lang="uk-UA" sz="1600" b="1" dirty="0" smtClean="0">
              <a:latin typeface="Joinks"/>
            </a:rPr>
            <a:t>Доповнюється промацуванням окремих статей (окремих частин тіла). Огляд – це основний прийом в оцінці </a:t>
          </a:r>
          <a:r>
            <a:rPr lang="uk-UA" sz="1600" b="1" dirty="0" err="1" smtClean="0">
              <a:latin typeface="Joinks"/>
            </a:rPr>
            <a:t>екстер</a:t>
          </a:r>
          <a:r>
            <a:rPr lang="en-US" sz="1600" b="1" dirty="0" smtClean="0">
              <a:latin typeface="Joinks"/>
            </a:rPr>
            <a:t>’</a:t>
          </a:r>
          <a:r>
            <a:rPr lang="uk-UA" sz="1600" b="1" dirty="0" err="1" smtClean="0">
              <a:latin typeface="Joinks"/>
            </a:rPr>
            <a:t>єру</a:t>
          </a:r>
          <a:endParaRPr lang="ru-RU" sz="1500" dirty="0"/>
        </a:p>
      </dgm:t>
    </dgm:pt>
    <dgm:pt modelId="{2B4BAF2A-F38F-4B64-9705-E8D7A3CD28A7}" type="parTrans" cxnId="{6184ECDA-F578-44AB-95D5-8462C57F0334}">
      <dgm:prSet/>
      <dgm:spPr/>
      <dgm:t>
        <a:bodyPr/>
        <a:lstStyle/>
        <a:p>
          <a:endParaRPr lang="ru-RU"/>
        </a:p>
      </dgm:t>
    </dgm:pt>
    <dgm:pt modelId="{49EE8A22-F018-4649-B16D-A44342FE0168}" type="sibTrans" cxnId="{6184ECDA-F578-44AB-95D5-8462C57F0334}">
      <dgm:prSet/>
      <dgm:spPr/>
      <dgm:t>
        <a:bodyPr/>
        <a:lstStyle/>
        <a:p>
          <a:endParaRPr lang="ru-RU"/>
        </a:p>
      </dgm:t>
    </dgm:pt>
    <dgm:pt modelId="{60B16DF7-17BD-474A-B117-17D65D537F33}">
      <dgm:prSet phldrT="[Текст]" custT="1"/>
      <dgm:spPr/>
      <dgm:t>
        <a:bodyPr/>
        <a:lstStyle/>
        <a:p>
          <a:r>
            <a:rPr lang="uk-UA" sz="2000" b="1" dirty="0" smtClean="0">
              <a:latin typeface="Joinks"/>
            </a:rPr>
            <a:t>ВИМІРЮВАННЯ СТАТЕЙ</a:t>
          </a:r>
          <a:endParaRPr lang="ru-RU" sz="2000" b="1" dirty="0">
            <a:latin typeface="Joinks"/>
          </a:endParaRPr>
        </a:p>
      </dgm:t>
    </dgm:pt>
    <dgm:pt modelId="{C746D8C1-D30B-4327-8384-1E7484A295D9}" type="parTrans" cxnId="{CCCC7298-2AAA-4189-A95E-AD5BF11DC5DA}">
      <dgm:prSet/>
      <dgm:spPr/>
      <dgm:t>
        <a:bodyPr/>
        <a:lstStyle/>
        <a:p>
          <a:endParaRPr lang="ru-RU"/>
        </a:p>
      </dgm:t>
    </dgm:pt>
    <dgm:pt modelId="{53B5D7C4-92D2-43FD-AB05-F4EDA29E860D}" type="sibTrans" cxnId="{CCCC7298-2AAA-4189-A95E-AD5BF11DC5DA}">
      <dgm:prSet/>
      <dgm:spPr/>
      <dgm:t>
        <a:bodyPr/>
        <a:lstStyle/>
        <a:p>
          <a:endParaRPr lang="ru-RU"/>
        </a:p>
      </dgm:t>
    </dgm:pt>
    <dgm:pt modelId="{3515F54D-4849-41AB-8F34-31AA6F90390A}">
      <dgm:prSet phldrT="[Текст]" custT="1"/>
      <dgm:spPr/>
      <dgm:t>
        <a:bodyPr/>
        <a:lstStyle/>
        <a:p>
          <a:r>
            <a:rPr lang="uk-UA" sz="1600" b="1" dirty="0" smtClean="0">
              <a:latin typeface="Joinks"/>
            </a:rPr>
            <a:t>Вимірювання проводять для уточнення даних огляду і для отримання точних математичних величин, зручних для обробки і </a:t>
          </a:r>
          <a:r>
            <a:rPr lang="uk-UA" sz="1600" b="1" dirty="0" smtClean="0">
              <a:latin typeface="Joinks"/>
            </a:rPr>
            <a:t>порівняння</a:t>
          </a:r>
          <a:endParaRPr lang="ru-RU" sz="1600" dirty="0">
            <a:latin typeface="Joinks"/>
          </a:endParaRPr>
        </a:p>
      </dgm:t>
    </dgm:pt>
    <dgm:pt modelId="{244655A7-13B9-4ABC-A5D1-3F2B8998D945}" type="parTrans" cxnId="{591CF1FB-6269-4972-A899-B507646FBA56}">
      <dgm:prSet/>
      <dgm:spPr/>
      <dgm:t>
        <a:bodyPr/>
        <a:lstStyle/>
        <a:p>
          <a:endParaRPr lang="ru-RU"/>
        </a:p>
      </dgm:t>
    </dgm:pt>
    <dgm:pt modelId="{A9A4B21A-8D7E-426B-91A8-87BD2454B291}" type="sibTrans" cxnId="{591CF1FB-6269-4972-A899-B507646FBA56}">
      <dgm:prSet/>
      <dgm:spPr/>
      <dgm:t>
        <a:bodyPr/>
        <a:lstStyle/>
        <a:p>
          <a:endParaRPr lang="ru-RU"/>
        </a:p>
      </dgm:t>
    </dgm:pt>
    <dgm:pt modelId="{C03C4C9E-F893-4D4F-836C-CD9A012D427E}">
      <dgm:prSet phldrT="[Текст]" custT="1"/>
      <dgm:spPr/>
      <dgm:t>
        <a:bodyPr/>
        <a:lstStyle/>
        <a:p>
          <a:r>
            <a:rPr lang="uk-UA" sz="2000" dirty="0" smtClean="0">
              <a:latin typeface="Joinks"/>
            </a:rPr>
            <a:t>                </a:t>
          </a:r>
          <a:r>
            <a:rPr lang="uk-UA" sz="1800" b="1" dirty="0" smtClean="0">
              <a:latin typeface="Joinks"/>
            </a:rPr>
            <a:t>ФОТОГРАФУВАННЯ</a:t>
          </a:r>
          <a:endParaRPr lang="ru-RU" sz="1800" b="1" dirty="0">
            <a:latin typeface="Joinks"/>
          </a:endParaRPr>
        </a:p>
      </dgm:t>
    </dgm:pt>
    <dgm:pt modelId="{62EB4359-E476-4D25-AFE3-6D353BF162D8}" type="parTrans" cxnId="{6FDB2457-F34A-4DB7-93DD-AD93253A57D3}">
      <dgm:prSet/>
      <dgm:spPr/>
      <dgm:t>
        <a:bodyPr/>
        <a:lstStyle/>
        <a:p>
          <a:endParaRPr lang="ru-RU"/>
        </a:p>
      </dgm:t>
    </dgm:pt>
    <dgm:pt modelId="{FB33A3EC-7A31-4315-BC37-F4A045C974ED}" type="sibTrans" cxnId="{6FDB2457-F34A-4DB7-93DD-AD93253A57D3}">
      <dgm:prSet/>
      <dgm:spPr/>
      <dgm:t>
        <a:bodyPr/>
        <a:lstStyle/>
        <a:p>
          <a:endParaRPr lang="ru-RU"/>
        </a:p>
      </dgm:t>
    </dgm:pt>
    <dgm:pt modelId="{3040E17E-6544-44F8-94FD-E4A83E25A430}">
      <dgm:prSet phldrT="[Текст]" custT="1"/>
      <dgm:spPr/>
      <dgm:t>
        <a:bodyPr/>
        <a:lstStyle/>
        <a:p>
          <a:r>
            <a:rPr lang="uk-UA" sz="1600" b="1" dirty="0" smtClean="0">
              <a:latin typeface="Joinks"/>
            </a:rPr>
            <a:t>Фотографують в основному найпродуктивнішу птицю</a:t>
          </a:r>
          <a:endParaRPr lang="ru-RU" sz="1600" b="1" dirty="0">
            <a:latin typeface="Joinks"/>
          </a:endParaRPr>
        </a:p>
      </dgm:t>
    </dgm:pt>
    <dgm:pt modelId="{17EC4DF3-4B6A-4196-9A9D-D21F2538FE5F}" type="parTrans" cxnId="{13479AA3-12C7-4151-BF25-812375C15CC6}">
      <dgm:prSet/>
      <dgm:spPr/>
      <dgm:t>
        <a:bodyPr/>
        <a:lstStyle/>
        <a:p>
          <a:endParaRPr lang="ru-RU"/>
        </a:p>
      </dgm:t>
    </dgm:pt>
    <dgm:pt modelId="{CF55992B-BFF9-4165-BFDD-603FF7C758D4}" type="sibTrans" cxnId="{13479AA3-12C7-4151-BF25-812375C15CC6}">
      <dgm:prSet/>
      <dgm:spPr/>
      <dgm:t>
        <a:bodyPr/>
        <a:lstStyle/>
        <a:p>
          <a:endParaRPr lang="ru-RU"/>
        </a:p>
      </dgm:t>
    </dgm:pt>
    <dgm:pt modelId="{B05D82BE-B341-462F-8689-D2A1E70E01F0}" type="pres">
      <dgm:prSet presAssocID="{49203BCC-0C75-4D6C-BBC7-C5FDA2BDADDF}" presName="Name0" presStyleCnt="0">
        <dgm:presLayoutVars>
          <dgm:chMax val="5"/>
          <dgm:chPref val="5"/>
          <dgm:dir/>
          <dgm:animLvl val="lvl"/>
        </dgm:presLayoutVars>
      </dgm:prSet>
      <dgm:spPr/>
      <dgm:t>
        <a:bodyPr/>
        <a:lstStyle/>
        <a:p>
          <a:endParaRPr lang="ru-RU"/>
        </a:p>
      </dgm:t>
    </dgm:pt>
    <dgm:pt modelId="{A34BB2AB-E123-458E-A9EC-E5B973EE4B70}" type="pres">
      <dgm:prSet presAssocID="{0732F714-C6DB-4D99-A2B4-DD77231ADE17}" presName="parentText1" presStyleLbl="node1" presStyleIdx="0" presStyleCnt="3" custScaleY="190606">
        <dgm:presLayoutVars>
          <dgm:chMax/>
          <dgm:chPref val="3"/>
          <dgm:bulletEnabled val="1"/>
        </dgm:presLayoutVars>
      </dgm:prSet>
      <dgm:spPr/>
      <dgm:t>
        <a:bodyPr/>
        <a:lstStyle/>
        <a:p>
          <a:endParaRPr lang="ru-RU"/>
        </a:p>
      </dgm:t>
    </dgm:pt>
    <dgm:pt modelId="{27A40597-829A-47E8-BD4F-B226B13A202B}" type="pres">
      <dgm:prSet presAssocID="{0732F714-C6DB-4D99-A2B4-DD77231ADE17}" presName="childText1" presStyleLbl="solidAlignAcc1" presStyleIdx="0" presStyleCnt="3" custScaleY="106631" custLinFactNeighborX="5228" custLinFactNeighborY="9709">
        <dgm:presLayoutVars>
          <dgm:chMax val="0"/>
          <dgm:chPref val="0"/>
          <dgm:bulletEnabled val="1"/>
        </dgm:presLayoutVars>
      </dgm:prSet>
      <dgm:spPr/>
      <dgm:t>
        <a:bodyPr/>
        <a:lstStyle/>
        <a:p>
          <a:endParaRPr lang="ru-RU"/>
        </a:p>
      </dgm:t>
    </dgm:pt>
    <dgm:pt modelId="{EB20AF38-9051-4100-BFCE-33683C033127}" type="pres">
      <dgm:prSet presAssocID="{60B16DF7-17BD-474A-B117-17D65D537F33}" presName="parentText2" presStyleLbl="node1" presStyleIdx="1" presStyleCnt="3" custScaleX="112159" custLinFactNeighborX="2181" custLinFactNeighborY="-19723">
        <dgm:presLayoutVars>
          <dgm:chMax/>
          <dgm:chPref val="3"/>
          <dgm:bulletEnabled val="1"/>
        </dgm:presLayoutVars>
      </dgm:prSet>
      <dgm:spPr/>
      <dgm:t>
        <a:bodyPr/>
        <a:lstStyle/>
        <a:p>
          <a:endParaRPr lang="ru-RU"/>
        </a:p>
      </dgm:t>
    </dgm:pt>
    <dgm:pt modelId="{0D2F745B-EED1-4025-BDD6-0CAA3461C6E9}" type="pres">
      <dgm:prSet presAssocID="{60B16DF7-17BD-474A-B117-17D65D537F33}" presName="childText2" presStyleLbl="solidAlignAcc1" presStyleIdx="1" presStyleCnt="3" custScaleY="115893" custLinFactNeighborX="6241" custLinFactNeighborY="958">
        <dgm:presLayoutVars>
          <dgm:chMax val="0"/>
          <dgm:chPref val="0"/>
          <dgm:bulletEnabled val="1"/>
        </dgm:presLayoutVars>
      </dgm:prSet>
      <dgm:spPr/>
      <dgm:t>
        <a:bodyPr/>
        <a:lstStyle/>
        <a:p>
          <a:endParaRPr lang="ru-RU"/>
        </a:p>
      </dgm:t>
    </dgm:pt>
    <dgm:pt modelId="{FD184026-EDE1-4966-931B-036E96747ACB}" type="pres">
      <dgm:prSet presAssocID="{C03C4C9E-F893-4D4F-836C-CD9A012D427E}" presName="parentText3" presStyleLbl="node1" presStyleIdx="2" presStyleCnt="3" custScaleX="122386" custLinFactNeighborX="-5290" custLinFactNeighborY="1">
        <dgm:presLayoutVars>
          <dgm:chMax/>
          <dgm:chPref val="3"/>
          <dgm:bulletEnabled val="1"/>
        </dgm:presLayoutVars>
      </dgm:prSet>
      <dgm:spPr/>
      <dgm:t>
        <a:bodyPr/>
        <a:lstStyle/>
        <a:p>
          <a:endParaRPr lang="ru-RU"/>
        </a:p>
      </dgm:t>
    </dgm:pt>
    <dgm:pt modelId="{10BF0FBB-AA8B-4D14-A853-2EC8685563D5}" type="pres">
      <dgm:prSet presAssocID="{C03C4C9E-F893-4D4F-836C-CD9A012D427E}" presName="childText3" presStyleLbl="solidAlignAcc1" presStyleIdx="2" presStyleCnt="3" custScaleY="82295" custLinFactNeighborX="6594" custLinFactNeighborY="-9546">
        <dgm:presLayoutVars>
          <dgm:chMax val="0"/>
          <dgm:chPref val="0"/>
          <dgm:bulletEnabled val="1"/>
        </dgm:presLayoutVars>
      </dgm:prSet>
      <dgm:spPr/>
      <dgm:t>
        <a:bodyPr/>
        <a:lstStyle/>
        <a:p>
          <a:endParaRPr lang="ru-RU"/>
        </a:p>
      </dgm:t>
    </dgm:pt>
  </dgm:ptLst>
  <dgm:cxnLst>
    <dgm:cxn modelId="{6FDB2457-F34A-4DB7-93DD-AD93253A57D3}" srcId="{49203BCC-0C75-4D6C-BBC7-C5FDA2BDADDF}" destId="{C03C4C9E-F893-4D4F-836C-CD9A012D427E}" srcOrd="2" destOrd="0" parTransId="{62EB4359-E476-4D25-AFE3-6D353BF162D8}" sibTransId="{FB33A3EC-7A31-4315-BC37-F4A045C974ED}"/>
    <dgm:cxn modelId="{3EF41903-974F-4647-837B-4E249A87A0B7}" type="presOf" srcId="{60B16DF7-17BD-474A-B117-17D65D537F33}" destId="{EB20AF38-9051-4100-BFCE-33683C033127}" srcOrd="0" destOrd="0" presId="urn:microsoft.com/office/officeart/2009/3/layout/IncreasingArrowsProcess"/>
    <dgm:cxn modelId="{CCCC7298-2AAA-4189-A95E-AD5BF11DC5DA}" srcId="{49203BCC-0C75-4D6C-BBC7-C5FDA2BDADDF}" destId="{60B16DF7-17BD-474A-B117-17D65D537F33}" srcOrd="1" destOrd="0" parTransId="{C746D8C1-D30B-4327-8384-1E7484A295D9}" sibTransId="{53B5D7C4-92D2-43FD-AB05-F4EDA29E860D}"/>
    <dgm:cxn modelId="{6184ECDA-F578-44AB-95D5-8462C57F0334}" srcId="{0732F714-C6DB-4D99-A2B4-DD77231ADE17}" destId="{2A55E46E-9B9B-4C2A-8E75-6D0F3453926B}" srcOrd="0" destOrd="0" parTransId="{2B4BAF2A-F38F-4B64-9705-E8D7A3CD28A7}" sibTransId="{49EE8A22-F018-4649-B16D-A44342FE0168}"/>
    <dgm:cxn modelId="{E3C4DB49-36CD-41BF-81FD-59F9EF56CB97}" type="presOf" srcId="{C03C4C9E-F893-4D4F-836C-CD9A012D427E}" destId="{FD184026-EDE1-4966-931B-036E96747ACB}" srcOrd="0" destOrd="0" presId="urn:microsoft.com/office/officeart/2009/3/layout/IncreasingArrowsProcess"/>
    <dgm:cxn modelId="{20601ACD-E2AB-4D98-BF1E-1FA2E57CC12C}" type="presOf" srcId="{3040E17E-6544-44F8-94FD-E4A83E25A430}" destId="{10BF0FBB-AA8B-4D14-A853-2EC8685563D5}" srcOrd="0" destOrd="0" presId="urn:microsoft.com/office/officeart/2009/3/layout/IncreasingArrowsProcess"/>
    <dgm:cxn modelId="{E33220C8-569E-443C-B826-D286170F03DB}" type="presOf" srcId="{2A55E46E-9B9B-4C2A-8E75-6D0F3453926B}" destId="{27A40597-829A-47E8-BD4F-B226B13A202B}" srcOrd="0" destOrd="0" presId="urn:microsoft.com/office/officeart/2009/3/layout/IncreasingArrowsProcess"/>
    <dgm:cxn modelId="{284240FF-66A5-4D88-97D4-9E6382047B00}" srcId="{49203BCC-0C75-4D6C-BBC7-C5FDA2BDADDF}" destId="{0732F714-C6DB-4D99-A2B4-DD77231ADE17}" srcOrd="0" destOrd="0" parTransId="{3BBD9558-CFD1-44DF-95BC-068A0098E3C1}" sibTransId="{2986B858-11C6-4BF8-8481-7ABE64CD2D2B}"/>
    <dgm:cxn modelId="{2B8375FF-8814-4774-AD8F-15A1AFB371A4}" type="presOf" srcId="{49203BCC-0C75-4D6C-BBC7-C5FDA2BDADDF}" destId="{B05D82BE-B341-462F-8689-D2A1E70E01F0}" srcOrd="0" destOrd="0" presId="urn:microsoft.com/office/officeart/2009/3/layout/IncreasingArrowsProcess"/>
    <dgm:cxn modelId="{591CF1FB-6269-4972-A899-B507646FBA56}" srcId="{60B16DF7-17BD-474A-B117-17D65D537F33}" destId="{3515F54D-4849-41AB-8F34-31AA6F90390A}" srcOrd="0" destOrd="0" parTransId="{244655A7-13B9-4ABC-A5D1-3F2B8998D945}" sibTransId="{A9A4B21A-8D7E-426B-91A8-87BD2454B291}"/>
    <dgm:cxn modelId="{13479AA3-12C7-4151-BF25-812375C15CC6}" srcId="{C03C4C9E-F893-4D4F-836C-CD9A012D427E}" destId="{3040E17E-6544-44F8-94FD-E4A83E25A430}" srcOrd="0" destOrd="0" parTransId="{17EC4DF3-4B6A-4196-9A9D-D21F2538FE5F}" sibTransId="{CF55992B-BFF9-4165-BFDD-603FF7C758D4}"/>
    <dgm:cxn modelId="{024F3DF0-239D-4806-BE3B-9A9A66762B54}" type="presOf" srcId="{0732F714-C6DB-4D99-A2B4-DD77231ADE17}" destId="{A34BB2AB-E123-458E-A9EC-E5B973EE4B70}" srcOrd="0" destOrd="0" presId="urn:microsoft.com/office/officeart/2009/3/layout/IncreasingArrowsProcess"/>
    <dgm:cxn modelId="{E7674CCD-A95B-44F3-8F83-0A893E7DB251}" type="presOf" srcId="{3515F54D-4849-41AB-8F34-31AA6F90390A}" destId="{0D2F745B-EED1-4025-BDD6-0CAA3461C6E9}" srcOrd="0" destOrd="0" presId="urn:microsoft.com/office/officeart/2009/3/layout/IncreasingArrowsProcess"/>
    <dgm:cxn modelId="{A73F33AC-E171-446C-A5D0-6E837622D9A2}" type="presParOf" srcId="{B05D82BE-B341-462F-8689-D2A1E70E01F0}" destId="{A34BB2AB-E123-458E-A9EC-E5B973EE4B70}" srcOrd="0" destOrd="0" presId="urn:microsoft.com/office/officeart/2009/3/layout/IncreasingArrowsProcess"/>
    <dgm:cxn modelId="{96201AD9-AC4D-4F05-A26F-29DA00E06D0E}" type="presParOf" srcId="{B05D82BE-B341-462F-8689-D2A1E70E01F0}" destId="{27A40597-829A-47E8-BD4F-B226B13A202B}" srcOrd="1" destOrd="0" presId="urn:microsoft.com/office/officeart/2009/3/layout/IncreasingArrowsProcess"/>
    <dgm:cxn modelId="{D4FAD555-523E-4D0D-9CDF-D73DF201FB22}" type="presParOf" srcId="{B05D82BE-B341-462F-8689-D2A1E70E01F0}" destId="{EB20AF38-9051-4100-BFCE-33683C033127}" srcOrd="2" destOrd="0" presId="urn:microsoft.com/office/officeart/2009/3/layout/IncreasingArrowsProcess"/>
    <dgm:cxn modelId="{F306F30E-C6B6-4FF3-9FE3-840F5D529284}" type="presParOf" srcId="{B05D82BE-B341-462F-8689-D2A1E70E01F0}" destId="{0D2F745B-EED1-4025-BDD6-0CAA3461C6E9}" srcOrd="3" destOrd="0" presId="urn:microsoft.com/office/officeart/2009/3/layout/IncreasingArrowsProcess"/>
    <dgm:cxn modelId="{7E595B30-18B8-45A6-B286-11975228B89F}" type="presParOf" srcId="{B05D82BE-B341-462F-8689-D2A1E70E01F0}" destId="{FD184026-EDE1-4966-931B-036E96747ACB}" srcOrd="4" destOrd="0" presId="urn:microsoft.com/office/officeart/2009/3/layout/IncreasingArrowsProcess"/>
    <dgm:cxn modelId="{E6B9A32E-F705-40F5-97D5-328D67A6E29F}" type="presParOf" srcId="{B05D82BE-B341-462F-8689-D2A1E70E01F0}" destId="{10BF0FBB-AA8B-4D14-A853-2EC8685563D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8780E-79A8-409C-B3DC-7BD70CA4C603}">
      <dsp:nvSpPr>
        <dsp:cNvPr id="0" name=""/>
        <dsp:cNvSpPr/>
      </dsp:nvSpPr>
      <dsp:spPr>
        <a:xfrm>
          <a:off x="988" y="122401"/>
          <a:ext cx="3855216" cy="2313129"/>
        </a:xfrm>
        <a:prstGeom prst="rect">
          <a:avLst/>
        </a:prstGeom>
        <a:blipFill rotWithShape="0">
          <a:blip xmlns:r="http://schemas.openxmlformats.org/officeDocument/2006/relationships" r:embed="rId1"/>
          <a:stretch>
            <a:fillRect/>
          </a:stretch>
        </a:blipFill>
        <a:ln>
          <a:solidFill>
            <a:srgbClr val="FF00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uk-UA" sz="6500" kern="1200" dirty="0" smtClean="0">
              <a:solidFill>
                <a:srgbClr val="C00000"/>
              </a:solidFill>
              <a:effectLst>
                <a:outerShdw blurRad="38100" dist="38100" dir="2700000" algn="tl">
                  <a:srgbClr val="000000">
                    <a:alpha val="43137"/>
                  </a:srgbClr>
                </a:outerShdw>
              </a:effectLst>
            </a:rPr>
            <a:t>Міцна</a:t>
          </a:r>
          <a:endParaRPr lang="ru-RU" sz="6500" kern="1200" dirty="0">
            <a:solidFill>
              <a:srgbClr val="C00000"/>
            </a:solidFill>
            <a:effectLst>
              <a:outerShdw blurRad="38100" dist="38100" dir="2700000" algn="tl">
                <a:srgbClr val="000000">
                  <a:alpha val="43137"/>
                </a:srgbClr>
              </a:outerShdw>
            </a:effectLst>
          </a:endParaRPr>
        </a:p>
      </dsp:txBody>
      <dsp:txXfrm>
        <a:off x="988" y="122401"/>
        <a:ext cx="3855216" cy="2313129"/>
      </dsp:txXfrm>
    </dsp:sp>
    <dsp:sp modelId="{9562E1A9-8EF8-49B5-80B8-26FFD303C1E5}">
      <dsp:nvSpPr>
        <dsp:cNvPr id="0" name=""/>
        <dsp:cNvSpPr/>
      </dsp:nvSpPr>
      <dsp:spPr>
        <a:xfrm>
          <a:off x="4241726" y="122401"/>
          <a:ext cx="3855216" cy="2313129"/>
        </a:xfrm>
        <a:prstGeom prst="rect">
          <a:avLst/>
        </a:prstGeom>
        <a:blipFill rotWithShape="0">
          <a:blip xmlns:r="http://schemas.openxmlformats.org/officeDocument/2006/relationships" r:embed="rId1"/>
          <a:stretch>
            <a:fillRect/>
          </a:stretch>
        </a:blipFill>
        <a:ln>
          <a:solidFill>
            <a:srgbClr val="0070C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uk-UA" sz="6500" kern="1200" dirty="0" smtClean="0">
              <a:solidFill>
                <a:srgbClr val="002060"/>
              </a:solidFill>
              <a:effectLst>
                <a:outerShdw blurRad="38100" dist="38100" dir="2700000" algn="tl">
                  <a:srgbClr val="000000">
                    <a:alpha val="43137"/>
                  </a:srgbClr>
                </a:outerShdw>
              </a:effectLst>
            </a:rPr>
            <a:t>Щільна</a:t>
          </a:r>
          <a:endParaRPr lang="ru-RU" sz="6500" kern="1200" dirty="0">
            <a:solidFill>
              <a:srgbClr val="002060"/>
            </a:solidFill>
            <a:effectLst>
              <a:outerShdw blurRad="38100" dist="38100" dir="2700000" algn="tl">
                <a:srgbClr val="000000">
                  <a:alpha val="43137"/>
                </a:srgbClr>
              </a:outerShdw>
            </a:effectLst>
          </a:endParaRPr>
        </a:p>
      </dsp:txBody>
      <dsp:txXfrm>
        <a:off x="4241726" y="122401"/>
        <a:ext cx="3855216" cy="2313129"/>
      </dsp:txXfrm>
    </dsp:sp>
    <dsp:sp modelId="{640AEF48-F09E-4456-8155-64DFCFF9105B}">
      <dsp:nvSpPr>
        <dsp:cNvPr id="0" name=""/>
        <dsp:cNvSpPr/>
      </dsp:nvSpPr>
      <dsp:spPr>
        <a:xfrm>
          <a:off x="988" y="2821052"/>
          <a:ext cx="3855216" cy="2313129"/>
        </a:xfrm>
        <a:prstGeom prst="rect">
          <a:avLst/>
        </a:prstGeom>
        <a:blipFill rotWithShape="0">
          <a:blip xmlns:r="http://schemas.openxmlformats.org/officeDocument/2006/relationships" r:embed="rId1"/>
          <a:stretch>
            <a:fillRect/>
          </a:stretch>
        </a:blipFill>
        <a:ln>
          <a:solidFill>
            <a:srgbClr val="FFFF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uk-UA" sz="6500" kern="1200" dirty="0" smtClean="0">
              <a:solidFill>
                <a:srgbClr val="FFFF00"/>
              </a:solidFill>
              <a:effectLst>
                <a:outerShdw blurRad="38100" dist="38100" dir="2700000" algn="tl">
                  <a:srgbClr val="000000">
                    <a:alpha val="43137"/>
                  </a:srgbClr>
                </a:outerShdw>
              </a:effectLst>
            </a:rPr>
            <a:t>Пухка</a:t>
          </a:r>
          <a:endParaRPr lang="ru-RU" sz="6500" kern="1200" dirty="0">
            <a:solidFill>
              <a:srgbClr val="FFFF00"/>
            </a:solidFill>
            <a:effectLst>
              <a:outerShdw blurRad="38100" dist="38100" dir="2700000" algn="tl">
                <a:srgbClr val="000000">
                  <a:alpha val="43137"/>
                </a:srgbClr>
              </a:outerShdw>
            </a:effectLst>
          </a:endParaRPr>
        </a:p>
      </dsp:txBody>
      <dsp:txXfrm>
        <a:off x="988" y="2821052"/>
        <a:ext cx="3855216" cy="2313129"/>
      </dsp:txXfrm>
    </dsp:sp>
    <dsp:sp modelId="{0AD97308-BAAE-4207-8DF6-7BA8B6349775}">
      <dsp:nvSpPr>
        <dsp:cNvPr id="0" name=""/>
        <dsp:cNvSpPr/>
      </dsp:nvSpPr>
      <dsp:spPr>
        <a:xfrm>
          <a:off x="4241726" y="2821052"/>
          <a:ext cx="3855216" cy="2313129"/>
        </a:xfrm>
        <a:prstGeom prst="rect">
          <a:avLst/>
        </a:prstGeom>
        <a:blipFill rotWithShape="0">
          <a:blip xmlns:r="http://schemas.openxmlformats.org/officeDocument/2006/relationships" r:embed="rId1"/>
          <a:stretch>
            <a:fillRect/>
          </a:stretch>
        </a:blipFill>
        <a:ln>
          <a:solidFill>
            <a:srgbClr val="00B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uk-UA" sz="6500" kern="1200" dirty="0" smtClean="0">
              <a:solidFill>
                <a:schemeClr val="tx1"/>
              </a:solidFill>
              <a:effectLst>
                <a:outerShdw blurRad="38100" dist="38100" dir="2700000" algn="tl">
                  <a:srgbClr val="000000">
                    <a:alpha val="43137"/>
                  </a:srgbClr>
                </a:outerShdw>
              </a:effectLst>
            </a:rPr>
            <a:t>Ніжна</a:t>
          </a:r>
          <a:endParaRPr lang="ru-RU" sz="6500" kern="1200" dirty="0">
            <a:solidFill>
              <a:schemeClr val="tx1"/>
            </a:solidFill>
            <a:effectLst>
              <a:outerShdw blurRad="38100" dist="38100" dir="2700000" algn="tl">
                <a:srgbClr val="000000">
                  <a:alpha val="43137"/>
                </a:srgbClr>
              </a:outerShdw>
            </a:effectLst>
          </a:endParaRPr>
        </a:p>
      </dsp:txBody>
      <dsp:txXfrm>
        <a:off x="4241726" y="2821052"/>
        <a:ext cx="3855216" cy="2313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EE126-BB2B-4C8E-B8B2-D732BAC55A3F}">
      <dsp:nvSpPr>
        <dsp:cNvPr id="0" name=""/>
        <dsp:cNvSpPr/>
      </dsp:nvSpPr>
      <dsp:spPr>
        <a:xfrm>
          <a:off x="744" y="474308"/>
          <a:ext cx="2902148" cy="1741289"/>
        </a:xfrm>
        <a:prstGeom prst="rect">
          <a:avLst/>
        </a:prstGeom>
        <a:blipFill rotWithShape="0">
          <a:blip xmlns:r="http://schemas.openxmlformats.org/officeDocument/2006/relationships" r:embed="rId1"/>
          <a:stretch>
            <a:fillRect/>
          </a:stretch>
        </a:blip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uk-UA" sz="4900" kern="1200" dirty="0" smtClean="0">
              <a:solidFill>
                <a:schemeClr val="accent5">
                  <a:lumMod val="50000"/>
                </a:schemeClr>
              </a:solidFill>
            </a:rPr>
            <a:t>Ніжна щільна</a:t>
          </a:r>
          <a:endParaRPr lang="ru-RU" sz="4900" kern="1200" dirty="0">
            <a:solidFill>
              <a:schemeClr val="accent5">
                <a:lumMod val="50000"/>
              </a:schemeClr>
            </a:solidFill>
          </a:endParaRPr>
        </a:p>
      </dsp:txBody>
      <dsp:txXfrm>
        <a:off x="744" y="474308"/>
        <a:ext cx="2902148" cy="1741289"/>
      </dsp:txXfrm>
    </dsp:sp>
    <dsp:sp modelId="{A7E08989-5042-42E8-B0C3-CC0B3DE87A89}">
      <dsp:nvSpPr>
        <dsp:cNvPr id="0" name=""/>
        <dsp:cNvSpPr/>
      </dsp:nvSpPr>
      <dsp:spPr>
        <a:xfrm>
          <a:off x="3193107" y="474308"/>
          <a:ext cx="2902148" cy="1741289"/>
        </a:xfrm>
        <a:prstGeom prst="rect">
          <a:avLst/>
        </a:prstGeom>
        <a:blipFill rotWithShape="0">
          <a:blip xmlns:r="http://schemas.openxmlformats.org/officeDocument/2006/relationships" r:embed="rId1"/>
          <a:stretch>
            <a:fillRect/>
          </a:stretch>
        </a:blip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uk-UA" sz="4900" kern="1200" dirty="0" smtClean="0">
              <a:solidFill>
                <a:srgbClr val="002060"/>
              </a:solidFill>
            </a:rPr>
            <a:t>Щільна міцна</a:t>
          </a:r>
          <a:endParaRPr lang="ru-RU" sz="4900" kern="1200" dirty="0">
            <a:solidFill>
              <a:srgbClr val="002060"/>
            </a:solidFill>
          </a:endParaRPr>
        </a:p>
      </dsp:txBody>
      <dsp:txXfrm>
        <a:off x="3193107" y="474308"/>
        <a:ext cx="2902148" cy="1741289"/>
      </dsp:txXfrm>
    </dsp:sp>
    <dsp:sp modelId="{8867DF81-594D-46DB-91CC-9BE79E24C7AB}">
      <dsp:nvSpPr>
        <dsp:cNvPr id="0" name=""/>
        <dsp:cNvSpPr/>
      </dsp:nvSpPr>
      <dsp:spPr>
        <a:xfrm>
          <a:off x="744" y="2505812"/>
          <a:ext cx="2902148" cy="1741289"/>
        </a:xfrm>
        <a:prstGeom prst="rect">
          <a:avLst/>
        </a:prstGeom>
        <a:blipFill rotWithShape="0">
          <a:blip xmlns:r="http://schemas.openxmlformats.org/officeDocument/2006/relationships" r:embed="rId1"/>
          <a:stretch>
            <a:fillRect/>
          </a:stretch>
        </a:blip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uk-UA" sz="4900" kern="1200" dirty="0" smtClean="0">
              <a:solidFill>
                <a:srgbClr val="0070C0"/>
              </a:solidFill>
            </a:rPr>
            <a:t>Пухка ніжна</a:t>
          </a:r>
          <a:endParaRPr lang="ru-RU" sz="4900" kern="1200" dirty="0">
            <a:solidFill>
              <a:srgbClr val="0070C0"/>
            </a:solidFill>
          </a:endParaRPr>
        </a:p>
      </dsp:txBody>
      <dsp:txXfrm>
        <a:off x="744" y="2505812"/>
        <a:ext cx="2902148" cy="1741289"/>
      </dsp:txXfrm>
    </dsp:sp>
    <dsp:sp modelId="{686C6D17-A1B1-41F6-89F4-E946B28C1A96}">
      <dsp:nvSpPr>
        <dsp:cNvPr id="0" name=""/>
        <dsp:cNvSpPr/>
      </dsp:nvSpPr>
      <dsp:spPr>
        <a:xfrm>
          <a:off x="3193107" y="2505812"/>
          <a:ext cx="2902148" cy="1741289"/>
        </a:xfrm>
        <a:prstGeom prst="rect">
          <a:avLst/>
        </a:prstGeom>
        <a:blipFill rotWithShape="0">
          <a:blip xmlns:r="http://schemas.openxmlformats.org/officeDocument/2006/relationships" r:embed="rId1"/>
          <a:stretch>
            <a:fillRect/>
          </a:stretch>
        </a:blip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uk-UA" sz="4900" kern="1200" dirty="0" smtClean="0">
              <a:solidFill>
                <a:srgbClr val="C00000"/>
              </a:solidFill>
            </a:rPr>
            <a:t>Пухка груба</a:t>
          </a:r>
          <a:endParaRPr lang="ru-RU" sz="4900" kern="1200" dirty="0">
            <a:solidFill>
              <a:srgbClr val="C00000"/>
            </a:solidFill>
          </a:endParaRPr>
        </a:p>
      </dsp:txBody>
      <dsp:txXfrm>
        <a:off x="3193107" y="2505812"/>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BB2AB-E123-458E-A9EC-E5B973EE4B70}">
      <dsp:nvSpPr>
        <dsp:cNvPr id="0" name=""/>
        <dsp:cNvSpPr/>
      </dsp:nvSpPr>
      <dsp:spPr>
        <a:xfrm>
          <a:off x="-130433" y="-6158"/>
          <a:ext cx="7016090" cy="1947631"/>
        </a:xfrm>
        <a:prstGeom prst="rightArrow">
          <a:avLst>
            <a:gd name="adj1" fmla="val 50000"/>
            <a:gd name="adj2" fmla="val 5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212" numCol="1" spcCol="1270" anchor="ctr" anchorCtr="0">
          <a:noAutofit/>
        </a:bodyPr>
        <a:lstStyle/>
        <a:p>
          <a:pPr lvl="0" algn="l" defTabSz="889000">
            <a:lnSpc>
              <a:spcPct val="90000"/>
            </a:lnSpc>
            <a:spcBef>
              <a:spcPct val="0"/>
            </a:spcBef>
            <a:spcAft>
              <a:spcPct val="35000"/>
            </a:spcAft>
          </a:pPr>
          <a:r>
            <a:rPr lang="uk-UA" sz="2000" b="1" kern="1200" smtClean="0">
              <a:latin typeface="Joinks"/>
            </a:rPr>
            <a:t>ОКОМІРНИЙ</a:t>
          </a:r>
          <a:endParaRPr lang="ru-RU" sz="2000" b="1" kern="1200" dirty="0">
            <a:latin typeface="Joinks"/>
          </a:endParaRPr>
        </a:p>
      </dsp:txBody>
      <dsp:txXfrm>
        <a:off x="-130433" y="480750"/>
        <a:ext cx="6529182" cy="973815"/>
      </dsp:txXfrm>
    </dsp:sp>
    <dsp:sp modelId="{27A40597-829A-47E8-BD4F-B226B13A202B}">
      <dsp:nvSpPr>
        <dsp:cNvPr id="0" name=""/>
        <dsp:cNvSpPr/>
      </dsp:nvSpPr>
      <dsp:spPr>
        <a:xfrm>
          <a:off x="-17458" y="1370563"/>
          <a:ext cx="2160955" cy="2098905"/>
        </a:xfrm>
        <a:prstGeom prst="rect">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smtClean="0">
              <a:latin typeface="Joinks"/>
            </a:rPr>
            <a:t>Доповнюється промацуванням окремих статей (окремих частин тіла). Огляд – це основний прийом в оцінці </a:t>
          </a:r>
          <a:r>
            <a:rPr lang="uk-UA" sz="1600" b="1" kern="1200" dirty="0" err="1" smtClean="0">
              <a:latin typeface="Joinks"/>
            </a:rPr>
            <a:t>екстер</a:t>
          </a:r>
          <a:r>
            <a:rPr lang="en-US" sz="1600" b="1" kern="1200" dirty="0" smtClean="0">
              <a:latin typeface="Joinks"/>
            </a:rPr>
            <a:t>’</a:t>
          </a:r>
          <a:r>
            <a:rPr lang="uk-UA" sz="1600" b="1" kern="1200" dirty="0" err="1" smtClean="0">
              <a:latin typeface="Joinks"/>
            </a:rPr>
            <a:t>єру</a:t>
          </a:r>
          <a:endParaRPr lang="ru-RU" sz="1500" kern="1200" dirty="0"/>
        </a:p>
      </dsp:txBody>
      <dsp:txXfrm>
        <a:off x="-17458" y="1370563"/>
        <a:ext cx="2160955" cy="2098905"/>
      </dsp:txXfrm>
    </dsp:sp>
    <dsp:sp modelId="{EB20AF38-9051-4100-BFCE-33683C033127}">
      <dsp:nvSpPr>
        <dsp:cNvPr id="0" name=""/>
        <dsp:cNvSpPr/>
      </dsp:nvSpPr>
      <dsp:spPr>
        <a:xfrm>
          <a:off x="1735354" y="595823"/>
          <a:ext cx="5445470" cy="1021810"/>
        </a:xfrm>
        <a:prstGeom prst="rightArrow">
          <a:avLst>
            <a:gd name="adj1" fmla="val 50000"/>
            <a:gd name="adj2" fmla="val 5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212" numCol="1" spcCol="1270" anchor="ctr" anchorCtr="0">
          <a:noAutofit/>
        </a:bodyPr>
        <a:lstStyle/>
        <a:p>
          <a:pPr lvl="0" algn="l" defTabSz="889000">
            <a:lnSpc>
              <a:spcPct val="90000"/>
            </a:lnSpc>
            <a:spcBef>
              <a:spcPct val="0"/>
            </a:spcBef>
            <a:spcAft>
              <a:spcPct val="35000"/>
            </a:spcAft>
          </a:pPr>
          <a:r>
            <a:rPr lang="uk-UA" sz="2000" b="1" kern="1200" dirty="0" smtClean="0">
              <a:latin typeface="Joinks"/>
            </a:rPr>
            <a:t>ВИМІРЮВАННЯ СТАТЕЙ</a:t>
          </a:r>
          <a:endParaRPr lang="ru-RU" sz="2000" b="1" kern="1200" dirty="0">
            <a:latin typeface="Joinks"/>
          </a:endParaRPr>
        </a:p>
      </dsp:txBody>
      <dsp:txXfrm>
        <a:off x="1735354" y="851276"/>
        <a:ext cx="5190018" cy="510905"/>
      </dsp:txXfrm>
    </dsp:sp>
    <dsp:sp modelId="{0D2F745B-EED1-4025-BDD6-0CAA3461C6E9}">
      <dsp:nvSpPr>
        <dsp:cNvPr id="0" name=""/>
        <dsp:cNvSpPr/>
      </dsp:nvSpPr>
      <dsp:spPr>
        <a:xfrm>
          <a:off x="2165388" y="1428901"/>
          <a:ext cx="2160955" cy="2281217"/>
        </a:xfrm>
        <a:prstGeom prst="rect">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smtClean="0">
              <a:latin typeface="Joinks"/>
            </a:rPr>
            <a:t>Вимірювання проводять для уточнення даних огляду і для отримання точних математичних величин, зручних для обробки і </a:t>
          </a:r>
          <a:r>
            <a:rPr lang="uk-UA" sz="1600" b="1" kern="1200" dirty="0" smtClean="0">
              <a:latin typeface="Joinks"/>
            </a:rPr>
            <a:t>порівняння</a:t>
          </a:r>
          <a:endParaRPr lang="ru-RU" sz="1600" kern="1200" dirty="0">
            <a:latin typeface="Joinks"/>
          </a:endParaRPr>
        </a:p>
      </dsp:txBody>
      <dsp:txXfrm>
        <a:off x="2165388" y="1428901"/>
        <a:ext cx="2160955" cy="2281217"/>
      </dsp:txXfrm>
    </dsp:sp>
    <dsp:sp modelId="{FD184026-EDE1-4966-931B-036E96747ACB}">
      <dsp:nvSpPr>
        <dsp:cNvPr id="0" name=""/>
        <dsp:cNvSpPr/>
      </dsp:nvSpPr>
      <dsp:spPr>
        <a:xfrm>
          <a:off x="3747397" y="1137969"/>
          <a:ext cx="3297297" cy="1021810"/>
        </a:xfrm>
        <a:prstGeom prst="rightArrow">
          <a:avLst>
            <a:gd name="adj1" fmla="val 50000"/>
            <a:gd name="adj2" fmla="val 5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212" numCol="1" spcCol="1270" anchor="ctr" anchorCtr="0">
          <a:noAutofit/>
        </a:bodyPr>
        <a:lstStyle/>
        <a:p>
          <a:pPr lvl="0" algn="l" defTabSz="889000">
            <a:lnSpc>
              <a:spcPct val="90000"/>
            </a:lnSpc>
            <a:spcBef>
              <a:spcPct val="0"/>
            </a:spcBef>
            <a:spcAft>
              <a:spcPct val="35000"/>
            </a:spcAft>
          </a:pPr>
          <a:r>
            <a:rPr lang="uk-UA" sz="2000" kern="1200" dirty="0" smtClean="0">
              <a:latin typeface="Joinks"/>
            </a:rPr>
            <a:t>                </a:t>
          </a:r>
          <a:r>
            <a:rPr lang="uk-UA" sz="1800" b="1" kern="1200" dirty="0" smtClean="0">
              <a:latin typeface="Joinks"/>
            </a:rPr>
            <a:t>ФОТОГРАФУВАННЯ</a:t>
          </a:r>
          <a:endParaRPr lang="ru-RU" sz="1800" b="1" kern="1200" dirty="0">
            <a:latin typeface="Joinks"/>
          </a:endParaRPr>
        </a:p>
      </dsp:txBody>
      <dsp:txXfrm>
        <a:off x="3747397" y="1393422"/>
        <a:ext cx="3041845" cy="510905"/>
      </dsp:txXfrm>
    </dsp:sp>
    <dsp:sp modelId="{10BF0FBB-AA8B-4D14-A853-2EC8685563D5}">
      <dsp:nvSpPr>
        <dsp:cNvPr id="0" name=""/>
        <dsp:cNvSpPr/>
      </dsp:nvSpPr>
      <dsp:spPr>
        <a:xfrm>
          <a:off x="4333972" y="1912470"/>
          <a:ext cx="2160955" cy="1596173"/>
        </a:xfrm>
        <a:prstGeom prst="rect">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k-UA" sz="1600" b="1" kern="1200" dirty="0" smtClean="0">
              <a:latin typeface="Joinks"/>
            </a:rPr>
            <a:t>Фотографують в основному найпродуктивнішу птицю</a:t>
          </a:r>
          <a:endParaRPr lang="ru-RU" sz="1600" b="1" kern="1200" dirty="0">
            <a:latin typeface="Joinks"/>
          </a:endParaRPr>
        </a:p>
      </dsp:txBody>
      <dsp:txXfrm>
        <a:off x="4333972" y="1912470"/>
        <a:ext cx="2160955" cy="15961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FAABD-3449-4A31-95D7-9CEB1946D3F1}" type="datetimeFigureOut">
              <a:rPr lang="uk-UA" smtClean="0"/>
              <a:t>29.12.2014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F9D7F-80AF-4D3E-85E0-32A1BE6824DB}" type="slidenum">
              <a:rPr lang="uk-UA" smtClean="0"/>
              <a:t>‹#›</a:t>
            </a:fld>
            <a:endParaRPr lang="uk-UA"/>
          </a:p>
        </p:txBody>
      </p:sp>
    </p:spTree>
    <p:extLst>
      <p:ext uri="{BB962C8B-B14F-4D97-AF65-F5344CB8AC3E}">
        <p14:creationId xmlns:p14="http://schemas.microsoft.com/office/powerpoint/2010/main" val="267625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0F36EB50-B1B5-4D02-8DE1-0BE6497186D7}" type="datetimeFigureOut">
              <a:rPr lang="ru-RU" smtClean="0"/>
              <a:t>29.12.2014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36EB50-B1B5-4D02-8DE1-0BE6497186D7}" type="datetimeFigureOut">
              <a:rPr lang="ru-RU" smtClean="0"/>
              <a:t>29.12.2014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36EB50-B1B5-4D02-8DE1-0BE6497186D7}" type="datetimeFigureOut">
              <a:rPr lang="ru-RU" smtClean="0"/>
              <a:t>29.12.2014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36EB50-B1B5-4D02-8DE1-0BE6497186D7}" type="datetimeFigureOut">
              <a:rPr lang="ru-RU" smtClean="0"/>
              <a:t>29.12.2014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36EB50-B1B5-4D02-8DE1-0BE6497186D7}" type="datetimeFigureOut">
              <a:rPr lang="ru-RU" smtClean="0"/>
              <a:t>29.12.2014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F36EB50-B1B5-4D02-8DE1-0BE6497186D7}" type="datetimeFigureOut">
              <a:rPr lang="ru-RU" smtClean="0"/>
              <a:t>29.12.2014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0F36EB50-B1B5-4D02-8DE1-0BE6497186D7}" type="datetimeFigureOut">
              <a:rPr lang="ru-RU" smtClean="0"/>
              <a:t>29.12.2014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F36EB50-B1B5-4D02-8DE1-0BE6497186D7}" type="datetimeFigureOut">
              <a:rPr lang="ru-RU" smtClean="0"/>
              <a:t>29.12.2014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6EB50-B1B5-4D02-8DE1-0BE6497186D7}" type="datetimeFigureOut">
              <a:rPr lang="ru-RU" smtClean="0"/>
              <a:t>29.12.2014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36EB50-B1B5-4D02-8DE1-0BE6497186D7}" type="datetimeFigureOut">
              <a:rPr lang="ru-RU" smtClean="0"/>
              <a:t>29.12.2014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C0B5F1-8B05-40DE-B515-4E8A35E8A93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36EB50-B1B5-4D02-8DE1-0BE6497186D7}" type="datetimeFigureOut">
              <a:rPr lang="ru-RU" smtClean="0"/>
              <a:t>29.12.2014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C0B5F1-8B05-40DE-B515-4E8A35E8A932}"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0F36EB50-B1B5-4D02-8DE1-0BE6497186D7}" type="datetimeFigureOut">
              <a:rPr lang="ru-RU" smtClean="0"/>
              <a:t>29.12.2014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38C0B5F1-8B05-40DE-B515-4E8A35E8A93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9.jpeg"/><Relationship Id="rId5" Type="http://schemas.openxmlformats.org/officeDocument/2006/relationships/diagramQuickStyle" Target="../diagrams/quickStyle2.xml"/><Relationship Id="rId10" Type="http://schemas.openxmlformats.org/officeDocument/2006/relationships/image" Target="../media/image28.jpeg"/><Relationship Id="rId4" Type="http://schemas.openxmlformats.org/officeDocument/2006/relationships/diagramLayout" Target="../diagrams/layout2.xml"/><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oleObject" Target="../embeddings/oleObject2.bin"/><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165068">
            <a:off x="2460236" y="3827832"/>
            <a:ext cx="4265712" cy="1953906"/>
          </a:xfrm>
          <a:prstGeom prst="roundRect">
            <a:avLst>
              <a:gd name="adj" fmla="val 16667"/>
            </a:avLst>
          </a:prstGeom>
          <a:ln w="9525">
            <a:solidFill>
              <a:schemeClr val="tx1"/>
            </a:solidFill>
            <a:miter lim="800000"/>
            <a:headEnd/>
            <a:tailEnd/>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971601" y="176013"/>
            <a:ext cx="7704856" cy="701731"/>
          </a:xfrm>
          <a:prstGeom prst="rect">
            <a:avLst/>
          </a:prstGeom>
        </p:spPr>
        <p:txBody>
          <a:bodyPr wrap="square">
            <a:spAutoFit/>
          </a:bodyPr>
          <a:lstStyle/>
          <a:p>
            <a:pPr lvl="0" algn="ctr" fontAlgn="base">
              <a:spcBef>
                <a:spcPct val="20000"/>
              </a:spcBef>
              <a:spcAft>
                <a:spcPct val="0"/>
              </a:spcAft>
              <a:defRPr/>
            </a:pPr>
            <a:r>
              <a:rPr lang="uk-UA" b="1" kern="0" dirty="0">
                <a:solidFill>
                  <a:srgbClr val="FFFF00"/>
                </a:solidFill>
                <a:latin typeface="Joinks"/>
              </a:rPr>
              <a:t>Міністерство аграрної політики та продовольства України</a:t>
            </a:r>
          </a:p>
          <a:p>
            <a:pPr lvl="0" algn="ctr" fontAlgn="base">
              <a:spcBef>
                <a:spcPct val="20000"/>
              </a:spcBef>
              <a:spcAft>
                <a:spcPct val="0"/>
              </a:spcAft>
              <a:defRPr/>
            </a:pPr>
            <a:r>
              <a:rPr lang="uk-UA" b="1" kern="0" dirty="0" err="1">
                <a:solidFill>
                  <a:srgbClr val="FFFF00"/>
                </a:solidFill>
                <a:latin typeface="Joinks"/>
              </a:rPr>
              <a:t>Рогатинський</a:t>
            </a:r>
            <a:r>
              <a:rPr lang="uk-UA" b="1" kern="0" dirty="0">
                <a:solidFill>
                  <a:srgbClr val="FFFF00"/>
                </a:solidFill>
                <a:latin typeface="Joinks"/>
              </a:rPr>
              <a:t> державний аграрний коледж</a:t>
            </a:r>
            <a:endParaRPr lang="ru-RU" kern="0" dirty="0">
              <a:solidFill>
                <a:srgbClr val="FFFF00"/>
              </a:solidFill>
              <a:latin typeface="Franklin Gothic Book"/>
            </a:endParaRP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8911" y="1388595"/>
            <a:ext cx="34083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5601655"/>
            <a:ext cx="3024336"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1600" b="1" kern="0" dirty="0" smtClean="0">
                <a:solidFill>
                  <a:srgbClr val="00B0F0"/>
                </a:solidFill>
                <a:latin typeface="Joinks"/>
              </a:rPr>
              <a:t>Мультимедійний супровід лекції</a:t>
            </a:r>
            <a:r>
              <a:rPr kumimoji="0" lang="uk-UA" sz="1600" b="1" i="0" u="none" strike="noStrike" kern="0" cap="none" spc="0" normalizeH="0" baseline="0" noProof="0" dirty="0" smtClean="0">
                <a:ln>
                  <a:noFill/>
                </a:ln>
                <a:solidFill>
                  <a:srgbClr val="00B0F0"/>
                </a:solidFill>
                <a:effectLst/>
                <a:uLnTx/>
                <a:uFillTx/>
                <a:latin typeface="Joinks"/>
              </a:rPr>
              <a:t> з дисципліни  «Технологія виробництва продукції птахівництва</a:t>
            </a:r>
            <a:r>
              <a:rPr lang="uk-UA" sz="1600" b="1" kern="0" dirty="0" smtClean="0">
                <a:solidFill>
                  <a:srgbClr val="00B0F0"/>
                </a:solidFill>
                <a:latin typeface="Joinks"/>
              </a:rPr>
              <a:t>»</a:t>
            </a:r>
            <a:endParaRPr kumimoji="0" lang="ru-RU" sz="1600" b="0" i="0" u="none" strike="noStrike" kern="0" cap="none" spc="0" normalizeH="0" baseline="0" noProof="0" dirty="0" smtClean="0">
              <a:ln>
                <a:noFill/>
              </a:ln>
              <a:solidFill>
                <a:srgbClr val="00B0F0"/>
              </a:solidFill>
              <a:effectLst/>
              <a:uLnTx/>
              <a:uFillTx/>
            </a:endParaRPr>
          </a:p>
        </p:txBody>
      </p:sp>
      <p:sp>
        <p:nvSpPr>
          <p:cNvPr id="7" name="Прямоугольник 6"/>
          <p:cNvSpPr/>
          <p:nvPr/>
        </p:nvSpPr>
        <p:spPr>
          <a:xfrm rot="1335298">
            <a:off x="2688227" y="4019956"/>
            <a:ext cx="3809732" cy="1569660"/>
          </a:xfrm>
          <a:prstGeom prst="rect">
            <a:avLst/>
          </a:prstGeom>
        </p:spPr>
        <p:txBody>
          <a:bodyPr wrap="square">
            <a:spAutoFit/>
          </a:bodyPr>
          <a:lstStyle/>
          <a:p>
            <a:pPr algn="ctr"/>
            <a:r>
              <a:rPr lang="uk-UA" sz="2400" b="1" i="1" dirty="0" smtClean="0">
                <a:solidFill>
                  <a:srgbClr val="C00000"/>
                </a:solidFill>
                <a:latin typeface="Joinks"/>
              </a:rPr>
              <a:t>1.2. Конституція та </a:t>
            </a:r>
            <a:r>
              <a:rPr lang="uk-UA" sz="2400" b="1" i="1" dirty="0" err="1" smtClean="0">
                <a:solidFill>
                  <a:srgbClr val="C00000"/>
                </a:solidFill>
                <a:latin typeface="Joinks"/>
              </a:rPr>
              <a:t>екстер</a:t>
            </a:r>
            <a:r>
              <a:rPr lang="en-US" sz="2400" b="1" i="1" dirty="0" smtClean="0">
                <a:solidFill>
                  <a:srgbClr val="C00000"/>
                </a:solidFill>
                <a:latin typeface="Joinks"/>
              </a:rPr>
              <a:t>’</a:t>
            </a:r>
            <a:r>
              <a:rPr lang="uk-UA" sz="2400" b="1" i="1" dirty="0" err="1" smtClean="0">
                <a:solidFill>
                  <a:srgbClr val="C00000"/>
                </a:solidFill>
                <a:latin typeface="Joinks"/>
              </a:rPr>
              <a:t>єр</a:t>
            </a:r>
            <a:r>
              <a:rPr lang="uk-UA" sz="2400" b="1" i="1" dirty="0" smtClean="0">
                <a:solidFill>
                  <a:srgbClr val="C00000"/>
                </a:solidFill>
                <a:latin typeface="Joinks"/>
              </a:rPr>
              <a:t> сільськогосподарської птиці</a:t>
            </a:r>
            <a:r>
              <a:rPr lang="uk-UA" sz="2400" i="1" dirty="0" smtClean="0">
                <a:latin typeface="Joinks"/>
              </a:rPr>
              <a:t> </a:t>
            </a:r>
            <a:endParaRPr lang="ru-RU" sz="2400" i="1" dirty="0">
              <a:latin typeface="Joinks"/>
            </a:endParaRPr>
          </a:p>
        </p:txBody>
      </p:sp>
      <p:pic>
        <p:nvPicPr>
          <p:cNvPr id="10" name="Picture 5" descr="C:\Documents and Settings\Admin\Мои документы\Мои рисунки\ФОТО ДЛЯ ПРЕЗЕНТАЦІЙ\смішне...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87" y="3789040"/>
            <a:ext cx="1428750" cy="14287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90985" y="6140264"/>
            <a:ext cx="2953015" cy="615553"/>
          </a:xfrm>
          <a:prstGeom prst="rect">
            <a:avLst/>
          </a:prstGeom>
        </p:spPr>
        <p:txBody>
          <a:bodyPr wrap="square">
            <a:spAutoFit/>
          </a:bodyPr>
          <a:lstStyle/>
          <a:p>
            <a:pPr lvl="0">
              <a:defRPr/>
            </a:pPr>
            <a:r>
              <a:rPr lang="uk-UA" sz="1600" b="1" kern="0" dirty="0">
                <a:solidFill>
                  <a:prstClr val="black"/>
                </a:solidFill>
                <a:latin typeface="Joinks"/>
                <a:ea typeface="Calibri"/>
                <a:cs typeface="Times New Roman"/>
              </a:rPr>
              <a:t>Викладачі:</a:t>
            </a:r>
            <a:r>
              <a:rPr lang="uk-UA" b="1" kern="0" dirty="0">
                <a:solidFill>
                  <a:prstClr val="black"/>
                </a:solidFill>
                <a:latin typeface="Joinks"/>
                <a:ea typeface="Calibri"/>
                <a:cs typeface="Times New Roman"/>
              </a:rPr>
              <a:t> </a:t>
            </a:r>
            <a:r>
              <a:rPr lang="uk-UA" sz="1600" b="1" kern="0" dirty="0" err="1">
                <a:solidFill>
                  <a:srgbClr val="C00000"/>
                </a:solidFill>
                <a:latin typeface="Joinks"/>
                <a:ea typeface="Calibri"/>
                <a:cs typeface="Times New Roman"/>
              </a:rPr>
              <a:t>П</a:t>
            </a:r>
            <a:r>
              <a:rPr lang="uk-UA" sz="1600" b="1" kern="0" dirty="0" err="1" smtClean="0">
                <a:solidFill>
                  <a:srgbClr val="C00000"/>
                </a:solidFill>
                <a:latin typeface="Joinks"/>
                <a:ea typeface="Calibri"/>
                <a:cs typeface="Times New Roman"/>
              </a:rPr>
              <a:t>етращук</a:t>
            </a:r>
            <a:r>
              <a:rPr lang="uk-UA" sz="1600" b="1" kern="0" dirty="0" smtClean="0">
                <a:solidFill>
                  <a:srgbClr val="C00000"/>
                </a:solidFill>
                <a:latin typeface="Joinks"/>
                <a:ea typeface="Calibri"/>
                <a:cs typeface="Times New Roman"/>
              </a:rPr>
              <a:t> В.М.</a:t>
            </a:r>
            <a:endParaRPr lang="uk-UA" sz="1600" b="1" kern="0" dirty="0">
              <a:solidFill>
                <a:srgbClr val="C00000"/>
              </a:solidFill>
              <a:latin typeface="Joinks"/>
              <a:ea typeface="Calibri"/>
              <a:cs typeface="Times New Roman"/>
            </a:endParaRPr>
          </a:p>
          <a:p>
            <a:pPr lvl="0">
              <a:defRPr/>
            </a:pPr>
            <a:r>
              <a:rPr lang="uk-UA" sz="1600" b="1" kern="0" dirty="0">
                <a:solidFill>
                  <a:srgbClr val="C00000"/>
                </a:solidFill>
                <a:latin typeface="Joinks"/>
                <a:cs typeface="Times New Roman"/>
              </a:rPr>
              <a:t>                      </a:t>
            </a:r>
            <a:r>
              <a:rPr lang="uk-UA" sz="1600" b="1" kern="0" dirty="0" err="1" smtClean="0">
                <a:solidFill>
                  <a:srgbClr val="C00000"/>
                </a:solidFill>
                <a:latin typeface="Joinks"/>
                <a:cs typeface="Times New Roman"/>
              </a:rPr>
              <a:t>Тринів</a:t>
            </a:r>
            <a:r>
              <a:rPr lang="uk-UA" sz="1600" b="1" kern="0" dirty="0" smtClean="0">
                <a:solidFill>
                  <a:srgbClr val="C00000"/>
                </a:solidFill>
                <a:latin typeface="Joinks"/>
                <a:cs typeface="Times New Roman"/>
              </a:rPr>
              <a:t> </a:t>
            </a:r>
            <a:r>
              <a:rPr lang="uk-UA" sz="1600" b="1" kern="0" dirty="0">
                <a:solidFill>
                  <a:srgbClr val="C00000"/>
                </a:solidFill>
                <a:latin typeface="Joinks"/>
                <a:cs typeface="Times New Roman"/>
              </a:rPr>
              <a:t>І.В.</a:t>
            </a:r>
            <a:endParaRPr lang="ru-RU" sz="1600" b="1" kern="0" dirty="0">
              <a:solidFill>
                <a:srgbClr val="C00000"/>
              </a:solidFill>
            </a:endParaRPr>
          </a:p>
        </p:txBody>
      </p:sp>
    </p:spTree>
    <p:extLst>
      <p:ext uri="{BB962C8B-B14F-4D97-AF65-F5344CB8AC3E}">
        <p14:creationId xmlns:p14="http://schemas.microsoft.com/office/powerpoint/2010/main" val="158579643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l="16296" t="10152" r="22404"/>
          <a:stretch>
            <a:fillRect/>
          </a:stretch>
        </p:blipFill>
        <p:spPr bwMode="auto">
          <a:xfrm>
            <a:off x="693420" y="620688"/>
            <a:ext cx="2585720" cy="2102485"/>
          </a:xfrm>
          <a:prstGeom prst="rect">
            <a:avLst/>
          </a:prstGeom>
          <a:ln>
            <a:noFill/>
          </a:ln>
          <a:effectLst>
            <a:outerShdw blurRad="292100" dist="139700" dir="2700000" algn="tl" rotWithShape="0">
              <a:srgbClr val="333333">
                <a:alpha val="65000"/>
              </a:srgbClr>
            </a:outerShdw>
          </a:effectLst>
        </p:spPr>
      </p:pic>
      <p:pic>
        <p:nvPicPr>
          <p:cNvPr id="3" name="Рисунок 2"/>
          <p:cNvPicPr/>
          <p:nvPr/>
        </p:nvPicPr>
        <p:blipFill>
          <a:blip r:embed="rId3" cstate="print"/>
          <a:srcRect l="6870" t="9137" r="2174" b="4568"/>
          <a:stretch>
            <a:fillRect/>
          </a:stretch>
        </p:blipFill>
        <p:spPr bwMode="auto">
          <a:xfrm>
            <a:off x="5427128" y="745783"/>
            <a:ext cx="2840990" cy="1977390"/>
          </a:xfrm>
          <a:prstGeom prst="rect">
            <a:avLst/>
          </a:prstGeom>
          <a:ln>
            <a:noFill/>
          </a:ln>
          <a:effectLst>
            <a:outerShdw blurRad="292100" dist="139700" dir="2700000" algn="tl" rotWithShape="0">
              <a:srgbClr val="333333">
                <a:alpha val="65000"/>
              </a:srgbClr>
            </a:outerShdw>
          </a:effectLst>
        </p:spPr>
      </p:pic>
      <p:pic>
        <p:nvPicPr>
          <p:cNvPr id="4" name="Рисунок 3"/>
          <p:cNvPicPr/>
          <p:nvPr/>
        </p:nvPicPr>
        <p:blipFill>
          <a:blip r:embed="rId4" cstate="print"/>
          <a:srcRect l="19566" t="4787" r="13522" b="4787"/>
          <a:stretch>
            <a:fillRect/>
          </a:stretch>
        </p:blipFill>
        <p:spPr bwMode="auto">
          <a:xfrm>
            <a:off x="2915816" y="2296795"/>
            <a:ext cx="2755900" cy="2264410"/>
          </a:xfrm>
          <a:prstGeom prst="rect">
            <a:avLst/>
          </a:prstGeom>
          <a:ln>
            <a:noFill/>
          </a:ln>
          <a:effectLst>
            <a:outerShdw blurRad="292100" dist="139700" dir="2700000" algn="tl" rotWithShape="0">
              <a:srgbClr val="333333">
                <a:alpha val="65000"/>
              </a:srgbClr>
            </a:outerShdw>
          </a:effectLst>
        </p:spPr>
      </p:pic>
      <p:pic>
        <p:nvPicPr>
          <p:cNvPr id="5" name="Рисунок 4"/>
          <p:cNvPicPr/>
          <p:nvPr/>
        </p:nvPicPr>
        <p:blipFill>
          <a:blip r:embed="rId5" cstate="print"/>
          <a:srcRect l="10226" t="18716" r="12189"/>
          <a:stretch>
            <a:fillRect/>
          </a:stretch>
        </p:blipFill>
        <p:spPr bwMode="auto">
          <a:xfrm>
            <a:off x="5446733" y="4005064"/>
            <a:ext cx="2823210" cy="2214369"/>
          </a:xfrm>
          <a:prstGeom prst="rect">
            <a:avLst/>
          </a:prstGeom>
          <a:ln>
            <a:noFill/>
          </a:ln>
          <a:effectLst>
            <a:outerShdw blurRad="292100" dist="139700" dir="2700000" algn="tl" rotWithShape="0">
              <a:srgbClr val="333333">
                <a:alpha val="65000"/>
              </a:srgbClr>
            </a:outerShdw>
          </a:effectLst>
        </p:spPr>
      </p:pic>
      <p:pic>
        <p:nvPicPr>
          <p:cNvPr id="6" name="Рисунок 5"/>
          <p:cNvPicPr/>
          <p:nvPr/>
        </p:nvPicPr>
        <p:blipFill>
          <a:blip r:embed="rId6" cstate="print"/>
          <a:srcRect l="7262" t="3743" r="2893" b="3743"/>
          <a:stretch>
            <a:fillRect/>
          </a:stretch>
        </p:blipFill>
        <p:spPr bwMode="auto">
          <a:xfrm>
            <a:off x="604837" y="4005064"/>
            <a:ext cx="2762885" cy="2214369"/>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1073222" y="6219433"/>
            <a:ext cx="1987852" cy="400110"/>
          </a:xfrm>
          <a:prstGeom prst="rect">
            <a:avLst/>
          </a:prstGeom>
        </p:spPr>
        <p:txBody>
          <a:bodyPr wrap="none">
            <a:spAutoFit/>
          </a:bodyPr>
          <a:lstStyle/>
          <a:p>
            <a:r>
              <a:rPr lang="uk-UA" sz="2000" b="1" dirty="0">
                <a:latin typeface="Joinks"/>
              </a:rPr>
              <a:t>5 – фавероль;</a:t>
            </a:r>
            <a:endParaRPr lang="ru-RU" sz="2000" b="1" dirty="0">
              <a:latin typeface="Joinks"/>
            </a:endParaRPr>
          </a:p>
        </p:txBody>
      </p:sp>
      <p:sp>
        <p:nvSpPr>
          <p:cNvPr id="8" name="Прямоугольник 7"/>
          <p:cNvSpPr/>
          <p:nvPr/>
        </p:nvSpPr>
        <p:spPr>
          <a:xfrm>
            <a:off x="4788024" y="6219433"/>
            <a:ext cx="3935693" cy="400110"/>
          </a:xfrm>
          <a:prstGeom prst="rect">
            <a:avLst/>
          </a:prstGeom>
        </p:spPr>
        <p:txBody>
          <a:bodyPr wrap="none">
            <a:spAutoFit/>
          </a:bodyPr>
          <a:lstStyle/>
          <a:p>
            <a:r>
              <a:rPr lang="uk-UA" sz="2000" b="1" dirty="0">
                <a:latin typeface="Joinks"/>
              </a:rPr>
              <a:t>6</a:t>
            </a:r>
            <a:r>
              <a:rPr lang="uk-UA" sz="2000" b="1" dirty="0" smtClean="0">
                <a:latin typeface="Joinks"/>
              </a:rPr>
              <a:t> </a:t>
            </a:r>
            <a:r>
              <a:rPr lang="uk-UA" sz="2000" b="1" dirty="0">
                <a:latin typeface="Joinks"/>
              </a:rPr>
              <a:t>– </a:t>
            </a:r>
            <a:r>
              <a:rPr lang="uk-UA" sz="2000" b="1" dirty="0" err="1">
                <a:latin typeface="Joinks"/>
              </a:rPr>
              <a:t>доркінг</a:t>
            </a:r>
            <a:r>
              <a:rPr lang="uk-UA" sz="2000" b="1" dirty="0">
                <a:latin typeface="Joinks"/>
              </a:rPr>
              <a:t> (англійський тип)</a:t>
            </a:r>
            <a:r>
              <a:rPr lang="uk-UA" dirty="0"/>
              <a:t>;</a:t>
            </a:r>
            <a:endParaRPr lang="ru-RU" dirty="0"/>
          </a:p>
        </p:txBody>
      </p:sp>
      <p:sp>
        <p:nvSpPr>
          <p:cNvPr id="9" name="Прямоугольник 8"/>
          <p:cNvSpPr/>
          <p:nvPr/>
        </p:nvSpPr>
        <p:spPr>
          <a:xfrm>
            <a:off x="3453118" y="4604416"/>
            <a:ext cx="1780342" cy="1015663"/>
          </a:xfrm>
          <a:prstGeom prst="rect">
            <a:avLst/>
          </a:prstGeom>
        </p:spPr>
        <p:txBody>
          <a:bodyPr wrap="square">
            <a:spAutoFit/>
          </a:bodyPr>
          <a:lstStyle/>
          <a:p>
            <a:pPr algn="ctr"/>
            <a:r>
              <a:rPr lang="uk-UA" sz="2000" b="1" dirty="0">
                <a:latin typeface="Joinks"/>
              </a:rPr>
              <a:t>7</a:t>
            </a:r>
            <a:r>
              <a:rPr lang="uk-UA" sz="2000" b="1" dirty="0" smtClean="0">
                <a:latin typeface="Joinks"/>
              </a:rPr>
              <a:t> </a:t>
            </a:r>
            <a:r>
              <a:rPr lang="uk-UA" sz="2000" b="1" dirty="0">
                <a:latin typeface="Joinks"/>
              </a:rPr>
              <a:t>– </a:t>
            </a:r>
            <a:r>
              <a:rPr lang="uk-UA" sz="2000" b="1" dirty="0" err="1">
                <a:latin typeface="Joinks"/>
              </a:rPr>
              <a:t>лангшан</a:t>
            </a:r>
            <a:r>
              <a:rPr lang="uk-UA" sz="2000" b="1" dirty="0">
                <a:latin typeface="Joinks"/>
              </a:rPr>
              <a:t> (німецький тип);</a:t>
            </a:r>
            <a:endParaRPr lang="ru-RU" sz="2000" b="1" dirty="0">
              <a:latin typeface="Joinks"/>
            </a:endParaRPr>
          </a:p>
        </p:txBody>
      </p:sp>
      <p:sp>
        <p:nvSpPr>
          <p:cNvPr id="10" name="Прямоугольник 9"/>
          <p:cNvSpPr/>
          <p:nvPr/>
        </p:nvSpPr>
        <p:spPr>
          <a:xfrm>
            <a:off x="1073222" y="2723173"/>
            <a:ext cx="1502142" cy="400110"/>
          </a:xfrm>
          <a:prstGeom prst="rect">
            <a:avLst/>
          </a:prstGeom>
        </p:spPr>
        <p:txBody>
          <a:bodyPr wrap="none">
            <a:spAutoFit/>
          </a:bodyPr>
          <a:lstStyle/>
          <a:p>
            <a:r>
              <a:rPr lang="uk-UA" sz="2000" b="1" dirty="0" smtClean="0">
                <a:latin typeface="Joinks"/>
              </a:rPr>
              <a:t>3 – </a:t>
            </a:r>
            <a:r>
              <a:rPr lang="uk-UA" sz="2000" b="1" dirty="0">
                <a:latin typeface="Joinks"/>
              </a:rPr>
              <a:t>брама</a:t>
            </a:r>
            <a:r>
              <a:rPr lang="uk-UA" dirty="0"/>
              <a:t>;</a:t>
            </a:r>
            <a:endParaRPr lang="ru-RU" dirty="0"/>
          </a:p>
        </p:txBody>
      </p:sp>
      <p:sp>
        <p:nvSpPr>
          <p:cNvPr id="11" name="Прямоугольник 10"/>
          <p:cNvSpPr/>
          <p:nvPr/>
        </p:nvSpPr>
        <p:spPr>
          <a:xfrm>
            <a:off x="6228184" y="2723173"/>
            <a:ext cx="1708929" cy="400110"/>
          </a:xfrm>
          <a:prstGeom prst="rect">
            <a:avLst/>
          </a:prstGeom>
        </p:spPr>
        <p:txBody>
          <a:bodyPr wrap="none">
            <a:spAutoFit/>
          </a:bodyPr>
          <a:lstStyle/>
          <a:p>
            <a:r>
              <a:rPr lang="uk-UA" sz="2000" b="1" dirty="0">
                <a:latin typeface="Joinks"/>
              </a:rPr>
              <a:t>4</a:t>
            </a:r>
            <a:r>
              <a:rPr lang="uk-UA" sz="2000" b="1" dirty="0" smtClean="0">
                <a:latin typeface="Joinks"/>
              </a:rPr>
              <a:t> </a:t>
            </a:r>
            <a:r>
              <a:rPr lang="uk-UA" sz="2000" b="1" dirty="0">
                <a:latin typeface="Joinks"/>
              </a:rPr>
              <a:t>– </a:t>
            </a:r>
            <a:r>
              <a:rPr lang="uk-UA" sz="2000" b="1" dirty="0" err="1">
                <a:latin typeface="Joinks"/>
              </a:rPr>
              <a:t>кохінхін</a:t>
            </a:r>
            <a:r>
              <a:rPr lang="uk-UA" sz="2000" b="1" dirty="0">
                <a:latin typeface="Joinks"/>
              </a:rPr>
              <a:t>;</a:t>
            </a:r>
            <a:endParaRPr lang="ru-RU" sz="2000" b="1" dirty="0">
              <a:latin typeface="Joinks"/>
            </a:endParaRPr>
          </a:p>
        </p:txBody>
      </p:sp>
    </p:spTree>
    <p:extLst>
      <p:ext uri="{BB962C8B-B14F-4D97-AF65-F5344CB8AC3E}">
        <p14:creationId xmlns:p14="http://schemas.microsoft.com/office/powerpoint/2010/main" val="248705590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1+#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 presetClass="entr" presetSubtype="1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0-#ppt_w/2"/>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 presetClass="entr" presetSubtype="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000" fill="hold"/>
                                        <p:tgtEl>
                                          <p:spTgt spid="5"/>
                                        </p:tgtEl>
                                        <p:attrNameLst>
                                          <p:attrName>ppt_x</p:attrName>
                                        </p:attrNameLst>
                                      </p:cBhvr>
                                      <p:tavLst>
                                        <p:tav tm="0">
                                          <p:val>
                                            <p:strVal val="1+#ppt_w/2"/>
                                          </p:val>
                                        </p:tav>
                                        <p:tav tm="100000">
                                          <p:val>
                                            <p:strVal val="#ppt_x"/>
                                          </p:val>
                                        </p:tav>
                                      </p:tavLst>
                                    </p:anim>
                                    <p:anim calcmode="lin" valueType="num">
                                      <p:cBhvr additive="base">
                                        <p:cTn id="41" dur="1000" fill="hold"/>
                                        <p:tgtEl>
                                          <p:spTgt spid="5"/>
                                        </p:tgtEl>
                                        <p:attrNameLst>
                                          <p:attrName>ppt_y</p:attrName>
                                        </p:attrNameLst>
                                      </p:cBhvr>
                                      <p:tavLst>
                                        <p:tav tm="0">
                                          <p:val>
                                            <p:strVal val="1+#ppt_h/2"/>
                                          </p:val>
                                        </p:tav>
                                        <p:tav tm="100000">
                                          <p:val>
                                            <p:strVal val="#ppt_y"/>
                                          </p:val>
                                        </p:tav>
                                      </p:tavLst>
                                    </p:anim>
                                  </p:childTnLst>
                                </p:cTn>
                              </p:par>
                            </p:childTnLst>
                          </p:cTn>
                        </p:par>
                        <p:par>
                          <p:cTn id="42" fill="hold">
                            <p:stCondLst>
                              <p:cond delay="7000"/>
                            </p:stCondLst>
                            <p:childTnLst>
                              <p:par>
                                <p:cTn id="43" presetID="42"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1" presetClass="entr" presetSubtype="1"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heel(1)">
                                      <p:cBhvr>
                                        <p:cTn id="51" dur="2000"/>
                                        <p:tgtEl>
                                          <p:spTgt spid="4"/>
                                        </p:tgtEl>
                                      </p:cBhvr>
                                    </p:animEffect>
                                  </p:childTnLst>
                                </p:cTn>
                              </p:par>
                            </p:childTnLst>
                          </p:cTn>
                        </p:par>
                        <p:par>
                          <p:cTn id="52" fill="hold">
                            <p:stCondLst>
                              <p:cond delay="10000"/>
                            </p:stCondLst>
                            <p:childTnLst>
                              <p:par>
                                <p:cTn id="53" presetID="42"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142201"/>
            <a:ext cx="5310336"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4000" b="1" dirty="0" smtClean="0">
                <a:solidFill>
                  <a:srgbClr val="F489CF">
                    <a:lumMod val="50000"/>
                  </a:srgbClr>
                </a:solidFill>
                <a:latin typeface="Joinks"/>
                <a:ea typeface="Calibri"/>
                <a:cs typeface="Century Schoolbook"/>
              </a:rPr>
              <a:t>  </a:t>
            </a:r>
            <a:r>
              <a:rPr lang="uk-UA" sz="4000" b="1" dirty="0" smtClean="0">
                <a:solidFill>
                  <a:schemeClr val="bg1"/>
                </a:solidFill>
                <a:latin typeface="Joinks"/>
                <a:ea typeface="Calibri"/>
                <a:cs typeface="Century Schoolbook"/>
              </a:rPr>
              <a:t>Ніжна </a:t>
            </a:r>
            <a:r>
              <a:rPr lang="uk-UA" sz="4000" b="1" dirty="0">
                <a:solidFill>
                  <a:schemeClr val="bg1"/>
                </a:solidFill>
                <a:latin typeface="Joinks"/>
                <a:ea typeface="Calibri"/>
                <a:cs typeface="Century Schoolbook"/>
              </a:rPr>
              <a:t>конституція</a:t>
            </a:r>
            <a:endParaRPr lang="ru-RU" dirty="0">
              <a:solidFill>
                <a:schemeClr val="bg1"/>
              </a:solidFill>
            </a:endParaRPr>
          </a:p>
        </p:txBody>
      </p:sp>
      <p:sp>
        <p:nvSpPr>
          <p:cNvPr id="4" name="Прямоугольник 3"/>
          <p:cNvSpPr/>
          <p:nvPr/>
        </p:nvSpPr>
        <p:spPr>
          <a:xfrm>
            <a:off x="755576" y="980728"/>
            <a:ext cx="7848872" cy="1631216"/>
          </a:xfrm>
          <a:prstGeom prst="rect">
            <a:avLst/>
          </a:prstGeom>
        </p:spPr>
        <p:txBody>
          <a:bodyPr wrap="square">
            <a:spAutoFit/>
          </a:bodyPr>
          <a:lstStyle/>
          <a:p>
            <a:pPr algn="ctr"/>
            <a:r>
              <a:rPr lang="ru-RU" sz="2000" b="1" dirty="0" smtClean="0">
                <a:latin typeface="Joinks"/>
              </a:rPr>
              <a:t>   У </a:t>
            </a:r>
            <a:r>
              <a:rPr lang="ru-RU" sz="2000" b="1" dirty="0" err="1">
                <a:latin typeface="Joinks"/>
              </a:rPr>
              <a:t>птиці</a:t>
            </a:r>
            <a:r>
              <a:rPr lang="ru-RU" sz="2000" b="1" dirty="0">
                <a:latin typeface="Joinks"/>
              </a:rPr>
              <a:t> </a:t>
            </a:r>
            <a:r>
              <a:rPr lang="ru-RU" sz="2000" b="1" dirty="0" err="1">
                <a:latin typeface="Joinks"/>
              </a:rPr>
              <a:t>такої</a:t>
            </a:r>
            <a:r>
              <a:rPr lang="ru-RU" sz="2000" b="1" dirty="0">
                <a:latin typeface="Joinks"/>
              </a:rPr>
              <a:t> </a:t>
            </a:r>
            <a:r>
              <a:rPr lang="ru-RU" sz="2000" b="1" dirty="0" err="1">
                <a:latin typeface="Joinks"/>
              </a:rPr>
              <a:t>конституції</a:t>
            </a:r>
            <a:r>
              <a:rPr lang="ru-RU" sz="2000" b="1" dirty="0">
                <a:latin typeface="Joinks"/>
              </a:rPr>
              <a:t> </a:t>
            </a:r>
            <a:r>
              <a:rPr lang="ru-RU" sz="2000" b="1" dirty="0" err="1">
                <a:latin typeface="Joinks"/>
              </a:rPr>
              <a:t>кістки</a:t>
            </a:r>
            <a:r>
              <a:rPr lang="ru-RU" sz="2000" b="1" dirty="0">
                <a:latin typeface="Joinks"/>
              </a:rPr>
              <a:t> і </a:t>
            </a:r>
            <a:r>
              <a:rPr lang="ru-RU" sz="2000" b="1" dirty="0" err="1">
                <a:latin typeface="Joinks"/>
              </a:rPr>
              <a:t>м'язи</a:t>
            </a:r>
            <a:r>
              <a:rPr lang="ru-RU" sz="2000" b="1" dirty="0">
                <a:latin typeface="Joinks"/>
              </a:rPr>
              <a:t> </a:t>
            </a:r>
            <a:r>
              <a:rPr lang="ru-RU" sz="2000" b="1" dirty="0" err="1">
                <a:latin typeface="Joinks"/>
              </a:rPr>
              <a:t>розвинені</a:t>
            </a:r>
            <a:r>
              <a:rPr lang="ru-RU" sz="2000" b="1" dirty="0">
                <a:latin typeface="Joinks"/>
              </a:rPr>
              <a:t> </a:t>
            </a:r>
            <a:r>
              <a:rPr lang="ru-RU" sz="2000" b="1" dirty="0" err="1">
                <a:latin typeface="Joinks"/>
              </a:rPr>
              <a:t>дуже</a:t>
            </a:r>
            <a:r>
              <a:rPr lang="ru-RU" sz="2000" b="1" dirty="0">
                <a:latin typeface="Joinks"/>
              </a:rPr>
              <a:t> слабо, </a:t>
            </a:r>
            <a:r>
              <a:rPr lang="ru-RU" sz="2000" b="1" dirty="0" err="1">
                <a:latin typeface="Joinks"/>
              </a:rPr>
              <a:t>малий</a:t>
            </a:r>
            <a:r>
              <a:rPr lang="ru-RU" sz="2000" b="1" dirty="0">
                <a:latin typeface="Joinks"/>
              </a:rPr>
              <a:t> </a:t>
            </a:r>
            <a:r>
              <a:rPr lang="ru-RU" sz="2000" b="1" dirty="0" err="1">
                <a:latin typeface="Joinks"/>
              </a:rPr>
              <a:t>розмір</a:t>
            </a:r>
            <a:r>
              <a:rPr lang="ru-RU" sz="2000" b="1" dirty="0">
                <a:latin typeface="Joinks"/>
              </a:rPr>
              <a:t> </a:t>
            </a:r>
            <a:r>
              <a:rPr lang="ru-RU" sz="2000" b="1" dirty="0" err="1">
                <a:latin typeface="Joinks"/>
              </a:rPr>
              <a:t>тулуба</a:t>
            </a:r>
            <a:r>
              <a:rPr lang="ru-RU" sz="2000" b="1" dirty="0">
                <a:latin typeface="Joinks"/>
              </a:rPr>
              <a:t>. Ноги у них </a:t>
            </a:r>
            <a:r>
              <a:rPr lang="ru-RU" sz="2000" b="1" dirty="0" err="1">
                <a:latin typeface="Joinks"/>
              </a:rPr>
              <a:t>тонкі</a:t>
            </a:r>
            <a:r>
              <a:rPr lang="ru-RU" sz="2000" b="1" dirty="0">
                <a:latin typeface="Joinks"/>
              </a:rPr>
              <a:t>, </a:t>
            </a:r>
            <a:r>
              <a:rPr lang="ru-RU" sz="2000" b="1" dirty="0" err="1" smtClean="0">
                <a:latin typeface="Joinks"/>
              </a:rPr>
              <a:t>нервовий</a:t>
            </a:r>
            <a:r>
              <a:rPr lang="ru-RU" sz="2000" b="1" dirty="0" smtClean="0">
                <a:latin typeface="Joinks"/>
              </a:rPr>
              <a:t> </a:t>
            </a:r>
            <a:r>
              <a:rPr lang="ru-RU" sz="2000" b="1" dirty="0" err="1">
                <a:latin typeface="Joinks"/>
              </a:rPr>
              <a:t>або</a:t>
            </a:r>
            <a:r>
              <a:rPr lang="ru-RU" sz="2000" b="1" dirty="0">
                <a:latin typeface="Joinks"/>
              </a:rPr>
              <a:t> </a:t>
            </a:r>
            <a:r>
              <a:rPr lang="ru-RU" sz="2000" b="1" dirty="0" err="1">
                <a:latin typeface="Joinks"/>
              </a:rPr>
              <a:t>неврівноважений</a:t>
            </a:r>
            <a:r>
              <a:rPr lang="ru-RU" sz="2000" b="1" dirty="0">
                <a:latin typeface="Joinks"/>
              </a:rPr>
              <a:t> темперамент, </a:t>
            </a:r>
            <a:r>
              <a:rPr lang="ru-RU" sz="2000" b="1" dirty="0" err="1">
                <a:latin typeface="Joinks"/>
              </a:rPr>
              <a:t>швидка</a:t>
            </a:r>
            <a:r>
              <a:rPr lang="ru-RU" sz="2000" b="1" dirty="0">
                <a:latin typeface="Joinks"/>
              </a:rPr>
              <a:t> </a:t>
            </a:r>
            <a:r>
              <a:rPr lang="ru-RU" sz="2000" b="1" dirty="0" err="1">
                <a:latin typeface="Joinks"/>
              </a:rPr>
              <a:t>реакція</a:t>
            </a:r>
            <a:r>
              <a:rPr lang="ru-RU" sz="2000" b="1" dirty="0">
                <a:latin typeface="Joinks"/>
              </a:rPr>
              <a:t> на </a:t>
            </a:r>
            <a:r>
              <a:rPr lang="ru-RU" sz="2000" b="1" dirty="0" err="1">
                <a:latin typeface="Joinks"/>
              </a:rPr>
              <a:t>зовнішні</a:t>
            </a:r>
            <a:r>
              <a:rPr lang="ru-RU" sz="2000" b="1" dirty="0">
                <a:latin typeface="Joinks"/>
              </a:rPr>
              <a:t> </a:t>
            </a:r>
            <a:r>
              <a:rPr lang="ru-RU" sz="2000" b="1" dirty="0" err="1">
                <a:latin typeface="Joinks"/>
              </a:rPr>
              <a:t>подразники</a:t>
            </a:r>
            <a:r>
              <a:rPr lang="ru-RU" sz="2000" b="1" dirty="0">
                <a:latin typeface="Joinks"/>
              </a:rPr>
              <a:t>. У </a:t>
            </a:r>
            <a:r>
              <a:rPr lang="ru-RU" sz="2000" b="1" dirty="0" err="1">
                <a:latin typeface="Joinks"/>
              </a:rPr>
              <a:t>цій</a:t>
            </a:r>
            <a:r>
              <a:rPr lang="ru-RU" sz="2000" b="1" dirty="0">
                <a:latin typeface="Joinks"/>
              </a:rPr>
              <a:t> </a:t>
            </a:r>
            <a:r>
              <a:rPr lang="ru-RU" sz="2000" b="1" dirty="0" err="1">
                <a:latin typeface="Joinks"/>
              </a:rPr>
              <a:t>групі</a:t>
            </a:r>
            <a:r>
              <a:rPr lang="ru-RU" sz="2000" b="1" dirty="0">
                <a:latin typeface="Joinks"/>
              </a:rPr>
              <a:t> </a:t>
            </a:r>
            <a:r>
              <a:rPr lang="ru-RU" sz="2000" b="1" dirty="0" err="1">
                <a:latin typeface="Joinks"/>
              </a:rPr>
              <a:t>спостерігається</a:t>
            </a:r>
            <a:r>
              <a:rPr lang="ru-RU" sz="2000" b="1" dirty="0">
                <a:latin typeface="Joinks"/>
              </a:rPr>
              <a:t> </a:t>
            </a:r>
            <a:r>
              <a:rPr lang="ru-RU" sz="2000" b="1" dirty="0" err="1">
                <a:latin typeface="Joinks"/>
              </a:rPr>
              <a:t>різноманітне</a:t>
            </a:r>
            <a:r>
              <a:rPr lang="ru-RU" sz="2000" b="1" dirty="0">
                <a:latin typeface="Joinks"/>
              </a:rPr>
              <a:t> </a:t>
            </a:r>
            <a:r>
              <a:rPr lang="ru-RU" sz="2000" b="1" dirty="0" err="1">
                <a:latin typeface="Joinks"/>
              </a:rPr>
              <a:t>кольорове</a:t>
            </a:r>
            <a:r>
              <a:rPr lang="ru-RU" sz="2000" b="1" dirty="0">
                <a:latin typeface="Joinks"/>
              </a:rPr>
              <a:t> </a:t>
            </a:r>
            <a:r>
              <a:rPr lang="ru-RU" sz="2000" b="1" dirty="0" err="1">
                <a:latin typeface="Joinks"/>
              </a:rPr>
              <a:t>оперення</a:t>
            </a:r>
            <a:r>
              <a:rPr lang="ru-RU" sz="2000" b="1" dirty="0">
                <a:latin typeface="Joinks"/>
              </a:rPr>
              <a:t> і </a:t>
            </a:r>
            <a:r>
              <a:rPr lang="ru-RU" sz="2000" b="1" dirty="0" err="1">
                <a:latin typeface="Joinks"/>
              </a:rPr>
              <a:t>різний</a:t>
            </a:r>
            <a:r>
              <a:rPr lang="ru-RU" sz="2000" b="1" dirty="0">
                <a:latin typeface="Joinks"/>
              </a:rPr>
              <a:t> стан </a:t>
            </a:r>
            <a:r>
              <a:rPr lang="ru-RU" sz="2000" b="1" dirty="0" err="1">
                <a:latin typeface="Joinks"/>
              </a:rPr>
              <a:t>пір'яного</a:t>
            </a:r>
            <a:r>
              <a:rPr lang="ru-RU" sz="2000" b="1" dirty="0">
                <a:latin typeface="Joinks"/>
              </a:rPr>
              <a:t> </a:t>
            </a:r>
            <a:r>
              <a:rPr lang="ru-RU" sz="2000" b="1" dirty="0" err="1">
                <a:latin typeface="Joinks"/>
              </a:rPr>
              <a:t>покриву</a:t>
            </a:r>
            <a:r>
              <a:rPr lang="ru-RU" dirty="0"/>
              <a:t>.</a:t>
            </a:r>
          </a:p>
        </p:txBody>
      </p:sp>
      <p:sp>
        <p:nvSpPr>
          <p:cNvPr id="6" name="Прямоугольник 5"/>
          <p:cNvSpPr/>
          <p:nvPr/>
        </p:nvSpPr>
        <p:spPr>
          <a:xfrm>
            <a:off x="844352" y="2925358"/>
            <a:ext cx="7848872" cy="1015663"/>
          </a:xfrm>
          <a:prstGeom prst="rect">
            <a:avLst/>
          </a:prstGeom>
        </p:spPr>
        <p:txBody>
          <a:bodyPr wrap="square">
            <a:spAutoFit/>
          </a:bodyPr>
          <a:lstStyle/>
          <a:p>
            <a:pPr algn="ctr"/>
            <a:r>
              <a:rPr lang="ru-RU" dirty="0" smtClean="0"/>
              <a:t>  </a:t>
            </a:r>
            <a:r>
              <a:rPr lang="ru-RU" sz="2000" b="1" dirty="0" err="1" smtClean="0">
                <a:latin typeface="Joinks"/>
              </a:rPr>
              <a:t>Серед</a:t>
            </a:r>
            <a:r>
              <a:rPr lang="ru-RU" sz="2000" b="1" dirty="0" smtClean="0">
                <a:latin typeface="Joinks"/>
              </a:rPr>
              <a:t> </a:t>
            </a:r>
            <a:r>
              <a:rPr lang="ru-RU" sz="2000" b="1" dirty="0" err="1">
                <a:latin typeface="Joinks"/>
              </a:rPr>
              <a:t>групи</a:t>
            </a:r>
            <a:r>
              <a:rPr lang="ru-RU" sz="2000" b="1" dirty="0">
                <a:latin typeface="Joinks"/>
              </a:rPr>
              <a:t> </a:t>
            </a:r>
            <a:r>
              <a:rPr lang="ru-RU" sz="2000" b="1" dirty="0" err="1">
                <a:latin typeface="Joinks"/>
              </a:rPr>
              <a:t>ніжної</a:t>
            </a:r>
            <a:r>
              <a:rPr lang="ru-RU" sz="2000" b="1" dirty="0">
                <a:latin typeface="Joinks"/>
              </a:rPr>
              <a:t> </a:t>
            </a:r>
            <a:r>
              <a:rPr lang="ru-RU" sz="2000" b="1" dirty="0" err="1">
                <a:latin typeface="Joinks"/>
              </a:rPr>
              <a:t>конституції</a:t>
            </a:r>
            <a:r>
              <a:rPr lang="ru-RU" sz="2000" b="1" dirty="0">
                <a:latin typeface="Joinks"/>
              </a:rPr>
              <a:t> є </a:t>
            </a:r>
            <a:r>
              <a:rPr lang="ru-RU" sz="2000" b="1" dirty="0" err="1">
                <a:latin typeface="Joinks"/>
              </a:rPr>
              <a:t>птиця</a:t>
            </a:r>
            <a:r>
              <a:rPr lang="ru-RU" sz="2000" b="1" dirty="0">
                <a:latin typeface="Joinks"/>
              </a:rPr>
              <a:t> з </a:t>
            </a:r>
            <a:r>
              <a:rPr lang="ru-RU" sz="2000" b="1" dirty="0" err="1">
                <a:latin typeface="Joinks"/>
              </a:rPr>
              <a:t>довгими</a:t>
            </a:r>
            <a:r>
              <a:rPr lang="ru-RU" sz="2000" b="1" dirty="0">
                <a:latin typeface="Joinks"/>
              </a:rPr>
              <a:t> хвостами, без </a:t>
            </a:r>
            <a:r>
              <a:rPr lang="ru-RU" sz="2000" b="1" dirty="0" err="1">
                <a:latin typeface="Joinks"/>
              </a:rPr>
              <a:t>хвостів</a:t>
            </a:r>
            <a:r>
              <a:rPr lang="ru-RU" sz="2000" b="1" dirty="0">
                <a:latin typeface="Joinks"/>
              </a:rPr>
              <a:t>, пухова, кучерява </a:t>
            </a:r>
            <a:r>
              <a:rPr lang="ru-RU" sz="2000" b="1" dirty="0" err="1">
                <a:latin typeface="Joinks"/>
              </a:rPr>
              <a:t>або</a:t>
            </a:r>
            <a:r>
              <a:rPr lang="ru-RU" sz="2000" b="1" dirty="0">
                <a:latin typeface="Joinks"/>
              </a:rPr>
              <a:t> </a:t>
            </a:r>
            <a:r>
              <a:rPr lang="ru-RU" sz="2000" b="1" dirty="0" err="1">
                <a:latin typeface="Joinks"/>
              </a:rPr>
              <a:t>із</a:t>
            </a:r>
            <a:r>
              <a:rPr lang="ru-RU" sz="2000" b="1" dirty="0">
                <a:latin typeface="Joinks"/>
              </a:rPr>
              <a:t> </a:t>
            </a:r>
            <a:r>
              <a:rPr lang="ru-RU" sz="2000" b="1" dirty="0" err="1">
                <a:latin typeface="Joinks"/>
              </a:rPr>
              <a:t>закругленим</a:t>
            </a:r>
            <a:r>
              <a:rPr lang="ru-RU" sz="2000" b="1" dirty="0">
                <a:latin typeface="Joinks"/>
              </a:rPr>
              <a:t> </a:t>
            </a:r>
            <a:r>
              <a:rPr lang="ru-RU" sz="2000" b="1" dirty="0" err="1">
                <a:latin typeface="Joinks"/>
              </a:rPr>
              <a:t>пір'ям</a:t>
            </a:r>
            <a:r>
              <a:rPr lang="ru-RU" dirty="0"/>
              <a:t>. </a:t>
            </a:r>
          </a:p>
        </p:txBody>
      </p:sp>
      <p:sp>
        <p:nvSpPr>
          <p:cNvPr id="7" name="Прямоугольник 6"/>
          <p:cNvSpPr/>
          <p:nvPr/>
        </p:nvSpPr>
        <p:spPr>
          <a:xfrm>
            <a:off x="933128" y="3941021"/>
            <a:ext cx="7671320" cy="707886"/>
          </a:xfrm>
          <a:prstGeom prst="rect">
            <a:avLst/>
          </a:prstGeom>
        </p:spPr>
        <p:txBody>
          <a:bodyPr wrap="square">
            <a:spAutoFit/>
          </a:bodyPr>
          <a:lstStyle/>
          <a:p>
            <a:pPr algn="ctr"/>
            <a:r>
              <a:rPr lang="ru-RU" sz="2000" b="1" dirty="0" smtClean="0">
                <a:latin typeface="Joinks"/>
              </a:rPr>
              <a:t>   До </a:t>
            </a:r>
            <a:r>
              <a:rPr lang="ru-RU" sz="2000" b="1" dirty="0" err="1">
                <a:latin typeface="Joinks"/>
              </a:rPr>
              <a:t>ніжної</a:t>
            </a:r>
            <a:r>
              <a:rPr lang="ru-RU" sz="2000" b="1" dirty="0">
                <a:latin typeface="Joinks"/>
              </a:rPr>
              <a:t> </a:t>
            </a:r>
            <a:r>
              <a:rPr lang="ru-RU" sz="2000" b="1" dirty="0" err="1">
                <a:latin typeface="Joinks"/>
              </a:rPr>
              <a:t>конституції</a:t>
            </a:r>
            <a:r>
              <a:rPr lang="ru-RU" sz="2000" b="1" dirty="0">
                <a:latin typeface="Joinks"/>
              </a:rPr>
              <a:t> </a:t>
            </a:r>
            <a:r>
              <a:rPr lang="ru-RU" sz="2000" b="1" dirty="0" err="1">
                <a:latin typeface="Joinks"/>
              </a:rPr>
              <a:t>відносять</a:t>
            </a:r>
            <a:r>
              <a:rPr lang="ru-RU" sz="2000" b="1" dirty="0">
                <a:latin typeface="Joinks"/>
              </a:rPr>
              <a:t> </a:t>
            </a:r>
            <a:r>
              <a:rPr lang="ru-RU" sz="2000" b="1" dirty="0" err="1">
                <a:latin typeface="Joinks"/>
              </a:rPr>
              <a:t>птицю</a:t>
            </a:r>
            <a:r>
              <a:rPr lang="ru-RU" sz="2000" b="1" dirty="0">
                <a:latin typeface="Joinks"/>
              </a:rPr>
              <a:t> </a:t>
            </a:r>
            <a:r>
              <a:rPr lang="ru-RU" sz="2000" b="1" dirty="0" err="1">
                <a:latin typeface="Joinks"/>
              </a:rPr>
              <a:t>декоративних</a:t>
            </a:r>
            <a:r>
              <a:rPr lang="ru-RU" sz="2000" b="1" dirty="0">
                <a:latin typeface="Joinks"/>
              </a:rPr>
              <a:t> </a:t>
            </a:r>
            <a:r>
              <a:rPr lang="ru-RU" sz="2000" b="1" dirty="0" err="1">
                <a:latin typeface="Joinks"/>
              </a:rPr>
              <a:t>порід</a:t>
            </a:r>
            <a:r>
              <a:rPr lang="ru-RU" dirty="0"/>
              <a:t>. </a:t>
            </a:r>
          </a:p>
        </p:txBody>
      </p:sp>
      <p:pic>
        <p:nvPicPr>
          <p:cNvPr id="8" name="Рисунок 7"/>
          <p:cNvPicPr/>
          <p:nvPr/>
        </p:nvPicPr>
        <p:blipFill>
          <a:blip r:embed="rId2" cstate="print"/>
          <a:srcRect l="8885" t="27225" r="7693" b="6229"/>
          <a:stretch>
            <a:fillRect/>
          </a:stretch>
        </p:blipFill>
        <p:spPr bwMode="auto">
          <a:xfrm>
            <a:off x="827787" y="4371164"/>
            <a:ext cx="2592086" cy="17011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Рисунок 8"/>
          <p:cNvPicPr/>
          <p:nvPr/>
        </p:nvPicPr>
        <p:blipFill>
          <a:blip r:embed="rId3" cstate="print"/>
          <a:srcRect l="15717" t="3871" r="15717"/>
          <a:stretch>
            <a:fillRect/>
          </a:stretch>
        </p:blipFill>
        <p:spPr bwMode="auto">
          <a:xfrm>
            <a:off x="5868144" y="4408521"/>
            <a:ext cx="2249016" cy="16772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Прямоугольник 9"/>
          <p:cNvSpPr/>
          <p:nvPr/>
        </p:nvSpPr>
        <p:spPr>
          <a:xfrm>
            <a:off x="886542" y="6302655"/>
            <a:ext cx="3581045" cy="4001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uk-UA" sz="2000" b="1" dirty="0">
                <a:solidFill>
                  <a:schemeClr val="bg1"/>
                </a:solidFill>
                <a:latin typeface="Joinks"/>
              </a:rPr>
              <a:t>1</a:t>
            </a:r>
            <a:r>
              <a:rPr lang="uk-UA" sz="2000" b="1" dirty="0" smtClean="0">
                <a:solidFill>
                  <a:schemeClr val="bg1"/>
                </a:solidFill>
                <a:latin typeface="Joinks"/>
              </a:rPr>
              <a:t> </a:t>
            </a:r>
            <a:r>
              <a:rPr lang="uk-UA" sz="2000" b="1" dirty="0">
                <a:solidFill>
                  <a:schemeClr val="bg1"/>
                </a:solidFill>
                <a:latin typeface="Joinks"/>
              </a:rPr>
              <a:t>– </a:t>
            </a:r>
            <a:r>
              <a:rPr lang="uk-UA" sz="2000" b="1" dirty="0" err="1">
                <a:solidFill>
                  <a:schemeClr val="bg1"/>
                </a:solidFill>
                <a:latin typeface="Joinks"/>
              </a:rPr>
              <a:t>бентамка</a:t>
            </a:r>
            <a:r>
              <a:rPr lang="uk-UA" sz="2000" b="1" dirty="0">
                <a:solidFill>
                  <a:schemeClr val="bg1"/>
                </a:solidFill>
                <a:latin typeface="Joinks"/>
              </a:rPr>
              <a:t> </a:t>
            </a:r>
            <a:r>
              <a:rPr lang="uk-UA" sz="2000" b="1" dirty="0" smtClean="0">
                <a:solidFill>
                  <a:schemeClr val="bg1"/>
                </a:solidFill>
                <a:latin typeface="Joinks"/>
              </a:rPr>
              <a:t>голландська</a:t>
            </a:r>
            <a:r>
              <a:rPr lang="uk-UA" dirty="0"/>
              <a:t>;</a:t>
            </a:r>
            <a:endParaRPr lang="ru-RU" dirty="0"/>
          </a:p>
        </p:txBody>
      </p:sp>
      <p:sp>
        <p:nvSpPr>
          <p:cNvPr id="11" name="Прямоугольник 10"/>
          <p:cNvSpPr/>
          <p:nvPr/>
        </p:nvSpPr>
        <p:spPr>
          <a:xfrm>
            <a:off x="5626968" y="6278984"/>
            <a:ext cx="3054041"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a:solidFill>
                  <a:schemeClr val="bg1"/>
                </a:solidFill>
                <a:latin typeface="Joinks"/>
              </a:rPr>
              <a:t>2</a:t>
            </a:r>
            <a:r>
              <a:rPr lang="uk-UA" sz="2000" b="1" dirty="0" smtClean="0">
                <a:solidFill>
                  <a:schemeClr val="bg1"/>
                </a:solidFill>
                <a:latin typeface="Joinks"/>
              </a:rPr>
              <a:t> </a:t>
            </a:r>
            <a:r>
              <a:rPr lang="uk-UA" sz="2000" b="1" dirty="0">
                <a:solidFill>
                  <a:schemeClr val="bg1"/>
                </a:solidFill>
                <a:latin typeface="Joinks"/>
              </a:rPr>
              <a:t>– </a:t>
            </a:r>
            <a:r>
              <a:rPr lang="uk-UA" sz="2000" b="1" dirty="0" err="1">
                <a:solidFill>
                  <a:schemeClr val="bg1"/>
                </a:solidFill>
                <a:latin typeface="Joinks"/>
              </a:rPr>
              <a:t>бентамка</a:t>
            </a:r>
            <a:r>
              <a:rPr lang="uk-UA" sz="2000" b="1" dirty="0">
                <a:solidFill>
                  <a:schemeClr val="bg1"/>
                </a:solidFill>
                <a:latin typeface="Joinks"/>
              </a:rPr>
              <a:t> японська</a:t>
            </a:r>
            <a:endParaRPr lang="ru-RU" sz="2000" b="1" dirty="0">
              <a:solidFill>
                <a:schemeClr val="bg1"/>
              </a:solidFill>
              <a:latin typeface="Joinks"/>
            </a:endParaRPr>
          </a:p>
        </p:txBody>
      </p:sp>
    </p:spTree>
    <p:extLst>
      <p:ext uri="{BB962C8B-B14F-4D97-AF65-F5344CB8AC3E}">
        <p14:creationId xmlns:p14="http://schemas.microsoft.com/office/powerpoint/2010/main" val="39031660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0"/>
                            </p:stCondLst>
                            <p:childTnLst>
                              <p:par>
                                <p:cTn id="26" presetID="2" presetClass="entr" presetSubtype="2" fill="hold"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C:\Documents and Settings\Admin\Мои документы\Мои рисунки\Холдинг АВАНГАРД\квоч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3251200"/>
            <a:ext cx="1426517" cy="1041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Схема 1"/>
          <p:cNvGraphicFramePr/>
          <p:nvPr>
            <p:extLst>
              <p:ext uri="{D42A27DB-BD31-4B8C-83A1-F6EECF244321}">
                <p14:modId xmlns:p14="http://schemas.microsoft.com/office/powerpoint/2010/main" val="1622401527"/>
              </p:ext>
            </p:extLst>
          </p:nvPr>
        </p:nvGraphicFramePr>
        <p:xfrm>
          <a:off x="1500337" y="1403438"/>
          <a:ext cx="6096000" cy="4721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p:cNvSpPr/>
          <p:nvPr/>
        </p:nvSpPr>
        <p:spPr>
          <a:xfrm>
            <a:off x="683568" y="203109"/>
            <a:ext cx="784887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ru-RU" sz="3600" dirty="0" err="1">
                <a:solidFill>
                  <a:prstClr val="black"/>
                </a:solidFill>
                <a:latin typeface="Joinks"/>
              </a:rPr>
              <a:t>Класифікація</a:t>
            </a:r>
            <a:r>
              <a:rPr lang="ru-RU" sz="3600" dirty="0">
                <a:solidFill>
                  <a:prstClr val="black"/>
                </a:solidFill>
                <a:latin typeface="Joinks"/>
              </a:rPr>
              <a:t> </a:t>
            </a:r>
            <a:r>
              <a:rPr lang="ru-RU" sz="3600" dirty="0" err="1">
                <a:solidFill>
                  <a:prstClr val="black"/>
                </a:solidFill>
                <a:latin typeface="Joinks"/>
              </a:rPr>
              <a:t>типів</a:t>
            </a:r>
            <a:r>
              <a:rPr lang="ru-RU" sz="3600" dirty="0">
                <a:solidFill>
                  <a:prstClr val="black"/>
                </a:solidFill>
                <a:latin typeface="Joinks"/>
              </a:rPr>
              <a:t> </a:t>
            </a:r>
            <a:r>
              <a:rPr lang="ru-RU" sz="3600" dirty="0" err="1" smtClean="0">
                <a:solidFill>
                  <a:prstClr val="black"/>
                </a:solidFill>
                <a:latin typeface="Joinks"/>
              </a:rPr>
              <a:t>конституції</a:t>
            </a:r>
            <a:r>
              <a:rPr lang="ru-RU" sz="3600" dirty="0" smtClean="0">
                <a:solidFill>
                  <a:prstClr val="black"/>
                </a:solidFill>
                <a:latin typeface="Joinks"/>
              </a:rPr>
              <a:t>, </a:t>
            </a:r>
            <a:r>
              <a:rPr lang="ru-RU" sz="3600" dirty="0" err="1" smtClean="0">
                <a:solidFill>
                  <a:prstClr val="black"/>
                </a:solidFill>
                <a:latin typeface="Joinks"/>
              </a:rPr>
              <a:t>які</a:t>
            </a:r>
            <a:r>
              <a:rPr lang="ru-RU" sz="3600" dirty="0" smtClean="0">
                <a:solidFill>
                  <a:prstClr val="black"/>
                </a:solidFill>
                <a:latin typeface="Joinks"/>
              </a:rPr>
              <a:t> </a:t>
            </a:r>
            <a:r>
              <a:rPr lang="ru-RU" sz="3600" dirty="0" err="1" smtClean="0">
                <a:solidFill>
                  <a:prstClr val="black"/>
                </a:solidFill>
                <a:latin typeface="Joinks"/>
              </a:rPr>
              <a:t>зустрічаються</a:t>
            </a:r>
            <a:r>
              <a:rPr lang="ru-RU" sz="3600" dirty="0" smtClean="0">
                <a:solidFill>
                  <a:prstClr val="black"/>
                </a:solidFill>
                <a:latin typeface="Joinks"/>
              </a:rPr>
              <a:t> у </a:t>
            </a:r>
            <a:r>
              <a:rPr lang="ru-RU" sz="3600" dirty="0" err="1" smtClean="0">
                <a:solidFill>
                  <a:prstClr val="black"/>
                </a:solidFill>
                <a:latin typeface="Joinks"/>
              </a:rPr>
              <a:t>практиці</a:t>
            </a:r>
            <a:endParaRPr lang="ru-RU" sz="3600" dirty="0">
              <a:solidFill>
                <a:prstClr val="black"/>
              </a:solidFill>
              <a:latin typeface="Joinks"/>
            </a:endParaRPr>
          </a:p>
        </p:txBody>
      </p:sp>
      <p:pic>
        <p:nvPicPr>
          <p:cNvPr id="4098" name="Picture 2" descr="C:\Documents and Settings\Admin\Мои документы\Мои рисунки\ФОТО ДЛЯ ПРЕЗЕНТАЦІЙ\російська біла порода.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92" y="4641850"/>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nts and Settings\Admin\Мои документы\Мои рисунки\ФОТО ДЛЯ ПРЕЗЕНТАЦІЙ\качки.....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74" y="2206625"/>
            <a:ext cx="1628526"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Documents and Settings\Admin\Мои документы\Мои рисунки\ФОТО ДЛЯ ПРЕЗЕНТАЦІЙ\курчава  порода курей.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312" y="4641850"/>
            <a:ext cx="1604938"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Documents and Settings\Admin\Мои документы\Мои рисунки\ФОТО ДЛЯ ПРЕЗЕНТАЦІЙ\на траві.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5563" y="5356225"/>
            <a:ext cx="17621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Documents and Settings\Admin\Мои документы\Мои рисунки\Холдинг АВАНГАРД\індик.jpe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0312" y="2206625"/>
            <a:ext cx="1763689" cy="142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7676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4000"/>
                            </p:stCondLst>
                            <p:childTnLst>
                              <p:par>
                                <p:cTn id="21" presetID="2" presetClass="entr" presetSubtype="12" fill="hold" nodeType="after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additive="base">
                                        <p:cTn id="23" dur="1000" fill="hold"/>
                                        <p:tgtEl>
                                          <p:spTgt spid="4102"/>
                                        </p:tgtEl>
                                        <p:attrNameLst>
                                          <p:attrName>ppt_x</p:attrName>
                                        </p:attrNameLst>
                                      </p:cBhvr>
                                      <p:tavLst>
                                        <p:tav tm="0">
                                          <p:val>
                                            <p:strVal val="0-#ppt_w/2"/>
                                          </p:val>
                                        </p:tav>
                                        <p:tav tm="100000">
                                          <p:val>
                                            <p:strVal val="#ppt_x"/>
                                          </p:val>
                                        </p:tav>
                                      </p:tavLst>
                                    </p:anim>
                                    <p:anim calcmode="lin" valueType="num">
                                      <p:cBhvr additive="base">
                                        <p:cTn id="24" dur="1000" fill="hold"/>
                                        <p:tgtEl>
                                          <p:spTgt spid="4102"/>
                                        </p:tgtEl>
                                        <p:attrNameLst>
                                          <p:attrName>ppt_y</p:attrName>
                                        </p:attrNameLst>
                                      </p:cBhvr>
                                      <p:tavLst>
                                        <p:tav tm="0">
                                          <p:val>
                                            <p:strVal val="1+#ppt_h/2"/>
                                          </p:val>
                                        </p:tav>
                                        <p:tav tm="100000">
                                          <p:val>
                                            <p:strVal val="#ppt_y"/>
                                          </p:val>
                                        </p:tav>
                                      </p:tavLst>
                                    </p:anim>
                                  </p:childTnLst>
                                </p:cTn>
                              </p:par>
                            </p:childTnLst>
                          </p:cTn>
                        </p:par>
                        <p:par>
                          <p:cTn id="25" fill="hold">
                            <p:stCondLst>
                              <p:cond delay="5000"/>
                            </p:stCondLst>
                            <p:childTnLst>
                              <p:par>
                                <p:cTn id="26" presetID="2" presetClass="entr" presetSubtype="3" fill="hold" nodeType="afterEffect">
                                  <p:stCondLst>
                                    <p:cond delay="0"/>
                                  </p:stCondLst>
                                  <p:childTnLst>
                                    <p:set>
                                      <p:cBhvr>
                                        <p:cTn id="27" dur="1" fill="hold">
                                          <p:stCondLst>
                                            <p:cond delay="0"/>
                                          </p:stCondLst>
                                        </p:cTn>
                                        <p:tgtEl>
                                          <p:spTgt spid="4106"/>
                                        </p:tgtEl>
                                        <p:attrNameLst>
                                          <p:attrName>style.visibility</p:attrName>
                                        </p:attrNameLst>
                                      </p:cBhvr>
                                      <p:to>
                                        <p:strVal val="visible"/>
                                      </p:to>
                                    </p:set>
                                    <p:anim calcmode="lin" valueType="num">
                                      <p:cBhvr additive="base">
                                        <p:cTn id="28" dur="1000" fill="hold"/>
                                        <p:tgtEl>
                                          <p:spTgt spid="4106"/>
                                        </p:tgtEl>
                                        <p:attrNameLst>
                                          <p:attrName>ppt_x</p:attrName>
                                        </p:attrNameLst>
                                      </p:cBhvr>
                                      <p:tavLst>
                                        <p:tav tm="0">
                                          <p:val>
                                            <p:strVal val="1+#ppt_w/2"/>
                                          </p:val>
                                        </p:tav>
                                        <p:tav tm="100000">
                                          <p:val>
                                            <p:strVal val="#ppt_x"/>
                                          </p:val>
                                        </p:tav>
                                      </p:tavLst>
                                    </p:anim>
                                    <p:anim calcmode="lin" valueType="num">
                                      <p:cBhvr additive="base">
                                        <p:cTn id="29" dur="1000" fill="hold"/>
                                        <p:tgtEl>
                                          <p:spTgt spid="4106"/>
                                        </p:tgtEl>
                                        <p:attrNameLst>
                                          <p:attrName>ppt_y</p:attrName>
                                        </p:attrNameLst>
                                      </p:cBhvr>
                                      <p:tavLst>
                                        <p:tav tm="0">
                                          <p:val>
                                            <p:strVal val="0-#ppt_h/2"/>
                                          </p:val>
                                        </p:tav>
                                        <p:tav tm="100000">
                                          <p:val>
                                            <p:strVal val="#ppt_y"/>
                                          </p:val>
                                        </p:tav>
                                      </p:tavLst>
                                    </p:anim>
                                  </p:childTnLst>
                                </p:cTn>
                              </p:par>
                            </p:childTnLst>
                          </p:cTn>
                        </p:par>
                        <p:par>
                          <p:cTn id="30" fill="hold">
                            <p:stCondLst>
                              <p:cond delay="6000"/>
                            </p:stCondLst>
                            <p:childTnLst>
                              <p:par>
                                <p:cTn id="31" presetID="2" presetClass="entr" presetSubtype="8" fill="hold" nodeType="afterEffect">
                                  <p:stCondLst>
                                    <p:cond delay="0"/>
                                  </p:stCondLst>
                                  <p:childTnLst>
                                    <p:set>
                                      <p:cBhvr>
                                        <p:cTn id="32" dur="1" fill="hold">
                                          <p:stCondLst>
                                            <p:cond delay="0"/>
                                          </p:stCondLst>
                                        </p:cTn>
                                        <p:tgtEl>
                                          <p:spTgt spid="4098"/>
                                        </p:tgtEl>
                                        <p:attrNameLst>
                                          <p:attrName>style.visibility</p:attrName>
                                        </p:attrNameLst>
                                      </p:cBhvr>
                                      <p:to>
                                        <p:strVal val="visible"/>
                                      </p:to>
                                    </p:set>
                                    <p:anim calcmode="lin" valueType="num">
                                      <p:cBhvr additive="base">
                                        <p:cTn id="33" dur="1000" fill="hold"/>
                                        <p:tgtEl>
                                          <p:spTgt spid="4098"/>
                                        </p:tgtEl>
                                        <p:attrNameLst>
                                          <p:attrName>ppt_x</p:attrName>
                                        </p:attrNameLst>
                                      </p:cBhvr>
                                      <p:tavLst>
                                        <p:tav tm="0">
                                          <p:val>
                                            <p:strVal val="0-#ppt_w/2"/>
                                          </p:val>
                                        </p:tav>
                                        <p:tav tm="100000">
                                          <p:val>
                                            <p:strVal val="#ppt_x"/>
                                          </p:val>
                                        </p:tav>
                                      </p:tavLst>
                                    </p:anim>
                                    <p:anim calcmode="lin" valueType="num">
                                      <p:cBhvr additive="base">
                                        <p:cTn id="34" dur="1000" fill="hold"/>
                                        <p:tgtEl>
                                          <p:spTgt spid="4098"/>
                                        </p:tgtEl>
                                        <p:attrNameLst>
                                          <p:attrName>ppt_y</p:attrName>
                                        </p:attrNameLst>
                                      </p:cBhvr>
                                      <p:tavLst>
                                        <p:tav tm="0">
                                          <p:val>
                                            <p:strVal val="#ppt_y"/>
                                          </p:val>
                                        </p:tav>
                                        <p:tav tm="100000">
                                          <p:val>
                                            <p:strVal val="#ppt_y"/>
                                          </p:val>
                                        </p:tav>
                                      </p:tavLst>
                                    </p:anim>
                                  </p:childTnLst>
                                </p:cTn>
                              </p:par>
                            </p:childTnLst>
                          </p:cTn>
                        </p:par>
                        <p:par>
                          <p:cTn id="35" fill="hold">
                            <p:stCondLst>
                              <p:cond delay="7000"/>
                            </p:stCondLst>
                            <p:childTnLst>
                              <p:par>
                                <p:cTn id="36" presetID="2" presetClass="entr" presetSubtype="2" fill="hold" nodeType="afterEffect">
                                  <p:stCondLst>
                                    <p:cond delay="0"/>
                                  </p:stCondLst>
                                  <p:childTnLst>
                                    <p:set>
                                      <p:cBhvr>
                                        <p:cTn id="37" dur="1" fill="hold">
                                          <p:stCondLst>
                                            <p:cond delay="0"/>
                                          </p:stCondLst>
                                        </p:cTn>
                                        <p:tgtEl>
                                          <p:spTgt spid="4103"/>
                                        </p:tgtEl>
                                        <p:attrNameLst>
                                          <p:attrName>style.visibility</p:attrName>
                                        </p:attrNameLst>
                                      </p:cBhvr>
                                      <p:to>
                                        <p:strVal val="visible"/>
                                      </p:to>
                                    </p:set>
                                    <p:anim calcmode="lin" valueType="num">
                                      <p:cBhvr additive="base">
                                        <p:cTn id="38" dur="1000" fill="hold"/>
                                        <p:tgtEl>
                                          <p:spTgt spid="4103"/>
                                        </p:tgtEl>
                                        <p:attrNameLst>
                                          <p:attrName>ppt_x</p:attrName>
                                        </p:attrNameLst>
                                      </p:cBhvr>
                                      <p:tavLst>
                                        <p:tav tm="0">
                                          <p:val>
                                            <p:strVal val="1+#ppt_w/2"/>
                                          </p:val>
                                        </p:tav>
                                        <p:tav tm="100000">
                                          <p:val>
                                            <p:strVal val="#ppt_x"/>
                                          </p:val>
                                        </p:tav>
                                      </p:tavLst>
                                    </p:anim>
                                    <p:anim calcmode="lin" valueType="num">
                                      <p:cBhvr additive="base">
                                        <p:cTn id="39" dur="1000" fill="hold"/>
                                        <p:tgtEl>
                                          <p:spTgt spid="4103"/>
                                        </p:tgtEl>
                                        <p:attrNameLst>
                                          <p:attrName>ppt_y</p:attrName>
                                        </p:attrNameLst>
                                      </p:cBhvr>
                                      <p:tavLst>
                                        <p:tav tm="0">
                                          <p:val>
                                            <p:strVal val="#ppt_y"/>
                                          </p:val>
                                        </p:tav>
                                        <p:tav tm="100000">
                                          <p:val>
                                            <p:strVal val="#ppt_y"/>
                                          </p:val>
                                        </p:tav>
                                      </p:tavLst>
                                    </p:anim>
                                  </p:childTnLst>
                                </p:cTn>
                              </p:par>
                            </p:childTnLst>
                          </p:cTn>
                        </p:par>
                        <p:par>
                          <p:cTn id="40" fill="hold">
                            <p:stCondLst>
                              <p:cond delay="8000"/>
                            </p:stCondLst>
                            <p:childTnLst>
                              <p:par>
                                <p:cTn id="41" presetID="42" presetClass="entr" presetSubtype="0" fill="hold" nodeType="afterEffect">
                                  <p:stCondLst>
                                    <p:cond delay="0"/>
                                  </p:stCondLst>
                                  <p:childTnLst>
                                    <p:set>
                                      <p:cBhvr>
                                        <p:cTn id="42" dur="1" fill="hold">
                                          <p:stCondLst>
                                            <p:cond delay="0"/>
                                          </p:stCondLst>
                                        </p:cTn>
                                        <p:tgtEl>
                                          <p:spTgt spid="4104"/>
                                        </p:tgtEl>
                                        <p:attrNameLst>
                                          <p:attrName>style.visibility</p:attrName>
                                        </p:attrNameLst>
                                      </p:cBhvr>
                                      <p:to>
                                        <p:strVal val="visible"/>
                                      </p:to>
                                    </p:set>
                                    <p:animEffect transition="in" filter="fade">
                                      <p:cBhvr>
                                        <p:cTn id="43" dur="1000"/>
                                        <p:tgtEl>
                                          <p:spTgt spid="4104"/>
                                        </p:tgtEl>
                                      </p:cBhvr>
                                    </p:animEffect>
                                    <p:anim calcmode="lin" valueType="num">
                                      <p:cBhvr>
                                        <p:cTn id="44" dur="1000" fill="hold"/>
                                        <p:tgtEl>
                                          <p:spTgt spid="4104"/>
                                        </p:tgtEl>
                                        <p:attrNameLst>
                                          <p:attrName>ppt_x</p:attrName>
                                        </p:attrNameLst>
                                      </p:cBhvr>
                                      <p:tavLst>
                                        <p:tav tm="0">
                                          <p:val>
                                            <p:strVal val="#ppt_x"/>
                                          </p:val>
                                        </p:tav>
                                        <p:tav tm="100000">
                                          <p:val>
                                            <p:strVal val="#ppt_x"/>
                                          </p:val>
                                        </p:tav>
                                      </p:tavLst>
                                    </p:anim>
                                    <p:anim calcmode="lin" valueType="num">
                                      <p:cBhvr>
                                        <p:cTn id="45"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13" y="1038331"/>
            <a:ext cx="3798168" cy="1938992"/>
          </a:xfrm>
          <a:prstGeom prst="rect">
            <a:avLst/>
          </a:prstGeom>
        </p:spPr>
        <p:txBody>
          <a:bodyPr wrap="square">
            <a:spAutoFit/>
          </a:bodyPr>
          <a:lstStyle/>
          <a:p>
            <a:pPr algn="ctr"/>
            <a:r>
              <a:rPr lang="uk-UA" sz="2000" b="1" dirty="0"/>
              <a:t>Існує пряма залежність між напрямом і характером продуктивності </a:t>
            </a:r>
            <a:r>
              <a:rPr lang="uk-UA" sz="2000" b="1" dirty="0" smtClean="0"/>
              <a:t>та будовою тіла і </a:t>
            </a:r>
            <a:r>
              <a:rPr lang="uk-UA" sz="2000" b="1" dirty="0"/>
              <a:t>типом конституції </a:t>
            </a:r>
            <a:endParaRPr lang="ru-RU" sz="2000" b="1"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2178287418"/>
              </p:ext>
            </p:extLst>
          </p:nvPr>
        </p:nvGraphicFramePr>
        <p:xfrm>
          <a:off x="963127" y="3969618"/>
          <a:ext cx="1919288" cy="1943100"/>
        </p:xfrm>
        <a:graphic>
          <a:graphicData uri="http://schemas.openxmlformats.org/presentationml/2006/ole">
            <mc:AlternateContent xmlns:mc="http://schemas.openxmlformats.org/markup-compatibility/2006">
              <mc:Choice xmlns:v="urn:schemas-microsoft-com:vml" Requires="v">
                <p:oleObj spid="_x0000_s1269" r:id="rId3" imgW="2333333" imgH="2362530" progId="">
                  <p:embed/>
                </p:oleObj>
              </mc:Choice>
              <mc:Fallback>
                <p:oleObj r:id="rId3" imgW="2333333" imgH="236253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27" y="3969618"/>
                        <a:ext cx="1919288"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245738603"/>
              </p:ext>
            </p:extLst>
          </p:nvPr>
        </p:nvGraphicFramePr>
        <p:xfrm>
          <a:off x="3757882" y="1737370"/>
          <a:ext cx="1835150" cy="1943100"/>
        </p:xfrm>
        <a:graphic>
          <a:graphicData uri="http://schemas.openxmlformats.org/presentationml/2006/ole">
            <mc:AlternateContent xmlns:mc="http://schemas.openxmlformats.org/markup-compatibility/2006">
              <mc:Choice xmlns:v="urn:schemas-microsoft-com:vml" Requires="v">
                <p:oleObj spid="_x0000_s1270" r:id="rId5" imgW="1943371" imgH="2057143" progId="">
                  <p:embed/>
                </p:oleObj>
              </mc:Choice>
              <mc:Fallback>
                <p:oleObj r:id="rId5" imgW="1943371" imgH="2057143"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7882" y="1737370"/>
                        <a:ext cx="183515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4215432389"/>
              </p:ext>
            </p:extLst>
          </p:nvPr>
        </p:nvGraphicFramePr>
        <p:xfrm>
          <a:off x="6356370" y="764123"/>
          <a:ext cx="1816100" cy="1943100"/>
        </p:xfrm>
        <a:graphic>
          <a:graphicData uri="http://schemas.openxmlformats.org/presentationml/2006/ole">
            <mc:AlternateContent xmlns:mc="http://schemas.openxmlformats.org/markup-compatibility/2006">
              <mc:Choice xmlns:v="urn:schemas-microsoft-com:vml" Requires="v">
                <p:oleObj spid="_x0000_s1271" r:id="rId7" imgW="2190476" imgH="2314286" progId="">
                  <p:embed/>
                </p:oleObj>
              </mc:Choice>
              <mc:Fallback>
                <p:oleObj r:id="rId7" imgW="2190476" imgH="2314286"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6370" y="764123"/>
                        <a:ext cx="181610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Прямоугольник 5"/>
          <p:cNvSpPr/>
          <p:nvPr/>
        </p:nvSpPr>
        <p:spPr>
          <a:xfrm>
            <a:off x="5004048" y="4451628"/>
            <a:ext cx="3704182" cy="2246769"/>
          </a:xfrm>
          <a:prstGeom prst="rect">
            <a:avLst/>
          </a:prstGeom>
        </p:spPr>
        <p:txBody>
          <a:bodyPr wrap="square">
            <a:spAutoFit/>
          </a:bodyPr>
          <a:lstStyle/>
          <a:p>
            <a:pPr algn="ctr"/>
            <a:r>
              <a:rPr lang="uk-UA" sz="2000" b="1" dirty="0" smtClean="0"/>
              <a:t>Тому, проводячи племінну роботу, </a:t>
            </a:r>
            <a:r>
              <a:rPr lang="uk-UA" sz="2000" b="1" dirty="0"/>
              <a:t>оцінюють не тільки продуктивність птиці, але враховують також її конституцію та </a:t>
            </a:r>
            <a:r>
              <a:rPr lang="uk-UA" sz="2000" b="1" dirty="0" smtClean="0"/>
              <a:t>екстер’єр</a:t>
            </a:r>
            <a:r>
              <a:rPr lang="uk-UA" dirty="0" smtClean="0"/>
              <a:t> </a:t>
            </a:r>
            <a:endParaRPr lang="ru-RU" dirty="0"/>
          </a:p>
        </p:txBody>
      </p:sp>
      <p:sp>
        <p:nvSpPr>
          <p:cNvPr id="7" name="Прямоугольник 6"/>
          <p:cNvSpPr/>
          <p:nvPr/>
        </p:nvSpPr>
        <p:spPr>
          <a:xfrm>
            <a:off x="1115616" y="6021288"/>
            <a:ext cx="1624163"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uk-UA" b="1" dirty="0"/>
              <a:t>1 – яєчний</a:t>
            </a:r>
            <a:endParaRPr lang="ru-RU" b="1" dirty="0"/>
          </a:p>
        </p:txBody>
      </p:sp>
      <p:sp>
        <p:nvSpPr>
          <p:cNvPr id="8" name="Прямоугольник 7"/>
          <p:cNvSpPr/>
          <p:nvPr/>
        </p:nvSpPr>
        <p:spPr>
          <a:xfrm>
            <a:off x="3446595" y="3933056"/>
            <a:ext cx="2457724"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b="1" dirty="0"/>
              <a:t>2 – м’ясо-яєчний</a:t>
            </a:r>
            <a:endParaRPr lang="ru-RU" b="1" dirty="0"/>
          </a:p>
        </p:txBody>
      </p:sp>
      <p:sp>
        <p:nvSpPr>
          <p:cNvPr id="9" name="Прямоугольник 8"/>
          <p:cNvSpPr/>
          <p:nvPr/>
        </p:nvSpPr>
        <p:spPr>
          <a:xfrm>
            <a:off x="6407708" y="2841332"/>
            <a:ext cx="1733167"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uk-UA" b="1" dirty="0"/>
              <a:t>3 – м’ясний</a:t>
            </a:r>
            <a:endParaRPr lang="ru-RU" b="1" dirty="0"/>
          </a:p>
        </p:txBody>
      </p:sp>
      <p:sp>
        <p:nvSpPr>
          <p:cNvPr id="10" name="Прямоугольник 9"/>
          <p:cNvSpPr/>
          <p:nvPr/>
        </p:nvSpPr>
        <p:spPr>
          <a:xfrm>
            <a:off x="1475656" y="179348"/>
            <a:ext cx="5788764"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uk-UA" sz="3200" b="1" dirty="0">
                <a:solidFill>
                  <a:srgbClr val="C00000"/>
                </a:solidFill>
              </a:rPr>
              <a:t>Типи будови тіла курей</a:t>
            </a:r>
            <a:endParaRPr lang="ru-RU" sz="3200" b="1" dirty="0">
              <a:solidFill>
                <a:srgbClr val="C00000"/>
              </a:solidFill>
            </a:endParaRPr>
          </a:p>
        </p:txBody>
      </p:sp>
    </p:spTree>
    <p:extLst>
      <p:ext uri="{BB962C8B-B14F-4D97-AF65-F5344CB8AC3E}">
        <p14:creationId xmlns:p14="http://schemas.microsoft.com/office/powerpoint/2010/main" val="210562104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1"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21"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par>
                          <p:cTn id="34" fill="hold">
                            <p:stCondLst>
                              <p:cond delay="9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10000"/>
                            </p:stCondLst>
                            <p:childTnLst>
                              <p:par>
                                <p:cTn id="41" presetID="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 calcmode="lin" valueType="num">
                                      <p:cBhvr additive="base">
                                        <p:cTn id="4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11000"/>
                            </p:stCondLst>
                            <p:childTnLst>
                              <p:par>
                                <p:cTn id="46" presetID="2" presetClass="entr" presetSubtype="2"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1000" fill="hold"/>
                                        <p:tgtEl>
                                          <p:spTgt spid="6"/>
                                        </p:tgtEl>
                                        <p:attrNameLst>
                                          <p:attrName>ppt_x</p:attrName>
                                        </p:attrNameLst>
                                      </p:cBhvr>
                                      <p:tavLst>
                                        <p:tav tm="0">
                                          <p:val>
                                            <p:strVal val="1+#ppt_w/2"/>
                                          </p:val>
                                        </p:tav>
                                        <p:tav tm="100000">
                                          <p:val>
                                            <p:strVal val="#ppt_x"/>
                                          </p:val>
                                        </p:tav>
                                      </p:tavLst>
                                    </p:anim>
                                    <p:anim calcmode="lin" valueType="num">
                                      <p:cBhvr additive="base">
                                        <p:cTn id="4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smtClean="0"/>
              <a:t>   </a:t>
            </a:r>
            <a:r>
              <a:rPr lang="uk-UA" sz="2800" b="1" dirty="0" smtClean="0"/>
              <a:t>Кури </a:t>
            </a:r>
            <a:r>
              <a:rPr lang="uk-UA" sz="2800" b="1" dirty="0"/>
              <a:t>різних напрямів і типів конституції</a:t>
            </a:r>
            <a:endParaRPr lang="ru-RU"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146" y="891275"/>
            <a:ext cx="4464496" cy="5805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17484" y="1556792"/>
            <a:ext cx="1624163" cy="369332"/>
          </a:xfrm>
          <a:prstGeom prst="rect">
            <a:avLst/>
          </a:prstGeom>
        </p:spPr>
        <p:txBody>
          <a:bodyPr wrap="none">
            <a:spAutoFit/>
          </a:bodyPr>
          <a:lstStyle/>
          <a:p>
            <a:r>
              <a:rPr lang="uk-UA" b="1" dirty="0"/>
              <a:t>1 – яєчний</a:t>
            </a:r>
            <a:endParaRPr lang="ru-RU" b="1" dirty="0"/>
          </a:p>
        </p:txBody>
      </p:sp>
      <p:sp>
        <p:nvSpPr>
          <p:cNvPr id="6" name="Прямоугольник 5"/>
          <p:cNvSpPr/>
          <p:nvPr/>
        </p:nvSpPr>
        <p:spPr>
          <a:xfrm>
            <a:off x="703" y="3310039"/>
            <a:ext cx="2457724" cy="369332"/>
          </a:xfrm>
          <a:prstGeom prst="rect">
            <a:avLst/>
          </a:prstGeom>
        </p:spPr>
        <p:txBody>
          <a:bodyPr wrap="none">
            <a:spAutoFit/>
          </a:bodyPr>
          <a:lstStyle/>
          <a:p>
            <a:r>
              <a:rPr lang="uk-UA" b="1" dirty="0"/>
              <a:t>2 – м’ясо-яєчний</a:t>
            </a:r>
            <a:endParaRPr lang="ru-RU" b="1" dirty="0"/>
          </a:p>
        </p:txBody>
      </p:sp>
      <p:sp>
        <p:nvSpPr>
          <p:cNvPr id="7" name="Прямоугольник 6"/>
          <p:cNvSpPr/>
          <p:nvPr/>
        </p:nvSpPr>
        <p:spPr>
          <a:xfrm>
            <a:off x="417484" y="5013176"/>
            <a:ext cx="1733167" cy="369332"/>
          </a:xfrm>
          <a:prstGeom prst="rect">
            <a:avLst/>
          </a:prstGeom>
        </p:spPr>
        <p:txBody>
          <a:bodyPr wrap="none">
            <a:spAutoFit/>
          </a:bodyPr>
          <a:lstStyle/>
          <a:p>
            <a:r>
              <a:rPr lang="uk-UA" b="1" dirty="0"/>
              <a:t>3 – м’ясний</a:t>
            </a:r>
            <a:endParaRPr lang="ru-RU" b="1" dirty="0"/>
          </a:p>
        </p:txBody>
      </p:sp>
    </p:spTree>
    <p:extLst>
      <p:ext uri="{BB962C8B-B14F-4D97-AF65-F5344CB8AC3E}">
        <p14:creationId xmlns:p14="http://schemas.microsoft.com/office/powerpoint/2010/main" val="249309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1)">
                                      <p:cBhvr>
                                        <p:cTn id="13" dur="2000"/>
                                        <p:tgtEl>
                                          <p:spTgt spid="2050"/>
                                        </p:tgtEl>
                                      </p:cBhvr>
                                    </p:animEffect>
                                  </p:childTnLst>
                                </p:cTn>
                              </p:par>
                            </p:childTnLst>
                          </p:cTn>
                        </p:par>
                        <p:par>
                          <p:cTn id="14" fill="hold">
                            <p:stCondLst>
                              <p:cond delay="3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1+#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60648"/>
            <a:ext cx="5832648" cy="707886"/>
          </a:xfrm>
          <a:prstGeom prst="rect">
            <a:avLst/>
          </a:prstGeom>
        </p:spPr>
        <p:txBody>
          <a:bodyPr wrap="square">
            <a:spAutoFit/>
          </a:bodyPr>
          <a:lstStyle/>
          <a:p>
            <a:r>
              <a:rPr lang="ru-RU" sz="4000" dirty="0" err="1" smtClean="0">
                <a:solidFill>
                  <a:srgbClr val="C00000"/>
                </a:solidFill>
                <a:effectLst>
                  <a:outerShdw blurRad="38100" dist="38100" dir="2700000" algn="tl">
                    <a:srgbClr val="000000">
                      <a:alpha val="43137"/>
                    </a:srgbClr>
                  </a:outerShdw>
                </a:effectLst>
                <a:latin typeface="Joinks"/>
              </a:rPr>
              <a:t>Екстер'єр</a:t>
            </a:r>
            <a:r>
              <a:rPr lang="ru-RU" sz="4000" dirty="0" smtClean="0">
                <a:solidFill>
                  <a:srgbClr val="C00000"/>
                </a:solidFill>
                <a:effectLst>
                  <a:outerShdw blurRad="38100" dist="38100" dir="2700000" algn="tl">
                    <a:srgbClr val="000000">
                      <a:alpha val="43137"/>
                    </a:srgbClr>
                  </a:outerShdw>
                </a:effectLst>
                <a:latin typeface="Joinks"/>
              </a:rPr>
              <a:t> –</a:t>
            </a:r>
            <a:r>
              <a:rPr lang="ru-RU" sz="4000" b="1" dirty="0" smtClean="0">
                <a:solidFill>
                  <a:srgbClr val="C00000"/>
                </a:solidFill>
                <a:latin typeface="Joinks"/>
              </a:rPr>
              <a:t> </a:t>
            </a:r>
            <a:endParaRPr lang="ru-RU" sz="4000" b="1" dirty="0">
              <a:solidFill>
                <a:srgbClr val="C00000"/>
              </a:solidFill>
              <a:latin typeface="Joinks"/>
            </a:endParaRPr>
          </a:p>
        </p:txBody>
      </p:sp>
      <p:sp>
        <p:nvSpPr>
          <p:cNvPr id="3" name="Прямоугольник 2"/>
          <p:cNvSpPr/>
          <p:nvPr/>
        </p:nvSpPr>
        <p:spPr>
          <a:xfrm>
            <a:off x="539552" y="1226651"/>
            <a:ext cx="7920880" cy="1015663"/>
          </a:xfrm>
          <a:prstGeom prst="rect">
            <a:avLst/>
          </a:prstGeom>
        </p:spPr>
        <p:txBody>
          <a:bodyPr wrap="square">
            <a:spAutoFit/>
          </a:bodyPr>
          <a:lstStyle/>
          <a:p>
            <a:pPr algn="just"/>
            <a:r>
              <a:rPr lang="uk-UA" sz="2000" b="1" dirty="0" smtClean="0">
                <a:latin typeface="Joinks"/>
              </a:rPr>
              <a:t>Це зовнішня </a:t>
            </a:r>
            <a:r>
              <a:rPr lang="uk-UA" sz="2000" b="1" dirty="0">
                <a:latin typeface="Joinks"/>
              </a:rPr>
              <a:t>будова, яка пов'язана з інтер'єром (</a:t>
            </a:r>
            <a:r>
              <a:rPr lang="uk-UA" sz="2000" b="1" dirty="0" smtClean="0">
                <a:latin typeface="Joinks"/>
              </a:rPr>
              <a:t>внутрішньою </a:t>
            </a:r>
            <a:r>
              <a:rPr lang="uk-UA" sz="2000" b="1" dirty="0">
                <a:latin typeface="Joinks"/>
              </a:rPr>
              <a:t>будовою і функціями) і продуктивністю, а також зумовлена генетично</a:t>
            </a:r>
            <a:r>
              <a:rPr lang="uk-UA" dirty="0"/>
              <a:t>. </a:t>
            </a:r>
            <a:endParaRPr lang="ru-RU" dirty="0"/>
          </a:p>
        </p:txBody>
      </p:sp>
      <p:sp>
        <p:nvSpPr>
          <p:cNvPr id="4" name="Прямоугольник 3"/>
          <p:cNvSpPr/>
          <p:nvPr/>
        </p:nvSpPr>
        <p:spPr>
          <a:xfrm>
            <a:off x="539552" y="2298307"/>
            <a:ext cx="7920880" cy="1015663"/>
          </a:xfrm>
          <a:prstGeom prst="rect">
            <a:avLst/>
          </a:prstGeom>
        </p:spPr>
        <p:txBody>
          <a:bodyPr wrap="square">
            <a:spAutoFit/>
          </a:bodyPr>
          <a:lstStyle/>
          <a:p>
            <a:pPr algn="ctr"/>
            <a:r>
              <a:rPr lang="uk-UA" sz="2000" b="1" dirty="0" smtClean="0">
                <a:latin typeface="Joinks"/>
              </a:rPr>
              <a:t>       За </a:t>
            </a:r>
            <a:r>
              <a:rPr lang="uk-UA" sz="2000" b="1" dirty="0">
                <a:latin typeface="Joinks"/>
              </a:rPr>
              <a:t>ознаками екстер'єру можна визначити вид птиці, порі­дну належність, напрям продуктивності, стать, вік, тип конституції, індивідуальні </a:t>
            </a:r>
            <a:r>
              <a:rPr lang="uk-UA" sz="2000" b="1" dirty="0" smtClean="0">
                <a:latin typeface="Joinks"/>
              </a:rPr>
              <a:t>особливості.</a:t>
            </a:r>
            <a:endParaRPr lang="ru-RU" sz="2000" b="1" dirty="0">
              <a:latin typeface="Joinks"/>
            </a:endParaRPr>
          </a:p>
        </p:txBody>
      </p:sp>
      <p:sp>
        <p:nvSpPr>
          <p:cNvPr id="5" name="Прямоугольник 4"/>
          <p:cNvSpPr/>
          <p:nvPr/>
        </p:nvSpPr>
        <p:spPr>
          <a:xfrm>
            <a:off x="539552" y="3313970"/>
            <a:ext cx="7920880" cy="707886"/>
          </a:xfrm>
          <a:prstGeom prst="rect">
            <a:avLst/>
          </a:prstGeom>
        </p:spPr>
        <p:txBody>
          <a:bodyPr wrap="square">
            <a:spAutoFit/>
          </a:bodyPr>
          <a:lstStyle/>
          <a:p>
            <a:pPr algn="ctr"/>
            <a:r>
              <a:rPr lang="uk-UA" sz="2000" b="1" dirty="0" smtClean="0">
                <a:solidFill>
                  <a:srgbClr val="C00000"/>
                </a:solidFill>
                <a:latin typeface="Joinks"/>
              </a:rPr>
              <a:t>       Екстер'єр</a:t>
            </a:r>
            <a:r>
              <a:rPr lang="uk-UA" sz="2000" b="1" dirty="0" smtClean="0">
                <a:latin typeface="Joinks"/>
              </a:rPr>
              <a:t> </a:t>
            </a:r>
            <a:r>
              <a:rPr lang="uk-UA" sz="2000" b="1" dirty="0">
                <a:latin typeface="Joinks"/>
              </a:rPr>
              <a:t>як зовнішня будова тіла птиці оцінюється за окремими її складовими </a:t>
            </a:r>
            <a:r>
              <a:rPr lang="uk-UA" sz="2000" b="1" dirty="0" smtClean="0">
                <a:latin typeface="Joinks"/>
              </a:rPr>
              <a:t>– </a:t>
            </a:r>
            <a:r>
              <a:rPr lang="uk-UA" sz="2000" b="1" dirty="0">
                <a:solidFill>
                  <a:srgbClr val="C00000"/>
                </a:solidFill>
                <a:latin typeface="Joinks"/>
              </a:rPr>
              <a:t>статями</a:t>
            </a:r>
            <a:r>
              <a:rPr lang="uk-UA" b="1" dirty="0">
                <a:solidFill>
                  <a:srgbClr val="C00000"/>
                </a:solidFill>
              </a:rPr>
              <a:t>. </a:t>
            </a:r>
            <a:endParaRPr lang="ru-RU" b="1" dirty="0">
              <a:solidFill>
                <a:srgbClr val="C00000"/>
              </a:solidFill>
            </a:endParaRPr>
          </a:p>
        </p:txBody>
      </p:sp>
      <p:sp>
        <p:nvSpPr>
          <p:cNvPr id="6" name="Прямоугольник 5"/>
          <p:cNvSpPr/>
          <p:nvPr/>
        </p:nvSpPr>
        <p:spPr>
          <a:xfrm>
            <a:off x="539552" y="4293096"/>
            <a:ext cx="7920880" cy="1938992"/>
          </a:xfrm>
          <a:prstGeom prst="rect">
            <a:avLst/>
          </a:prstGeom>
        </p:spPr>
        <p:txBody>
          <a:bodyPr wrap="square">
            <a:spAutoFit/>
          </a:bodyPr>
          <a:lstStyle/>
          <a:p>
            <a:pPr algn="ctr"/>
            <a:r>
              <a:rPr lang="uk-UA" sz="2000" b="1" dirty="0" smtClean="0">
                <a:latin typeface="Joinks"/>
              </a:rPr>
              <a:t>       До </a:t>
            </a:r>
            <a:r>
              <a:rPr lang="uk-UA" sz="2000" b="1" dirty="0">
                <a:latin typeface="Joinks"/>
              </a:rPr>
              <a:t>основних статей належать: гребінь (1), вуха, вушні мочки (3), сережки (5), шия (15), спина (16), поперек (17), груди (9), покривне пір'я, крила (10), махове пір'я, крила (23), пір'я попереку (21), малі косиці (20), великі косиці (19), стернове пір'я (18), м'яка частина черева (25), плесно (13), грива (7), шкіра, палець (14), гомілка (11).</a:t>
            </a:r>
            <a:endParaRPr lang="ru-RU" sz="2000" b="1" dirty="0">
              <a:latin typeface="Joinks"/>
            </a:endParaRPr>
          </a:p>
        </p:txBody>
      </p:sp>
      <p:sp>
        <p:nvSpPr>
          <p:cNvPr id="7" name="Прямоугольник 6"/>
          <p:cNvSpPr/>
          <p:nvPr/>
        </p:nvSpPr>
        <p:spPr>
          <a:xfrm>
            <a:off x="3626599" y="783868"/>
            <a:ext cx="4041491" cy="369332"/>
          </a:xfrm>
          <a:prstGeom prst="rect">
            <a:avLst/>
          </a:prstGeom>
        </p:spPr>
        <p:txBody>
          <a:bodyPr wrap="none">
            <a:spAutoFit/>
          </a:bodyPr>
          <a:lstStyle/>
          <a:p>
            <a:r>
              <a:rPr lang="uk-UA" b="1" dirty="0">
                <a:solidFill>
                  <a:srgbClr val="C00000"/>
                </a:solidFill>
              </a:rPr>
              <a:t>від лат</a:t>
            </a:r>
            <a:r>
              <a:rPr lang="uk-UA" b="1" dirty="0" smtClean="0">
                <a:solidFill>
                  <a:srgbClr val="C00000"/>
                </a:solidFill>
              </a:rPr>
              <a:t>. </a:t>
            </a:r>
            <a:r>
              <a:rPr lang="uk-UA" b="1" dirty="0" err="1" smtClean="0">
                <a:solidFill>
                  <a:srgbClr val="C00000"/>
                </a:solidFill>
              </a:rPr>
              <a:t>exterior</a:t>
            </a:r>
            <a:r>
              <a:rPr lang="uk-UA" b="1" dirty="0" smtClean="0">
                <a:solidFill>
                  <a:srgbClr val="C00000"/>
                </a:solidFill>
              </a:rPr>
              <a:t> </a:t>
            </a:r>
            <a:r>
              <a:rPr lang="uk-UA" b="1" dirty="0">
                <a:solidFill>
                  <a:srgbClr val="C00000"/>
                </a:solidFill>
              </a:rPr>
              <a:t>– </a:t>
            </a:r>
            <a:r>
              <a:rPr lang="uk-UA" b="1" dirty="0" smtClean="0">
                <a:solidFill>
                  <a:srgbClr val="C00000"/>
                </a:solidFill>
              </a:rPr>
              <a:t>зовнішній,</a:t>
            </a:r>
            <a:endParaRPr lang="ru-RU" b="1" dirty="0">
              <a:solidFill>
                <a:srgbClr val="C00000"/>
              </a:solidFill>
            </a:endParaRPr>
          </a:p>
        </p:txBody>
      </p:sp>
    </p:spTree>
    <p:extLst>
      <p:ext uri="{BB962C8B-B14F-4D97-AF65-F5344CB8AC3E}">
        <p14:creationId xmlns:p14="http://schemas.microsoft.com/office/powerpoint/2010/main" val="307665084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par>
                          <p:cTn id="22" fill="hold">
                            <p:stCondLst>
                              <p:cond delay="700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півень.tif"/>
          <p:cNvPicPr/>
          <p:nvPr/>
        </p:nvPicPr>
        <p:blipFill>
          <a:blip r:embed="rId2" cstate="print">
            <a:lum bright="30000" contrast="10000"/>
          </a:blip>
          <a:srcRect/>
          <a:stretch>
            <a:fillRect/>
          </a:stretch>
        </p:blipFill>
        <p:spPr bwMode="auto">
          <a:xfrm>
            <a:off x="283625" y="1030846"/>
            <a:ext cx="4286885" cy="4608512"/>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788024" y="1055052"/>
            <a:ext cx="4176464" cy="5601533"/>
          </a:xfrm>
          <a:prstGeom prst="rect">
            <a:avLst/>
          </a:prstGeom>
        </p:spPr>
        <p:txBody>
          <a:bodyPr wrap="square">
            <a:spAutoFit/>
          </a:bodyPr>
          <a:lstStyle/>
          <a:p>
            <a:r>
              <a:rPr lang="ru-RU" sz="2000" b="1" dirty="0" smtClean="0">
                <a:latin typeface="Joinks"/>
              </a:rPr>
              <a:t>1 – </a:t>
            </a:r>
            <a:r>
              <a:rPr lang="ru-RU" sz="2000" b="1" dirty="0" err="1" smtClean="0">
                <a:latin typeface="Joinks"/>
              </a:rPr>
              <a:t>гребінь</a:t>
            </a:r>
            <a:r>
              <a:rPr lang="ru-RU" sz="2000" b="1" dirty="0">
                <a:latin typeface="Joinks"/>
              </a:rPr>
              <a:t>; </a:t>
            </a:r>
            <a:r>
              <a:rPr lang="ru-RU" sz="2000" b="1" dirty="0" smtClean="0">
                <a:latin typeface="Joinks"/>
              </a:rPr>
              <a:t>2 – </a:t>
            </a:r>
            <a:r>
              <a:rPr lang="ru-RU" sz="2000" b="1" dirty="0" err="1" smtClean="0">
                <a:latin typeface="Joinks"/>
              </a:rPr>
              <a:t>верхня</a:t>
            </a:r>
            <a:r>
              <a:rPr lang="ru-RU" sz="2000" b="1" dirty="0" smtClean="0">
                <a:latin typeface="Joinks"/>
              </a:rPr>
              <a:t> </a:t>
            </a:r>
            <a:r>
              <a:rPr lang="ru-RU" sz="2000" b="1" dirty="0" err="1">
                <a:latin typeface="Joinks"/>
              </a:rPr>
              <a:t>частина</a:t>
            </a:r>
            <a:r>
              <a:rPr lang="ru-RU" sz="2000" b="1" dirty="0">
                <a:latin typeface="Joinks"/>
              </a:rPr>
              <a:t> </a:t>
            </a:r>
            <a:r>
              <a:rPr lang="ru-RU" sz="2000" b="1" dirty="0" err="1">
                <a:latin typeface="Joinks"/>
              </a:rPr>
              <a:t>дзьоба</a:t>
            </a:r>
            <a:r>
              <a:rPr lang="ru-RU" sz="2000" b="1" dirty="0">
                <a:latin typeface="Joinks"/>
              </a:rPr>
              <a:t>; </a:t>
            </a:r>
            <a:r>
              <a:rPr lang="ru-RU" sz="2000" b="1" dirty="0" smtClean="0">
                <a:latin typeface="Joinks"/>
              </a:rPr>
              <a:t>3 – </a:t>
            </a:r>
            <a:r>
              <a:rPr lang="ru-RU" sz="2000" b="1" dirty="0" err="1" smtClean="0">
                <a:latin typeface="Joinks"/>
              </a:rPr>
              <a:t>вушні</a:t>
            </a:r>
            <a:r>
              <a:rPr lang="ru-RU" sz="2000" b="1" dirty="0" smtClean="0">
                <a:latin typeface="Joinks"/>
              </a:rPr>
              <a:t> </a:t>
            </a:r>
            <a:r>
              <a:rPr lang="ru-RU" sz="2000" b="1" dirty="0">
                <a:latin typeface="Joinks"/>
              </a:rPr>
              <a:t>мочки; </a:t>
            </a:r>
            <a:endParaRPr lang="ru-RU" sz="2000" b="1" dirty="0" smtClean="0">
              <a:latin typeface="Joinks"/>
            </a:endParaRPr>
          </a:p>
          <a:p>
            <a:r>
              <a:rPr lang="ru-RU" sz="2000" b="1" dirty="0" smtClean="0">
                <a:latin typeface="Joinks"/>
              </a:rPr>
              <a:t>4 – </a:t>
            </a:r>
            <a:r>
              <a:rPr lang="ru-RU" sz="2000" b="1" dirty="0" err="1" smtClean="0">
                <a:latin typeface="Joinks"/>
              </a:rPr>
              <a:t>нижня</a:t>
            </a:r>
            <a:r>
              <a:rPr lang="ru-RU" sz="2000" b="1" dirty="0" smtClean="0">
                <a:latin typeface="Joinks"/>
              </a:rPr>
              <a:t> </a:t>
            </a:r>
            <a:r>
              <a:rPr lang="ru-RU" sz="2000" b="1" dirty="0" err="1">
                <a:latin typeface="Joinks"/>
              </a:rPr>
              <a:t>частина</a:t>
            </a:r>
            <a:r>
              <a:rPr lang="ru-RU" sz="2000" b="1" dirty="0">
                <a:latin typeface="Joinks"/>
              </a:rPr>
              <a:t> </a:t>
            </a:r>
            <a:r>
              <a:rPr lang="ru-RU" sz="2000" b="1" dirty="0" err="1">
                <a:latin typeface="Joinks"/>
              </a:rPr>
              <a:t>дзьоба</a:t>
            </a:r>
            <a:r>
              <a:rPr lang="ru-RU" sz="2000" b="1" dirty="0">
                <a:latin typeface="Joinks"/>
              </a:rPr>
              <a:t>; </a:t>
            </a:r>
            <a:endParaRPr lang="ru-RU" sz="2000" b="1" dirty="0" smtClean="0">
              <a:latin typeface="Joinks"/>
            </a:endParaRPr>
          </a:p>
          <a:p>
            <a:r>
              <a:rPr lang="ru-RU" sz="2000" b="1" dirty="0" smtClean="0">
                <a:latin typeface="Joinks"/>
              </a:rPr>
              <a:t>5 – сережки</a:t>
            </a:r>
            <a:r>
              <a:rPr lang="ru-RU" sz="2000" b="1" dirty="0">
                <a:latin typeface="Joinks"/>
              </a:rPr>
              <a:t>; </a:t>
            </a:r>
            <a:r>
              <a:rPr lang="ru-RU" sz="2000" b="1" dirty="0" smtClean="0">
                <a:latin typeface="Joinks"/>
              </a:rPr>
              <a:t>6 – </a:t>
            </a:r>
            <a:r>
              <a:rPr lang="ru-RU" sz="2000" b="1" dirty="0" err="1" smtClean="0">
                <a:latin typeface="Joinks"/>
              </a:rPr>
              <a:t>нижня</a:t>
            </a:r>
            <a:r>
              <a:rPr lang="ru-RU" sz="2000" b="1" dirty="0" smtClean="0">
                <a:latin typeface="Joinks"/>
              </a:rPr>
              <a:t> </a:t>
            </a:r>
            <a:r>
              <a:rPr lang="ru-RU" sz="2000" b="1" dirty="0" err="1">
                <a:latin typeface="Joinks"/>
              </a:rPr>
              <a:t>частина</a:t>
            </a:r>
            <a:r>
              <a:rPr lang="ru-RU" sz="2000" b="1" dirty="0">
                <a:latin typeface="Joinks"/>
              </a:rPr>
              <a:t> </a:t>
            </a:r>
            <a:r>
              <a:rPr lang="ru-RU" sz="2000" b="1" dirty="0" err="1">
                <a:latin typeface="Joinks"/>
              </a:rPr>
              <a:t>шиї</a:t>
            </a:r>
            <a:r>
              <a:rPr lang="ru-RU" sz="2000" b="1" dirty="0">
                <a:latin typeface="Joinks"/>
              </a:rPr>
              <a:t>; </a:t>
            </a:r>
            <a:r>
              <a:rPr lang="ru-RU" sz="2000" b="1" dirty="0" smtClean="0">
                <a:latin typeface="Joinks"/>
              </a:rPr>
              <a:t>7 – грива</a:t>
            </a:r>
            <a:r>
              <a:rPr lang="ru-RU" sz="2000" b="1" dirty="0">
                <a:latin typeface="Joinks"/>
              </a:rPr>
              <a:t>; </a:t>
            </a:r>
            <a:r>
              <a:rPr lang="ru-RU" sz="2000" b="1" dirty="0" smtClean="0">
                <a:latin typeface="Joinks"/>
              </a:rPr>
              <a:t>8 – основа </a:t>
            </a:r>
            <a:r>
              <a:rPr lang="ru-RU" sz="2000" b="1" dirty="0" err="1">
                <a:latin typeface="Joinks"/>
              </a:rPr>
              <a:t>крила</a:t>
            </a:r>
            <a:r>
              <a:rPr lang="ru-RU" sz="2000" b="1" dirty="0">
                <a:latin typeface="Joinks"/>
              </a:rPr>
              <a:t>; </a:t>
            </a:r>
            <a:r>
              <a:rPr lang="ru-RU" sz="2000" b="1" dirty="0" smtClean="0">
                <a:latin typeface="Joinks"/>
              </a:rPr>
              <a:t>9 – груди</a:t>
            </a:r>
            <a:r>
              <a:rPr lang="ru-RU" sz="2000" b="1" dirty="0">
                <a:latin typeface="Joinks"/>
              </a:rPr>
              <a:t>; </a:t>
            </a:r>
            <a:r>
              <a:rPr lang="ru-RU" sz="2000" b="1" dirty="0" smtClean="0">
                <a:latin typeface="Joinks"/>
              </a:rPr>
              <a:t>10 – </a:t>
            </a:r>
            <a:r>
              <a:rPr lang="ru-RU" sz="2000" b="1" dirty="0" err="1" smtClean="0">
                <a:latin typeface="Joinks"/>
              </a:rPr>
              <a:t>покривне</a:t>
            </a:r>
            <a:r>
              <a:rPr lang="ru-RU" sz="2000" b="1" dirty="0" smtClean="0">
                <a:latin typeface="Joinks"/>
              </a:rPr>
              <a:t> </a:t>
            </a:r>
            <a:r>
              <a:rPr lang="ru-RU" sz="2000" b="1" dirty="0" err="1">
                <a:latin typeface="Joinks"/>
              </a:rPr>
              <a:t>пір’я</a:t>
            </a:r>
            <a:r>
              <a:rPr lang="ru-RU" sz="2000" b="1" dirty="0">
                <a:latin typeface="Joinks"/>
              </a:rPr>
              <a:t> </a:t>
            </a:r>
            <a:r>
              <a:rPr lang="ru-RU" sz="2000" b="1" dirty="0" err="1">
                <a:latin typeface="Joinks"/>
              </a:rPr>
              <a:t>крила</a:t>
            </a:r>
            <a:r>
              <a:rPr lang="ru-RU" sz="2000" b="1" dirty="0">
                <a:latin typeface="Joinks"/>
              </a:rPr>
              <a:t>; </a:t>
            </a:r>
            <a:r>
              <a:rPr lang="ru-RU" sz="2000" b="1" dirty="0" smtClean="0">
                <a:latin typeface="Joinks"/>
              </a:rPr>
              <a:t>11,12 – </a:t>
            </a:r>
            <a:r>
              <a:rPr lang="ru-RU" sz="2000" b="1" dirty="0" err="1" smtClean="0">
                <a:latin typeface="Joinks"/>
              </a:rPr>
              <a:t>гомілки</a:t>
            </a:r>
            <a:r>
              <a:rPr lang="ru-RU" sz="2000" b="1" dirty="0">
                <a:latin typeface="Joinks"/>
              </a:rPr>
              <a:t>; </a:t>
            </a:r>
            <a:endParaRPr lang="ru-RU" sz="2000" b="1" dirty="0" smtClean="0">
              <a:latin typeface="Joinks"/>
            </a:endParaRPr>
          </a:p>
          <a:p>
            <a:r>
              <a:rPr lang="ru-RU" sz="2000" b="1" dirty="0" smtClean="0">
                <a:latin typeface="Joinks"/>
              </a:rPr>
              <a:t>13 – </a:t>
            </a:r>
            <a:r>
              <a:rPr lang="ru-RU" sz="2000" b="1" dirty="0" err="1" smtClean="0">
                <a:latin typeface="Joinks"/>
              </a:rPr>
              <a:t>плесно</a:t>
            </a:r>
            <a:r>
              <a:rPr lang="ru-RU" sz="2000" b="1" dirty="0">
                <a:latin typeface="Joinks"/>
              </a:rPr>
              <a:t>; </a:t>
            </a:r>
            <a:r>
              <a:rPr lang="ru-RU" sz="2000" b="1" dirty="0" smtClean="0">
                <a:latin typeface="Joinks"/>
              </a:rPr>
              <a:t>14 – </a:t>
            </a:r>
            <a:r>
              <a:rPr lang="ru-RU" sz="2000" b="1" dirty="0" err="1" smtClean="0">
                <a:latin typeface="Joinks"/>
              </a:rPr>
              <a:t>пальці</a:t>
            </a:r>
            <a:r>
              <a:rPr lang="ru-RU" sz="2000" b="1" dirty="0">
                <a:latin typeface="Joinks"/>
              </a:rPr>
              <a:t>; </a:t>
            </a:r>
            <a:endParaRPr lang="ru-RU" sz="2000" b="1" dirty="0" smtClean="0">
              <a:latin typeface="Joinks"/>
            </a:endParaRPr>
          </a:p>
          <a:p>
            <a:r>
              <a:rPr lang="ru-RU" sz="2000" b="1" dirty="0" smtClean="0">
                <a:latin typeface="Joinks"/>
              </a:rPr>
              <a:t>15 – </a:t>
            </a:r>
            <a:r>
              <a:rPr lang="ru-RU" sz="2000" b="1" dirty="0" err="1" smtClean="0">
                <a:latin typeface="Joinks"/>
              </a:rPr>
              <a:t>верхня</a:t>
            </a:r>
            <a:r>
              <a:rPr lang="ru-RU" sz="2000" b="1" dirty="0" smtClean="0">
                <a:latin typeface="Joinks"/>
              </a:rPr>
              <a:t> </a:t>
            </a:r>
            <a:r>
              <a:rPr lang="ru-RU" sz="2000" b="1" dirty="0" err="1">
                <a:latin typeface="Joinks"/>
              </a:rPr>
              <a:t>частина</a:t>
            </a:r>
            <a:r>
              <a:rPr lang="ru-RU" sz="2000" b="1" dirty="0">
                <a:latin typeface="Joinks"/>
              </a:rPr>
              <a:t> </a:t>
            </a:r>
            <a:r>
              <a:rPr lang="ru-RU" sz="2000" b="1" dirty="0" err="1">
                <a:latin typeface="Joinks"/>
              </a:rPr>
              <a:t>шиї</a:t>
            </a:r>
            <a:r>
              <a:rPr lang="ru-RU" sz="2000" b="1" dirty="0">
                <a:latin typeface="Joinks"/>
              </a:rPr>
              <a:t>; </a:t>
            </a:r>
            <a:endParaRPr lang="ru-RU" sz="2000" b="1" dirty="0" smtClean="0">
              <a:latin typeface="Joinks"/>
            </a:endParaRPr>
          </a:p>
          <a:p>
            <a:r>
              <a:rPr lang="ru-RU" sz="2000" b="1" dirty="0" smtClean="0">
                <a:latin typeface="Joinks"/>
              </a:rPr>
              <a:t>16 – спина</a:t>
            </a:r>
            <a:r>
              <a:rPr lang="ru-RU" sz="2000" b="1" dirty="0">
                <a:latin typeface="Joinks"/>
              </a:rPr>
              <a:t>; </a:t>
            </a:r>
            <a:r>
              <a:rPr lang="ru-RU" sz="2000" b="1" dirty="0" smtClean="0">
                <a:latin typeface="Joinks"/>
              </a:rPr>
              <a:t>17 – поперек</a:t>
            </a:r>
            <a:r>
              <a:rPr lang="ru-RU" sz="2000" b="1" dirty="0">
                <a:latin typeface="Joinks"/>
              </a:rPr>
              <a:t>; </a:t>
            </a:r>
            <a:endParaRPr lang="ru-RU" sz="2000" b="1" dirty="0" smtClean="0">
              <a:latin typeface="Joinks"/>
            </a:endParaRPr>
          </a:p>
          <a:p>
            <a:r>
              <a:rPr lang="ru-RU" sz="2000" b="1" dirty="0" smtClean="0">
                <a:latin typeface="Joinks"/>
              </a:rPr>
              <a:t>18 – </a:t>
            </a:r>
            <a:r>
              <a:rPr lang="ru-RU" sz="2000" b="1" dirty="0" err="1" smtClean="0">
                <a:latin typeface="Joinks"/>
              </a:rPr>
              <a:t>стернове</a:t>
            </a:r>
            <a:r>
              <a:rPr lang="ru-RU" sz="2000" b="1" dirty="0" smtClean="0">
                <a:latin typeface="Joinks"/>
              </a:rPr>
              <a:t> </a:t>
            </a:r>
            <a:r>
              <a:rPr lang="ru-RU" sz="2000" b="1" dirty="0" err="1">
                <a:latin typeface="Joinks"/>
              </a:rPr>
              <a:t>пір'я</a:t>
            </a:r>
            <a:r>
              <a:rPr lang="ru-RU" sz="2000" b="1" dirty="0">
                <a:latin typeface="Joinks"/>
              </a:rPr>
              <a:t>; </a:t>
            </a:r>
            <a:r>
              <a:rPr lang="ru-RU" sz="2000" b="1" dirty="0" smtClean="0">
                <a:latin typeface="Joinks"/>
              </a:rPr>
              <a:t>19 – </a:t>
            </a:r>
            <a:r>
              <a:rPr lang="ru-RU" sz="2000" b="1" dirty="0" err="1" smtClean="0">
                <a:latin typeface="Joinks"/>
              </a:rPr>
              <a:t>великі</a:t>
            </a:r>
            <a:r>
              <a:rPr lang="ru-RU" sz="2000" b="1" dirty="0" smtClean="0">
                <a:latin typeface="Joinks"/>
              </a:rPr>
              <a:t> </a:t>
            </a:r>
            <a:r>
              <a:rPr lang="ru-RU" sz="2000" b="1" dirty="0" err="1">
                <a:latin typeface="Joinks"/>
              </a:rPr>
              <a:t>косиці</a:t>
            </a:r>
            <a:r>
              <a:rPr lang="ru-RU" sz="2000" b="1" dirty="0">
                <a:latin typeface="Joinks"/>
              </a:rPr>
              <a:t>; </a:t>
            </a:r>
            <a:r>
              <a:rPr lang="ru-RU" sz="2000" b="1" dirty="0" smtClean="0">
                <a:latin typeface="Joinks"/>
              </a:rPr>
              <a:t>20 – </a:t>
            </a:r>
            <a:r>
              <a:rPr lang="ru-RU" sz="2000" b="1" dirty="0" err="1" smtClean="0">
                <a:latin typeface="Joinks"/>
              </a:rPr>
              <a:t>малі</a:t>
            </a:r>
            <a:r>
              <a:rPr lang="ru-RU" sz="2000" b="1" dirty="0" smtClean="0">
                <a:latin typeface="Joinks"/>
              </a:rPr>
              <a:t> </a:t>
            </a:r>
            <a:r>
              <a:rPr lang="ru-RU" sz="2000" b="1" dirty="0" err="1">
                <a:latin typeface="Joinks"/>
              </a:rPr>
              <a:t>косиці</a:t>
            </a:r>
            <a:r>
              <a:rPr lang="ru-RU" sz="2000" b="1" dirty="0">
                <a:latin typeface="Joinks"/>
              </a:rPr>
              <a:t>; </a:t>
            </a:r>
            <a:endParaRPr lang="ru-RU" sz="2000" b="1" dirty="0" smtClean="0">
              <a:latin typeface="Joinks"/>
            </a:endParaRPr>
          </a:p>
          <a:p>
            <a:r>
              <a:rPr lang="ru-RU" sz="2000" b="1" dirty="0" smtClean="0">
                <a:latin typeface="Joinks"/>
              </a:rPr>
              <a:t>21 – </a:t>
            </a:r>
            <a:r>
              <a:rPr lang="ru-RU" sz="2000" b="1" dirty="0" err="1" smtClean="0">
                <a:latin typeface="Joinks"/>
              </a:rPr>
              <a:t>пір'я</a:t>
            </a:r>
            <a:r>
              <a:rPr lang="ru-RU" sz="2000" b="1" dirty="0" smtClean="0">
                <a:latin typeface="Joinks"/>
              </a:rPr>
              <a:t> </a:t>
            </a:r>
            <a:r>
              <a:rPr lang="ru-RU" sz="2000" b="1" dirty="0" err="1">
                <a:latin typeface="Joinks"/>
              </a:rPr>
              <a:t>попереку</a:t>
            </a:r>
            <a:r>
              <a:rPr lang="ru-RU" sz="2000" b="1" dirty="0">
                <a:latin typeface="Joinks"/>
              </a:rPr>
              <a:t>; </a:t>
            </a:r>
            <a:endParaRPr lang="ru-RU" sz="2000" b="1" dirty="0" smtClean="0">
              <a:latin typeface="Joinks"/>
            </a:endParaRPr>
          </a:p>
          <a:p>
            <a:r>
              <a:rPr lang="ru-RU" sz="2000" b="1" dirty="0" smtClean="0">
                <a:latin typeface="Joinks"/>
              </a:rPr>
              <a:t>22 – </a:t>
            </a:r>
            <a:r>
              <a:rPr lang="ru-RU" sz="2000" b="1" dirty="0" err="1" smtClean="0">
                <a:latin typeface="Joinks"/>
              </a:rPr>
              <a:t>мале</a:t>
            </a:r>
            <a:r>
              <a:rPr lang="ru-RU" sz="2000" b="1" dirty="0" smtClean="0">
                <a:latin typeface="Joinks"/>
              </a:rPr>
              <a:t> </a:t>
            </a:r>
            <a:r>
              <a:rPr lang="ru-RU" sz="2000" b="1" dirty="0" err="1">
                <a:latin typeface="Joinks"/>
              </a:rPr>
              <a:t>пір'я</a:t>
            </a:r>
            <a:r>
              <a:rPr lang="ru-RU" sz="2000" b="1" dirty="0">
                <a:latin typeface="Joinks"/>
              </a:rPr>
              <a:t> </a:t>
            </a:r>
            <a:r>
              <a:rPr lang="ru-RU" sz="2000" b="1" dirty="0" err="1">
                <a:latin typeface="Joinks"/>
              </a:rPr>
              <a:t>попереку</a:t>
            </a:r>
            <a:r>
              <a:rPr lang="ru-RU" sz="2000" b="1" dirty="0">
                <a:latin typeface="Joinks"/>
              </a:rPr>
              <a:t>; </a:t>
            </a:r>
            <a:endParaRPr lang="ru-RU" sz="2000" b="1" dirty="0" smtClean="0">
              <a:latin typeface="Joinks"/>
            </a:endParaRPr>
          </a:p>
          <a:p>
            <a:r>
              <a:rPr lang="ru-RU" sz="2000" b="1" dirty="0" smtClean="0">
                <a:latin typeface="Joinks"/>
              </a:rPr>
              <a:t>23 – </a:t>
            </a:r>
            <a:r>
              <a:rPr lang="ru-RU" sz="2000" b="1" dirty="0" err="1" smtClean="0">
                <a:latin typeface="Joinks"/>
              </a:rPr>
              <a:t>махове</a:t>
            </a:r>
            <a:r>
              <a:rPr lang="ru-RU" sz="2000" b="1" dirty="0" smtClean="0">
                <a:latin typeface="Joinks"/>
              </a:rPr>
              <a:t> </a:t>
            </a:r>
            <a:r>
              <a:rPr lang="ru-RU" sz="2000" b="1" dirty="0" err="1">
                <a:latin typeface="Joinks"/>
              </a:rPr>
              <a:t>пір’я</a:t>
            </a:r>
            <a:r>
              <a:rPr lang="ru-RU" sz="2000" b="1" dirty="0">
                <a:latin typeface="Joinks"/>
              </a:rPr>
              <a:t> </a:t>
            </a:r>
            <a:r>
              <a:rPr lang="ru-RU" sz="2000" b="1" dirty="0" err="1">
                <a:latin typeface="Joinks"/>
              </a:rPr>
              <a:t>попереку</a:t>
            </a:r>
            <a:r>
              <a:rPr lang="ru-RU" sz="2000" b="1" dirty="0">
                <a:latin typeface="Joinks"/>
              </a:rPr>
              <a:t>; </a:t>
            </a:r>
            <a:endParaRPr lang="ru-RU" sz="2000" b="1" dirty="0" smtClean="0">
              <a:latin typeface="Joinks"/>
            </a:endParaRPr>
          </a:p>
          <a:p>
            <a:r>
              <a:rPr lang="ru-RU" sz="2000" b="1" dirty="0" smtClean="0">
                <a:latin typeface="Joinks"/>
              </a:rPr>
              <a:t>24 – черево</a:t>
            </a:r>
            <a:r>
              <a:rPr lang="ru-RU" sz="2000" b="1" dirty="0">
                <a:latin typeface="Joinks"/>
              </a:rPr>
              <a:t>; </a:t>
            </a:r>
            <a:r>
              <a:rPr lang="ru-RU" sz="2000" b="1" dirty="0" smtClean="0">
                <a:latin typeface="Joinks"/>
              </a:rPr>
              <a:t>25 – </a:t>
            </a:r>
            <a:r>
              <a:rPr lang="ru-RU" sz="2000" b="1" dirty="0" err="1" smtClean="0">
                <a:latin typeface="Joinks"/>
              </a:rPr>
              <a:t>м’яка</a:t>
            </a:r>
            <a:r>
              <a:rPr lang="ru-RU" sz="2000" b="1" dirty="0" smtClean="0">
                <a:latin typeface="Joinks"/>
              </a:rPr>
              <a:t> </a:t>
            </a:r>
            <a:r>
              <a:rPr lang="ru-RU" sz="2000" b="1" dirty="0" err="1">
                <a:latin typeface="Joinks"/>
              </a:rPr>
              <a:t>частина</a:t>
            </a:r>
            <a:r>
              <a:rPr lang="ru-RU" sz="2000" b="1" dirty="0">
                <a:latin typeface="Joinks"/>
              </a:rPr>
              <a:t> черева; </a:t>
            </a:r>
            <a:r>
              <a:rPr lang="ru-RU" sz="2000" b="1" dirty="0" smtClean="0">
                <a:latin typeface="Joinks"/>
              </a:rPr>
              <a:t>26 – </a:t>
            </a:r>
            <a:r>
              <a:rPr lang="ru-RU" sz="2000" b="1" dirty="0" err="1" smtClean="0">
                <a:latin typeface="Joinks"/>
              </a:rPr>
              <a:t>шпори</a:t>
            </a:r>
            <a:r>
              <a:rPr lang="ru-RU" dirty="0"/>
              <a:t>.</a:t>
            </a:r>
          </a:p>
          <a:p>
            <a:endParaRPr lang="ru-RU" dirty="0"/>
          </a:p>
        </p:txBody>
      </p:sp>
      <p:sp>
        <p:nvSpPr>
          <p:cNvPr id="4" name="Прямоугольник 3"/>
          <p:cNvSpPr/>
          <p:nvPr/>
        </p:nvSpPr>
        <p:spPr>
          <a:xfrm>
            <a:off x="1816198" y="260039"/>
            <a:ext cx="4911024" cy="646331"/>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ru-RU" sz="3600" dirty="0" err="1" smtClean="0">
                <a:solidFill>
                  <a:srgbClr val="C00000"/>
                </a:solidFill>
                <a:effectLst>
                  <a:outerShdw blurRad="38100" dist="38100" dir="2700000" algn="tl">
                    <a:srgbClr val="000000">
                      <a:alpha val="43137"/>
                    </a:srgbClr>
                  </a:outerShdw>
                </a:effectLst>
                <a:latin typeface="Joinks"/>
              </a:rPr>
              <a:t>Статі</a:t>
            </a:r>
            <a:r>
              <a:rPr lang="ru-RU" sz="3600" dirty="0" smtClean="0">
                <a:solidFill>
                  <a:srgbClr val="C00000"/>
                </a:solidFill>
                <a:effectLst>
                  <a:outerShdw blurRad="38100" dist="38100" dir="2700000" algn="tl">
                    <a:srgbClr val="000000">
                      <a:alpha val="43137"/>
                    </a:srgbClr>
                  </a:outerShdw>
                </a:effectLst>
                <a:latin typeface="Joinks"/>
              </a:rPr>
              <a:t> і </a:t>
            </a:r>
            <a:r>
              <a:rPr lang="ru-RU" sz="3600" dirty="0" err="1" smtClean="0">
                <a:solidFill>
                  <a:srgbClr val="C00000"/>
                </a:solidFill>
                <a:effectLst>
                  <a:outerShdw blurRad="38100" dist="38100" dir="2700000" algn="tl">
                    <a:srgbClr val="000000">
                      <a:alpha val="43137"/>
                    </a:srgbClr>
                  </a:outerShdw>
                </a:effectLst>
                <a:latin typeface="Joinks"/>
              </a:rPr>
              <a:t>оперення</a:t>
            </a:r>
            <a:r>
              <a:rPr lang="ru-RU" sz="3600" dirty="0" smtClean="0">
                <a:solidFill>
                  <a:srgbClr val="C00000"/>
                </a:solidFill>
                <a:effectLst>
                  <a:outerShdw blurRad="38100" dist="38100" dir="2700000" algn="tl">
                    <a:srgbClr val="000000">
                      <a:alpha val="43137"/>
                    </a:srgbClr>
                  </a:outerShdw>
                </a:effectLst>
                <a:latin typeface="Joinks"/>
              </a:rPr>
              <a:t> </a:t>
            </a:r>
            <a:r>
              <a:rPr lang="ru-RU" sz="3600" dirty="0" err="1">
                <a:solidFill>
                  <a:srgbClr val="C00000"/>
                </a:solidFill>
                <a:effectLst>
                  <a:outerShdw blurRad="38100" dist="38100" dir="2700000" algn="tl">
                    <a:srgbClr val="000000">
                      <a:alpha val="43137"/>
                    </a:srgbClr>
                  </a:outerShdw>
                </a:effectLst>
                <a:latin typeface="Joinks"/>
              </a:rPr>
              <a:t>півня</a:t>
            </a:r>
            <a:endParaRPr lang="ru-RU" sz="3600" dirty="0">
              <a:solidFill>
                <a:srgbClr val="C00000"/>
              </a:solidFill>
              <a:effectLst>
                <a:outerShdw blurRad="38100" dist="38100" dir="2700000" algn="tl">
                  <a:srgbClr val="000000">
                    <a:alpha val="43137"/>
                  </a:srgbClr>
                </a:outerShdw>
              </a:effectLst>
              <a:latin typeface="Joinks"/>
            </a:endParaRPr>
          </a:p>
        </p:txBody>
      </p:sp>
    </p:spTree>
    <p:extLst>
      <p:ext uri="{BB962C8B-B14F-4D97-AF65-F5344CB8AC3E}">
        <p14:creationId xmlns:p14="http://schemas.microsoft.com/office/powerpoint/2010/main" val="12941384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 presetClass="entr" presetSubtype="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0"/>
                            </p:stCondLst>
                            <p:childTnLst>
                              <p:par>
                                <p:cTn id="18" presetID="2" presetClass="entr" presetSubtype="2"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 presetClass="entr" presetSubtype="2"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7000"/>
                            </p:stCondLst>
                            <p:childTnLst>
                              <p:par>
                                <p:cTn id="28" presetID="2" presetClass="entr" presetSubtype="2"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8000"/>
                            </p:stCondLst>
                            <p:childTnLst>
                              <p:par>
                                <p:cTn id="33" presetID="2" presetClass="entr" presetSubtype="2"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7" fill="hold">
                            <p:stCondLst>
                              <p:cond delay="9000"/>
                            </p:stCondLst>
                            <p:childTnLst>
                              <p:par>
                                <p:cTn id="38" presetID="2" presetClass="entr" presetSubtype="2"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2" fill="hold">
                            <p:stCondLst>
                              <p:cond delay="10000"/>
                            </p:stCondLst>
                            <p:childTnLst>
                              <p:par>
                                <p:cTn id="43" presetID="2" presetClass="entr" presetSubtype="2"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7" fill="hold">
                            <p:stCondLst>
                              <p:cond delay="11000"/>
                            </p:stCondLst>
                            <p:childTnLst>
                              <p:par>
                                <p:cTn id="48" presetID="2" presetClass="entr" presetSubtype="2"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1"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2" fill="hold">
                            <p:stCondLst>
                              <p:cond delay="12000"/>
                            </p:stCondLst>
                            <p:childTnLst>
                              <p:par>
                                <p:cTn id="53" presetID="2" presetClass="entr" presetSubtype="2"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7" fill="hold">
                            <p:stCondLst>
                              <p:cond delay="13000"/>
                            </p:stCondLst>
                            <p:childTnLst>
                              <p:par>
                                <p:cTn id="58" presetID="2" presetClass="entr" presetSubtype="2" fill="hold" grpId="0"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1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1"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62" fill="hold">
                            <p:stCondLst>
                              <p:cond delay="14000"/>
                            </p:stCondLst>
                            <p:childTnLst>
                              <p:par>
                                <p:cTn id="63" presetID="2" presetClass="entr" presetSubtype="2" fill="hold" grpId="0" nodeType="after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1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6"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88640"/>
            <a:ext cx="6192688"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r>
              <a:rPr lang="ru-RU" sz="3600" b="1" dirty="0" smtClean="0">
                <a:solidFill>
                  <a:srgbClr val="C00000"/>
                </a:solidFill>
                <a:latin typeface="Joinks"/>
              </a:rPr>
              <a:t>   </a:t>
            </a:r>
            <a:r>
              <a:rPr lang="ru-RU" sz="3600" b="1" dirty="0" err="1" smtClean="0">
                <a:solidFill>
                  <a:schemeClr val="bg1"/>
                </a:solidFill>
                <a:latin typeface="Joinks"/>
              </a:rPr>
              <a:t>Статі</a:t>
            </a:r>
            <a:r>
              <a:rPr lang="ru-RU" sz="3600" b="1" dirty="0" smtClean="0">
                <a:solidFill>
                  <a:schemeClr val="bg1"/>
                </a:solidFill>
                <a:latin typeface="Joinks"/>
              </a:rPr>
              <a:t> </a:t>
            </a:r>
            <a:r>
              <a:rPr lang="ru-RU" sz="3600" b="1" dirty="0">
                <a:solidFill>
                  <a:schemeClr val="bg1"/>
                </a:solidFill>
                <a:latin typeface="Joinks"/>
              </a:rPr>
              <a:t>і </a:t>
            </a:r>
            <a:r>
              <a:rPr lang="ru-RU" sz="3600" b="1" dirty="0" err="1">
                <a:solidFill>
                  <a:schemeClr val="bg1"/>
                </a:solidFill>
                <a:latin typeface="Joinks"/>
              </a:rPr>
              <a:t>оперення</a:t>
            </a:r>
            <a:r>
              <a:rPr lang="ru-RU" sz="3600" b="1" dirty="0">
                <a:solidFill>
                  <a:schemeClr val="bg1"/>
                </a:solidFill>
                <a:latin typeface="Joinks"/>
              </a:rPr>
              <a:t> </a:t>
            </a:r>
            <a:r>
              <a:rPr lang="ru-RU" sz="3600" b="1" dirty="0" smtClean="0">
                <a:solidFill>
                  <a:schemeClr val="bg1"/>
                </a:solidFill>
                <a:latin typeface="Joinks"/>
              </a:rPr>
              <a:t>гусака</a:t>
            </a:r>
            <a:endParaRPr lang="ru-RU" sz="3600" b="1" dirty="0">
              <a:solidFill>
                <a:schemeClr val="bg1"/>
              </a:solidFill>
              <a:latin typeface="Joinks"/>
            </a:endParaRPr>
          </a:p>
        </p:txBody>
      </p:sp>
      <p:pic>
        <p:nvPicPr>
          <p:cNvPr id="3" name="Рисунок 2" descr="6"/>
          <p:cNvPicPr/>
          <p:nvPr/>
        </p:nvPicPr>
        <p:blipFill>
          <a:blip r:embed="rId2" cstate="print">
            <a:lum bright="-10000" contrast="40000"/>
          </a:blip>
          <a:srcRect/>
          <a:stretch>
            <a:fillRect/>
          </a:stretch>
        </p:blipFill>
        <p:spPr bwMode="auto">
          <a:xfrm>
            <a:off x="1331640" y="932942"/>
            <a:ext cx="6120765" cy="3648186"/>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215579" y="4581128"/>
            <a:ext cx="8352886" cy="2308324"/>
          </a:xfrm>
          <a:prstGeom prst="rect">
            <a:avLst/>
          </a:prstGeom>
        </p:spPr>
        <p:txBody>
          <a:bodyPr wrap="square">
            <a:spAutoFit/>
          </a:bodyPr>
          <a:lstStyle/>
          <a:p>
            <a:r>
              <a:rPr lang="uk-UA" b="1" dirty="0">
                <a:latin typeface="Joinks"/>
              </a:rPr>
              <a:t>1 – голова; 2 – дзьоб; 3 – нігтик; 4 – ніздрі; 5 – щоки; 6 – очі; 7 – вухо; </a:t>
            </a:r>
            <a:endParaRPr lang="uk-UA" b="1" dirty="0" smtClean="0">
              <a:latin typeface="Joinks"/>
            </a:endParaRPr>
          </a:p>
          <a:p>
            <a:r>
              <a:rPr lang="uk-UA" b="1" dirty="0" smtClean="0">
                <a:latin typeface="Joinks"/>
              </a:rPr>
              <a:t>8 </a:t>
            </a:r>
            <a:r>
              <a:rPr lang="uk-UA" b="1" dirty="0">
                <a:latin typeface="Joinks"/>
              </a:rPr>
              <a:t>– гуля; 9 – </a:t>
            </a:r>
            <a:r>
              <a:rPr lang="uk-UA" b="1" dirty="0" err="1">
                <a:latin typeface="Joinks"/>
              </a:rPr>
              <a:t>„гаманець</a:t>
            </a:r>
            <a:r>
              <a:rPr lang="uk-UA" b="1" dirty="0">
                <a:latin typeface="Joinks"/>
              </a:rPr>
              <a:t>”; 10 – шия; 11 – горло; 12 – плече; 13 – фронт крила; 14; 15; 16; – покривне пір’я крила; 17 </a:t>
            </a:r>
            <a:r>
              <a:rPr lang="uk-UA" b="1" dirty="0" smtClean="0">
                <a:latin typeface="Joinks"/>
              </a:rPr>
              <a:t>– махове </a:t>
            </a:r>
            <a:r>
              <a:rPr lang="uk-UA" b="1" dirty="0">
                <a:latin typeface="Joinks"/>
              </a:rPr>
              <a:t>пір’я другого порядку; 18 </a:t>
            </a:r>
            <a:r>
              <a:rPr lang="uk-UA" b="1" dirty="0" smtClean="0">
                <a:latin typeface="Joinks"/>
              </a:rPr>
              <a:t>– махове </a:t>
            </a:r>
            <a:r>
              <a:rPr lang="uk-UA" b="1" dirty="0">
                <a:latin typeface="Joinks"/>
              </a:rPr>
              <a:t>пір’я першого порядку; 19 – кочень; 20 – оперення гомілки; 21 – спина; 22 – поперек; 23 – рульове пір’я хвоста; 24 – груди; </a:t>
            </a:r>
            <a:endParaRPr lang="uk-UA" b="1" dirty="0" smtClean="0">
              <a:latin typeface="Joinks"/>
            </a:endParaRPr>
          </a:p>
          <a:p>
            <a:r>
              <a:rPr lang="uk-UA" b="1" dirty="0" smtClean="0">
                <a:latin typeface="Joinks"/>
              </a:rPr>
              <a:t>25 </a:t>
            </a:r>
            <a:r>
              <a:rPr lang="uk-UA" b="1" dirty="0">
                <a:latin typeface="Joinks"/>
              </a:rPr>
              <a:t>– </a:t>
            </a:r>
            <a:r>
              <a:rPr lang="uk-UA" b="1" dirty="0" err="1">
                <a:latin typeface="Joinks"/>
              </a:rPr>
              <a:t>хлуп</a:t>
            </a:r>
            <a:r>
              <a:rPr lang="uk-UA" b="1" dirty="0">
                <a:latin typeface="Joinks"/>
              </a:rPr>
              <a:t>; 26 – жирові складки на </a:t>
            </a:r>
            <a:r>
              <a:rPr lang="uk-UA" b="1" dirty="0" err="1">
                <a:latin typeface="Joinks"/>
              </a:rPr>
              <a:t>хлупі</a:t>
            </a:r>
            <a:r>
              <a:rPr lang="uk-UA" b="1" dirty="0">
                <a:latin typeface="Joinks"/>
              </a:rPr>
              <a:t>; 27 – плесно; 28 – підошва; </a:t>
            </a:r>
            <a:r>
              <a:rPr lang="uk-UA" b="1" dirty="0" smtClean="0">
                <a:latin typeface="Joinks"/>
              </a:rPr>
              <a:t>29 –  </a:t>
            </a:r>
            <a:r>
              <a:rPr lang="uk-UA" b="1" dirty="0">
                <a:latin typeface="Joinks"/>
              </a:rPr>
              <a:t>палець; 30 – кігті; 31 – перетинки між </a:t>
            </a:r>
            <a:r>
              <a:rPr lang="uk-UA" b="1" dirty="0" smtClean="0">
                <a:latin typeface="Joinks"/>
              </a:rPr>
              <a:t>пальцями</a:t>
            </a:r>
            <a:endParaRPr lang="ru-RU" dirty="0"/>
          </a:p>
        </p:txBody>
      </p:sp>
    </p:spTree>
    <p:extLst>
      <p:ext uri="{BB962C8B-B14F-4D97-AF65-F5344CB8AC3E}">
        <p14:creationId xmlns:p14="http://schemas.microsoft.com/office/powerpoint/2010/main" val="27437933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8"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8" fill="hold" grpId="0" nodeType="after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40" y="87086"/>
            <a:ext cx="585462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sz="3600" b="1" dirty="0" smtClean="0">
                <a:solidFill>
                  <a:srgbClr val="C00000"/>
                </a:solidFill>
                <a:latin typeface="Joinks"/>
              </a:rPr>
              <a:t>  </a:t>
            </a:r>
            <a:r>
              <a:rPr lang="ru-RU" sz="3600" b="1" dirty="0" err="1" smtClean="0">
                <a:solidFill>
                  <a:srgbClr val="C00000"/>
                </a:solidFill>
                <a:latin typeface="Joinks"/>
              </a:rPr>
              <a:t>Статі</a:t>
            </a:r>
            <a:r>
              <a:rPr lang="ru-RU" sz="3600" b="1" dirty="0" smtClean="0">
                <a:solidFill>
                  <a:srgbClr val="C00000"/>
                </a:solidFill>
                <a:latin typeface="Joinks"/>
              </a:rPr>
              <a:t> </a:t>
            </a:r>
            <a:r>
              <a:rPr lang="ru-RU" sz="3600" b="1" dirty="0">
                <a:solidFill>
                  <a:srgbClr val="C00000"/>
                </a:solidFill>
                <a:latin typeface="Joinks"/>
              </a:rPr>
              <a:t>і </a:t>
            </a:r>
            <a:r>
              <a:rPr lang="ru-RU" sz="3600" b="1" dirty="0" err="1">
                <a:solidFill>
                  <a:srgbClr val="C00000"/>
                </a:solidFill>
                <a:latin typeface="Joinks"/>
              </a:rPr>
              <a:t>оперення</a:t>
            </a:r>
            <a:r>
              <a:rPr lang="ru-RU" sz="3600" b="1" dirty="0">
                <a:solidFill>
                  <a:srgbClr val="C00000"/>
                </a:solidFill>
                <a:latin typeface="Joinks"/>
              </a:rPr>
              <a:t> </a:t>
            </a:r>
            <a:r>
              <a:rPr lang="ru-RU" sz="3600" b="1" dirty="0" err="1" smtClean="0">
                <a:solidFill>
                  <a:srgbClr val="C00000"/>
                </a:solidFill>
                <a:latin typeface="Joinks"/>
              </a:rPr>
              <a:t>індика</a:t>
            </a:r>
            <a:endParaRPr lang="ru-RU" dirty="0">
              <a:solidFill>
                <a:srgbClr val="C00000"/>
              </a:solidFill>
            </a:endParaRPr>
          </a:p>
        </p:txBody>
      </p:sp>
      <p:pic>
        <p:nvPicPr>
          <p:cNvPr id="4" name="Рисунок 3" descr="1"/>
          <p:cNvPicPr/>
          <p:nvPr/>
        </p:nvPicPr>
        <p:blipFill>
          <a:blip r:embed="rId2" cstate="print">
            <a:biLevel thresh="50000"/>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299163" y="1052736"/>
            <a:ext cx="3336733" cy="5130165"/>
          </a:xfrm>
          <a:prstGeom prst="rect">
            <a:avLst/>
          </a:prstGeom>
          <a:noFill/>
          <a:ln w="9525">
            <a:noFill/>
            <a:miter lim="800000"/>
            <a:headEnd/>
            <a:tailEnd/>
          </a:ln>
        </p:spPr>
      </p:pic>
      <p:sp>
        <p:nvSpPr>
          <p:cNvPr id="5" name="Прямоугольник 4"/>
          <p:cNvSpPr/>
          <p:nvPr/>
        </p:nvSpPr>
        <p:spPr>
          <a:xfrm>
            <a:off x="4230932" y="1114905"/>
            <a:ext cx="4572000" cy="5355312"/>
          </a:xfrm>
          <a:prstGeom prst="rect">
            <a:avLst/>
          </a:prstGeom>
        </p:spPr>
        <p:txBody>
          <a:bodyPr>
            <a:spAutoFit/>
          </a:bodyPr>
          <a:lstStyle/>
          <a:p>
            <a:r>
              <a:rPr lang="uk-UA" b="1" dirty="0"/>
              <a:t>1 – голова; 2 – дзьоб; 3 – очі; </a:t>
            </a:r>
            <a:endParaRPr lang="uk-UA" b="1" dirty="0" smtClean="0"/>
          </a:p>
          <a:p>
            <a:r>
              <a:rPr lang="uk-UA" b="1" dirty="0" smtClean="0"/>
              <a:t>4 </a:t>
            </a:r>
            <a:r>
              <a:rPr lang="uk-UA" b="1" dirty="0"/>
              <a:t>– вухо; 5 – носовий отвір; </a:t>
            </a:r>
            <a:endParaRPr lang="uk-UA" b="1" dirty="0" smtClean="0"/>
          </a:p>
          <a:p>
            <a:r>
              <a:rPr lang="uk-UA" b="1" dirty="0" smtClean="0"/>
              <a:t>6 </a:t>
            </a:r>
            <a:r>
              <a:rPr lang="uk-UA" b="1" dirty="0"/>
              <a:t>– м’ясистий відросток (</a:t>
            </a:r>
            <a:r>
              <a:rPr lang="uk-UA" b="1" dirty="0" err="1"/>
              <a:t>„сережка</a:t>
            </a:r>
            <a:r>
              <a:rPr lang="uk-UA" b="1" dirty="0"/>
              <a:t>”); 7 – горло; </a:t>
            </a:r>
            <a:endParaRPr lang="uk-UA" b="1" dirty="0" smtClean="0"/>
          </a:p>
          <a:p>
            <a:r>
              <a:rPr lang="uk-UA" b="1" dirty="0" smtClean="0"/>
              <a:t>8 </a:t>
            </a:r>
            <a:r>
              <a:rPr lang="uk-UA" b="1" dirty="0"/>
              <a:t>– підборіддя (складка шкіри); 9 – корали; 10 – шия; </a:t>
            </a:r>
            <a:endParaRPr lang="uk-UA" b="1" dirty="0" smtClean="0"/>
          </a:p>
          <a:p>
            <a:r>
              <a:rPr lang="uk-UA" b="1" dirty="0" smtClean="0"/>
              <a:t>11 </a:t>
            </a:r>
            <a:r>
              <a:rPr lang="uk-UA" b="1" dirty="0"/>
              <a:t>– комірець; 12 – плече; </a:t>
            </a:r>
            <a:endParaRPr lang="uk-UA" b="1" dirty="0" smtClean="0"/>
          </a:p>
          <a:p>
            <a:r>
              <a:rPr lang="uk-UA" b="1" dirty="0" smtClean="0"/>
              <a:t>13 </a:t>
            </a:r>
            <a:r>
              <a:rPr lang="uk-UA" b="1" dirty="0"/>
              <a:t>– фронт крила; 14 </a:t>
            </a:r>
            <a:r>
              <a:rPr lang="uk-UA" b="1" dirty="0" err="1"/>
              <a:t>–пір’я</a:t>
            </a:r>
            <a:r>
              <a:rPr lang="uk-UA" b="1" dirty="0"/>
              <a:t> плеча; 15 – махове пір’я другого порядку; 16 </a:t>
            </a:r>
            <a:r>
              <a:rPr lang="uk-UA" b="1" dirty="0" err="1"/>
              <a:t>–махове</a:t>
            </a:r>
            <a:r>
              <a:rPr lang="uk-UA" b="1" dirty="0"/>
              <a:t> пір’я першого порядку; 17 – спина; 18 – поперек; 19 – хвостове пір’я (рульове); 20 – “борода”; 21 – грудна кістка; </a:t>
            </a:r>
            <a:endParaRPr lang="uk-UA" b="1" dirty="0" smtClean="0"/>
          </a:p>
          <a:p>
            <a:r>
              <a:rPr lang="uk-UA" b="1" dirty="0" smtClean="0"/>
              <a:t>22 </a:t>
            </a:r>
            <a:r>
              <a:rPr lang="uk-UA" b="1" dirty="0"/>
              <a:t>– оперення гомілки; </a:t>
            </a:r>
            <a:endParaRPr lang="uk-UA" b="1" dirty="0" smtClean="0"/>
          </a:p>
          <a:p>
            <a:r>
              <a:rPr lang="uk-UA" b="1" dirty="0" smtClean="0"/>
              <a:t>23 </a:t>
            </a:r>
            <a:r>
              <a:rPr lang="uk-UA" b="1" dirty="0"/>
              <a:t>– кочень; 24 – </a:t>
            </a:r>
            <a:r>
              <a:rPr lang="uk-UA" b="1" dirty="0" err="1"/>
              <a:t>хлуп</a:t>
            </a:r>
            <a:r>
              <a:rPr lang="uk-UA" b="1" dirty="0"/>
              <a:t>; </a:t>
            </a:r>
            <a:endParaRPr lang="uk-UA" b="1" dirty="0" smtClean="0"/>
          </a:p>
          <a:p>
            <a:r>
              <a:rPr lang="uk-UA" b="1" dirty="0" smtClean="0"/>
              <a:t>25 </a:t>
            </a:r>
            <a:r>
              <a:rPr lang="uk-UA" b="1" dirty="0"/>
              <a:t>– п’ятка; 26 – плесно; </a:t>
            </a:r>
            <a:endParaRPr lang="uk-UA" b="1" dirty="0" smtClean="0"/>
          </a:p>
          <a:p>
            <a:r>
              <a:rPr lang="uk-UA" b="1" dirty="0" smtClean="0"/>
              <a:t>27 </a:t>
            </a:r>
            <a:r>
              <a:rPr lang="uk-UA" b="1" dirty="0"/>
              <a:t>– шпора; 28 – підошва; </a:t>
            </a:r>
            <a:endParaRPr lang="uk-UA" b="1" dirty="0" smtClean="0"/>
          </a:p>
          <a:p>
            <a:r>
              <a:rPr lang="uk-UA" b="1" dirty="0" smtClean="0"/>
              <a:t>29 </a:t>
            </a:r>
            <a:r>
              <a:rPr lang="uk-UA" b="1" dirty="0"/>
              <a:t>– </a:t>
            </a:r>
            <a:r>
              <a:rPr lang="uk-UA" b="1" dirty="0" smtClean="0"/>
              <a:t>пальці </a:t>
            </a:r>
            <a:endParaRPr lang="ru-RU" dirty="0"/>
          </a:p>
        </p:txBody>
      </p:sp>
    </p:spTree>
    <p:extLst>
      <p:ext uri="{BB962C8B-B14F-4D97-AF65-F5344CB8AC3E}">
        <p14:creationId xmlns:p14="http://schemas.microsoft.com/office/powerpoint/2010/main" val="158866701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6000"/>
                            </p:stCondLst>
                            <p:childTnLst>
                              <p:par>
                                <p:cTn id="26" presetID="2" presetClass="entr" presetSubtype="4"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8000"/>
                            </p:stCondLst>
                            <p:childTnLst>
                              <p:par>
                                <p:cTn id="31" presetID="2" presetClass="entr" presetSubtype="4" fill="hold" grpId="0"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0"/>
                            </p:stCondLst>
                            <p:childTnLst>
                              <p:par>
                                <p:cTn id="36" presetID="2" presetClass="entr" presetSubtype="4" fill="hold" grpId="0"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2000"/>
                            </p:stCondLst>
                            <p:childTnLst>
                              <p:par>
                                <p:cTn id="41" presetID="2" presetClass="entr" presetSubtype="4"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4000"/>
                            </p:stCondLst>
                            <p:childTnLst>
                              <p:par>
                                <p:cTn id="46" presetID="2" presetClass="entr" presetSubtype="4" fill="hold" grpId="0" nodeType="after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6000"/>
                            </p:stCondLst>
                            <p:childTnLst>
                              <p:par>
                                <p:cTn id="51" presetID="2" presetClass="entr" presetSubtype="4" fill="hold" grpId="0" nodeType="after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8000"/>
                            </p:stCondLst>
                            <p:childTnLst>
                              <p:par>
                                <p:cTn id="56" presetID="2" presetClass="entr" presetSubtype="4" fill="hold" grpId="0" nodeType="after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 calcmode="lin" valueType="num">
                                      <p:cBhvr additive="base">
                                        <p:cTn id="58"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60" fill="hold">
                            <p:stCondLst>
                              <p:cond delay="20000"/>
                            </p:stCondLst>
                            <p:childTnLst>
                              <p:par>
                                <p:cTn id="61" presetID="2" presetClass="entr" presetSubtype="4" fill="hold" grpId="0" nodeType="after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65" fill="hold">
                            <p:stCondLst>
                              <p:cond delay="22000"/>
                            </p:stCondLst>
                            <p:childTnLst>
                              <p:par>
                                <p:cTn id="66" presetID="2" presetClass="entr" presetSubtype="4" fill="hold" grpId="0" nodeType="afterEffect">
                                  <p:stCondLst>
                                    <p:cond delay="0"/>
                                  </p:stCondLst>
                                  <p:childTnLst>
                                    <p:set>
                                      <p:cBhvr>
                                        <p:cTn id="67" dur="1" fill="hold">
                                          <p:stCondLst>
                                            <p:cond delay="0"/>
                                          </p:stCondLst>
                                        </p:cTn>
                                        <p:tgtEl>
                                          <p:spTgt spid="5">
                                            <p:txEl>
                                              <p:pRg st="9" end="9"/>
                                            </p:txEl>
                                          </p:spTgt>
                                        </p:tgtEl>
                                        <p:attrNameLst>
                                          <p:attrName>style.visibility</p:attrName>
                                        </p:attrNameLst>
                                      </p:cBhvr>
                                      <p:to>
                                        <p:strVal val="visible"/>
                                      </p:to>
                                    </p:set>
                                    <p:anim calcmode="lin" valueType="num">
                                      <p:cBhvr additive="base">
                                        <p:cTn id="68"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9" dur="2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70" fill="hold">
                            <p:stCondLst>
                              <p:cond delay="24000"/>
                            </p:stCondLst>
                            <p:childTnLst>
                              <p:par>
                                <p:cTn id="71" presetID="2" presetClass="entr" presetSubtype="4" fill="hold" grpId="0" nodeType="after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323165"/>
            <a:ext cx="5976664"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ru-RU" sz="3600" dirty="0" err="1">
                <a:solidFill>
                  <a:schemeClr val="bg1"/>
                </a:solidFill>
                <a:effectLst>
                  <a:outerShdw blurRad="38100" dist="38100" dir="2700000" algn="tl">
                    <a:srgbClr val="000000">
                      <a:alpha val="43137"/>
                    </a:srgbClr>
                  </a:outerShdw>
                </a:effectLst>
                <a:latin typeface="Joinks"/>
              </a:rPr>
              <a:t>Статі</a:t>
            </a:r>
            <a:r>
              <a:rPr lang="ru-RU" sz="3600" dirty="0">
                <a:solidFill>
                  <a:schemeClr val="bg1"/>
                </a:solidFill>
                <a:effectLst>
                  <a:outerShdw blurRad="38100" dist="38100" dir="2700000" algn="tl">
                    <a:srgbClr val="000000">
                      <a:alpha val="43137"/>
                    </a:srgbClr>
                  </a:outerShdw>
                </a:effectLst>
                <a:latin typeface="Joinks"/>
              </a:rPr>
              <a:t> і </a:t>
            </a:r>
            <a:r>
              <a:rPr lang="ru-RU" sz="3600" dirty="0" err="1">
                <a:solidFill>
                  <a:schemeClr val="bg1"/>
                </a:solidFill>
                <a:effectLst>
                  <a:outerShdw blurRad="38100" dist="38100" dir="2700000" algn="tl">
                    <a:srgbClr val="000000">
                      <a:alpha val="43137"/>
                    </a:srgbClr>
                  </a:outerShdw>
                </a:effectLst>
                <a:latin typeface="Joinks"/>
              </a:rPr>
              <a:t>оперення</a:t>
            </a:r>
            <a:r>
              <a:rPr lang="ru-RU" sz="3600" dirty="0">
                <a:solidFill>
                  <a:schemeClr val="bg1"/>
                </a:solidFill>
                <a:effectLst>
                  <a:outerShdw blurRad="38100" dist="38100" dir="2700000" algn="tl">
                    <a:srgbClr val="000000">
                      <a:alpha val="43137"/>
                    </a:srgbClr>
                  </a:outerShdw>
                </a:effectLst>
                <a:latin typeface="Joinks"/>
              </a:rPr>
              <a:t> </a:t>
            </a:r>
            <a:r>
              <a:rPr lang="ru-RU" sz="3600" dirty="0" smtClean="0">
                <a:solidFill>
                  <a:schemeClr val="bg1"/>
                </a:solidFill>
                <a:effectLst>
                  <a:outerShdw blurRad="38100" dist="38100" dir="2700000" algn="tl">
                    <a:srgbClr val="000000">
                      <a:alpha val="43137"/>
                    </a:srgbClr>
                  </a:outerShdw>
                </a:effectLst>
                <a:latin typeface="Joinks"/>
              </a:rPr>
              <a:t>качки</a:t>
            </a:r>
            <a:endParaRPr lang="ru-RU" dirty="0">
              <a:solidFill>
                <a:schemeClr val="bg1"/>
              </a:solidFill>
              <a:effectLst>
                <a:outerShdw blurRad="38100" dist="38100" dir="2700000" algn="tl">
                  <a:srgbClr val="000000">
                    <a:alpha val="43137"/>
                  </a:srgbClr>
                </a:outerShdw>
              </a:effectLst>
            </a:endParaRPr>
          </a:p>
        </p:txBody>
      </p:sp>
      <p:pic>
        <p:nvPicPr>
          <p:cNvPr id="4" name="Рисунок 3" descr="3"/>
          <p:cNvPicPr/>
          <p:nvPr/>
        </p:nvPicPr>
        <p:blipFill>
          <a:blip r:embed="rId2" cstate="print">
            <a:biLevel thresh="50000"/>
          </a:blip>
          <a:srcRect/>
          <a:stretch>
            <a:fillRect/>
          </a:stretch>
        </p:blipFill>
        <p:spPr bwMode="auto">
          <a:xfrm>
            <a:off x="1594804" y="969496"/>
            <a:ext cx="5594350" cy="4220845"/>
          </a:xfrm>
          <a:prstGeom prst="rect">
            <a:avLst/>
          </a:prstGeom>
          <a:noFill/>
          <a:ln w="9525">
            <a:noFill/>
            <a:miter lim="800000"/>
            <a:headEnd/>
            <a:tailEnd/>
          </a:ln>
        </p:spPr>
      </p:pic>
      <p:sp>
        <p:nvSpPr>
          <p:cNvPr id="5" name="Прямоугольник 4"/>
          <p:cNvSpPr/>
          <p:nvPr/>
        </p:nvSpPr>
        <p:spPr>
          <a:xfrm>
            <a:off x="256103" y="5190341"/>
            <a:ext cx="8712968" cy="1477328"/>
          </a:xfrm>
          <a:prstGeom prst="rect">
            <a:avLst/>
          </a:prstGeom>
        </p:spPr>
        <p:txBody>
          <a:bodyPr wrap="square">
            <a:spAutoFit/>
          </a:bodyPr>
          <a:lstStyle/>
          <a:p>
            <a:pPr algn="ctr"/>
            <a:r>
              <a:rPr lang="uk-UA" b="1" dirty="0">
                <a:latin typeface="Joinks"/>
              </a:rPr>
              <a:t>1 – око; 2 – лице; 3 – шия; 4 – ніздрі; 5 </a:t>
            </a:r>
            <a:r>
              <a:rPr lang="uk-UA" b="1" dirty="0" smtClean="0">
                <a:latin typeface="Joinks"/>
              </a:rPr>
              <a:t>– </a:t>
            </a:r>
            <a:r>
              <a:rPr lang="uk-UA" b="1" dirty="0">
                <a:latin typeface="Joinks"/>
              </a:rPr>
              <a:t>,,</a:t>
            </a:r>
            <a:r>
              <a:rPr lang="uk-UA" b="1" dirty="0" err="1">
                <a:latin typeface="Joinks"/>
              </a:rPr>
              <a:t>нігтик’’</a:t>
            </a:r>
            <a:r>
              <a:rPr lang="uk-UA" b="1" dirty="0">
                <a:latin typeface="Joinks"/>
              </a:rPr>
              <a:t>; 6 – дзьоб; 7 – покривне пір’я крила; 8 – спина; 9 – махове  пір’я; 10 – крило; 11 – груди; </a:t>
            </a:r>
            <a:endParaRPr lang="uk-UA" b="1" dirty="0" smtClean="0">
              <a:latin typeface="Joinks"/>
            </a:endParaRPr>
          </a:p>
          <a:p>
            <a:pPr algn="ctr"/>
            <a:r>
              <a:rPr lang="uk-UA" b="1" dirty="0" smtClean="0">
                <a:latin typeface="Joinks"/>
              </a:rPr>
              <a:t>12 </a:t>
            </a:r>
            <a:r>
              <a:rPr lang="uk-UA" b="1" dirty="0">
                <a:latin typeface="Joinks"/>
              </a:rPr>
              <a:t>– гомілка; 13 – кіготь; 14 – перетинка між пальцями; 15 – палець; </a:t>
            </a:r>
            <a:endParaRPr lang="uk-UA" b="1" dirty="0" smtClean="0">
              <a:latin typeface="Joinks"/>
            </a:endParaRPr>
          </a:p>
          <a:p>
            <a:pPr algn="ctr"/>
            <a:r>
              <a:rPr lang="uk-UA" b="1" dirty="0" smtClean="0">
                <a:latin typeface="Joinks"/>
              </a:rPr>
              <a:t>16 – </a:t>
            </a:r>
            <a:r>
              <a:rPr lang="uk-UA" b="1" dirty="0">
                <a:latin typeface="Joinks"/>
              </a:rPr>
              <a:t>пір’я хвоста; 17 – кочень; 18 </a:t>
            </a:r>
            <a:r>
              <a:rPr lang="uk-UA" b="1" dirty="0" smtClean="0">
                <a:latin typeface="Joinks"/>
              </a:rPr>
              <a:t>– </a:t>
            </a:r>
            <a:r>
              <a:rPr lang="uk-UA" b="1" dirty="0">
                <a:latin typeface="Joinks"/>
              </a:rPr>
              <a:t>п’ятка; 19 – плесно; 20 – завиток на хвості </a:t>
            </a:r>
            <a:r>
              <a:rPr lang="uk-UA" b="1" dirty="0" smtClean="0">
                <a:latin typeface="Joinks"/>
              </a:rPr>
              <a:t>селезня</a:t>
            </a:r>
            <a:endParaRPr lang="ru-RU" b="1" dirty="0">
              <a:latin typeface="Joinks"/>
            </a:endParaRPr>
          </a:p>
        </p:txBody>
      </p:sp>
    </p:spTree>
    <p:extLst>
      <p:ext uri="{BB962C8B-B14F-4D97-AF65-F5344CB8AC3E}">
        <p14:creationId xmlns:p14="http://schemas.microsoft.com/office/powerpoint/2010/main" val="8228307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2" presetClass="entr" presetSubtype="4"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2" presetClass="entr" presetSubtype="4"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6388" y="332656"/>
            <a:ext cx="1733167" cy="830997"/>
          </a:xfrm>
          <a:prstGeom prst="rect">
            <a:avLst/>
          </a:prstGeom>
        </p:spPr>
        <p:txBody>
          <a:bodyPr wrap="none">
            <a:spAutoFit/>
          </a:bodyPr>
          <a:lstStyle/>
          <a:p>
            <a:r>
              <a:rPr lang="uk-UA" sz="4800" b="1" dirty="0">
                <a:effectLst>
                  <a:outerShdw blurRad="38100" dist="38100" dir="2700000" algn="tl">
                    <a:srgbClr val="000000">
                      <a:alpha val="43137"/>
                    </a:srgbClr>
                  </a:outerShdw>
                </a:effectLst>
                <a:latin typeface="Joinks"/>
                <a:ea typeface="Calibri"/>
              </a:rPr>
              <a:t>План</a:t>
            </a:r>
            <a:endParaRPr lang="ru-RU" sz="4800" dirty="0">
              <a:effectLst>
                <a:outerShdw blurRad="38100" dist="38100" dir="2700000" algn="tl">
                  <a:srgbClr val="000000">
                    <a:alpha val="43137"/>
                  </a:srgbClr>
                </a:outerShdw>
              </a:effectLst>
              <a:latin typeface="Joinks"/>
            </a:endParaRPr>
          </a:p>
        </p:txBody>
      </p:sp>
      <p:sp>
        <p:nvSpPr>
          <p:cNvPr id="3" name="Прямоугольник 2"/>
          <p:cNvSpPr/>
          <p:nvPr/>
        </p:nvSpPr>
        <p:spPr>
          <a:xfrm>
            <a:off x="611560" y="1484784"/>
            <a:ext cx="7848872" cy="4893647"/>
          </a:xfrm>
          <a:prstGeom prst="rect">
            <a:avLst/>
          </a:prstGeom>
        </p:spPr>
        <p:txBody>
          <a:bodyPr wrap="square">
            <a:spAutoFit/>
          </a:bodyPr>
          <a:lstStyle/>
          <a:p>
            <a:pPr algn="ctr"/>
            <a:r>
              <a:rPr lang="ru-RU" sz="2400" b="1" dirty="0">
                <a:latin typeface="Joinks"/>
              </a:rPr>
              <a:t>1.Поняття про </a:t>
            </a:r>
            <a:r>
              <a:rPr lang="ru-RU" sz="2400" b="1" dirty="0" err="1">
                <a:latin typeface="Joinks"/>
              </a:rPr>
              <a:t>конституцію</a:t>
            </a:r>
            <a:r>
              <a:rPr lang="ru-RU" sz="2400" b="1" dirty="0">
                <a:latin typeface="Joinks"/>
              </a:rPr>
              <a:t> </a:t>
            </a:r>
            <a:r>
              <a:rPr lang="ru-RU" sz="2400" b="1" dirty="0" err="1">
                <a:latin typeface="Joinks"/>
              </a:rPr>
              <a:t>сільськогосподарської</a:t>
            </a:r>
            <a:r>
              <a:rPr lang="ru-RU" sz="2400" b="1" dirty="0">
                <a:latin typeface="Joinks"/>
              </a:rPr>
              <a:t> </a:t>
            </a:r>
            <a:r>
              <a:rPr lang="ru-RU" sz="2400" b="1" dirty="0" err="1">
                <a:latin typeface="Joinks"/>
              </a:rPr>
              <a:t>птиці</a:t>
            </a:r>
            <a:r>
              <a:rPr lang="ru-RU" sz="2400" b="1" dirty="0" smtClean="0">
                <a:latin typeface="Joinks"/>
              </a:rPr>
              <a:t>.</a:t>
            </a:r>
          </a:p>
          <a:p>
            <a:pPr algn="ctr"/>
            <a:endParaRPr lang="ru-RU" sz="2400" b="1" dirty="0">
              <a:latin typeface="Joinks"/>
            </a:endParaRPr>
          </a:p>
          <a:p>
            <a:pPr algn="ctr"/>
            <a:r>
              <a:rPr lang="ru-RU" sz="2400" b="1" dirty="0">
                <a:latin typeface="Joinks"/>
              </a:rPr>
              <a:t>2.Типи </a:t>
            </a:r>
            <a:r>
              <a:rPr lang="ru-RU" sz="2400" b="1" dirty="0" err="1">
                <a:latin typeface="Joinks"/>
              </a:rPr>
              <a:t>конституції</a:t>
            </a:r>
            <a:r>
              <a:rPr lang="ru-RU" sz="2400" b="1" dirty="0">
                <a:latin typeface="Joinks"/>
              </a:rPr>
              <a:t>, </a:t>
            </a:r>
            <a:r>
              <a:rPr lang="ru-RU" sz="2400" b="1" dirty="0" err="1">
                <a:latin typeface="Joinks"/>
              </a:rPr>
              <a:t>їх</a:t>
            </a:r>
            <a:r>
              <a:rPr lang="ru-RU" sz="2400" b="1" dirty="0">
                <a:latin typeface="Joinks"/>
              </a:rPr>
              <a:t> характеристика та </a:t>
            </a:r>
            <a:r>
              <a:rPr lang="ru-RU" sz="2400" b="1" dirty="0" err="1">
                <a:latin typeface="Joinks"/>
              </a:rPr>
              <a:t>взаємозв’язок</a:t>
            </a:r>
            <a:r>
              <a:rPr lang="ru-RU" sz="2400" b="1" dirty="0">
                <a:latin typeface="Joinks"/>
              </a:rPr>
              <a:t>  </a:t>
            </a:r>
            <a:r>
              <a:rPr lang="ru-RU" sz="2400" b="1" dirty="0" err="1">
                <a:latin typeface="Joinks"/>
              </a:rPr>
              <a:t>із</a:t>
            </a:r>
            <a:r>
              <a:rPr lang="ru-RU" sz="2400" b="1" dirty="0">
                <a:latin typeface="Joinks"/>
              </a:rPr>
              <a:t> </a:t>
            </a:r>
            <a:r>
              <a:rPr lang="ru-RU" sz="2400" b="1" dirty="0" err="1">
                <a:latin typeface="Joinks"/>
              </a:rPr>
              <a:t>продуктивністю</a:t>
            </a:r>
            <a:r>
              <a:rPr lang="ru-RU" sz="2400" b="1" dirty="0" smtClean="0">
                <a:latin typeface="Joinks"/>
              </a:rPr>
              <a:t>.</a:t>
            </a:r>
          </a:p>
          <a:p>
            <a:pPr algn="ctr"/>
            <a:endParaRPr lang="ru-RU" sz="2400" b="1" dirty="0">
              <a:latin typeface="Joinks"/>
            </a:endParaRPr>
          </a:p>
          <a:p>
            <a:pPr algn="ctr"/>
            <a:r>
              <a:rPr lang="ru-RU" sz="2400" b="1" dirty="0">
                <a:latin typeface="Joinks"/>
              </a:rPr>
              <a:t>3. </a:t>
            </a:r>
            <a:r>
              <a:rPr lang="ru-RU" sz="2400" b="1" dirty="0" err="1">
                <a:latin typeface="Joinks"/>
              </a:rPr>
              <a:t>Поняття</a:t>
            </a:r>
            <a:r>
              <a:rPr lang="ru-RU" sz="2400" b="1" dirty="0">
                <a:latin typeface="Joinks"/>
              </a:rPr>
              <a:t> про </a:t>
            </a:r>
            <a:r>
              <a:rPr lang="ru-RU" sz="2400" b="1" dirty="0" err="1">
                <a:latin typeface="Joinks"/>
              </a:rPr>
              <a:t>екстер'єр</a:t>
            </a:r>
            <a:r>
              <a:rPr lang="ru-RU" sz="2400" b="1" dirty="0">
                <a:latin typeface="Joinks"/>
              </a:rPr>
              <a:t> </a:t>
            </a:r>
            <a:r>
              <a:rPr lang="ru-RU" sz="2400" b="1" dirty="0" err="1" smtClean="0">
                <a:latin typeface="Joinks"/>
              </a:rPr>
              <a:t>птиці</a:t>
            </a:r>
            <a:r>
              <a:rPr lang="ru-RU" sz="2400" b="1" dirty="0" smtClean="0">
                <a:latin typeface="Joinks"/>
              </a:rPr>
              <a:t>. </a:t>
            </a:r>
            <a:r>
              <a:rPr lang="ru-RU" sz="2400" b="1" dirty="0" err="1" smtClean="0">
                <a:latin typeface="Joinks"/>
              </a:rPr>
              <a:t>Статі</a:t>
            </a:r>
            <a:r>
              <a:rPr lang="ru-RU" sz="2400" b="1" dirty="0" smtClean="0">
                <a:latin typeface="Joinks"/>
              </a:rPr>
              <a:t> </a:t>
            </a:r>
            <a:r>
              <a:rPr lang="ru-RU" sz="2400" b="1" dirty="0" err="1" smtClean="0">
                <a:latin typeface="Joinks"/>
              </a:rPr>
              <a:t>будови</a:t>
            </a:r>
            <a:r>
              <a:rPr lang="ru-RU" sz="2400" b="1" dirty="0" smtClean="0">
                <a:latin typeface="Joinks"/>
              </a:rPr>
              <a:t> </a:t>
            </a:r>
            <a:r>
              <a:rPr lang="ru-RU" sz="2400" b="1" dirty="0" err="1" smtClean="0">
                <a:latin typeface="Joinks"/>
              </a:rPr>
              <a:t>тіла</a:t>
            </a:r>
            <a:r>
              <a:rPr lang="ru-RU" sz="2400" b="1" dirty="0" smtClean="0">
                <a:latin typeface="Joinks"/>
              </a:rPr>
              <a:t>.</a:t>
            </a:r>
          </a:p>
          <a:p>
            <a:pPr algn="ctr"/>
            <a:endParaRPr lang="ru-RU" sz="2400" b="1" dirty="0" smtClean="0">
              <a:latin typeface="Joinks"/>
            </a:endParaRPr>
          </a:p>
          <a:p>
            <a:pPr algn="ctr"/>
            <a:r>
              <a:rPr lang="uk-UA" sz="2400" b="1" dirty="0" smtClean="0">
                <a:latin typeface="Joinks"/>
              </a:rPr>
              <a:t>4. Вади та недоліки </a:t>
            </a:r>
            <a:r>
              <a:rPr lang="uk-UA" sz="2400" b="1" dirty="0" err="1" smtClean="0">
                <a:latin typeface="Joinks"/>
              </a:rPr>
              <a:t>екстер</a:t>
            </a:r>
            <a:r>
              <a:rPr lang="en-US" sz="2400" b="1" dirty="0" smtClean="0">
                <a:latin typeface="Joinks"/>
              </a:rPr>
              <a:t>’</a:t>
            </a:r>
            <a:r>
              <a:rPr lang="uk-UA" sz="2400" b="1" dirty="0" err="1" smtClean="0">
                <a:latin typeface="Joinks"/>
              </a:rPr>
              <a:t>єру</a:t>
            </a:r>
            <a:r>
              <a:rPr lang="uk-UA" sz="2400" b="1" dirty="0" smtClean="0">
                <a:latin typeface="Joinks"/>
              </a:rPr>
              <a:t> сільськогосподарської птиці.</a:t>
            </a:r>
          </a:p>
          <a:p>
            <a:pPr algn="ctr"/>
            <a:endParaRPr lang="uk-UA" sz="2400" b="1" dirty="0" smtClean="0">
              <a:latin typeface="Joinks"/>
            </a:endParaRPr>
          </a:p>
          <a:p>
            <a:pPr algn="ctr"/>
            <a:r>
              <a:rPr lang="uk-UA" sz="2400" b="1" dirty="0" smtClean="0">
                <a:latin typeface="Joinks"/>
              </a:rPr>
              <a:t>5. Методи вивчення та оцінка </a:t>
            </a:r>
            <a:r>
              <a:rPr lang="uk-UA" sz="2400" b="1" dirty="0" err="1" smtClean="0">
                <a:latin typeface="Joinks"/>
              </a:rPr>
              <a:t>екстер</a:t>
            </a:r>
            <a:r>
              <a:rPr lang="en-US" sz="2400" b="1" dirty="0" smtClean="0">
                <a:latin typeface="Joinks"/>
              </a:rPr>
              <a:t>’</a:t>
            </a:r>
            <a:r>
              <a:rPr lang="uk-UA" sz="2400" b="1" dirty="0" err="1" smtClean="0">
                <a:latin typeface="Joinks"/>
              </a:rPr>
              <a:t>єру</a:t>
            </a:r>
            <a:r>
              <a:rPr lang="uk-UA" sz="2400" b="1" dirty="0" smtClean="0">
                <a:latin typeface="Joinks"/>
              </a:rPr>
              <a:t> сільськогосподарської птиці.</a:t>
            </a:r>
            <a:endParaRPr lang="ru-RU" b="1" dirty="0"/>
          </a:p>
        </p:txBody>
      </p:sp>
      <p:pic>
        <p:nvPicPr>
          <p:cNvPr id="4" name="Picture 2" descr="D:\Холдинг АВАНГАРД\ціка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 y="16672"/>
            <a:ext cx="1486088" cy="13630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 descr="D:\Холдинг АВАНГАРД\візитка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445224"/>
            <a:ext cx="1619671" cy="1376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080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12"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2"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9"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30" fill="hold">
                            <p:stCondLst>
                              <p:cond delay="5000"/>
                            </p:stCondLst>
                            <p:childTnLst>
                              <p:par>
                                <p:cTn id="31" presetID="2" presetClass="entr" presetSubtype="4"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88640"/>
            <a:ext cx="590465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k-UA" sz="3600" dirty="0" smtClean="0">
                <a:solidFill>
                  <a:srgbClr val="C00000"/>
                </a:solidFill>
                <a:effectLst>
                  <a:outerShdw blurRad="38100" dist="38100" dir="2700000" algn="tl">
                    <a:srgbClr val="000000">
                      <a:alpha val="43137"/>
                    </a:srgbClr>
                  </a:outerShdw>
                </a:effectLst>
                <a:latin typeface="Joinks"/>
              </a:rPr>
              <a:t>Методи </a:t>
            </a:r>
            <a:r>
              <a:rPr lang="uk-UA" sz="3600" dirty="0">
                <a:solidFill>
                  <a:srgbClr val="C00000"/>
                </a:solidFill>
                <a:effectLst>
                  <a:outerShdw blurRad="38100" dist="38100" dir="2700000" algn="tl">
                    <a:srgbClr val="000000">
                      <a:alpha val="43137"/>
                    </a:srgbClr>
                  </a:outerShdw>
                </a:effectLst>
                <a:latin typeface="Joinks"/>
              </a:rPr>
              <a:t>оцінки екстер’єру птиці</a:t>
            </a:r>
            <a:endParaRPr lang="ru-RU" sz="3600" dirty="0">
              <a:solidFill>
                <a:srgbClr val="C00000"/>
              </a:solidFill>
              <a:effectLst>
                <a:outerShdw blurRad="38100" dist="38100" dir="2700000" algn="tl">
                  <a:srgbClr val="000000">
                    <a:alpha val="43137"/>
                  </a:srgbClr>
                </a:outerShdw>
              </a:effectLst>
              <a:latin typeface="Joinks"/>
            </a:endParaRPr>
          </a:p>
        </p:txBody>
      </p:sp>
      <p:graphicFrame>
        <p:nvGraphicFramePr>
          <p:cNvPr id="4" name="Схема 3"/>
          <p:cNvGraphicFramePr/>
          <p:nvPr>
            <p:extLst>
              <p:ext uri="{D42A27DB-BD31-4B8C-83A1-F6EECF244321}">
                <p14:modId xmlns:p14="http://schemas.microsoft.com/office/powerpoint/2010/main" val="123397263"/>
              </p:ext>
            </p:extLst>
          </p:nvPr>
        </p:nvGraphicFramePr>
        <p:xfrm>
          <a:off x="1043608" y="1420071"/>
          <a:ext cx="7056784" cy="37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0" y="5103674"/>
            <a:ext cx="9144000" cy="1477328"/>
          </a:xfrm>
          <a:prstGeom prst="rect">
            <a:avLst/>
          </a:prstGeom>
        </p:spPr>
        <p:txBody>
          <a:bodyPr wrap="square">
            <a:spAutoFit/>
          </a:bodyPr>
          <a:lstStyle/>
          <a:p>
            <a:pPr algn="ctr"/>
            <a:r>
              <a:rPr lang="uk-UA" b="1" dirty="0">
                <a:latin typeface="Joinks"/>
              </a:rPr>
              <a:t>На основі вивчення розвитку і стану зовнішніх форм та ознак дають такі оцінки екстер’єру птиці: </a:t>
            </a:r>
            <a:r>
              <a:rPr lang="uk-UA" b="1" dirty="0">
                <a:solidFill>
                  <a:srgbClr val="C00000"/>
                </a:solidFill>
                <a:latin typeface="Joinks"/>
              </a:rPr>
              <a:t>відмінна</a:t>
            </a:r>
            <a:r>
              <a:rPr lang="uk-UA" b="1" dirty="0">
                <a:latin typeface="Joinks"/>
              </a:rPr>
              <a:t> – відсутні відхилення від характерного екстер’єру для даного виду, породи і лінії; </a:t>
            </a:r>
            <a:r>
              <a:rPr lang="uk-UA" b="1" dirty="0">
                <a:solidFill>
                  <a:srgbClr val="C00000"/>
                </a:solidFill>
                <a:latin typeface="Joinks"/>
              </a:rPr>
              <a:t>добра</a:t>
            </a:r>
            <a:r>
              <a:rPr lang="uk-UA" b="1" dirty="0">
                <a:latin typeface="Joinks"/>
              </a:rPr>
              <a:t> – є одне незначне відхилення від характерного типу; </a:t>
            </a:r>
            <a:r>
              <a:rPr lang="uk-UA" b="1" dirty="0">
                <a:solidFill>
                  <a:srgbClr val="C00000"/>
                </a:solidFill>
                <a:latin typeface="Joinks"/>
              </a:rPr>
              <a:t>задовільна</a:t>
            </a:r>
            <a:r>
              <a:rPr lang="uk-UA" b="1" i="1" dirty="0">
                <a:solidFill>
                  <a:srgbClr val="C00000"/>
                </a:solidFill>
                <a:latin typeface="Joinks"/>
              </a:rPr>
              <a:t> </a:t>
            </a:r>
            <a:r>
              <a:rPr lang="uk-UA" b="1" dirty="0">
                <a:latin typeface="Joinks"/>
              </a:rPr>
              <a:t>– маються два відхилення від екстер’єрного </a:t>
            </a:r>
            <a:r>
              <a:rPr lang="uk-UA" b="1" dirty="0" smtClean="0">
                <a:latin typeface="Joinks"/>
              </a:rPr>
              <a:t>типу</a:t>
            </a:r>
            <a:endParaRPr lang="ru-RU" dirty="0"/>
          </a:p>
        </p:txBody>
      </p:sp>
    </p:spTree>
    <p:extLst>
      <p:ext uri="{BB962C8B-B14F-4D97-AF65-F5344CB8AC3E}">
        <p14:creationId xmlns:p14="http://schemas.microsoft.com/office/powerpoint/2010/main" val="18498705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graphicEl>
                                              <a:dgm id="{A34BB2AB-E123-458E-A9EC-E5B973EE4B70}"/>
                                            </p:graphicEl>
                                          </p:spTgt>
                                        </p:tgtEl>
                                        <p:attrNameLst>
                                          <p:attrName>style.visibility</p:attrName>
                                        </p:attrNameLst>
                                      </p:cBhvr>
                                      <p:to>
                                        <p:strVal val="visible"/>
                                      </p:to>
                                    </p:set>
                                    <p:anim calcmode="lin" valueType="num">
                                      <p:cBhvr additive="base">
                                        <p:cTn id="13" dur="2000" fill="hold"/>
                                        <p:tgtEl>
                                          <p:spTgt spid="4">
                                            <p:graphicEl>
                                              <a:dgm id="{A34BB2AB-E123-458E-A9EC-E5B973EE4B70}"/>
                                            </p:graphic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4">
                                            <p:graphicEl>
                                              <a:dgm id="{A34BB2AB-E123-458E-A9EC-E5B973EE4B70}"/>
                                            </p:graphicEl>
                                          </p:spTgt>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grpId="0" nodeType="afterEffect">
                                  <p:stCondLst>
                                    <p:cond delay="0"/>
                                  </p:stCondLst>
                                  <p:childTnLst>
                                    <p:set>
                                      <p:cBhvr>
                                        <p:cTn id="17" dur="1" fill="hold">
                                          <p:stCondLst>
                                            <p:cond delay="0"/>
                                          </p:stCondLst>
                                        </p:cTn>
                                        <p:tgtEl>
                                          <p:spTgt spid="4">
                                            <p:graphicEl>
                                              <a:dgm id="{27A40597-829A-47E8-BD4F-B226B13A202B}"/>
                                            </p:graphicEl>
                                          </p:spTgt>
                                        </p:tgtEl>
                                        <p:attrNameLst>
                                          <p:attrName>style.visibility</p:attrName>
                                        </p:attrNameLst>
                                      </p:cBhvr>
                                      <p:to>
                                        <p:strVal val="visible"/>
                                      </p:to>
                                    </p:set>
                                    <p:anim calcmode="lin" valueType="num">
                                      <p:cBhvr additive="base">
                                        <p:cTn id="18" dur="2000" fill="hold"/>
                                        <p:tgtEl>
                                          <p:spTgt spid="4">
                                            <p:graphicEl>
                                              <a:dgm id="{27A40597-829A-47E8-BD4F-B226B13A202B}"/>
                                            </p:graphic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4">
                                            <p:graphicEl>
                                              <a:dgm id="{27A40597-829A-47E8-BD4F-B226B13A202B}"/>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 presetClass="entr" presetSubtype="8" fill="hold" grpId="0" nodeType="afterEffect">
                                  <p:stCondLst>
                                    <p:cond delay="0"/>
                                  </p:stCondLst>
                                  <p:childTnLst>
                                    <p:set>
                                      <p:cBhvr>
                                        <p:cTn id="22" dur="1" fill="hold">
                                          <p:stCondLst>
                                            <p:cond delay="0"/>
                                          </p:stCondLst>
                                        </p:cTn>
                                        <p:tgtEl>
                                          <p:spTgt spid="4">
                                            <p:graphicEl>
                                              <a:dgm id="{EB20AF38-9051-4100-BFCE-33683C033127}"/>
                                            </p:graphicEl>
                                          </p:spTgt>
                                        </p:tgtEl>
                                        <p:attrNameLst>
                                          <p:attrName>style.visibility</p:attrName>
                                        </p:attrNameLst>
                                      </p:cBhvr>
                                      <p:to>
                                        <p:strVal val="visible"/>
                                      </p:to>
                                    </p:set>
                                    <p:anim calcmode="lin" valueType="num">
                                      <p:cBhvr additive="base">
                                        <p:cTn id="23" dur="2000" fill="hold"/>
                                        <p:tgtEl>
                                          <p:spTgt spid="4">
                                            <p:graphicEl>
                                              <a:dgm id="{EB20AF38-9051-4100-BFCE-33683C033127}"/>
                                            </p:graphic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4">
                                            <p:graphicEl>
                                              <a:dgm id="{EB20AF38-9051-4100-BFCE-33683C033127}"/>
                                            </p:graphicEl>
                                          </p:spTgt>
                                        </p:tgtEl>
                                        <p:attrNameLst>
                                          <p:attrName>ppt_y</p:attrName>
                                        </p:attrNameLst>
                                      </p:cBhvr>
                                      <p:tavLst>
                                        <p:tav tm="0">
                                          <p:val>
                                            <p:strVal val="#ppt_y"/>
                                          </p:val>
                                        </p:tav>
                                        <p:tav tm="100000">
                                          <p:val>
                                            <p:strVal val="#ppt_y"/>
                                          </p:val>
                                        </p:tav>
                                      </p:tavLst>
                                    </p:anim>
                                  </p:childTnLst>
                                </p:cTn>
                              </p:par>
                            </p:childTnLst>
                          </p:cTn>
                        </p:par>
                        <p:par>
                          <p:cTn id="25" fill="hold">
                            <p:stCondLst>
                              <p:cond delay="7000"/>
                            </p:stCondLst>
                            <p:childTnLst>
                              <p:par>
                                <p:cTn id="26" presetID="2" presetClass="entr" presetSubtype="8" fill="hold" grpId="0" nodeType="afterEffect">
                                  <p:stCondLst>
                                    <p:cond delay="0"/>
                                  </p:stCondLst>
                                  <p:childTnLst>
                                    <p:set>
                                      <p:cBhvr>
                                        <p:cTn id="27" dur="1" fill="hold">
                                          <p:stCondLst>
                                            <p:cond delay="0"/>
                                          </p:stCondLst>
                                        </p:cTn>
                                        <p:tgtEl>
                                          <p:spTgt spid="4">
                                            <p:graphicEl>
                                              <a:dgm id="{0D2F745B-EED1-4025-BDD6-0CAA3461C6E9}"/>
                                            </p:graphicEl>
                                          </p:spTgt>
                                        </p:tgtEl>
                                        <p:attrNameLst>
                                          <p:attrName>style.visibility</p:attrName>
                                        </p:attrNameLst>
                                      </p:cBhvr>
                                      <p:to>
                                        <p:strVal val="visible"/>
                                      </p:to>
                                    </p:set>
                                    <p:anim calcmode="lin" valueType="num">
                                      <p:cBhvr additive="base">
                                        <p:cTn id="28" dur="2000" fill="hold"/>
                                        <p:tgtEl>
                                          <p:spTgt spid="4">
                                            <p:graphicEl>
                                              <a:dgm id="{0D2F745B-EED1-4025-BDD6-0CAA3461C6E9}"/>
                                            </p:graphic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4">
                                            <p:graphicEl>
                                              <a:dgm id="{0D2F745B-EED1-4025-BDD6-0CAA3461C6E9}"/>
                                            </p:graphicEl>
                                          </p:spTgt>
                                        </p:tgtEl>
                                        <p:attrNameLst>
                                          <p:attrName>ppt_y</p:attrName>
                                        </p:attrNameLst>
                                      </p:cBhvr>
                                      <p:tavLst>
                                        <p:tav tm="0">
                                          <p:val>
                                            <p:strVal val="#ppt_y"/>
                                          </p:val>
                                        </p:tav>
                                        <p:tav tm="100000">
                                          <p:val>
                                            <p:strVal val="#ppt_y"/>
                                          </p:val>
                                        </p:tav>
                                      </p:tavLst>
                                    </p:anim>
                                  </p:childTnLst>
                                </p:cTn>
                              </p:par>
                            </p:childTnLst>
                          </p:cTn>
                        </p:par>
                        <p:par>
                          <p:cTn id="30" fill="hold">
                            <p:stCondLst>
                              <p:cond delay="9000"/>
                            </p:stCondLst>
                            <p:childTnLst>
                              <p:par>
                                <p:cTn id="31" presetID="2" presetClass="entr" presetSubtype="8" fill="hold" grpId="0" nodeType="afterEffect">
                                  <p:stCondLst>
                                    <p:cond delay="0"/>
                                  </p:stCondLst>
                                  <p:childTnLst>
                                    <p:set>
                                      <p:cBhvr>
                                        <p:cTn id="32" dur="1" fill="hold">
                                          <p:stCondLst>
                                            <p:cond delay="0"/>
                                          </p:stCondLst>
                                        </p:cTn>
                                        <p:tgtEl>
                                          <p:spTgt spid="4">
                                            <p:graphicEl>
                                              <a:dgm id="{FD184026-EDE1-4966-931B-036E96747ACB}"/>
                                            </p:graphicEl>
                                          </p:spTgt>
                                        </p:tgtEl>
                                        <p:attrNameLst>
                                          <p:attrName>style.visibility</p:attrName>
                                        </p:attrNameLst>
                                      </p:cBhvr>
                                      <p:to>
                                        <p:strVal val="visible"/>
                                      </p:to>
                                    </p:set>
                                    <p:anim calcmode="lin" valueType="num">
                                      <p:cBhvr additive="base">
                                        <p:cTn id="33" dur="2000" fill="hold"/>
                                        <p:tgtEl>
                                          <p:spTgt spid="4">
                                            <p:graphicEl>
                                              <a:dgm id="{FD184026-EDE1-4966-931B-036E96747ACB}"/>
                                            </p:graphic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4">
                                            <p:graphicEl>
                                              <a:dgm id="{FD184026-EDE1-4966-931B-036E96747ACB}"/>
                                            </p:graphicEl>
                                          </p:spTgt>
                                        </p:tgtEl>
                                        <p:attrNameLst>
                                          <p:attrName>ppt_y</p:attrName>
                                        </p:attrNameLst>
                                      </p:cBhvr>
                                      <p:tavLst>
                                        <p:tav tm="0">
                                          <p:val>
                                            <p:strVal val="#ppt_y"/>
                                          </p:val>
                                        </p:tav>
                                        <p:tav tm="100000">
                                          <p:val>
                                            <p:strVal val="#ppt_y"/>
                                          </p:val>
                                        </p:tav>
                                      </p:tavLst>
                                    </p:anim>
                                  </p:childTnLst>
                                </p:cTn>
                              </p:par>
                            </p:childTnLst>
                          </p:cTn>
                        </p:par>
                        <p:par>
                          <p:cTn id="35" fill="hold">
                            <p:stCondLst>
                              <p:cond delay="11000"/>
                            </p:stCondLst>
                            <p:childTnLst>
                              <p:par>
                                <p:cTn id="36" presetID="2" presetClass="entr" presetSubtype="8" fill="hold" grpId="0" nodeType="afterEffect">
                                  <p:stCondLst>
                                    <p:cond delay="0"/>
                                  </p:stCondLst>
                                  <p:childTnLst>
                                    <p:set>
                                      <p:cBhvr>
                                        <p:cTn id="37" dur="1" fill="hold">
                                          <p:stCondLst>
                                            <p:cond delay="0"/>
                                          </p:stCondLst>
                                        </p:cTn>
                                        <p:tgtEl>
                                          <p:spTgt spid="4">
                                            <p:graphicEl>
                                              <a:dgm id="{10BF0FBB-AA8B-4D14-A853-2EC8685563D5}"/>
                                            </p:graphicEl>
                                          </p:spTgt>
                                        </p:tgtEl>
                                        <p:attrNameLst>
                                          <p:attrName>style.visibility</p:attrName>
                                        </p:attrNameLst>
                                      </p:cBhvr>
                                      <p:to>
                                        <p:strVal val="visible"/>
                                      </p:to>
                                    </p:set>
                                    <p:anim calcmode="lin" valueType="num">
                                      <p:cBhvr additive="base">
                                        <p:cTn id="38" dur="2000" fill="hold"/>
                                        <p:tgtEl>
                                          <p:spTgt spid="4">
                                            <p:graphicEl>
                                              <a:dgm id="{10BF0FBB-AA8B-4D14-A853-2EC8685563D5}"/>
                                            </p:graphic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4">
                                            <p:graphicEl>
                                              <a:dgm id="{10BF0FBB-AA8B-4D14-A853-2EC8685563D5}"/>
                                            </p:graphicEl>
                                          </p:spTgt>
                                        </p:tgtEl>
                                        <p:attrNameLst>
                                          <p:attrName>ppt_y</p:attrName>
                                        </p:attrNameLst>
                                      </p:cBhvr>
                                      <p:tavLst>
                                        <p:tav tm="0">
                                          <p:val>
                                            <p:strVal val="#ppt_y"/>
                                          </p:val>
                                        </p:tav>
                                        <p:tav tm="100000">
                                          <p:val>
                                            <p:strVal val="#ppt_y"/>
                                          </p:val>
                                        </p:tav>
                                      </p:tavLst>
                                    </p:anim>
                                  </p:childTnLst>
                                </p:cTn>
                              </p:par>
                            </p:childTnLst>
                          </p:cTn>
                        </p:par>
                        <p:par>
                          <p:cTn id="40" fill="hold">
                            <p:stCondLst>
                              <p:cond delay="13000"/>
                            </p:stCondLst>
                            <p:childTnLst>
                              <p:par>
                                <p:cTn id="41" presetID="6" presetClass="entr" presetSubtype="16"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3838" y="225514"/>
            <a:ext cx="4280339"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sz="3600" b="1" dirty="0" err="1">
                <a:latin typeface="Joinks"/>
              </a:rPr>
              <a:t>Окомірний</a:t>
            </a:r>
            <a:r>
              <a:rPr lang="ru-RU" sz="3600" b="1" dirty="0">
                <a:latin typeface="Joinks"/>
              </a:rPr>
              <a:t> метод </a:t>
            </a:r>
          </a:p>
        </p:txBody>
      </p:sp>
      <p:sp>
        <p:nvSpPr>
          <p:cNvPr id="3" name="Прямоугольник 2"/>
          <p:cNvSpPr/>
          <p:nvPr/>
        </p:nvSpPr>
        <p:spPr>
          <a:xfrm>
            <a:off x="1187624" y="1195011"/>
            <a:ext cx="6480720" cy="1323439"/>
          </a:xfrm>
          <a:prstGeom prst="rect">
            <a:avLst/>
          </a:prstGeom>
        </p:spPr>
        <p:txBody>
          <a:bodyPr wrap="square">
            <a:spAutoFit/>
          </a:bodyPr>
          <a:lstStyle/>
          <a:p>
            <a:pPr algn="ctr"/>
            <a:r>
              <a:rPr lang="uk-UA" sz="2000" b="1" dirty="0" smtClean="0">
                <a:latin typeface="Joinks"/>
              </a:rPr>
              <a:t>Використовують цей метод </a:t>
            </a:r>
            <a:r>
              <a:rPr lang="uk-UA" sz="2000" b="1" dirty="0">
                <a:latin typeface="Joinks"/>
              </a:rPr>
              <a:t>при бонітуванні, доборі та підборі птиці, а також при комплектуванні стад. </a:t>
            </a:r>
            <a:r>
              <a:rPr lang="en-US" sz="2000" b="1" dirty="0" smtClean="0">
                <a:latin typeface="Joinks"/>
              </a:rPr>
              <a:t> </a:t>
            </a:r>
            <a:r>
              <a:rPr lang="uk-UA" sz="2000" b="1" dirty="0" smtClean="0">
                <a:latin typeface="Joinks"/>
              </a:rPr>
              <a:t>Цей метод оцінки є </a:t>
            </a:r>
            <a:r>
              <a:rPr lang="uk-UA" sz="2000" b="1" dirty="0" err="1" smtClean="0">
                <a:latin typeface="Joinks"/>
              </a:rPr>
              <a:t>суб</a:t>
            </a:r>
            <a:r>
              <a:rPr lang="en-US" sz="2000" b="1" dirty="0" smtClean="0">
                <a:latin typeface="Joinks"/>
              </a:rPr>
              <a:t>’</a:t>
            </a:r>
            <a:r>
              <a:rPr lang="uk-UA" sz="2000" b="1" dirty="0" err="1" smtClean="0">
                <a:latin typeface="Joinks"/>
              </a:rPr>
              <a:t>єктивним</a:t>
            </a:r>
            <a:r>
              <a:rPr lang="uk-UA" sz="2000" b="1" dirty="0" smtClean="0">
                <a:latin typeface="Joinks"/>
              </a:rPr>
              <a:t>.</a:t>
            </a:r>
            <a:endParaRPr lang="ru-RU" sz="2000" b="1" dirty="0">
              <a:latin typeface="Joinks"/>
            </a:endParaRPr>
          </a:p>
        </p:txBody>
      </p:sp>
      <p:sp>
        <p:nvSpPr>
          <p:cNvPr id="4" name="Прямоугольник 3"/>
          <p:cNvSpPr/>
          <p:nvPr/>
        </p:nvSpPr>
        <p:spPr>
          <a:xfrm>
            <a:off x="1182553" y="2518450"/>
            <a:ext cx="6480720" cy="1015663"/>
          </a:xfrm>
          <a:prstGeom prst="rect">
            <a:avLst/>
          </a:prstGeom>
        </p:spPr>
        <p:txBody>
          <a:bodyPr wrap="square">
            <a:spAutoFit/>
          </a:bodyPr>
          <a:lstStyle/>
          <a:p>
            <a:pPr algn="ctr"/>
            <a:r>
              <a:rPr lang="uk-UA" sz="2000" b="1" dirty="0">
                <a:latin typeface="Joinks"/>
              </a:rPr>
              <a:t>Спочатку оцінюють загальну будову тіла птиці, відмічаючи </a:t>
            </a:r>
            <a:r>
              <a:rPr lang="uk-UA" sz="2000" b="1" dirty="0" err="1">
                <a:latin typeface="Joinks"/>
              </a:rPr>
              <a:t>вираженість</a:t>
            </a:r>
            <a:r>
              <a:rPr lang="uk-UA" sz="2000" b="1" dirty="0">
                <a:latin typeface="Joinks"/>
              </a:rPr>
              <a:t> породного типу і напряму </a:t>
            </a:r>
            <a:r>
              <a:rPr lang="uk-UA" sz="2000" b="1" dirty="0" smtClean="0">
                <a:latin typeface="Joinks"/>
              </a:rPr>
              <a:t>продуктивності.</a:t>
            </a:r>
            <a:endParaRPr lang="ru-RU" sz="2000" b="1" dirty="0">
              <a:latin typeface="Joinks"/>
            </a:endParaRPr>
          </a:p>
        </p:txBody>
      </p:sp>
      <p:sp>
        <p:nvSpPr>
          <p:cNvPr id="5" name="Прямоугольник 4"/>
          <p:cNvSpPr/>
          <p:nvPr/>
        </p:nvSpPr>
        <p:spPr>
          <a:xfrm>
            <a:off x="1331640" y="3645024"/>
            <a:ext cx="6624736" cy="707886"/>
          </a:xfrm>
          <a:prstGeom prst="rect">
            <a:avLst/>
          </a:prstGeom>
        </p:spPr>
        <p:txBody>
          <a:bodyPr wrap="square">
            <a:spAutoFit/>
          </a:bodyPr>
          <a:lstStyle/>
          <a:p>
            <a:pPr algn="ctr"/>
            <a:r>
              <a:rPr lang="uk-UA" sz="2000" b="1" dirty="0">
                <a:latin typeface="Joinks"/>
              </a:rPr>
              <a:t>Потім тіло птиці умовно ділять на частини, які називають статями або регіонами екстер’єру</a:t>
            </a:r>
            <a:r>
              <a:rPr lang="uk-UA" dirty="0"/>
              <a:t>. </a:t>
            </a:r>
            <a:endParaRPr lang="ru-RU" dirty="0"/>
          </a:p>
        </p:txBody>
      </p:sp>
      <p:sp>
        <p:nvSpPr>
          <p:cNvPr id="6" name="Прямоугольник 5"/>
          <p:cNvSpPr/>
          <p:nvPr/>
        </p:nvSpPr>
        <p:spPr>
          <a:xfrm>
            <a:off x="1326569" y="4419158"/>
            <a:ext cx="6336704" cy="2246769"/>
          </a:xfrm>
          <a:prstGeom prst="rect">
            <a:avLst/>
          </a:prstGeom>
        </p:spPr>
        <p:txBody>
          <a:bodyPr wrap="square">
            <a:spAutoFit/>
          </a:bodyPr>
          <a:lstStyle/>
          <a:p>
            <a:pPr algn="ctr"/>
            <a:r>
              <a:rPr lang="uk-UA" sz="2000" b="1" dirty="0">
                <a:latin typeface="Joinks"/>
              </a:rPr>
              <a:t>Найбільш важливі (складні) статі, що характеризують екстер’єр птиці такі: голова, шия, тулуб, кінцівки. </a:t>
            </a:r>
            <a:endParaRPr lang="uk-UA" sz="2000" b="1" dirty="0" smtClean="0">
              <a:latin typeface="Joinks"/>
            </a:endParaRPr>
          </a:p>
          <a:p>
            <a:endParaRPr lang="uk-UA" sz="2000" b="1" dirty="0">
              <a:latin typeface="Joinks"/>
            </a:endParaRPr>
          </a:p>
          <a:p>
            <a:pPr algn="ctr"/>
            <a:r>
              <a:rPr lang="uk-UA" sz="2000" b="1" dirty="0" smtClean="0">
                <a:latin typeface="Joinks"/>
              </a:rPr>
              <a:t>Кожна </a:t>
            </a:r>
            <a:r>
              <a:rPr lang="uk-UA" sz="2000" b="1" dirty="0">
                <a:latin typeface="Joinks"/>
              </a:rPr>
              <a:t>стать при екстер’єрній оцінці розчленовується на більш дрібні частини (прості статі).</a:t>
            </a:r>
            <a:endParaRPr lang="ru-RU" sz="2000" b="1" dirty="0">
              <a:latin typeface="Joinks"/>
            </a:endParaRPr>
          </a:p>
        </p:txBody>
      </p:sp>
    </p:spTree>
    <p:extLst>
      <p:ext uri="{BB962C8B-B14F-4D97-AF65-F5344CB8AC3E}">
        <p14:creationId xmlns:p14="http://schemas.microsoft.com/office/powerpoint/2010/main" val="414766557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par>
                          <p:cTn id="22" fill="hold">
                            <p:stCondLst>
                              <p:cond delay="7000"/>
                            </p:stCondLst>
                            <p:childTnLst>
                              <p:par>
                                <p:cTn id="23" presetID="6" presetClass="entr" presetSubtype="16" fill="hold"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ircle(in)">
                                      <p:cBhvr>
                                        <p:cTn id="25" dur="2000"/>
                                        <p:tgtEl>
                                          <p:spTgt spid="6">
                                            <p:txEl>
                                              <p:pRg st="0" end="0"/>
                                            </p:txEl>
                                          </p:spTgt>
                                        </p:tgtEl>
                                      </p:cBhvr>
                                    </p:animEffect>
                                  </p:childTnLst>
                                </p:cTn>
                              </p:par>
                            </p:childTnLst>
                          </p:cTn>
                        </p:par>
                        <p:par>
                          <p:cTn id="26" fill="hold">
                            <p:stCondLst>
                              <p:cond delay="9000"/>
                            </p:stCondLst>
                            <p:childTnLst>
                              <p:par>
                                <p:cTn id="27" presetID="6" presetClass="entr" presetSubtype="16"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circle(in)">
                                      <p:cBhvr>
                                        <p:cTn id="2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descr="C:\Documents and Settings\admin\Рабочий стол\Конституція\Новая папка\P1010322п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55876"/>
            <a:ext cx="377971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32108" y="71046"/>
            <a:ext cx="784887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2800" b="1" dirty="0">
                <a:latin typeface="Joinks"/>
              </a:rPr>
              <a:t>Окомірний метод оцінки </a:t>
            </a:r>
            <a:r>
              <a:rPr lang="uk-UA" sz="2800" b="1" dirty="0" err="1">
                <a:latin typeface="Joinks"/>
              </a:rPr>
              <a:t>екстер</a:t>
            </a:r>
            <a:r>
              <a:rPr lang="ru-RU" sz="2800" b="1" dirty="0">
                <a:latin typeface="Joinks"/>
              </a:rPr>
              <a:t>’</a:t>
            </a:r>
            <a:r>
              <a:rPr lang="uk-UA" sz="2800" b="1" dirty="0" err="1">
                <a:latin typeface="Joinks"/>
              </a:rPr>
              <a:t>єру</a:t>
            </a:r>
            <a:r>
              <a:rPr lang="uk-UA" sz="2800" b="1" dirty="0">
                <a:latin typeface="Joinks"/>
              </a:rPr>
              <a:t> курки:</a:t>
            </a:r>
            <a:endParaRPr lang="ru-RU" sz="2800" b="1" dirty="0">
              <a:latin typeface="Joinks"/>
            </a:endParaRPr>
          </a:p>
        </p:txBody>
      </p:sp>
      <p:sp>
        <p:nvSpPr>
          <p:cNvPr id="3" name="Прямоугольник 2"/>
          <p:cNvSpPr/>
          <p:nvPr/>
        </p:nvSpPr>
        <p:spPr>
          <a:xfrm>
            <a:off x="323528" y="5657671"/>
            <a:ext cx="5760640" cy="923330"/>
          </a:xfrm>
          <a:prstGeom prst="rect">
            <a:avLst/>
          </a:prstGeom>
        </p:spPr>
        <p:txBody>
          <a:bodyPr wrap="square">
            <a:spAutoFit/>
          </a:bodyPr>
          <a:lstStyle/>
          <a:p>
            <a:r>
              <a:rPr lang="uk-UA" b="1" dirty="0"/>
              <a:t>а – перше положення птиці при огляді голови, грудей, кіля, живота, відстані між лобковими кістками і ногами;</a:t>
            </a:r>
            <a:r>
              <a:rPr lang="uk-UA" dirty="0"/>
              <a:t> </a:t>
            </a:r>
            <a:endParaRPr lang="ru-RU" dirty="0"/>
          </a:p>
        </p:txBody>
      </p:sp>
      <p:pic>
        <p:nvPicPr>
          <p:cNvPr id="3075" name="Рисунок 2" descr="C:\Documents and Settings\admin\Рабочий стол\Конституція\лаборатория фото\P10103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30051"/>
            <a:ext cx="3006993" cy="29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430520" y="4293096"/>
            <a:ext cx="4572000" cy="646331"/>
          </a:xfrm>
          <a:prstGeom prst="rect">
            <a:avLst/>
          </a:prstGeom>
        </p:spPr>
        <p:txBody>
          <a:bodyPr>
            <a:spAutoFit/>
          </a:bodyPr>
          <a:lstStyle/>
          <a:p>
            <a:r>
              <a:rPr lang="uk-UA" b="1" dirty="0"/>
              <a:t>б – друге положення курки: огляд </a:t>
            </a:r>
            <a:r>
              <a:rPr lang="uk-UA" b="1" dirty="0" smtClean="0"/>
              <a:t>спини</a:t>
            </a:r>
            <a:endParaRPr lang="ru-RU" dirty="0"/>
          </a:p>
        </p:txBody>
      </p:sp>
    </p:spTree>
    <p:extLst>
      <p:ext uri="{BB962C8B-B14F-4D97-AF65-F5344CB8AC3E}">
        <p14:creationId xmlns:p14="http://schemas.microsoft.com/office/powerpoint/2010/main" val="340703731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1)">
                                      <p:cBhvr>
                                        <p:cTn id="11" dur="2000"/>
                                        <p:tgtEl>
                                          <p:spTgt spid="3074"/>
                                        </p:tgtEl>
                                      </p:cBhvr>
                                    </p:animEffect>
                                  </p:childTnLst>
                                </p:cTn>
                              </p:par>
                            </p:childTnLst>
                          </p:cTn>
                        </p:par>
                        <p:par>
                          <p:cTn id="12" fill="hold">
                            <p:stCondLst>
                              <p:cond delay="4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0"/>
                            </p:stCondLst>
                            <p:childTnLst>
                              <p:par>
                                <p:cTn id="18" presetID="21" presetClass="entr" presetSubtype="1" fill="hold" nodeType="after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wheel(1)">
                                      <p:cBhvr>
                                        <p:cTn id="20" dur="2000"/>
                                        <p:tgtEl>
                                          <p:spTgt spid="3075"/>
                                        </p:tgtEl>
                                      </p:cBhvr>
                                    </p:animEffect>
                                  </p:childTnLst>
                                </p:cTn>
                              </p:par>
                            </p:childTnLst>
                          </p:cTn>
                        </p:par>
                        <p:par>
                          <p:cTn id="21" fill="hold">
                            <p:stCondLst>
                              <p:cond delay="7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03648" y="71046"/>
            <a:ext cx="607985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uk-UA" sz="2800" b="1" dirty="0" smtClean="0">
                <a:latin typeface="Joinks"/>
              </a:rPr>
              <a:t>Вади екстер’єру </a:t>
            </a:r>
            <a:r>
              <a:rPr lang="uk-UA" sz="2800" b="1" dirty="0">
                <a:latin typeface="Joinks"/>
              </a:rPr>
              <a:t>курей</a:t>
            </a:r>
            <a:endParaRPr lang="ru-RU" sz="2800" b="1" dirty="0">
              <a:latin typeface="Joinks"/>
            </a:endParaRPr>
          </a:p>
        </p:txBody>
      </p:sp>
      <p:pic>
        <p:nvPicPr>
          <p:cNvPr id="4100" name="Рисунок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75" y="874440"/>
            <a:ext cx="5832648" cy="5362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5821594" y="623203"/>
            <a:ext cx="3323828" cy="6463308"/>
          </a:xfrm>
          <a:prstGeom prst="rect">
            <a:avLst/>
          </a:prstGeom>
        </p:spPr>
        <p:txBody>
          <a:bodyPr wrap="square">
            <a:spAutoFit/>
          </a:bodyPr>
          <a:lstStyle/>
          <a:p>
            <a:r>
              <a:rPr lang="uk-UA" b="1" dirty="0" smtClean="0"/>
              <a:t>1</a:t>
            </a:r>
            <a:r>
              <a:rPr lang="uk-UA" b="1" dirty="0"/>
              <a:t>– клишоногість; </a:t>
            </a:r>
            <a:endParaRPr lang="uk-UA" b="1" dirty="0" smtClean="0"/>
          </a:p>
          <a:p>
            <a:r>
              <a:rPr lang="uk-UA" b="1" dirty="0" smtClean="0"/>
              <a:t>2 </a:t>
            </a:r>
            <a:r>
              <a:rPr lang="uk-UA" b="1" dirty="0"/>
              <a:t>– криві пальці; </a:t>
            </a:r>
            <a:endParaRPr lang="uk-UA" b="1" dirty="0" smtClean="0"/>
          </a:p>
          <a:p>
            <a:r>
              <a:rPr lang="uk-UA" b="1" dirty="0" smtClean="0"/>
              <a:t>3 </a:t>
            </a:r>
            <a:r>
              <a:rPr lang="uk-UA" b="1" dirty="0"/>
              <a:t>– вузькі груди й іксоподібна постава ніг; 4 – голова, як у ворони; </a:t>
            </a:r>
            <a:endParaRPr lang="uk-UA" b="1" dirty="0" smtClean="0"/>
          </a:p>
          <a:p>
            <a:r>
              <a:rPr lang="uk-UA" b="1" dirty="0" smtClean="0"/>
              <a:t>5 </a:t>
            </a:r>
            <a:r>
              <a:rPr lang="uk-UA" b="1" dirty="0"/>
              <a:t>– у курки голова, як у півня; </a:t>
            </a:r>
            <a:endParaRPr lang="uk-UA" b="1" dirty="0" smtClean="0"/>
          </a:p>
          <a:p>
            <a:r>
              <a:rPr lang="uk-UA" b="1" dirty="0" smtClean="0"/>
              <a:t>6 </a:t>
            </a:r>
            <a:r>
              <a:rPr lang="uk-UA" b="1" dirty="0"/>
              <a:t>– звислий гребінь у півня; </a:t>
            </a:r>
            <a:endParaRPr lang="uk-UA" b="1" dirty="0" smtClean="0"/>
          </a:p>
          <a:p>
            <a:r>
              <a:rPr lang="uk-UA" b="1" dirty="0" smtClean="0"/>
              <a:t>7 </a:t>
            </a:r>
            <a:r>
              <a:rPr lang="uk-UA" b="1" dirty="0"/>
              <a:t>– перекошений дзьоб; </a:t>
            </a:r>
            <a:endParaRPr lang="uk-UA" b="1" dirty="0" smtClean="0"/>
          </a:p>
          <a:p>
            <a:r>
              <a:rPr lang="uk-UA" b="1" dirty="0" smtClean="0"/>
              <a:t>8 </a:t>
            </a:r>
            <a:r>
              <a:rPr lang="uk-UA" b="1" dirty="0"/>
              <a:t>– завернутий у бік хвіст; 9 – горбата спина;           </a:t>
            </a:r>
            <a:endParaRPr lang="uk-UA" b="1" dirty="0" smtClean="0"/>
          </a:p>
          <a:p>
            <a:r>
              <a:rPr lang="uk-UA" b="1" dirty="0" smtClean="0"/>
              <a:t>10 </a:t>
            </a:r>
            <a:r>
              <a:rPr lang="uk-UA" b="1" dirty="0"/>
              <a:t>– прогнута спина; </a:t>
            </a:r>
            <a:endParaRPr lang="uk-UA" b="1" dirty="0" smtClean="0"/>
          </a:p>
          <a:p>
            <a:r>
              <a:rPr lang="uk-UA" b="1" dirty="0" smtClean="0"/>
              <a:t>11 </a:t>
            </a:r>
            <a:r>
              <a:rPr lang="uk-UA" b="1" dirty="0"/>
              <a:t>– </a:t>
            </a:r>
            <a:r>
              <a:rPr lang="uk-UA" b="1" dirty="0" err="1"/>
              <a:t>довгоногість</a:t>
            </a:r>
            <a:r>
              <a:rPr lang="uk-UA" b="1" dirty="0"/>
              <a:t>; </a:t>
            </a:r>
            <a:endParaRPr lang="uk-UA" b="1" dirty="0" smtClean="0"/>
          </a:p>
          <a:p>
            <a:r>
              <a:rPr lang="uk-UA" b="1" dirty="0" smtClean="0"/>
              <a:t>12 </a:t>
            </a:r>
            <a:r>
              <a:rPr lang="uk-UA" b="1" dirty="0"/>
              <a:t>– спина поката наперед; 13 – спина поката назад; </a:t>
            </a:r>
            <a:endParaRPr lang="uk-UA" b="1" dirty="0" smtClean="0"/>
          </a:p>
          <a:p>
            <a:r>
              <a:rPr lang="uk-UA" b="1" dirty="0" smtClean="0"/>
              <a:t>14 </a:t>
            </a:r>
            <a:r>
              <a:rPr lang="uk-UA" b="1" dirty="0"/>
              <a:t>– хвіст, як у </a:t>
            </a:r>
            <a:r>
              <a:rPr lang="uk-UA" b="1" dirty="0" smtClean="0"/>
              <a:t>цесарки</a:t>
            </a:r>
            <a:endParaRPr lang="ru-RU" b="1" dirty="0"/>
          </a:p>
          <a:p>
            <a:r>
              <a:rPr lang="uk-UA" dirty="0"/>
              <a:t> </a:t>
            </a:r>
            <a:endParaRPr lang="ru-RU" dirty="0"/>
          </a:p>
        </p:txBody>
      </p:sp>
    </p:spTree>
    <p:extLst>
      <p:ext uri="{BB962C8B-B14F-4D97-AF65-F5344CB8AC3E}">
        <p14:creationId xmlns:p14="http://schemas.microsoft.com/office/powerpoint/2010/main" val="42554643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1" presetClass="entr" presetSubtype="1"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heel(1)">
                                      <p:cBhvr>
                                        <p:cTn id="12" dur="2000"/>
                                        <p:tgtEl>
                                          <p:spTgt spid="4100"/>
                                        </p:tgtEl>
                                      </p:cBhvr>
                                    </p:animEffect>
                                  </p:childTnLst>
                                </p:cTn>
                              </p:par>
                            </p:childTnLst>
                          </p:cTn>
                        </p:par>
                        <p:par>
                          <p:cTn id="13" fill="hold">
                            <p:stCondLst>
                              <p:cond delay="3500"/>
                            </p:stCondLst>
                            <p:childTnLst>
                              <p:par>
                                <p:cTn id="14" presetID="42" presetClass="entr" presetSubtype="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anim calcmode="lin" valueType="num">
                                      <p:cBhvr>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4500"/>
                            </p:stCondLst>
                            <p:childTnLst>
                              <p:par>
                                <p:cTn id="20" presetID="42" presetClass="entr" presetSubtype="0" fill="hold" grpId="0"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1000"/>
                                        <p:tgtEl>
                                          <p:spTgt spid="9">
                                            <p:txEl>
                                              <p:pRg st="1" end="1"/>
                                            </p:txEl>
                                          </p:spTgt>
                                        </p:tgtEl>
                                      </p:cBhvr>
                                    </p:animEffect>
                                    <p:anim calcmode="lin" valueType="num">
                                      <p:cBhvr>
                                        <p:cTn id="2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5500"/>
                            </p:stCondLst>
                            <p:childTnLst>
                              <p:par>
                                <p:cTn id="26" presetID="42" presetClass="entr" presetSubtype="0" fill="hold" grpId="0" nodeType="after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6500"/>
                            </p:stCondLst>
                            <p:childTnLst>
                              <p:par>
                                <p:cTn id="32" presetID="42" presetClass="entr" presetSubtype="0" fill="hold" grpId="0" nodeType="after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1000"/>
                                        <p:tgtEl>
                                          <p:spTgt spid="9">
                                            <p:txEl>
                                              <p:pRg st="3" end="3"/>
                                            </p:txEl>
                                          </p:spTgt>
                                        </p:tgtEl>
                                      </p:cBhvr>
                                    </p:animEffect>
                                    <p:anim calcmode="lin" valueType="num">
                                      <p:cBhvr>
                                        <p:cTn id="3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7500"/>
                            </p:stCondLst>
                            <p:childTnLst>
                              <p:par>
                                <p:cTn id="38" presetID="42" presetClass="entr" presetSubtype="0" fill="hold" grpId="0" nodeType="after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1000"/>
                                        <p:tgtEl>
                                          <p:spTgt spid="9">
                                            <p:txEl>
                                              <p:pRg st="4" end="4"/>
                                            </p:txEl>
                                          </p:spTgt>
                                        </p:tgtEl>
                                      </p:cBhvr>
                                    </p:animEffect>
                                    <p:anim calcmode="lin" valueType="num">
                                      <p:cBhvr>
                                        <p:cTn id="4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8500"/>
                            </p:stCondLst>
                            <p:childTnLst>
                              <p:par>
                                <p:cTn id="44" presetID="42" presetClass="entr" presetSubtype="0" fill="hold" grpId="0" nodeType="after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animEffect transition="in" filter="fade">
                                      <p:cBhvr>
                                        <p:cTn id="46" dur="1000"/>
                                        <p:tgtEl>
                                          <p:spTgt spid="9">
                                            <p:txEl>
                                              <p:pRg st="5" end="5"/>
                                            </p:txEl>
                                          </p:spTgt>
                                        </p:tgtEl>
                                      </p:cBhvr>
                                    </p:animEffect>
                                    <p:anim calcmode="lin" valueType="num">
                                      <p:cBhvr>
                                        <p:cTn id="4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9500"/>
                            </p:stCondLst>
                            <p:childTnLst>
                              <p:par>
                                <p:cTn id="50" presetID="42" presetClass="entr" presetSubtype="0" fill="hold" grpId="0" nodeType="after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fade">
                                      <p:cBhvr>
                                        <p:cTn id="52" dur="1000"/>
                                        <p:tgtEl>
                                          <p:spTgt spid="9">
                                            <p:txEl>
                                              <p:pRg st="6" end="6"/>
                                            </p:txEl>
                                          </p:spTgt>
                                        </p:tgtEl>
                                      </p:cBhvr>
                                    </p:animEffect>
                                    <p:anim calcmode="lin" valueType="num">
                                      <p:cBhvr>
                                        <p:cTn id="5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10500"/>
                            </p:stCondLst>
                            <p:childTnLst>
                              <p:par>
                                <p:cTn id="56" presetID="42" presetClass="entr" presetSubtype="0" fill="hold" grpId="0" nodeType="afterEffect">
                                  <p:stCondLst>
                                    <p:cond delay="0"/>
                                  </p:stCondLst>
                                  <p:childTnLst>
                                    <p:set>
                                      <p:cBhvr>
                                        <p:cTn id="57" dur="1" fill="hold">
                                          <p:stCondLst>
                                            <p:cond delay="0"/>
                                          </p:stCondLst>
                                        </p:cTn>
                                        <p:tgtEl>
                                          <p:spTgt spid="9">
                                            <p:txEl>
                                              <p:pRg st="7" end="7"/>
                                            </p:txEl>
                                          </p:spTgt>
                                        </p:tgtEl>
                                        <p:attrNameLst>
                                          <p:attrName>style.visibility</p:attrName>
                                        </p:attrNameLst>
                                      </p:cBhvr>
                                      <p:to>
                                        <p:strVal val="visible"/>
                                      </p:to>
                                    </p:set>
                                    <p:animEffect transition="in" filter="fade">
                                      <p:cBhvr>
                                        <p:cTn id="58" dur="1000"/>
                                        <p:tgtEl>
                                          <p:spTgt spid="9">
                                            <p:txEl>
                                              <p:pRg st="7" end="7"/>
                                            </p:txEl>
                                          </p:spTgt>
                                        </p:tgtEl>
                                      </p:cBhvr>
                                    </p:animEffect>
                                    <p:anim calcmode="lin" valueType="num">
                                      <p:cBhvr>
                                        <p:cTn id="5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61" fill="hold">
                            <p:stCondLst>
                              <p:cond delay="11500"/>
                            </p:stCondLst>
                            <p:childTnLst>
                              <p:par>
                                <p:cTn id="62" presetID="42" presetClass="entr" presetSubtype="0" fill="hold" grpId="0" nodeType="afterEffect">
                                  <p:stCondLst>
                                    <p:cond delay="0"/>
                                  </p:stCondLst>
                                  <p:childTnLst>
                                    <p:set>
                                      <p:cBhvr>
                                        <p:cTn id="63" dur="1" fill="hold">
                                          <p:stCondLst>
                                            <p:cond delay="0"/>
                                          </p:stCondLst>
                                        </p:cTn>
                                        <p:tgtEl>
                                          <p:spTgt spid="9">
                                            <p:txEl>
                                              <p:pRg st="8" end="8"/>
                                            </p:txEl>
                                          </p:spTgt>
                                        </p:tgtEl>
                                        <p:attrNameLst>
                                          <p:attrName>style.visibility</p:attrName>
                                        </p:attrNameLst>
                                      </p:cBhvr>
                                      <p:to>
                                        <p:strVal val="visible"/>
                                      </p:to>
                                    </p:set>
                                    <p:animEffect transition="in" filter="fade">
                                      <p:cBhvr>
                                        <p:cTn id="64" dur="1000"/>
                                        <p:tgtEl>
                                          <p:spTgt spid="9">
                                            <p:txEl>
                                              <p:pRg st="8" end="8"/>
                                            </p:txEl>
                                          </p:spTgt>
                                        </p:tgtEl>
                                      </p:cBhvr>
                                    </p:animEffect>
                                    <p:anim calcmode="lin" valueType="num">
                                      <p:cBhvr>
                                        <p:cTn id="65"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par>
                          <p:cTn id="67" fill="hold">
                            <p:stCondLst>
                              <p:cond delay="12500"/>
                            </p:stCondLst>
                            <p:childTnLst>
                              <p:par>
                                <p:cTn id="68" presetID="42" presetClass="entr" presetSubtype="0" fill="hold" grpId="0" nodeType="afterEffect">
                                  <p:stCondLst>
                                    <p:cond delay="0"/>
                                  </p:stCondLst>
                                  <p:childTnLst>
                                    <p:set>
                                      <p:cBhvr>
                                        <p:cTn id="69" dur="1" fill="hold">
                                          <p:stCondLst>
                                            <p:cond delay="0"/>
                                          </p:stCondLst>
                                        </p:cTn>
                                        <p:tgtEl>
                                          <p:spTgt spid="9">
                                            <p:txEl>
                                              <p:pRg st="9" end="9"/>
                                            </p:txEl>
                                          </p:spTgt>
                                        </p:tgtEl>
                                        <p:attrNameLst>
                                          <p:attrName>style.visibility</p:attrName>
                                        </p:attrNameLst>
                                      </p:cBhvr>
                                      <p:to>
                                        <p:strVal val="visible"/>
                                      </p:to>
                                    </p:set>
                                    <p:animEffect transition="in" filter="fade">
                                      <p:cBhvr>
                                        <p:cTn id="70" dur="1000"/>
                                        <p:tgtEl>
                                          <p:spTgt spid="9">
                                            <p:txEl>
                                              <p:pRg st="9" end="9"/>
                                            </p:txEl>
                                          </p:spTgt>
                                        </p:tgtEl>
                                      </p:cBhvr>
                                    </p:animEffect>
                                    <p:anim calcmode="lin" valueType="num">
                                      <p:cBhvr>
                                        <p:cTn id="71"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73" fill="hold">
                            <p:stCondLst>
                              <p:cond delay="13500"/>
                            </p:stCondLst>
                            <p:childTnLst>
                              <p:par>
                                <p:cTn id="74" presetID="42" presetClass="entr" presetSubtype="0" fill="hold" grpId="0" nodeType="afterEffect">
                                  <p:stCondLst>
                                    <p:cond delay="0"/>
                                  </p:stCondLst>
                                  <p:childTnLst>
                                    <p:set>
                                      <p:cBhvr>
                                        <p:cTn id="75" dur="1" fill="hold">
                                          <p:stCondLst>
                                            <p:cond delay="0"/>
                                          </p:stCondLst>
                                        </p:cTn>
                                        <p:tgtEl>
                                          <p:spTgt spid="9">
                                            <p:txEl>
                                              <p:pRg st="10" end="10"/>
                                            </p:txEl>
                                          </p:spTgt>
                                        </p:tgtEl>
                                        <p:attrNameLst>
                                          <p:attrName>style.visibility</p:attrName>
                                        </p:attrNameLst>
                                      </p:cBhvr>
                                      <p:to>
                                        <p:strVal val="visible"/>
                                      </p:to>
                                    </p:set>
                                    <p:animEffect transition="in" filter="fade">
                                      <p:cBhvr>
                                        <p:cTn id="76" dur="1000"/>
                                        <p:tgtEl>
                                          <p:spTgt spid="9">
                                            <p:txEl>
                                              <p:pRg st="10" end="10"/>
                                            </p:txEl>
                                          </p:spTgt>
                                        </p:tgtEl>
                                      </p:cBhvr>
                                    </p:animEffect>
                                    <p:anim calcmode="lin" valueType="num">
                                      <p:cBhvr>
                                        <p:cTn id="77"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par>
                          <p:cTn id="79" fill="hold">
                            <p:stCondLst>
                              <p:cond delay="14500"/>
                            </p:stCondLst>
                            <p:childTnLst>
                              <p:par>
                                <p:cTn id="80" presetID="42" presetClass="entr" presetSubtype="0" fill="hold" grpId="0" nodeType="afterEffect">
                                  <p:stCondLst>
                                    <p:cond delay="0"/>
                                  </p:stCondLst>
                                  <p:childTnLst>
                                    <p:set>
                                      <p:cBhvr>
                                        <p:cTn id="81" dur="1" fill="hold">
                                          <p:stCondLst>
                                            <p:cond delay="0"/>
                                          </p:stCondLst>
                                        </p:cTn>
                                        <p:tgtEl>
                                          <p:spTgt spid="9">
                                            <p:txEl>
                                              <p:pRg st="11" end="11"/>
                                            </p:txEl>
                                          </p:spTgt>
                                        </p:tgtEl>
                                        <p:attrNameLst>
                                          <p:attrName>style.visibility</p:attrName>
                                        </p:attrNameLst>
                                      </p:cBhvr>
                                      <p:to>
                                        <p:strVal val="visible"/>
                                      </p:to>
                                    </p:set>
                                    <p:animEffect transition="in" filter="fade">
                                      <p:cBhvr>
                                        <p:cTn id="82" dur="1000"/>
                                        <p:tgtEl>
                                          <p:spTgt spid="9">
                                            <p:txEl>
                                              <p:pRg st="11" end="11"/>
                                            </p:txEl>
                                          </p:spTgt>
                                        </p:tgtEl>
                                      </p:cBhvr>
                                    </p:animEffect>
                                    <p:anim calcmode="lin" valueType="num">
                                      <p:cBhvr>
                                        <p:cTn id="83"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94276"/>
            <a:ext cx="5107809"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uk-UA" sz="3600" b="1" dirty="0">
                <a:latin typeface="Joinks"/>
              </a:rPr>
              <a:t>Вимірювання </a:t>
            </a:r>
            <a:r>
              <a:rPr lang="uk-UA" sz="3600" b="1" dirty="0" smtClean="0">
                <a:latin typeface="Joinks"/>
              </a:rPr>
              <a:t>статей</a:t>
            </a:r>
            <a:r>
              <a:rPr lang="uk-UA" dirty="0" smtClean="0"/>
              <a:t> </a:t>
            </a:r>
            <a:endParaRPr lang="ru-RU" dirty="0"/>
          </a:p>
        </p:txBody>
      </p:sp>
      <p:sp>
        <p:nvSpPr>
          <p:cNvPr id="3" name="Прямоугольник 2"/>
          <p:cNvSpPr/>
          <p:nvPr/>
        </p:nvSpPr>
        <p:spPr>
          <a:xfrm>
            <a:off x="251520" y="908720"/>
            <a:ext cx="8568952" cy="1323439"/>
          </a:xfrm>
          <a:prstGeom prst="rect">
            <a:avLst/>
          </a:prstGeom>
        </p:spPr>
        <p:txBody>
          <a:bodyPr wrap="square">
            <a:spAutoFit/>
          </a:bodyPr>
          <a:lstStyle/>
          <a:p>
            <a:pPr algn="ctr"/>
            <a:r>
              <a:rPr lang="en-US" sz="2000" b="1" dirty="0" smtClean="0">
                <a:latin typeface="Joinks"/>
              </a:rPr>
              <a:t>    </a:t>
            </a:r>
            <a:r>
              <a:rPr lang="uk-UA" sz="2000" b="1" dirty="0" smtClean="0">
                <a:latin typeface="Joinks"/>
              </a:rPr>
              <a:t>Як </a:t>
            </a:r>
            <a:r>
              <a:rPr lang="uk-UA" sz="2000" b="1" dirty="0">
                <a:latin typeface="Joinks"/>
              </a:rPr>
              <a:t>правило, у птиці вимірюють довжину, ширину та обхват окремих частин. Для цього використовують вимірювальний циркуль і сантиметрову стрічку. Дані промірів здебільшого виражають у сантиметрах</a:t>
            </a:r>
            <a:r>
              <a:rPr lang="uk-UA" dirty="0"/>
              <a:t>.</a:t>
            </a:r>
            <a:endParaRPr lang="ru-RU" dirty="0"/>
          </a:p>
        </p:txBody>
      </p:sp>
      <p:sp>
        <p:nvSpPr>
          <p:cNvPr id="4" name="Прямоугольник 3"/>
          <p:cNvSpPr/>
          <p:nvPr/>
        </p:nvSpPr>
        <p:spPr>
          <a:xfrm>
            <a:off x="359532" y="2505670"/>
            <a:ext cx="8352928" cy="707886"/>
          </a:xfrm>
          <a:prstGeom prst="rect">
            <a:avLst/>
          </a:prstGeom>
        </p:spPr>
        <p:txBody>
          <a:bodyPr wrap="square">
            <a:spAutoFit/>
          </a:bodyPr>
          <a:lstStyle/>
          <a:p>
            <a:pPr algn="ctr"/>
            <a:r>
              <a:rPr lang="en-US" sz="2000" b="1" dirty="0" smtClean="0">
                <a:latin typeface="Joinks"/>
              </a:rPr>
              <a:t>    </a:t>
            </a:r>
            <a:r>
              <a:rPr lang="uk-UA" sz="2000" b="1" dirty="0" smtClean="0">
                <a:latin typeface="Joinks"/>
              </a:rPr>
              <a:t>На </a:t>
            </a:r>
            <a:r>
              <a:rPr lang="uk-UA" sz="2000" b="1" dirty="0">
                <a:latin typeface="Joinks"/>
              </a:rPr>
              <a:t>практиці використовують дані промірів тих частин тіла, які взаємопов'язані з продуктивними якостями птиці.</a:t>
            </a:r>
            <a:endParaRPr lang="ru-RU" sz="2000" b="1" dirty="0">
              <a:latin typeface="Joinks"/>
            </a:endParaRPr>
          </a:p>
        </p:txBody>
      </p:sp>
      <p:sp>
        <p:nvSpPr>
          <p:cNvPr id="6" name="Прямоугольник 5"/>
          <p:cNvSpPr/>
          <p:nvPr/>
        </p:nvSpPr>
        <p:spPr>
          <a:xfrm>
            <a:off x="755576" y="3265867"/>
            <a:ext cx="7704856" cy="2862322"/>
          </a:xfrm>
          <a:prstGeom prst="rect">
            <a:avLst/>
          </a:prstGeom>
        </p:spPr>
        <p:txBody>
          <a:bodyPr wrap="square">
            <a:spAutoFit/>
          </a:bodyPr>
          <a:lstStyle/>
          <a:p>
            <a:pPr algn="ctr"/>
            <a:r>
              <a:rPr lang="uk-UA" sz="2000" b="1" dirty="0">
                <a:latin typeface="Joinks"/>
              </a:rPr>
              <a:t>Для взяття промірів користуються кронциркулем і звичайною сантиметровою стрічкою. </a:t>
            </a:r>
            <a:endParaRPr lang="uk-UA" sz="2000" b="1" dirty="0" smtClean="0">
              <a:latin typeface="Joinks"/>
            </a:endParaRPr>
          </a:p>
          <a:p>
            <a:endParaRPr lang="uk-UA" sz="2000" b="1" dirty="0" smtClean="0">
              <a:latin typeface="Joinks"/>
            </a:endParaRPr>
          </a:p>
          <a:p>
            <a:pPr algn="ctr"/>
            <a:r>
              <a:rPr lang="uk-UA" sz="2000" b="1" dirty="0" smtClean="0">
                <a:latin typeface="Joinks"/>
              </a:rPr>
              <a:t>  Довжину </a:t>
            </a:r>
            <a:r>
              <a:rPr lang="uk-UA" sz="2000" b="1" dirty="0">
                <a:latin typeface="Joinks"/>
              </a:rPr>
              <a:t>тулуба – пряму і косу, обхват грудей за крилами вимірюють стрічкою </a:t>
            </a:r>
            <a:r>
              <a:rPr lang="uk-UA" sz="2000" b="1" dirty="0" smtClean="0">
                <a:latin typeface="Joinks"/>
              </a:rPr>
              <a:t>. </a:t>
            </a:r>
          </a:p>
          <a:p>
            <a:r>
              <a:rPr lang="uk-UA" sz="2000" b="1" dirty="0">
                <a:latin typeface="Joinks"/>
              </a:rPr>
              <a:t> </a:t>
            </a:r>
            <a:r>
              <a:rPr lang="uk-UA" sz="2000" b="1" dirty="0" smtClean="0">
                <a:latin typeface="Joinks"/>
              </a:rPr>
              <a:t> Глибину </a:t>
            </a:r>
            <a:r>
              <a:rPr lang="uk-UA" sz="2000" b="1" dirty="0">
                <a:latin typeface="Joinks"/>
              </a:rPr>
              <a:t>і довжину грудей, ширину таза – </a:t>
            </a:r>
            <a:r>
              <a:rPr lang="uk-UA" sz="2000" b="1" dirty="0" smtClean="0">
                <a:latin typeface="Joinks"/>
              </a:rPr>
              <a:t>кронциркулем.</a:t>
            </a:r>
          </a:p>
          <a:p>
            <a:endParaRPr lang="uk-UA" sz="2000" b="1" dirty="0">
              <a:latin typeface="Joinks"/>
            </a:endParaRPr>
          </a:p>
          <a:p>
            <a:pPr algn="ctr"/>
            <a:r>
              <a:rPr lang="uk-UA" sz="2000" b="1" dirty="0" smtClean="0">
                <a:latin typeface="Joinks"/>
              </a:rPr>
              <a:t> Довжину </a:t>
            </a:r>
            <a:r>
              <a:rPr lang="uk-UA" sz="2000" b="1" dirty="0">
                <a:latin typeface="Joinks"/>
              </a:rPr>
              <a:t>кіля, стегна, гомілки, плесна можна вимірювати стрічкою або </a:t>
            </a:r>
            <a:r>
              <a:rPr lang="uk-UA" sz="2000" b="1" dirty="0" smtClean="0">
                <a:latin typeface="Joinks"/>
              </a:rPr>
              <a:t>кронциркулем. </a:t>
            </a:r>
            <a:endParaRPr lang="ru-RU" sz="2000" b="1" dirty="0">
              <a:latin typeface="Joinks"/>
            </a:endParaRPr>
          </a:p>
        </p:txBody>
      </p:sp>
    </p:spTree>
    <p:extLst>
      <p:ext uri="{BB962C8B-B14F-4D97-AF65-F5344CB8AC3E}">
        <p14:creationId xmlns:p14="http://schemas.microsoft.com/office/powerpoint/2010/main" val="25381246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4000"/>
                            </p:stCondLst>
                            <p:childTnLst>
                              <p:par>
                                <p:cTn id="17" presetID="2" presetClass="entr" presetSubtype="12"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6000"/>
                            </p:stCondLst>
                            <p:childTnLst>
                              <p:par>
                                <p:cTn id="22" presetID="2" presetClass="entr" presetSubtype="12"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8000"/>
                            </p:stCondLst>
                            <p:childTnLst>
                              <p:par>
                                <p:cTn id="27" presetID="2" presetClass="entr" presetSubtype="12"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000"/>
                            </p:stCondLst>
                            <p:childTnLst>
                              <p:par>
                                <p:cTn id="32" presetID="2" presetClass="entr" presetSubtype="12" fill="hold" grpId="0" nodeType="after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70996591"/>
              </p:ext>
            </p:extLst>
          </p:nvPr>
        </p:nvGraphicFramePr>
        <p:xfrm>
          <a:off x="395537" y="908723"/>
          <a:ext cx="8280919" cy="5616620"/>
        </p:xfrm>
        <a:graphic>
          <a:graphicData uri="http://schemas.openxmlformats.org/drawingml/2006/table">
            <a:tbl>
              <a:tblPr/>
              <a:tblGrid>
                <a:gridCol w="1339483"/>
                <a:gridCol w="2959326"/>
                <a:gridCol w="1721947"/>
                <a:gridCol w="2260163"/>
              </a:tblGrid>
              <a:tr h="387354">
                <a:tc>
                  <a:txBody>
                    <a:bodyPr/>
                    <a:lstStyle/>
                    <a:p>
                      <a:pPr algn="ctr">
                        <a:spcAft>
                          <a:spcPts val="0"/>
                        </a:spcAft>
                      </a:pPr>
                      <a:r>
                        <a:rPr lang="uk-UA" sz="1200" b="1" dirty="0">
                          <a:solidFill>
                            <a:schemeClr val="tx1"/>
                          </a:solidFill>
                          <a:effectLst/>
                          <a:latin typeface="Georgia" pitchFamily="18" charset="0"/>
                          <a:ea typeface="Times New Roman"/>
                        </a:rPr>
                        <a:t>Промір</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Точки взяття промірів</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Інструмент для вимірювання</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Що характеризує промір</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581029">
                <a:tc>
                  <a:txBody>
                    <a:bodyPr/>
                    <a:lstStyle/>
                    <a:p>
                      <a:pPr algn="ctr">
                        <a:spcAft>
                          <a:spcPts val="0"/>
                        </a:spcAft>
                      </a:pPr>
                      <a:r>
                        <a:rPr lang="uk-UA" sz="1200" b="1" dirty="0">
                          <a:solidFill>
                            <a:schemeClr val="tx1"/>
                          </a:solidFill>
                          <a:effectLst/>
                          <a:latin typeface="Georgia" pitchFamily="18" charset="0"/>
                          <a:ea typeface="Times New Roman"/>
                        </a:rPr>
                        <a:t>Пряма довжина тулуба</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Від останнього шийного хребця до основи копчика</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algn="ctr">
                        <a:spcAft>
                          <a:spcPts val="0"/>
                        </a:spcAft>
                      </a:pPr>
                      <a:r>
                        <a:rPr lang="uk-UA" sz="1200" b="1">
                          <a:solidFill>
                            <a:schemeClr val="tx1"/>
                          </a:solidFill>
                          <a:effectLst/>
                          <a:latin typeface="Georgia" pitchFamily="18" charset="0"/>
                          <a:ea typeface="Times New Roman"/>
                        </a:rPr>
                        <a:t>Мірною стрічкою</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Розвиток тіла птиці в довжину</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774707">
                <a:tc>
                  <a:txBody>
                    <a:bodyPr/>
                    <a:lstStyle/>
                    <a:p>
                      <a:pPr algn="ctr">
                        <a:spcAft>
                          <a:spcPts val="0"/>
                        </a:spcAft>
                      </a:pPr>
                      <a:r>
                        <a:rPr lang="uk-UA" sz="1200" b="1" dirty="0">
                          <a:solidFill>
                            <a:schemeClr val="tx1"/>
                          </a:solidFill>
                          <a:effectLst/>
                          <a:latin typeface="Georgia" pitchFamily="18" charset="0"/>
                          <a:ea typeface="Times New Roman"/>
                        </a:rPr>
                        <a:t>Коса довжина тулуба</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Від попереднього виступу плечолопаткового зчленування до заднього верхнього виступу сідничної кістки</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Мірною стрічкою</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Розвиток тіла птиці в довжину</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774707">
                <a:tc>
                  <a:txBody>
                    <a:bodyPr/>
                    <a:lstStyle/>
                    <a:p>
                      <a:pPr algn="ctr">
                        <a:spcAft>
                          <a:spcPts val="0"/>
                        </a:spcAft>
                      </a:pPr>
                      <a:r>
                        <a:rPr lang="uk-UA" sz="1200" b="1" dirty="0">
                          <a:solidFill>
                            <a:schemeClr val="tx1"/>
                          </a:solidFill>
                          <a:effectLst/>
                          <a:latin typeface="Georgia" pitchFamily="18" charset="0"/>
                          <a:ea typeface="Times New Roman"/>
                        </a:rPr>
                        <a:t>Ширина грудей</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dirty="0">
                          <a:solidFill>
                            <a:schemeClr val="tx1"/>
                          </a:solidFill>
                          <a:effectLst/>
                          <a:latin typeface="Georgia" pitchFamily="18" charset="0"/>
                          <a:ea typeface="Times New Roman"/>
                        </a:rPr>
                        <a:t>Між зовнішніми виступами </a:t>
                      </a:r>
                      <a:r>
                        <a:rPr lang="uk-UA" sz="1200" b="1" dirty="0" err="1">
                          <a:solidFill>
                            <a:schemeClr val="tx1"/>
                          </a:solidFill>
                          <a:effectLst/>
                          <a:latin typeface="Georgia" pitchFamily="18" charset="0"/>
                          <a:ea typeface="Times New Roman"/>
                        </a:rPr>
                        <a:t>плечолопаткових</a:t>
                      </a:r>
                      <a:r>
                        <a:rPr lang="uk-UA" sz="1200" b="1" dirty="0">
                          <a:solidFill>
                            <a:schemeClr val="tx1"/>
                          </a:solidFill>
                          <a:effectLst/>
                          <a:latin typeface="Georgia" pitchFamily="18" charset="0"/>
                          <a:ea typeface="Times New Roman"/>
                        </a:rPr>
                        <a:t> суглобів</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algn="ctr">
                        <a:spcAft>
                          <a:spcPts val="0"/>
                        </a:spcAft>
                      </a:pPr>
                      <a:r>
                        <a:rPr lang="uk-UA" sz="1200" b="1">
                          <a:solidFill>
                            <a:schemeClr val="tx1"/>
                          </a:solidFill>
                          <a:effectLst/>
                          <a:latin typeface="Georgia" pitchFamily="18" charset="0"/>
                          <a:ea typeface="Times New Roman"/>
                        </a:rPr>
                        <a:t>Кронциркулем</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Розвиток грудної клітки і внутрішніх органів, розташованих у грудній порожнині</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581029">
                <a:tc>
                  <a:txBody>
                    <a:bodyPr/>
                    <a:lstStyle/>
                    <a:p>
                      <a:pPr algn="ctr">
                        <a:spcAft>
                          <a:spcPts val="0"/>
                        </a:spcAft>
                      </a:pPr>
                      <a:r>
                        <a:rPr lang="uk-UA" sz="1200" b="1" dirty="0">
                          <a:solidFill>
                            <a:schemeClr val="tx1"/>
                          </a:solidFill>
                          <a:effectLst/>
                          <a:latin typeface="Georgia" pitchFamily="18" charset="0"/>
                          <a:ea typeface="Times New Roman"/>
                        </a:rPr>
                        <a:t>Глибина грудей</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dirty="0">
                          <a:solidFill>
                            <a:schemeClr val="tx1"/>
                          </a:solidFill>
                          <a:effectLst/>
                          <a:latin typeface="Georgia" pitchFamily="18" charset="0"/>
                          <a:ea typeface="Times New Roman"/>
                        </a:rPr>
                        <a:t>Від останнього шийного хребця до переднього кінця кіля грудної кістки</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Кронциркулем</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Розвиток грудної клітки і тіла птиці в глибину</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581029">
                <a:tc>
                  <a:txBody>
                    <a:bodyPr/>
                    <a:lstStyle/>
                    <a:p>
                      <a:pPr algn="ctr">
                        <a:spcAft>
                          <a:spcPts val="0"/>
                        </a:spcAft>
                      </a:pPr>
                      <a:r>
                        <a:rPr lang="uk-UA" sz="1200" b="1">
                          <a:solidFill>
                            <a:schemeClr val="tx1"/>
                          </a:solidFill>
                          <a:effectLst/>
                          <a:latin typeface="Georgia" pitchFamily="18" charset="0"/>
                          <a:ea typeface="Times New Roman"/>
                        </a:rPr>
                        <a:t>Обхват грудей</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dirty="0">
                          <a:solidFill>
                            <a:schemeClr val="tx1"/>
                          </a:solidFill>
                          <a:effectLst/>
                          <a:latin typeface="Georgia" pitchFamily="18" charset="0"/>
                          <a:ea typeface="Times New Roman"/>
                        </a:rPr>
                        <a:t>За крилами через останній шийний хребець і передній кінець кіля грудної кістки</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algn="ctr">
                        <a:spcAft>
                          <a:spcPts val="0"/>
                        </a:spcAft>
                      </a:pPr>
                      <a:r>
                        <a:rPr lang="uk-UA" sz="1200" b="1">
                          <a:solidFill>
                            <a:schemeClr val="tx1"/>
                          </a:solidFill>
                          <a:effectLst/>
                          <a:latin typeface="Georgia" pitchFamily="18" charset="0"/>
                          <a:ea typeface="Times New Roman"/>
                        </a:rPr>
                        <a:t>Мірною стрічкою</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Розвиток грудної клітки і м’ясні якості птиці</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581029">
                <a:tc>
                  <a:txBody>
                    <a:bodyPr/>
                    <a:lstStyle/>
                    <a:p>
                      <a:pPr algn="ctr">
                        <a:spcAft>
                          <a:spcPts val="0"/>
                        </a:spcAft>
                      </a:pPr>
                      <a:r>
                        <a:rPr lang="uk-UA" sz="1200" b="1">
                          <a:solidFill>
                            <a:schemeClr val="tx1"/>
                          </a:solidFill>
                          <a:effectLst/>
                          <a:latin typeface="Georgia" pitchFamily="18" charset="0"/>
                          <a:ea typeface="Times New Roman"/>
                        </a:rPr>
                        <a:t>Довжина кіля</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dirty="0">
                          <a:solidFill>
                            <a:schemeClr val="tx1"/>
                          </a:solidFill>
                          <a:effectLst/>
                          <a:latin typeface="Georgia" pitchFamily="18" charset="0"/>
                          <a:ea typeface="Times New Roman"/>
                        </a:rPr>
                        <a:t>Від переднього до заднього кінця кіля</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Мірною стрічкою або кронциркулем</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Розвиток тіла і грудної клітки в довжину</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581029">
                <a:tc>
                  <a:txBody>
                    <a:bodyPr/>
                    <a:lstStyle/>
                    <a:p>
                      <a:pPr algn="ctr">
                        <a:spcAft>
                          <a:spcPts val="0"/>
                        </a:spcAft>
                      </a:pPr>
                      <a:r>
                        <a:rPr lang="uk-UA" sz="1200" b="1">
                          <a:solidFill>
                            <a:schemeClr val="tx1"/>
                          </a:solidFill>
                          <a:effectLst/>
                          <a:latin typeface="Georgia" pitchFamily="18" charset="0"/>
                          <a:ea typeface="Times New Roman"/>
                        </a:rPr>
                        <a:t>Ширина таза в маклоках</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dirty="0">
                          <a:solidFill>
                            <a:schemeClr val="tx1"/>
                          </a:solidFill>
                          <a:effectLst/>
                          <a:latin typeface="Georgia" pitchFamily="18" charset="0"/>
                          <a:ea typeface="Times New Roman"/>
                        </a:rPr>
                        <a:t>Між зовнішніми поверхнями тазостегнових суглобів</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algn="ctr">
                        <a:spcAft>
                          <a:spcPts val="0"/>
                        </a:spcAft>
                      </a:pPr>
                      <a:r>
                        <a:rPr lang="uk-UA" sz="1200" b="1" dirty="0">
                          <a:solidFill>
                            <a:schemeClr val="tx1"/>
                          </a:solidFill>
                          <a:effectLst/>
                          <a:latin typeface="Georgia" pitchFamily="18" charset="0"/>
                          <a:ea typeface="Times New Roman"/>
                        </a:rPr>
                        <a:t>Мірною стрічкою або кронциркулем</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a:solidFill>
                            <a:schemeClr val="tx1"/>
                          </a:solidFill>
                          <a:effectLst/>
                          <a:latin typeface="Georgia" pitchFamily="18" charset="0"/>
                          <a:ea typeface="Times New Roman"/>
                        </a:rPr>
                        <a:t>Розвиток задньої частини тіла птиці і органів яйцекладки</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774707">
                <a:tc>
                  <a:txBody>
                    <a:bodyPr/>
                    <a:lstStyle/>
                    <a:p>
                      <a:pPr algn="ctr">
                        <a:spcAft>
                          <a:spcPts val="0"/>
                        </a:spcAft>
                      </a:pPr>
                      <a:r>
                        <a:rPr lang="uk-UA" sz="1200" b="1">
                          <a:solidFill>
                            <a:schemeClr val="tx1"/>
                          </a:solidFill>
                          <a:effectLst/>
                          <a:latin typeface="Georgia" pitchFamily="18" charset="0"/>
                          <a:ea typeface="Times New Roman"/>
                        </a:rPr>
                        <a:t>Довжина стегна, гомілки і плесна</a:t>
                      </a:r>
                      <a:endParaRPr lang="ru-RU" sz="1200" b="1">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dirty="0">
                          <a:solidFill>
                            <a:schemeClr val="tx1"/>
                          </a:solidFill>
                          <a:effectLst/>
                          <a:latin typeface="Georgia" pitchFamily="18" charset="0"/>
                          <a:ea typeface="Times New Roman"/>
                        </a:rPr>
                        <a:t>Між крайніми точками відповідних кісток</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dirty="0">
                          <a:solidFill>
                            <a:schemeClr val="tx1"/>
                          </a:solidFill>
                          <a:effectLst/>
                          <a:latin typeface="Georgia" pitchFamily="18" charset="0"/>
                          <a:ea typeface="Times New Roman"/>
                        </a:rPr>
                        <a:t>Мірною стрічкою або кронциркулем</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algn="ctr">
                        <a:spcAft>
                          <a:spcPts val="0"/>
                        </a:spcAft>
                      </a:pPr>
                      <a:r>
                        <a:rPr lang="uk-UA" sz="1200" b="1" dirty="0">
                          <a:solidFill>
                            <a:schemeClr val="tx1"/>
                          </a:solidFill>
                          <a:effectLst/>
                          <a:latin typeface="Georgia" pitchFamily="18" charset="0"/>
                          <a:ea typeface="Times New Roman"/>
                        </a:rPr>
                        <a:t>Міцність будови тіла, розвиток кістяка і ножних м’язів</a:t>
                      </a:r>
                      <a:endParaRPr lang="ru-RU" sz="1200" b="1" dirty="0">
                        <a:solidFill>
                          <a:schemeClr val="tx1"/>
                        </a:solidFill>
                        <a:effectLst/>
                        <a:latin typeface="Georgia" pitchFamily="18" charset="0"/>
                        <a:ea typeface="Times New Roman"/>
                      </a:endParaRPr>
                    </a:p>
                  </a:txBody>
                  <a:tcPr marL="52408" marR="52408"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bl>
          </a:graphicData>
        </a:graphic>
      </p:graphicFrame>
      <p:sp>
        <p:nvSpPr>
          <p:cNvPr id="3" name="Rectangle 1"/>
          <p:cNvSpPr>
            <a:spLocks noChangeArrowheads="1"/>
          </p:cNvSpPr>
          <p:nvPr/>
        </p:nvSpPr>
        <p:spPr bwMode="auto">
          <a:xfrm>
            <a:off x="2249488" y="1806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 name="Прямоугольник 3"/>
          <p:cNvSpPr/>
          <p:nvPr/>
        </p:nvSpPr>
        <p:spPr>
          <a:xfrm>
            <a:off x="917915" y="61908"/>
            <a:ext cx="7056784"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uk-UA" sz="3600" b="1" dirty="0" smtClean="0">
                <a:solidFill>
                  <a:prstClr val="black"/>
                </a:solidFill>
                <a:latin typeface="Joinks"/>
              </a:rPr>
              <a:t>  Точки взяття промірів птиці</a:t>
            </a:r>
            <a:endParaRPr lang="ru-RU" dirty="0"/>
          </a:p>
        </p:txBody>
      </p:sp>
    </p:spTree>
    <p:extLst>
      <p:ext uri="{BB962C8B-B14F-4D97-AF65-F5344CB8AC3E}">
        <p14:creationId xmlns:p14="http://schemas.microsoft.com/office/powerpoint/2010/main" val="41765285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4267202647"/>
              </p:ext>
            </p:extLst>
          </p:nvPr>
        </p:nvGraphicFramePr>
        <p:xfrm>
          <a:off x="782984" y="1330901"/>
          <a:ext cx="3762375" cy="4464496"/>
        </p:xfrm>
        <a:graphic>
          <a:graphicData uri="http://schemas.openxmlformats.org/presentationml/2006/ole">
            <mc:AlternateContent xmlns:mc="http://schemas.openxmlformats.org/markup-compatibility/2006">
              <mc:Choice xmlns:v="urn:schemas-microsoft-com:vml" Requires="v">
                <p:oleObj spid="_x0000_s5198" r:id="rId3" imgW="18371429" imgH="21190476" progId="MSPhotoEd.3">
                  <p:embed/>
                </p:oleObj>
              </mc:Choice>
              <mc:Fallback>
                <p:oleObj r:id="rId3" imgW="18371429" imgH="21190476"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84" y="1330901"/>
                        <a:ext cx="3762375" cy="4464496"/>
                      </a:xfrm>
                      <a:prstGeom prst="rect">
                        <a:avLst/>
                      </a:prstGeom>
                      <a:noFill/>
                      <a:ln>
                        <a:solidFill>
                          <a:schemeClr val="bg2">
                            <a:lumMod val="75000"/>
                          </a:schemeClr>
                        </a:solidFill>
                      </a:ln>
                    </p:spPr>
                  </p:pic>
                </p:oleObj>
              </mc:Fallback>
            </mc:AlternateContent>
          </a:graphicData>
        </a:graphic>
      </p:graphicFrame>
      <p:sp>
        <p:nvSpPr>
          <p:cNvPr id="4" name="Прямоугольник 3"/>
          <p:cNvSpPr/>
          <p:nvPr/>
        </p:nvSpPr>
        <p:spPr>
          <a:xfrm>
            <a:off x="419741" y="460982"/>
            <a:ext cx="8304517"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uk-UA" sz="3600" b="1" dirty="0" smtClean="0">
                <a:latin typeface="Joinks"/>
              </a:rPr>
              <a:t>Основні проміри </a:t>
            </a:r>
            <a:r>
              <a:rPr lang="uk-UA" sz="3600" b="1" dirty="0">
                <a:latin typeface="Joinks"/>
              </a:rPr>
              <a:t>статей тіла курей:</a:t>
            </a:r>
            <a:endParaRPr lang="ru-RU" sz="3600" b="1" dirty="0">
              <a:latin typeface="Joinks"/>
            </a:endParaRPr>
          </a:p>
        </p:txBody>
      </p:sp>
      <p:sp>
        <p:nvSpPr>
          <p:cNvPr id="5" name="Прямоугольник 4"/>
          <p:cNvSpPr/>
          <p:nvPr/>
        </p:nvSpPr>
        <p:spPr>
          <a:xfrm>
            <a:off x="5158747" y="1844824"/>
            <a:ext cx="3548541" cy="1938992"/>
          </a:xfrm>
          <a:prstGeom prst="rect">
            <a:avLst/>
          </a:prstGeom>
        </p:spPr>
        <p:txBody>
          <a:bodyPr wrap="square">
            <a:spAutoFit/>
          </a:bodyPr>
          <a:lstStyle/>
          <a:p>
            <a:r>
              <a:rPr lang="uk-UA" sz="2000" b="1" dirty="0">
                <a:latin typeface="Joinks"/>
              </a:rPr>
              <a:t>1 – довжина тулуба; </a:t>
            </a:r>
            <a:endParaRPr lang="uk-UA" sz="2000" b="1" dirty="0" smtClean="0">
              <a:latin typeface="Joinks"/>
            </a:endParaRPr>
          </a:p>
          <a:p>
            <a:r>
              <a:rPr lang="uk-UA" sz="2000" b="1" dirty="0" smtClean="0">
                <a:latin typeface="Joinks"/>
              </a:rPr>
              <a:t>2 </a:t>
            </a:r>
            <a:r>
              <a:rPr lang="uk-UA" sz="2000" b="1" dirty="0">
                <a:latin typeface="Joinks"/>
              </a:rPr>
              <a:t>– ширина таза; </a:t>
            </a:r>
            <a:endParaRPr lang="uk-UA" sz="2000" b="1" dirty="0" smtClean="0">
              <a:latin typeface="Joinks"/>
            </a:endParaRPr>
          </a:p>
          <a:p>
            <a:r>
              <a:rPr lang="uk-UA" sz="2000" b="1" dirty="0" smtClean="0">
                <a:latin typeface="Joinks"/>
              </a:rPr>
              <a:t>3 </a:t>
            </a:r>
            <a:r>
              <a:rPr lang="uk-UA" sz="2000" b="1" dirty="0">
                <a:latin typeface="Joinks"/>
              </a:rPr>
              <a:t>– глибина грудей; </a:t>
            </a:r>
            <a:endParaRPr lang="ru-RU" sz="2000" b="1" dirty="0">
              <a:latin typeface="Joinks"/>
            </a:endParaRPr>
          </a:p>
          <a:p>
            <a:r>
              <a:rPr lang="uk-UA" sz="2000" b="1" dirty="0">
                <a:latin typeface="Joinks"/>
              </a:rPr>
              <a:t>4 – довжина кіля; </a:t>
            </a:r>
            <a:endParaRPr lang="uk-UA" sz="2000" b="1" dirty="0" smtClean="0">
              <a:latin typeface="Joinks"/>
            </a:endParaRPr>
          </a:p>
          <a:p>
            <a:r>
              <a:rPr lang="uk-UA" sz="2000" b="1" dirty="0" smtClean="0">
                <a:latin typeface="Joinks"/>
              </a:rPr>
              <a:t>5 </a:t>
            </a:r>
            <a:r>
              <a:rPr lang="uk-UA" sz="2000" b="1" dirty="0">
                <a:latin typeface="Joinks"/>
              </a:rPr>
              <a:t>– довжина гомілки; </a:t>
            </a:r>
            <a:endParaRPr lang="uk-UA" sz="2000" b="1" dirty="0" smtClean="0">
              <a:latin typeface="Joinks"/>
            </a:endParaRPr>
          </a:p>
          <a:p>
            <a:r>
              <a:rPr lang="uk-UA" sz="2000" b="1" dirty="0" smtClean="0">
                <a:latin typeface="Joinks"/>
              </a:rPr>
              <a:t>6 </a:t>
            </a:r>
            <a:r>
              <a:rPr lang="uk-UA" sz="2000" b="1" dirty="0">
                <a:latin typeface="Joinks"/>
              </a:rPr>
              <a:t>– довжина </a:t>
            </a:r>
            <a:r>
              <a:rPr lang="uk-UA" sz="2000" b="1" dirty="0" smtClean="0">
                <a:latin typeface="Joinks"/>
              </a:rPr>
              <a:t>плесна</a:t>
            </a:r>
            <a:endParaRPr lang="ru-RU" sz="2000" b="1" dirty="0">
              <a:latin typeface="Joinks"/>
            </a:endParaRPr>
          </a:p>
        </p:txBody>
      </p:sp>
      <p:sp>
        <p:nvSpPr>
          <p:cNvPr id="7" name="AutoShape 11"/>
          <p:cNvSpPr>
            <a:spLocks noChangeArrowheads="1"/>
          </p:cNvSpPr>
          <p:nvPr/>
        </p:nvSpPr>
        <p:spPr bwMode="auto">
          <a:xfrm>
            <a:off x="4572000" y="3783816"/>
            <a:ext cx="1122040" cy="2237472"/>
          </a:xfrm>
          <a:prstGeom prst="curvedLeftArrow">
            <a:avLst>
              <a:gd name="adj1" fmla="val 50817"/>
              <a:gd name="adj2" fmla="val 99706"/>
              <a:gd name="adj3" fmla="val 33333"/>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ru-RU"/>
          </a:p>
        </p:txBody>
      </p:sp>
    </p:spTree>
    <p:extLst>
      <p:ext uri="{BB962C8B-B14F-4D97-AF65-F5344CB8AC3E}">
        <p14:creationId xmlns:p14="http://schemas.microsoft.com/office/powerpoint/2010/main" val="12954746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par>
                          <p:cTn id="14" fill="hold">
                            <p:stCondLst>
                              <p:cond delay="3000"/>
                            </p:stCondLst>
                            <p:childTnLst>
                              <p:par>
                                <p:cTn id="15" presetID="2" presetClass="entr" presetSubtype="2"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 presetClass="entr" presetSubtype="2"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2"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6000"/>
                            </p:stCondLst>
                            <p:childTnLst>
                              <p:par>
                                <p:cTn id="30" presetID="2" presetClass="entr" presetSubtype="2" fill="hold" grpId="0"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7000"/>
                            </p:stCondLst>
                            <p:childTnLst>
                              <p:par>
                                <p:cTn id="35" presetID="2" presetClass="entr" presetSubtype="2" fill="hold" grpId="0" nodeType="after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8000"/>
                            </p:stCondLst>
                            <p:childTnLst>
                              <p:par>
                                <p:cTn id="40" presetID="2" presetClass="entr" presetSubtype="2" fill="hold" grpId="0" nodeType="after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C:\Documents and Settings\admin\Рабочий стол\Конституція\Новая папка\P1010325п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98" y="1268760"/>
            <a:ext cx="3960440"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Рисунок 2" descr="C:\Documents and Settings\admin\Рабочий стол\Конституція\Новая папка\P1010348рп.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0912" y="3247618"/>
            <a:ext cx="3436438" cy="2976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419600" y="1556792"/>
            <a:ext cx="3858749" cy="369332"/>
          </a:xfrm>
          <a:prstGeom prst="rect">
            <a:avLst/>
          </a:prstGeom>
        </p:spPr>
        <p:txBody>
          <a:bodyPr wrap="none">
            <a:spAutoFit/>
          </a:bodyPr>
          <a:lstStyle/>
          <a:p>
            <a:r>
              <a:rPr lang="uk-UA" b="1" dirty="0"/>
              <a:t>1 – пряма довжина тулуба</a:t>
            </a:r>
            <a:r>
              <a:rPr lang="uk-UA" dirty="0"/>
              <a:t>;</a:t>
            </a:r>
            <a:endParaRPr lang="ru-RU" dirty="0"/>
          </a:p>
        </p:txBody>
      </p:sp>
      <p:sp>
        <p:nvSpPr>
          <p:cNvPr id="3" name="Прямоугольник 2"/>
          <p:cNvSpPr/>
          <p:nvPr/>
        </p:nvSpPr>
        <p:spPr>
          <a:xfrm>
            <a:off x="1149170" y="4735847"/>
            <a:ext cx="3166251" cy="369332"/>
          </a:xfrm>
          <a:prstGeom prst="rect">
            <a:avLst/>
          </a:prstGeom>
        </p:spPr>
        <p:txBody>
          <a:bodyPr wrap="none">
            <a:spAutoFit/>
          </a:bodyPr>
          <a:lstStyle/>
          <a:p>
            <a:r>
              <a:rPr lang="uk-UA" b="1" dirty="0"/>
              <a:t>2 – довжина гомілки</a:t>
            </a:r>
            <a:r>
              <a:rPr lang="uk-UA" dirty="0"/>
              <a:t>; </a:t>
            </a:r>
            <a:endParaRPr lang="ru-RU" dirty="0"/>
          </a:p>
        </p:txBody>
      </p:sp>
      <p:sp>
        <p:nvSpPr>
          <p:cNvPr id="4" name="Прямоугольник 3"/>
          <p:cNvSpPr/>
          <p:nvPr/>
        </p:nvSpPr>
        <p:spPr>
          <a:xfrm>
            <a:off x="685190" y="234239"/>
            <a:ext cx="7991265" cy="58477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uk-UA" sz="3200" b="1" dirty="0">
                <a:solidFill>
                  <a:schemeClr val="bg1"/>
                </a:solidFill>
                <a:latin typeface="Joinks"/>
              </a:rPr>
              <a:t>Вимірювання статей у курей стрічкою</a:t>
            </a:r>
            <a:endParaRPr lang="ru-RU" sz="3200" b="1" dirty="0">
              <a:solidFill>
                <a:schemeClr val="bg1"/>
              </a:solidFill>
              <a:latin typeface="Joinks"/>
            </a:endParaRPr>
          </a:p>
        </p:txBody>
      </p:sp>
    </p:spTree>
    <p:extLst>
      <p:ext uri="{BB962C8B-B14F-4D97-AF65-F5344CB8AC3E}">
        <p14:creationId xmlns:p14="http://schemas.microsoft.com/office/powerpoint/2010/main" val="396647594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1000" fill="hold"/>
                                        <p:tgtEl>
                                          <p:spTgt spid="6146"/>
                                        </p:tgtEl>
                                        <p:attrNameLst>
                                          <p:attrName>ppt_x</p:attrName>
                                        </p:attrNameLst>
                                      </p:cBhvr>
                                      <p:tavLst>
                                        <p:tav tm="0">
                                          <p:val>
                                            <p:strVal val="0-#ppt_w/2"/>
                                          </p:val>
                                        </p:tav>
                                        <p:tav tm="100000">
                                          <p:val>
                                            <p:strVal val="#ppt_x"/>
                                          </p:val>
                                        </p:tav>
                                      </p:tavLst>
                                    </p:anim>
                                    <p:anim calcmode="lin" valueType="num">
                                      <p:cBhvr additive="base">
                                        <p:cTn id="8" dur="1000" fill="hold"/>
                                        <p:tgtEl>
                                          <p:spTgt spid="614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3" fill="hold" nodeType="afterEffect">
                                  <p:stCondLst>
                                    <p:cond delay="0"/>
                                  </p:stCondLst>
                                  <p:childTnLst>
                                    <p:set>
                                      <p:cBhvr>
                                        <p:cTn id="17" dur="1" fill="hold">
                                          <p:stCondLst>
                                            <p:cond delay="0"/>
                                          </p:stCondLst>
                                        </p:cTn>
                                        <p:tgtEl>
                                          <p:spTgt spid="6147"/>
                                        </p:tgtEl>
                                        <p:attrNameLst>
                                          <p:attrName>style.visibility</p:attrName>
                                        </p:attrNameLst>
                                      </p:cBhvr>
                                      <p:to>
                                        <p:strVal val="visible"/>
                                      </p:to>
                                    </p:set>
                                    <p:anim calcmode="lin" valueType="num">
                                      <p:cBhvr additive="base">
                                        <p:cTn id="18" dur="1000" fill="hold"/>
                                        <p:tgtEl>
                                          <p:spTgt spid="6147"/>
                                        </p:tgtEl>
                                        <p:attrNameLst>
                                          <p:attrName>ppt_x</p:attrName>
                                        </p:attrNameLst>
                                      </p:cBhvr>
                                      <p:tavLst>
                                        <p:tav tm="0">
                                          <p:val>
                                            <p:strVal val="1+#ppt_w/2"/>
                                          </p:val>
                                        </p:tav>
                                        <p:tav tm="100000">
                                          <p:val>
                                            <p:strVal val="#ppt_x"/>
                                          </p:val>
                                        </p:tav>
                                      </p:tavLst>
                                    </p:anim>
                                    <p:anim calcmode="lin" valueType="num">
                                      <p:cBhvr additive="base">
                                        <p:cTn id="19" dur="1000" fill="hold"/>
                                        <p:tgtEl>
                                          <p:spTgt spid="6147"/>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3" descr="C:\Documents and Settings\admin\Рабочий стол\Конституція\Новая папка\P1010329п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54001"/>
            <a:ext cx="3390900" cy="4407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Рисунок 4" descr="C:\Documents and Settings\admin\Рабочий стол\Конституція\Новая папка\P1010332пр.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954002"/>
            <a:ext cx="3611116" cy="4407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26864" y="5604918"/>
            <a:ext cx="2589170" cy="369332"/>
          </a:xfrm>
          <a:prstGeom prst="rect">
            <a:avLst/>
          </a:prstGeom>
        </p:spPr>
        <p:txBody>
          <a:bodyPr wrap="none">
            <a:spAutoFit/>
          </a:bodyPr>
          <a:lstStyle/>
          <a:p>
            <a:r>
              <a:rPr lang="uk-UA" b="1" dirty="0"/>
              <a:t>3 – довжина </a:t>
            </a:r>
            <a:r>
              <a:rPr lang="uk-UA" b="1" dirty="0" smtClean="0"/>
              <a:t>кіля;</a:t>
            </a:r>
            <a:endParaRPr lang="ru-RU" b="1" dirty="0"/>
          </a:p>
        </p:txBody>
      </p:sp>
      <p:sp>
        <p:nvSpPr>
          <p:cNvPr id="3" name="Прямоугольник 2"/>
          <p:cNvSpPr/>
          <p:nvPr/>
        </p:nvSpPr>
        <p:spPr>
          <a:xfrm>
            <a:off x="5777521" y="5604918"/>
            <a:ext cx="2664512" cy="369332"/>
          </a:xfrm>
          <a:prstGeom prst="rect">
            <a:avLst/>
          </a:prstGeom>
        </p:spPr>
        <p:txBody>
          <a:bodyPr wrap="none">
            <a:spAutoFit/>
          </a:bodyPr>
          <a:lstStyle/>
          <a:p>
            <a:r>
              <a:rPr lang="uk-UA" b="1" dirty="0"/>
              <a:t>4 – обхват </a:t>
            </a:r>
            <a:r>
              <a:rPr lang="uk-UA" b="1" dirty="0" smtClean="0"/>
              <a:t>грудей;</a:t>
            </a:r>
            <a:endParaRPr lang="ru-RU" b="1" dirty="0"/>
          </a:p>
        </p:txBody>
      </p:sp>
    </p:spTree>
    <p:extLst>
      <p:ext uri="{BB962C8B-B14F-4D97-AF65-F5344CB8AC3E}">
        <p14:creationId xmlns:p14="http://schemas.microsoft.com/office/powerpoint/2010/main" val="14493371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1" presetClass="entr" presetSubtype="1" fill="hold" nodeType="after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wheel(1)">
                                      <p:cBhvr>
                                        <p:cTn id="17" dur="2000"/>
                                        <p:tgtEl>
                                          <p:spTgt spid="7171"/>
                                        </p:tgtEl>
                                      </p:cBhvr>
                                    </p:animEffect>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5" descr="C:\Documents and Settings\admin\Рабочий стол\Конституція\Новая папка\P1010351п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77" y="332656"/>
            <a:ext cx="4723555" cy="3410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Рисунок 9" descr="C:\Documents and Settings\admin\Рабочий стол\Конституція\лаборатория фото\P10103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068960"/>
            <a:ext cx="4752528" cy="3529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028049" y="1340768"/>
            <a:ext cx="2911374" cy="369332"/>
          </a:xfrm>
          <a:prstGeom prst="rect">
            <a:avLst/>
          </a:prstGeom>
        </p:spPr>
        <p:txBody>
          <a:bodyPr wrap="none">
            <a:spAutoFit/>
          </a:bodyPr>
          <a:lstStyle/>
          <a:p>
            <a:r>
              <a:rPr lang="uk-UA" b="1" dirty="0"/>
              <a:t>5 </a:t>
            </a:r>
            <a:r>
              <a:rPr lang="uk-UA" b="1" dirty="0" err="1"/>
              <a:t>–довжина</a:t>
            </a:r>
            <a:r>
              <a:rPr lang="uk-UA" b="1" dirty="0"/>
              <a:t> </a:t>
            </a:r>
            <a:r>
              <a:rPr lang="uk-UA" b="1" dirty="0" smtClean="0"/>
              <a:t>плесни;</a:t>
            </a:r>
            <a:endParaRPr lang="ru-RU" b="1" dirty="0"/>
          </a:p>
        </p:txBody>
      </p:sp>
      <p:sp>
        <p:nvSpPr>
          <p:cNvPr id="3" name="Прямоугольник 2"/>
          <p:cNvSpPr/>
          <p:nvPr/>
        </p:nvSpPr>
        <p:spPr>
          <a:xfrm>
            <a:off x="827584" y="4648917"/>
            <a:ext cx="2893741" cy="369332"/>
          </a:xfrm>
          <a:prstGeom prst="rect">
            <a:avLst/>
          </a:prstGeom>
        </p:spPr>
        <p:txBody>
          <a:bodyPr wrap="none">
            <a:spAutoFit/>
          </a:bodyPr>
          <a:lstStyle/>
          <a:p>
            <a:r>
              <a:rPr lang="uk-UA" b="1" dirty="0"/>
              <a:t>6 – довжина </a:t>
            </a:r>
            <a:r>
              <a:rPr lang="uk-UA" b="1" dirty="0" smtClean="0"/>
              <a:t>стегна;</a:t>
            </a:r>
            <a:endParaRPr lang="ru-RU" b="1" dirty="0"/>
          </a:p>
        </p:txBody>
      </p:sp>
    </p:spTree>
    <p:extLst>
      <p:ext uri="{BB962C8B-B14F-4D97-AF65-F5344CB8AC3E}">
        <p14:creationId xmlns:p14="http://schemas.microsoft.com/office/powerpoint/2010/main" val="41326196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1" presetClass="entr" presetSubtype="1" fill="hold" nodeType="after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wheel(1)">
                                      <p:cBhvr>
                                        <p:cTn id="17" dur="2000"/>
                                        <p:tgtEl>
                                          <p:spTgt spid="8195"/>
                                        </p:tgtEl>
                                      </p:cBhvr>
                                    </p:animEffect>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449" y="1602656"/>
            <a:ext cx="4176464" cy="427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32282" y="45495"/>
            <a:ext cx="5343129" cy="923330"/>
          </a:xfrm>
          <a:prstGeom prst="rect">
            <a:avLst/>
          </a:prstGeom>
        </p:spPr>
        <p:txBody>
          <a:bodyPr wrap="none">
            <a:spAutoFit/>
          </a:bodyPr>
          <a:lstStyle/>
          <a:p>
            <a:r>
              <a:rPr lang="ru-RU" sz="5400" b="1" dirty="0" err="1" smtClean="0">
                <a:solidFill>
                  <a:srgbClr val="C00000"/>
                </a:solidFill>
                <a:effectLst>
                  <a:outerShdw blurRad="38100" dist="38100" dir="2700000" algn="tl">
                    <a:srgbClr val="000000">
                      <a:alpha val="43137"/>
                    </a:srgbClr>
                  </a:outerShdw>
                </a:effectLst>
                <a:latin typeface="Georgia" pitchFamily="18" charset="0"/>
              </a:rPr>
              <a:t>Конституція</a:t>
            </a:r>
            <a:r>
              <a:rPr lang="ru-RU" sz="5400" b="1" dirty="0" smtClean="0">
                <a:solidFill>
                  <a:srgbClr val="C00000"/>
                </a:solidFill>
                <a:effectLst>
                  <a:outerShdw blurRad="38100" dist="38100" dir="2700000" algn="tl">
                    <a:srgbClr val="000000">
                      <a:alpha val="43137"/>
                    </a:srgbClr>
                  </a:outerShdw>
                </a:effectLst>
                <a:latin typeface="Georgia" pitchFamily="18" charset="0"/>
              </a:rPr>
              <a:t>–</a:t>
            </a:r>
            <a:endParaRPr lang="ru-RU" sz="5400" b="1" dirty="0">
              <a:solidFill>
                <a:srgbClr val="C00000"/>
              </a:solidFill>
            </a:endParaRPr>
          </a:p>
        </p:txBody>
      </p:sp>
      <p:sp>
        <p:nvSpPr>
          <p:cNvPr id="4" name="Прямоугольник 3"/>
          <p:cNvSpPr/>
          <p:nvPr/>
        </p:nvSpPr>
        <p:spPr>
          <a:xfrm>
            <a:off x="611560" y="3649092"/>
            <a:ext cx="7859538" cy="1569660"/>
          </a:xfrm>
          <a:prstGeom prst="rect">
            <a:avLst/>
          </a:prstGeom>
        </p:spPr>
        <p:txBody>
          <a:bodyPr wrap="square">
            <a:spAutoFit/>
          </a:bodyPr>
          <a:lstStyle/>
          <a:p>
            <a:pPr algn="ctr"/>
            <a:r>
              <a:rPr lang="ru-RU" sz="2000" dirty="0" smtClean="0">
                <a:latin typeface="Joinks"/>
              </a:rPr>
              <a:t> </a:t>
            </a:r>
            <a:r>
              <a:rPr lang="en-US" sz="2000" dirty="0" smtClean="0">
                <a:latin typeface="Joinks"/>
              </a:rPr>
              <a:t>   </a:t>
            </a:r>
            <a:r>
              <a:rPr lang="ru-RU" sz="2400" b="1" dirty="0" err="1" smtClean="0">
                <a:latin typeface="Joinks"/>
              </a:rPr>
              <a:t>Саме</a:t>
            </a:r>
            <a:r>
              <a:rPr lang="ru-RU" sz="2400" b="1" dirty="0" smtClean="0">
                <a:latin typeface="Joinks"/>
              </a:rPr>
              <a:t> </a:t>
            </a:r>
            <a:r>
              <a:rPr lang="ru-RU" sz="2400" b="1" dirty="0" err="1">
                <a:latin typeface="Joinks"/>
              </a:rPr>
              <a:t>п</a:t>
            </a:r>
            <a:r>
              <a:rPr lang="ru-RU" sz="2400" b="1" dirty="0" err="1" smtClean="0">
                <a:latin typeface="Joinks"/>
              </a:rPr>
              <a:t>ід</a:t>
            </a:r>
            <a:r>
              <a:rPr lang="ru-RU" sz="2400" b="1" dirty="0" smtClean="0">
                <a:latin typeface="Joinks"/>
              </a:rPr>
              <a:t> </a:t>
            </a:r>
            <a:r>
              <a:rPr lang="ru-RU" sz="2400" b="1" dirty="0" err="1">
                <a:latin typeface="Joinks"/>
              </a:rPr>
              <a:t>впливом</a:t>
            </a:r>
            <a:r>
              <a:rPr lang="ru-RU" sz="2400" b="1" dirty="0">
                <a:latin typeface="Joinks"/>
              </a:rPr>
              <a:t> </a:t>
            </a:r>
            <a:r>
              <a:rPr lang="ru-RU" sz="2400" b="1" dirty="0" err="1">
                <a:latin typeface="Joinks"/>
              </a:rPr>
              <a:t>особливостей</a:t>
            </a:r>
            <a:r>
              <a:rPr lang="ru-RU" sz="2400" b="1" dirty="0">
                <a:latin typeface="Joinks"/>
              </a:rPr>
              <a:t> </a:t>
            </a:r>
            <a:r>
              <a:rPr lang="ru-RU" sz="2400" b="1" dirty="0" err="1">
                <a:latin typeface="Joinks"/>
              </a:rPr>
              <a:t>будови</a:t>
            </a:r>
            <a:r>
              <a:rPr lang="ru-RU" sz="2400" b="1" dirty="0">
                <a:latin typeface="Joinks"/>
              </a:rPr>
              <a:t> </a:t>
            </a:r>
            <a:r>
              <a:rPr lang="ru-RU" sz="2400" b="1" dirty="0" err="1" smtClean="0">
                <a:latin typeface="Joinks"/>
              </a:rPr>
              <a:t>функціонування</a:t>
            </a:r>
            <a:r>
              <a:rPr lang="ru-RU" sz="2400" b="1" dirty="0" smtClean="0">
                <a:latin typeface="Joinks"/>
              </a:rPr>
              <a:t> </a:t>
            </a:r>
            <a:r>
              <a:rPr lang="ru-RU" sz="2400" b="1" dirty="0" err="1">
                <a:latin typeface="Joinks"/>
              </a:rPr>
              <a:t>внутрішніх</a:t>
            </a:r>
            <a:r>
              <a:rPr lang="ru-RU" sz="2400" b="1" dirty="0">
                <a:latin typeface="Joinks"/>
              </a:rPr>
              <a:t> </a:t>
            </a:r>
            <a:r>
              <a:rPr lang="ru-RU" sz="2400" b="1" dirty="0" err="1">
                <a:latin typeface="Joinks"/>
              </a:rPr>
              <a:t>органів</a:t>
            </a:r>
            <a:r>
              <a:rPr lang="ru-RU" sz="2400" b="1" dirty="0">
                <a:latin typeface="Joinks"/>
              </a:rPr>
              <a:t> та </a:t>
            </a:r>
            <a:r>
              <a:rPr lang="ru-RU" sz="2400" b="1" dirty="0" err="1">
                <a:latin typeface="Joinks"/>
              </a:rPr>
              <a:t>організму</a:t>
            </a:r>
            <a:r>
              <a:rPr lang="ru-RU" sz="2400" b="1" dirty="0">
                <a:latin typeface="Joinks"/>
              </a:rPr>
              <a:t> в </a:t>
            </a:r>
            <a:r>
              <a:rPr lang="ru-RU" sz="2400" b="1" dirty="0" err="1">
                <a:latin typeface="Joinks"/>
              </a:rPr>
              <a:t>цілому</a:t>
            </a:r>
            <a:r>
              <a:rPr lang="ru-RU" sz="2400" b="1" dirty="0">
                <a:latin typeface="Joinks"/>
              </a:rPr>
              <a:t> </a:t>
            </a:r>
            <a:r>
              <a:rPr lang="ru-RU" sz="2400" b="1" dirty="0" err="1">
                <a:latin typeface="Joinks"/>
              </a:rPr>
              <a:t>складаються</a:t>
            </a:r>
            <a:r>
              <a:rPr lang="ru-RU" sz="2400" b="1" dirty="0">
                <a:latin typeface="Joinks"/>
              </a:rPr>
              <a:t> </a:t>
            </a:r>
            <a:r>
              <a:rPr lang="ru-RU" sz="2400" b="1" dirty="0" err="1">
                <a:latin typeface="Joinks"/>
              </a:rPr>
              <a:t>або</a:t>
            </a:r>
            <a:r>
              <a:rPr lang="ru-RU" sz="2400" b="1" dirty="0">
                <a:latin typeface="Joinks"/>
              </a:rPr>
              <a:t> </a:t>
            </a:r>
            <a:r>
              <a:rPr lang="ru-RU" sz="2400" b="1" dirty="0" err="1">
                <a:latin typeface="Joinks"/>
              </a:rPr>
              <a:t>створюються</a:t>
            </a:r>
            <a:r>
              <a:rPr lang="ru-RU" sz="2400" b="1" dirty="0">
                <a:latin typeface="Joinks"/>
              </a:rPr>
              <a:t> </a:t>
            </a:r>
            <a:r>
              <a:rPr lang="ru-RU" sz="2400" b="1" dirty="0" err="1">
                <a:latin typeface="Joinks"/>
              </a:rPr>
              <a:t>певні</a:t>
            </a:r>
            <a:r>
              <a:rPr lang="ru-RU" sz="2400" b="1" dirty="0">
                <a:latin typeface="Joinks"/>
              </a:rPr>
              <a:t> </a:t>
            </a:r>
            <a:r>
              <a:rPr lang="ru-RU" sz="2400" b="1" dirty="0" err="1">
                <a:latin typeface="Joinks"/>
              </a:rPr>
              <a:t>типи</a:t>
            </a:r>
            <a:r>
              <a:rPr lang="ru-RU" sz="2400" b="1" dirty="0">
                <a:latin typeface="Joinks"/>
              </a:rPr>
              <a:t> </a:t>
            </a:r>
            <a:r>
              <a:rPr lang="ru-RU" sz="2400" b="1" dirty="0" err="1">
                <a:latin typeface="Joinks"/>
              </a:rPr>
              <a:t>конституції</a:t>
            </a:r>
            <a:endParaRPr lang="ru-RU" sz="2400" b="1" dirty="0">
              <a:latin typeface="Joinks"/>
            </a:endParaRPr>
          </a:p>
        </p:txBody>
      </p:sp>
      <p:sp>
        <p:nvSpPr>
          <p:cNvPr id="5" name="Прямоугольник 4"/>
          <p:cNvSpPr/>
          <p:nvPr/>
        </p:nvSpPr>
        <p:spPr>
          <a:xfrm>
            <a:off x="611560" y="5198098"/>
            <a:ext cx="8136904" cy="1200329"/>
          </a:xfrm>
          <a:prstGeom prst="rect">
            <a:avLst/>
          </a:prstGeom>
        </p:spPr>
        <p:txBody>
          <a:bodyPr wrap="square">
            <a:spAutoFit/>
          </a:bodyPr>
          <a:lstStyle/>
          <a:p>
            <a:pPr algn="ctr"/>
            <a:r>
              <a:rPr lang="en-US" sz="2400" b="1" dirty="0" smtClean="0">
                <a:latin typeface="Joinks"/>
              </a:rPr>
              <a:t>   </a:t>
            </a:r>
            <a:r>
              <a:rPr lang="uk-UA" sz="2400" b="1" dirty="0" smtClean="0">
                <a:latin typeface="Joinks"/>
              </a:rPr>
              <a:t>Найбільш </a:t>
            </a:r>
            <a:r>
              <a:rPr lang="uk-UA" sz="2400" b="1" dirty="0">
                <a:latin typeface="Joinks"/>
              </a:rPr>
              <a:t>поширена конституційна класифікація запропонована П.М.</a:t>
            </a:r>
            <a:r>
              <a:rPr lang="uk-UA" sz="2400" b="1" dirty="0" err="1">
                <a:latin typeface="Joinks"/>
              </a:rPr>
              <a:t>Кулешовим</a:t>
            </a:r>
            <a:r>
              <a:rPr lang="uk-UA" sz="2400" b="1" dirty="0">
                <a:latin typeface="Joinks"/>
              </a:rPr>
              <a:t> і доповнена М.Ф.Івановим</a:t>
            </a:r>
            <a:r>
              <a:rPr lang="uk-UA" dirty="0"/>
              <a:t>. </a:t>
            </a:r>
            <a:endParaRPr lang="ru-RU" dirty="0"/>
          </a:p>
        </p:txBody>
      </p:sp>
      <p:sp>
        <p:nvSpPr>
          <p:cNvPr id="6" name="Прямоугольник 5"/>
          <p:cNvSpPr/>
          <p:nvPr/>
        </p:nvSpPr>
        <p:spPr>
          <a:xfrm>
            <a:off x="611560" y="966122"/>
            <a:ext cx="8136904" cy="2677656"/>
          </a:xfrm>
          <a:prstGeom prst="rect">
            <a:avLst/>
          </a:prstGeom>
        </p:spPr>
        <p:txBody>
          <a:bodyPr wrap="square">
            <a:spAutoFit/>
          </a:bodyPr>
          <a:lstStyle/>
          <a:p>
            <a:pPr algn="ctr"/>
            <a:r>
              <a:rPr lang="uk-UA" sz="2400" b="1" i="1" dirty="0">
                <a:latin typeface="Joinks"/>
              </a:rPr>
              <a:t>(від лат. с</a:t>
            </a:r>
            <a:r>
              <a:rPr lang="en-US" sz="2400" b="1" i="1" dirty="0" err="1">
                <a:latin typeface="Joinks"/>
              </a:rPr>
              <a:t>onstitution</a:t>
            </a:r>
            <a:r>
              <a:rPr lang="en-US" sz="2400" b="1" i="1" dirty="0">
                <a:latin typeface="Joinks"/>
              </a:rPr>
              <a:t> </a:t>
            </a:r>
            <a:r>
              <a:rPr lang="uk-UA" sz="2400" b="1" i="1" dirty="0">
                <a:latin typeface="Joinks"/>
              </a:rPr>
              <a:t>– стан, будова)</a:t>
            </a:r>
            <a:r>
              <a:rPr lang="uk-UA" sz="2400" b="1" dirty="0">
                <a:latin typeface="Joinks"/>
              </a:rPr>
              <a:t> – це комплекс індивідуальних анатомічних і функціональних особливостей організму, які визначають його реакцію на різні умови зовнішнього середовища. </a:t>
            </a:r>
            <a:endParaRPr lang="en-US" sz="2400" b="1" dirty="0" smtClean="0">
              <a:latin typeface="Joinks"/>
            </a:endParaRPr>
          </a:p>
          <a:p>
            <a:pPr algn="ctr"/>
            <a:r>
              <a:rPr lang="en-US" sz="2400" b="1" dirty="0" smtClean="0">
                <a:latin typeface="Joinks"/>
              </a:rPr>
              <a:t>   </a:t>
            </a:r>
            <a:r>
              <a:rPr lang="uk-UA" sz="2400" b="1" dirty="0" smtClean="0">
                <a:latin typeface="Joinks"/>
              </a:rPr>
              <a:t>Конституційні </a:t>
            </a:r>
            <a:r>
              <a:rPr lang="uk-UA" sz="2400" b="1" dirty="0">
                <a:latin typeface="Joinks"/>
              </a:rPr>
              <a:t>особливості залежать від спадкових властивостей птиці, а також від умов утримання й годівлі, створених людин</a:t>
            </a:r>
            <a:r>
              <a:rPr lang="uk-UA" sz="2400" b="1" dirty="0"/>
              <a:t>ою</a:t>
            </a:r>
            <a:r>
              <a:rPr lang="uk-UA" dirty="0"/>
              <a:t>.</a:t>
            </a:r>
            <a:endParaRPr lang="ru-RU" dirty="0"/>
          </a:p>
        </p:txBody>
      </p:sp>
    </p:spTree>
    <p:extLst>
      <p:ext uri="{BB962C8B-B14F-4D97-AF65-F5344CB8AC3E}">
        <p14:creationId xmlns:p14="http://schemas.microsoft.com/office/powerpoint/2010/main" val="298090745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6" presetClass="entr" presetSubtype="16"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circle(in)">
                                      <p:cBhvr>
                                        <p:cTn id="24" dur="2000"/>
                                        <p:tgtEl>
                                          <p:spTgt spid="4">
                                            <p:txEl>
                                              <p:pRg st="0" end="0"/>
                                            </p:txEl>
                                          </p:spTgt>
                                        </p:tgtEl>
                                      </p:cBhvr>
                                    </p:animEffect>
                                  </p:childTnLst>
                                </p:cTn>
                              </p:par>
                            </p:childTnLst>
                          </p:cTn>
                        </p:par>
                        <p:par>
                          <p:cTn id="25" fill="hold">
                            <p:stCondLst>
                              <p:cond delay="5000"/>
                            </p:stCondLst>
                            <p:childTnLst>
                              <p:par>
                                <p:cTn id="26" presetID="2" presetClass="entr" presetSubtype="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1+#ppt_w/2"/>
                                          </p:val>
                                        </p:tav>
                                        <p:tav tm="100000">
                                          <p:val>
                                            <p:strVal val="#ppt_x"/>
                                          </p:val>
                                        </p:tav>
                                      </p:tavLst>
                                    </p:anim>
                                    <p:anim calcmode="lin" valueType="num">
                                      <p:cBhvr additive="base">
                                        <p:cTn id="2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6" descr="C:\Documents and Settings\admin\Рабочий стол\Конституція\Новая папка\P1010343пр.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25"/>
          <a:stretch/>
        </p:blipFill>
        <p:spPr bwMode="auto">
          <a:xfrm>
            <a:off x="135164" y="116939"/>
            <a:ext cx="2276596" cy="3736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Рисунок 7" descr="C:\Documents and Settings\admin\Рабочий стол\Конституція\Новая папка\P1010347пр.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974" y="1985241"/>
            <a:ext cx="4383729" cy="3915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Рисунок 8" descr="C:\Documents and Settings\admin\Рабочий стол\Конституція\лаборатория фото\P10103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87" t="7785" r="9914"/>
          <a:stretch/>
        </p:blipFill>
        <p:spPr bwMode="auto">
          <a:xfrm>
            <a:off x="6590219" y="198582"/>
            <a:ext cx="2411287"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0" y="4365104"/>
            <a:ext cx="2765501" cy="369332"/>
          </a:xfrm>
          <a:prstGeom prst="rect">
            <a:avLst/>
          </a:prstGeom>
        </p:spPr>
        <p:txBody>
          <a:bodyPr wrap="none">
            <a:spAutoFit/>
          </a:bodyPr>
          <a:lstStyle/>
          <a:p>
            <a:r>
              <a:rPr lang="uk-UA" b="1" dirty="0"/>
              <a:t>1 – глибина грудей</a:t>
            </a:r>
            <a:endParaRPr lang="ru-RU" b="1" dirty="0"/>
          </a:p>
        </p:txBody>
      </p:sp>
      <p:sp>
        <p:nvSpPr>
          <p:cNvPr id="3" name="Прямоугольник 2"/>
          <p:cNvSpPr/>
          <p:nvPr/>
        </p:nvSpPr>
        <p:spPr>
          <a:xfrm>
            <a:off x="2930451" y="5949280"/>
            <a:ext cx="2710999" cy="369332"/>
          </a:xfrm>
          <a:prstGeom prst="rect">
            <a:avLst/>
          </a:prstGeom>
        </p:spPr>
        <p:txBody>
          <a:bodyPr wrap="none">
            <a:spAutoFit/>
          </a:bodyPr>
          <a:lstStyle/>
          <a:p>
            <a:r>
              <a:rPr lang="uk-UA" b="1" dirty="0"/>
              <a:t>2 – ширина грудей</a:t>
            </a:r>
            <a:endParaRPr lang="ru-RU" b="1" dirty="0"/>
          </a:p>
        </p:txBody>
      </p:sp>
      <p:sp>
        <p:nvSpPr>
          <p:cNvPr id="4" name="Прямоугольник 3"/>
          <p:cNvSpPr/>
          <p:nvPr/>
        </p:nvSpPr>
        <p:spPr>
          <a:xfrm>
            <a:off x="6812630" y="4246143"/>
            <a:ext cx="2361544" cy="369332"/>
          </a:xfrm>
          <a:prstGeom prst="rect">
            <a:avLst/>
          </a:prstGeom>
        </p:spPr>
        <p:txBody>
          <a:bodyPr wrap="none">
            <a:spAutoFit/>
          </a:bodyPr>
          <a:lstStyle/>
          <a:p>
            <a:r>
              <a:rPr lang="uk-UA" b="1" dirty="0"/>
              <a:t>3 – ширина таза</a:t>
            </a:r>
            <a:endParaRPr lang="ru-RU" b="1" dirty="0"/>
          </a:p>
        </p:txBody>
      </p:sp>
      <p:sp>
        <p:nvSpPr>
          <p:cNvPr id="5" name="Прямоугольник 4"/>
          <p:cNvSpPr/>
          <p:nvPr/>
        </p:nvSpPr>
        <p:spPr>
          <a:xfrm>
            <a:off x="2765501" y="198582"/>
            <a:ext cx="3390676" cy="1200329"/>
          </a:xfrm>
          <a:prstGeom prst="rect">
            <a:avLst/>
          </a:prstGeom>
        </p:spPr>
        <p:txBody>
          <a:bodyPr wrap="square">
            <a:spAutoFit/>
          </a:bodyPr>
          <a:lstStyle/>
          <a:p>
            <a:pPr algn="ctr"/>
            <a:r>
              <a:rPr lang="uk-UA" sz="2400" b="1" dirty="0">
                <a:solidFill>
                  <a:srgbClr val="C00000"/>
                </a:solidFill>
                <a:effectLst>
                  <a:outerShdw blurRad="38100" dist="38100" dir="2700000" algn="tl">
                    <a:srgbClr val="000000">
                      <a:alpha val="43137"/>
                    </a:srgbClr>
                  </a:outerShdw>
                </a:effectLst>
                <a:latin typeface="Joinks"/>
              </a:rPr>
              <a:t>Вимірювання статей у курки кронциркулем</a:t>
            </a:r>
            <a:endParaRPr lang="ru-RU" sz="2400" b="1" dirty="0">
              <a:solidFill>
                <a:srgbClr val="C00000"/>
              </a:solidFill>
              <a:effectLst>
                <a:outerShdw blurRad="38100" dist="38100" dir="2700000" algn="tl">
                  <a:srgbClr val="000000">
                    <a:alpha val="43137"/>
                  </a:srgbClr>
                </a:outerShdw>
              </a:effectLst>
              <a:latin typeface="Joinks"/>
            </a:endParaRPr>
          </a:p>
        </p:txBody>
      </p:sp>
    </p:spTree>
    <p:extLst>
      <p:ext uri="{BB962C8B-B14F-4D97-AF65-F5344CB8AC3E}">
        <p14:creationId xmlns:p14="http://schemas.microsoft.com/office/powerpoint/2010/main" val="33468769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circle(in)">
                                      <p:cBhvr>
                                        <p:cTn id="17" dur="2000"/>
                                        <p:tgtEl>
                                          <p:spTgt spid="9219"/>
                                        </p:tgtEl>
                                      </p:cBhvr>
                                    </p:animEffect>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6" presetClass="entr" presetSubtype="16" fill="hold" nodeType="afterEffect">
                                  <p:stCondLst>
                                    <p:cond delay="0"/>
                                  </p:stCondLst>
                                  <p:childTnLst>
                                    <p:set>
                                      <p:cBhvr>
                                        <p:cTn id="26" dur="1" fill="hold">
                                          <p:stCondLst>
                                            <p:cond delay="0"/>
                                          </p:stCondLst>
                                        </p:cTn>
                                        <p:tgtEl>
                                          <p:spTgt spid="9220"/>
                                        </p:tgtEl>
                                        <p:attrNameLst>
                                          <p:attrName>style.visibility</p:attrName>
                                        </p:attrNameLst>
                                      </p:cBhvr>
                                      <p:to>
                                        <p:strVal val="visible"/>
                                      </p:to>
                                    </p:set>
                                    <p:animEffect transition="in" filter="circle(in)">
                                      <p:cBhvr>
                                        <p:cTn id="27" dur="2000"/>
                                        <p:tgtEl>
                                          <p:spTgt spid="9220"/>
                                        </p:tgtEl>
                                      </p:cBhvr>
                                    </p:animEffect>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515170870"/>
              </p:ext>
            </p:extLst>
          </p:nvPr>
        </p:nvGraphicFramePr>
        <p:xfrm>
          <a:off x="467545" y="980728"/>
          <a:ext cx="8280919" cy="5537719"/>
        </p:xfrm>
        <a:graphic>
          <a:graphicData uri="http://schemas.openxmlformats.org/drawingml/2006/table">
            <a:tbl>
              <a:tblPr>
                <a:tableStyleId>{08FB837D-C827-4EFA-A057-4D05807E0F7C}</a:tableStyleId>
              </a:tblPr>
              <a:tblGrid>
                <a:gridCol w="2522664"/>
                <a:gridCol w="2522664"/>
                <a:gridCol w="3235591"/>
              </a:tblGrid>
              <a:tr h="495946">
                <a:tc>
                  <a:txBody>
                    <a:bodyPr/>
                    <a:lstStyle/>
                    <a:p>
                      <a:pPr indent="457200" algn="ctr">
                        <a:spcAft>
                          <a:spcPts val="0"/>
                        </a:spcAft>
                      </a:pPr>
                      <a:r>
                        <a:rPr lang="uk-UA" sz="1600" b="1" dirty="0">
                          <a:effectLst/>
                          <a:latin typeface="Joinks"/>
                        </a:rPr>
                        <a:t>Індекс </a:t>
                      </a:r>
                      <a:endParaRPr lang="ru-RU" sz="1600" b="1" dirty="0">
                        <a:effectLst/>
                        <a:latin typeface="Joinks"/>
                        <a:ea typeface="Times New Roman"/>
                      </a:endParaRPr>
                    </a:p>
                  </a:txBody>
                  <a:tcPr marL="57113" marR="57113" marT="0" marB="0">
                    <a:blipFill>
                      <a:blip r:embed="rId2"/>
                      <a:tile tx="0" ty="0" sx="100000" sy="100000" flip="none" algn="tl"/>
                    </a:blipFill>
                  </a:tcPr>
                </a:tc>
                <a:tc>
                  <a:txBody>
                    <a:bodyPr/>
                    <a:lstStyle/>
                    <a:p>
                      <a:pPr indent="457200" algn="ctr">
                        <a:spcAft>
                          <a:spcPts val="0"/>
                        </a:spcAft>
                      </a:pPr>
                      <a:r>
                        <a:rPr lang="uk-UA" sz="1600" b="1" dirty="0">
                          <a:effectLst/>
                          <a:latin typeface="Joinks"/>
                        </a:rPr>
                        <a:t>Співвідношення промірів</a:t>
                      </a:r>
                      <a:endParaRPr lang="ru-RU" sz="1600" b="1" dirty="0">
                        <a:effectLst/>
                        <a:latin typeface="Joinks"/>
                        <a:ea typeface="Times New Roman"/>
                      </a:endParaRPr>
                    </a:p>
                  </a:txBody>
                  <a:tcPr marL="57113" marR="57113" marT="0" marB="0">
                    <a:blipFill>
                      <a:blip r:embed="rId2"/>
                      <a:tile tx="0" ty="0" sx="100000" sy="100000" flip="none" algn="tl"/>
                    </a:blipFill>
                  </a:tcPr>
                </a:tc>
                <a:tc>
                  <a:txBody>
                    <a:bodyPr/>
                    <a:lstStyle/>
                    <a:p>
                      <a:pPr indent="457200" algn="ctr">
                        <a:spcAft>
                          <a:spcPts val="0"/>
                        </a:spcAft>
                      </a:pPr>
                      <a:r>
                        <a:rPr lang="uk-UA" sz="1600" b="1" dirty="0">
                          <a:effectLst/>
                          <a:latin typeface="Joinks"/>
                        </a:rPr>
                        <a:t>Що характеризує індекс</a:t>
                      </a:r>
                      <a:endParaRPr lang="ru-RU" sz="1600" b="1" dirty="0">
                        <a:effectLst/>
                        <a:latin typeface="Joinks"/>
                        <a:ea typeface="Times New Roman"/>
                      </a:endParaRPr>
                    </a:p>
                  </a:txBody>
                  <a:tcPr marL="57113" marR="57113" marT="0" marB="0">
                    <a:blipFill>
                      <a:blip r:embed="rId2"/>
                      <a:tile tx="0" ty="0" sx="100000" sy="100000" flip="none" algn="tl"/>
                    </a:blipFill>
                  </a:tcPr>
                </a:tc>
              </a:tr>
              <a:tr h="344182">
                <a:tc rowSpan="2">
                  <a:txBody>
                    <a:bodyPr/>
                    <a:lstStyle/>
                    <a:p>
                      <a:pPr indent="457200" algn="ctr">
                        <a:spcAft>
                          <a:spcPts val="0"/>
                        </a:spcAft>
                      </a:pPr>
                      <a:r>
                        <a:rPr lang="uk-UA" sz="1400" b="1" dirty="0">
                          <a:effectLst/>
                          <a:latin typeface="Joinks"/>
                        </a:rPr>
                        <a:t>Масивності</a:t>
                      </a:r>
                      <a:endParaRPr lang="ru-RU" sz="1400" b="1" dirty="0">
                        <a:effectLst/>
                        <a:latin typeface="Joinks"/>
                        <a:ea typeface="Times New Roman"/>
                      </a:endParaRPr>
                    </a:p>
                  </a:txBody>
                  <a:tcPr marL="57113" marR="57113" marT="0" marB="0">
                    <a:blipFill>
                      <a:blip r:embed="rId2"/>
                      <a:tile tx="0" ty="0" sx="100000" sy="100000" flip="none" algn="tl"/>
                    </a:blipFill>
                  </a:tcPr>
                </a:tc>
                <a:tc>
                  <a:txBody>
                    <a:bodyPr/>
                    <a:lstStyle/>
                    <a:p>
                      <a:pPr indent="457200" algn="ctr">
                        <a:spcAft>
                          <a:spcPts val="0"/>
                        </a:spcAft>
                      </a:pPr>
                      <a:r>
                        <a:rPr lang="uk-UA" sz="1400" b="1">
                          <a:effectLst/>
                          <a:latin typeface="Joinks"/>
                        </a:rPr>
                        <a:t>Маса тіла</a:t>
                      </a:r>
                      <a:endParaRPr lang="ru-RU" sz="1400" b="1">
                        <a:effectLst/>
                        <a:latin typeface="Joinks"/>
                        <a:ea typeface="Times New Roman"/>
                      </a:endParaRPr>
                    </a:p>
                  </a:txBody>
                  <a:tcPr marL="57113" marR="57113" marT="0" marB="0" anchor="b">
                    <a:blipFill>
                      <a:blip r:embed="rId2"/>
                      <a:tile tx="0" ty="0" sx="100000" sy="100000" flip="none" algn="tl"/>
                    </a:blipFill>
                  </a:tcPr>
                </a:tc>
                <a:tc rowSpan="2">
                  <a:txBody>
                    <a:bodyPr/>
                    <a:lstStyle/>
                    <a:p>
                      <a:pPr indent="457200" algn="ctr">
                        <a:spcAft>
                          <a:spcPts val="0"/>
                        </a:spcAft>
                      </a:pPr>
                      <a:r>
                        <a:rPr lang="uk-UA" sz="1400" b="1" dirty="0">
                          <a:effectLst/>
                          <a:latin typeface="Joinks"/>
                        </a:rPr>
                        <a:t>Компактність будови тіла та вгодованість птиці; породні та вікові зміни в будові тіла</a:t>
                      </a:r>
                      <a:endParaRPr lang="ru-RU" sz="1400" b="1" dirty="0">
                        <a:effectLst/>
                        <a:latin typeface="Joinks"/>
                        <a:ea typeface="Times New Roman"/>
                      </a:endParaRPr>
                    </a:p>
                  </a:txBody>
                  <a:tcPr marL="57113" marR="57113" marT="0" marB="0">
                    <a:blipFill>
                      <a:blip r:embed="rId2"/>
                      <a:tile tx="0" ty="0" sx="100000" sy="100000" flip="none" algn="tl"/>
                    </a:blipFill>
                  </a:tcPr>
                </a:tc>
              </a:tr>
              <a:tr h="619529">
                <a:tc vMerge="1">
                  <a:txBody>
                    <a:bodyPr/>
                    <a:lstStyle/>
                    <a:p>
                      <a:endParaRPr lang="ru-RU"/>
                    </a:p>
                  </a:txBody>
                  <a:tcPr/>
                </a:tc>
                <a:tc>
                  <a:txBody>
                    <a:bodyPr/>
                    <a:lstStyle/>
                    <a:p>
                      <a:pPr indent="457200" algn="ctr">
                        <a:spcAft>
                          <a:spcPts val="0"/>
                        </a:spcAft>
                      </a:pPr>
                      <a:r>
                        <a:rPr lang="uk-UA" sz="1400" b="1" dirty="0">
                          <a:effectLst/>
                          <a:latin typeface="Joinks"/>
                        </a:rPr>
                        <a:t>Довжина тулуба</a:t>
                      </a:r>
                      <a:endParaRPr lang="ru-RU" sz="1400" b="1" dirty="0">
                        <a:effectLst/>
                        <a:latin typeface="Joinks"/>
                        <a:ea typeface="Times New Roman"/>
                      </a:endParaRPr>
                    </a:p>
                  </a:txBody>
                  <a:tcPr marL="57113" marR="57113" marT="0" marB="0">
                    <a:blipFill>
                      <a:blip r:embed="rId2"/>
                      <a:tile tx="0" ty="0" sx="100000" sy="100000" flip="none" algn="tl"/>
                    </a:blipFill>
                  </a:tcPr>
                </a:tc>
                <a:tc vMerge="1">
                  <a:txBody>
                    <a:bodyPr/>
                    <a:lstStyle/>
                    <a:p>
                      <a:endParaRPr lang="ru-RU"/>
                    </a:p>
                  </a:txBody>
                  <a:tcPr/>
                </a:tc>
              </a:tr>
              <a:tr h="573637">
                <a:tc rowSpan="2">
                  <a:txBody>
                    <a:bodyPr/>
                    <a:lstStyle/>
                    <a:p>
                      <a:pPr indent="457200" algn="ctr">
                        <a:spcAft>
                          <a:spcPts val="0"/>
                        </a:spcAft>
                      </a:pPr>
                      <a:r>
                        <a:rPr lang="uk-UA" sz="1400" b="1" dirty="0" err="1">
                          <a:effectLst/>
                          <a:latin typeface="Joinks"/>
                        </a:rPr>
                        <a:t>Широкотілості</a:t>
                      </a:r>
                      <a:endParaRPr lang="ru-RU" sz="1400" b="1" dirty="0">
                        <a:effectLst/>
                        <a:latin typeface="Joinks"/>
                        <a:ea typeface="Times New Roman"/>
                      </a:endParaRPr>
                    </a:p>
                  </a:txBody>
                  <a:tcPr marL="57113" marR="57113" marT="0" marB="0">
                    <a:blipFill>
                      <a:blip r:embed="rId2"/>
                      <a:tile tx="0" ty="0" sx="100000" sy="100000" flip="none" algn="tl"/>
                    </a:blipFill>
                  </a:tcPr>
                </a:tc>
                <a:tc>
                  <a:txBody>
                    <a:bodyPr/>
                    <a:lstStyle/>
                    <a:p>
                      <a:pPr indent="457200" algn="ctr">
                        <a:spcAft>
                          <a:spcPts val="0"/>
                        </a:spcAft>
                      </a:pPr>
                      <a:r>
                        <a:rPr lang="uk-UA" sz="1400" b="1" dirty="0">
                          <a:effectLst/>
                          <a:latin typeface="Joinks"/>
                        </a:rPr>
                        <a:t>Ширина таза</a:t>
                      </a:r>
                      <a:endParaRPr lang="ru-RU" sz="1400" b="1" dirty="0">
                        <a:effectLst/>
                        <a:latin typeface="Joinks"/>
                        <a:ea typeface="Times New Roman"/>
                      </a:endParaRPr>
                    </a:p>
                  </a:txBody>
                  <a:tcPr marL="57113" marR="57113" marT="0" marB="0" anchor="b">
                    <a:blipFill>
                      <a:blip r:embed="rId2"/>
                      <a:tile tx="0" ty="0" sx="100000" sy="100000" flip="none" algn="tl"/>
                    </a:blipFill>
                  </a:tcPr>
                </a:tc>
                <a:tc rowSpan="2">
                  <a:txBody>
                    <a:bodyPr/>
                    <a:lstStyle/>
                    <a:p>
                      <a:pPr indent="457200" algn="ctr">
                        <a:spcAft>
                          <a:spcPts val="0"/>
                        </a:spcAft>
                      </a:pPr>
                      <a:r>
                        <a:rPr lang="uk-UA" sz="1400" b="1">
                          <a:effectLst/>
                          <a:latin typeface="Joinks"/>
                        </a:rPr>
                        <a:t>Розвиток тіла в ширину в області органів розмноження. Використовують для порівняльної оцінки птиці різних порід</a:t>
                      </a:r>
                      <a:endParaRPr lang="ru-RU" sz="1400" b="1">
                        <a:effectLst/>
                        <a:latin typeface="Joinks"/>
                        <a:ea typeface="Times New Roman"/>
                      </a:endParaRPr>
                    </a:p>
                  </a:txBody>
                  <a:tcPr marL="57113" marR="57113" marT="0" marB="0">
                    <a:blipFill>
                      <a:blip r:embed="rId2"/>
                      <a:tile tx="0" ty="0" sx="100000" sy="100000" flip="none" algn="tl"/>
                    </a:blipFill>
                  </a:tcPr>
                </a:tc>
              </a:tr>
              <a:tr h="871930">
                <a:tc vMerge="1">
                  <a:txBody>
                    <a:bodyPr/>
                    <a:lstStyle/>
                    <a:p>
                      <a:endParaRPr lang="ru-RU"/>
                    </a:p>
                  </a:txBody>
                  <a:tcPr/>
                </a:tc>
                <a:tc>
                  <a:txBody>
                    <a:bodyPr/>
                    <a:lstStyle/>
                    <a:p>
                      <a:pPr indent="457200" algn="ctr">
                        <a:spcAft>
                          <a:spcPts val="0"/>
                        </a:spcAft>
                      </a:pPr>
                      <a:r>
                        <a:rPr lang="uk-UA" sz="1400" b="1" dirty="0">
                          <a:effectLst/>
                          <a:latin typeface="Joinks"/>
                        </a:rPr>
                        <a:t>Довжина тулуба</a:t>
                      </a:r>
                      <a:endParaRPr lang="ru-RU" sz="1400" b="1" dirty="0">
                        <a:effectLst/>
                        <a:latin typeface="Joinks"/>
                        <a:ea typeface="Times New Roman"/>
                      </a:endParaRPr>
                    </a:p>
                  </a:txBody>
                  <a:tcPr marL="57113" marR="57113" marT="0" marB="0">
                    <a:blipFill>
                      <a:blip r:embed="rId2"/>
                      <a:tile tx="0" ty="0" sx="100000" sy="100000" flip="none" algn="tl"/>
                    </a:blipFill>
                  </a:tcPr>
                </a:tc>
                <a:tc vMerge="1">
                  <a:txBody>
                    <a:bodyPr/>
                    <a:lstStyle/>
                    <a:p>
                      <a:endParaRPr lang="ru-RU"/>
                    </a:p>
                  </a:txBody>
                  <a:tcPr/>
                </a:tc>
              </a:tr>
              <a:tr h="458910">
                <a:tc rowSpan="2">
                  <a:txBody>
                    <a:bodyPr/>
                    <a:lstStyle/>
                    <a:p>
                      <a:pPr indent="457200" algn="ctr">
                        <a:spcAft>
                          <a:spcPts val="0"/>
                        </a:spcAft>
                      </a:pPr>
                      <a:r>
                        <a:rPr lang="uk-UA" sz="1400" b="1">
                          <a:effectLst/>
                          <a:latin typeface="Joinks"/>
                        </a:rPr>
                        <a:t>Укороченості нижньої частини тулуба</a:t>
                      </a:r>
                      <a:endParaRPr lang="ru-RU" sz="1400" b="1">
                        <a:effectLst/>
                        <a:latin typeface="Joinks"/>
                        <a:ea typeface="Times New Roman"/>
                      </a:endParaRPr>
                    </a:p>
                  </a:txBody>
                  <a:tcPr marL="57113" marR="57113" marT="0" marB="0">
                    <a:blipFill>
                      <a:blip r:embed="rId2"/>
                      <a:tile tx="0" ty="0" sx="100000" sy="100000" flip="none" algn="tl"/>
                    </a:blipFill>
                  </a:tcPr>
                </a:tc>
                <a:tc>
                  <a:txBody>
                    <a:bodyPr/>
                    <a:lstStyle/>
                    <a:p>
                      <a:pPr indent="457200" algn="ctr">
                        <a:spcAft>
                          <a:spcPts val="0"/>
                        </a:spcAft>
                      </a:pPr>
                      <a:r>
                        <a:rPr lang="uk-UA" sz="1400" b="1">
                          <a:effectLst/>
                          <a:latin typeface="Joinks"/>
                        </a:rPr>
                        <a:t>Довжина кіля</a:t>
                      </a:r>
                      <a:endParaRPr lang="ru-RU" sz="1400" b="1">
                        <a:effectLst/>
                        <a:latin typeface="Joinks"/>
                        <a:ea typeface="Times New Roman"/>
                      </a:endParaRPr>
                    </a:p>
                  </a:txBody>
                  <a:tcPr marL="57113" marR="57113" marT="0" marB="0" anchor="b">
                    <a:blipFill>
                      <a:blip r:embed="rId2"/>
                      <a:tile tx="0" ty="0" sx="100000" sy="100000" flip="none" algn="tl"/>
                    </a:blipFill>
                  </a:tcPr>
                </a:tc>
                <a:tc rowSpan="2">
                  <a:txBody>
                    <a:bodyPr/>
                    <a:lstStyle/>
                    <a:p>
                      <a:pPr indent="457200" algn="ctr">
                        <a:spcAft>
                          <a:spcPts val="0"/>
                        </a:spcAft>
                      </a:pPr>
                      <a:r>
                        <a:rPr lang="uk-UA" sz="1400" b="1" dirty="0">
                          <a:effectLst/>
                          <a:latin typeface="Joinks"/>
                        </a:rPr>
                        <a:t>М’ясні якості та розвиток органів травлення і розмноження</a:t>
                      </a:r>
                      <a:endParaRPr lang="ru-RU" sz="1400" b="1" dirty="0">
                        <a:effectLst/>
                        <a:latin typeface="Joinks"/>
                        <a:ea typeface="Times New Roman"/>
                      </a:endParaRPr>
                    </a:p>
                  </a:txBody>
                  <a:tcPr marL="57113" marR="57113" marT="0" marB="0">
                    <a:blipFill>
                      <a:blip r:embed="rId2"/>
                      <a:tile tx="0" ty="0" sx="100000" sy="100000" flip="none" algn="tl"/>
                    </a:blipFill>
                  </a:tcPr>
                </a:tc>
              </a:tr>
              <a:tr h="458910">
                <a:tc vMerge="1">
                  <a:txBody>
                    <a:bodyPr/>
                    <a:lstStyle/>
                    <a:p>
                      <a:endParaRPr lang="ru-RU"/>
                    </a:p>
                  </a:txBody>
                  <a:tcPr/>
                </a:tc>
                <a:tc>
                  <a:txBody>
                    <a:bodyPr/>
                    <a:lstStyle/>
                    <a:p>
                      <a:pPr indent="457200" algn="ctr">
                        <a:spcAft>
                          <a:spcPts val="0"/>
                        </a:spcAft>
                      </a:pPr>
                      <a:r>
                        <a:rPr lang="uk-UA" sz="1400" b="1" dirty="0">
                          <a:effectLst/>
                          <a:latin typeface="Joinks"/>
                        </a:rPr>
                        <a:t>Довжина тулуба</a:t>
                      </a:r>
                      <a:endParaRPr lang="ru-RU" sz="1400" b="1" dirty="0">
                        <a:effectLst/>
                        <a:latin typeface="Joinks"/>
                        <a:ea typeface="Times New Roman"/>
                      </a:endParaRPr>
                    </a:p>
                  </a:txBody>
                  <a:tcPr marL="57113" marR="57113" marT="0" marB="0">
                    <a:blipFill>
                      <a:blip r:embed="rId2"/>
                      <a:tile tx="0" ty="0" sx="100000" sy="100000" flip="none" algn="tl"/>
                    </a:blipFill>
                  </a:tcPr>
                </a:tc>
                <a:tc vMerge="1">
                  <a:txBody>
                    <a:bodyPr/>
                    <a:lstStyle/>
                    <a:p>
                      <a:endParaRPr lang="ru-RU"/>
                    </a:p>
                  </a:txBody>
                  <a:tcPr/>
                </a:tc>
              </a:tr>
              <a:tr h="247973">
                <a:tc rowSpan="2">
                  <a:txBody>
                    <a:bodyPr/>
                    <a:lstStyle/>
                    <a:p>
                      <a:pPr indent="457200" algn="ctr">
                        <a:spcAft>
                          <a:spcPts val="0"/>
                        </a:spcAft>
                      </a:pPr>
                      <a:r>
                        <a:rPr lang="uk-UA" sz="1400" b="1">
                          <a:effectLst/>
                          <a:latin typeface="Joinks"/>
                        </a:rPr>
                        <a:t>Ейрисомії</a:t>
                      </a:r>
                      <a:endParaRPr lang="ru-RU" sz="1400" b="1">
                        <a:effectLst/>
                        <a:latin typeface="Joinks"/>
                        <a:ea typeface="Times New Roman"/>
                      </a:endParaRPr>
                    </a:p>
                  </a:txBody>
                  <a:tcPr marL="57113" marR="57113" marT="0" marB="0">
                    <a:blipFill>
                      <a:blip r:embed="rId2"/>
                      <a:tile tx="0" ty="0" sx="100000" sy="100000" flip="none" algn="tl"/>
                    </a:blipFill>
                  </a:tcPr>
                </a:tc>
                <a:tc>
                  <a:txBody>
                    <a:bodyPr/>
                    <a:lstStyle/>
                    <a:p>
                      <a:pPr indent="457200" algn="ctr">
                        <a:spcAft>
                          <a:spcPts val="0"/>
                        </a:spcAft>
                      </a:pPr>
                      <a:r>
                        <a:rPr lang="uk-UA" sz="1400" b="1">
                          <a:effectLst/>
                          <a:latin typeface="Joinks"/>
                        </a:rPr>
                        <a:t>Глибина грудей</a:t>
                      </a:r>
                      <a:endParaRPr lang="ru-RU" sz="1400" b="1">
                        <a:effectLst/>
                        <a:latin typeface="Joinks"/>
                        <a:ea typeface="Times New Roman"/>
                      </a:endParaRPr>
                    </a:p>
                  </a:txBody>
                  <a:tcPr marL="57113" marR="57113" marT="0" marB="0">
                    <a:blipFill>
                      <a:blip r:embed="rId2"/>
                      <a:tile tx="0" ty="0" sx="100000" sy="100000" flip="none" algn="tl"/>
                    </a:blipFill>
                  </a:tcPr>
                </a:tc>
                <a:tc rowSpan="2">
                  <a:txBody>
                    <a:bodyPr/>
                    <a:lstStyle/>
                    <a:p>
                      <a:pPr indent="457200" algn="ctr">
                        <a:spcAft>
                          <a:spcPts val="0"/>
                        </a:spcAft>
                      </a:pPr>
                      <a:r>
                        <a:rPr lang="uk-UA" sz="1400" b="1" dirty="0">
                          <a:effectLst/>
                          <a:latin typeface="Joinks"/>
                        </a:rPr>
                        <a:t>Розвиток передньої частини тулуба</a:t>
                      </a:r>
                      <a:endParaRPr lang="ru-RU" sz="1400" b="1" dirty="0">
                        <a:effectLst/>
                        <a:latin typeface="Joinks"/>
                        <a:ea typeface="Times New Roman"/>
                      </a:endParaRPr>
                    </a:p>
                  </a:txBody>
                  <a:tcPr marL="57113" marR="57113" marT="0" marB="0">
                    <a:blipFill>
                      <a:blip r:embed="rId2"/>
                      <a:tile tx="0" ty="0" sx="100000" sy="100000" flip="none" algn="tl"/>
                    </a:blipFill>
                  </a:tcPr>
                </a:tc>
              </a:tr>
              <a:tr h="247973">
                <a:tc vMerge="1">
                  <a:txBody>
                    <a:bodyPr/>
                    <a:lstStyle/>
                    <a:p>
                      <a:endParaRPr lang="ru-RU"/>
                    </a:p>
                  </a:txBody>
                  <a:tcPr/>
                </a:tc>
                <a:tc>
                  <a:txBody>
                    <a:bodyPr/>
                    <a:lstStyle/>
                    <a:p>
                      <a:pPr indent="457200" algn="ctr">
                        <a:spcAft>
                          <a:spcPts val="0"/>
                        </a:spcAft>
                      </a:pPr>
                      <a:r>
                        <a:rPr lang="uk-UA" sz="1400" b="1" dirty="0">
                          <a:effectLst/>
                          <a:latin typeface="Joinks"/>
                        </a:rPr>
                        <a:t>Довжина тулуба</a:t>
                      </a:r>
                      <a:endParaRPr lang="ru-RU" sz="1400" b="1" dirty="0">
                        <a:effectLst/>
                        <a:latin typeface="Joinks"/>
                        <a:ea typeface="Times New Roman"/>
                      </a:endParaRPr>
                    </a:p>
                  </a:txBody>
                  <a:tcPr marL="57113" marR="57113" marT="0" marB="0">
                    <a:blipFill>
                      <a:blip r:embed="rId2"/>
                      <a:tile tx="0" ty="0" sx="100000" sy="100000" flip="none" algn="tl"/>
                    </a:blipFill>
                  </a:tcPr>
                </a:tc>
                <a:tc vMerge="1">
                  <a:txBody>
                    <a:bodyPr/>
                    <a:lstStyle/>
                    <a:p>
                      <a:endParaRPr lang="ru-RU"/>
                    </a:p>
                  </a:txBody>
                  <a:tcPr/>
                </a:tc>
              </a:tr>
              <a:tr h="722783">
                <a:tc rowSpan="2">
                  <a:txBody>
                    <a:bodyPr/>
                    <a:lstStyle/>
                    <a:p>
                      <a:pPr indent="457200" algn="ctr">
                        <a:spcAft>
                          <a:spcPts val="0"/>
                        </a:spcAft>
                      </a:pPr>
                      <a:r>
                        <a:rPr lang="uk-UA" sz="1400" b="1">
                          <a:effectLst/>
                          <a:latin typeface="Joinks"/>
                        </a:rPr>
                        <a:t>Довгоногості</a:t>
                      </a:r>
                      <a:endParaRPr lang="ru-RU" sz="1400" b="1">
                        <a:effectLst/>
                        <a:latin typeface="Joinks"/>
                        <a:ea typeface="Times New Roman"/>
                      </a:endParaRPr>
                    </a:p>
                  </a:txBody>
                  <a:tcPr marL="57113" marR="57113" marT="0" marB="0">
                    <a:blipFill>
                      <a:blip r:embed="rId2"/>
                      <a:tile tx="0" ty="0" sx="100000" sy="100000" flip="none" algn="tl"/>
                    </a:blipFill>
                  </a:tcPr>
                </a:tc>
                <a:tc>
                  <a:txBody>
                    <a:bodyPr/>
                    <a:lstStyle/>
                    <a:p>
                      <a:pPr indent="457200" algn="ctr">
                        <a:spcAft>
                          <a:spcPts val="0"/>
                        </a:spcAft>
                      </a:pPr>
                      <a:r>
                        <a:rPr lang="uk-UA" sz="1400" b="1">
                          <a:effectLst/>
                          <a:latin typeface="Joinks"/>
                        </a:rPr>
                        <a:t>Довжина плесна, гомілки або стегна</a:t>
                      </a:r>
                      <a:endParaRPr lang="ru-RU" sz="1400" b="1">
                        <a:effectLst/>
                        <a:latin typeface="Joinks"/>
                        <a:ea typeface="Times New Roman"/>
                      </a:endParaRPr>
                    </a:p>
                  </a:txBody>
                  <a:tcPr marL="57113" marR="57113" marT="0" marB="0">
                    <a:blipFill>
                      <a:blip r:embed="rId2"/>
                      <a:tile tx="0" ty="0" sx="100000" sy="100000" flip="none" algn="tl"/>
                    </a:blipFill>
                  </a:tcPr>
                </a:tc>
                <a:tc rowSpan="2">
                  <a:txBody>
                    <a:bodyPr/>
                    <a:lstStyle/>
                    <a:p>
                      <a:pPr indent="457200" algn="ctr">
                        <a:spcAft>
                          <a:spcPts val="0"/>
                        </a:spcAft>
                      </a:pPr>
                      <a:r>
                        <a:rPr lang="uk-UA" sz="1400" b="1" dirty="0">
                          <a:effectLst/>
                          <a:latin typeface="Joinks"/>
                        </a:rPr>
                        <a:t>Висоту постановки тулуба (плесно) та м’ясні якості (гомілка, стегно)</a:t>
                      </a:r>
                      <a:endParaRPr lang="ru-RU" sz="1400" b="1" dirty="0">
                        <a:effectLst/>
                        <a:latin typeface="Joinks"/>
                        <a:ea typeface="Times New Roman"/>
                      </a:endParaRPr>
                    </a:p>
                  </a:txBody>
                  <a:tcPr marL="57113" marR="57113" marT="0" marB="0">
                    <a:blipFill>
                      <a:blip r:embed="rId2"/>
                      <a:tile tx="0" ty="0" sx="100000" sy="100000" flip="none" algn="tl"/>
                    </a:blipFill>
                  </a:tcPr>
                </a:tc>
              </a:tr>
              <a:tr h="495946">
                <a:tc vMerge="1">
                  <a:txBody>
                    <a:bodyPr/>
                    <a:lstStyle/>
                    <a:p>
                      <a:endParaRPr lang="ru-RU"/>
                    </a:p>
                  </a:txBody>
                  <a:tcPr/>
                </a:tc>
                <a:tc>
                  <a:txBody>
                    <a:bodyPr/>
                    <a:lstStyle/>
                    <a:p>
                      <a:pPr indent="457200" algn="ctr">
                        <a:spcAft>
                          <a:spcPts val="0"/>
                        </a:spcAft>
                      </a:pPr>
                      <a:r>
                        <a:rPr lang="uk-UA" sz="1400" b="1" dirty="0">
                          <a:effectLst/>
                          <a:latin typeface="Joinks"/>
                        </a:rPr>
                        <a:t>Загальна довжина ноги</a:t>
                      </a:r>
                      <a:endParaRPr lang="ru-RU" sz="1400" b="1" dirty="0">
                        <a:effectLst/>
                        <a:latin typeface="Joinks"/>
                        <a:ea typeface="Times New Roman"/>
                      </a:endParaRPr>
                    </a:p>
                  </a:txBody>
                  <a:tcPr marL="57113" marR="57113" marT="0" marB="0">
                    <a:blipFill>
                      <a:blip r:embed="rId2"/>
                      <a:tile tx="0" ty="0" sx="100000" sy="100000" flip="none" algn="tl"/>
                    </a:blipFill>
                  </a:tcPr>
                </a:tc>
                <a:tc vMerge="1">
                  <a:txBody>
                    <a:bodyPr/>
                    <a:lstStyle/>
                    <a:p>
                      <a:endParaRPr lang="ru-RU"/>
                    </a:p>
                  </a:txBody>
                  <a:tcPr/>
                </a:tc>
              </a:tr>
            </a:tbl>
          </a:graphicData>
        </a:graphic>
      </p:graphicFrame>
      <p:sp>
        <p:nvSpPr>
          <p:cNvPr id="4" name="Прямоугольник 3"/>
          <p:cNvSpPr/>
          <p:nvPr/>
        </p:nvSpPr>
        <p:spPr>
          <a:xfrm>
            <a:off x="323528" y="332655"/>
            <a:ext cx="8496944" cy="584775"/>
          </a:xfrm>
          <a:prstGeom prst="rect">
            <a:avLst/>
          </a:prstGeom>
          <a:blipFill>
            <a:blip r:embed="rId3"/>
            <a:tile tx="0" ty="0" sx="100000" sy="100000" flip="none" algn="tl"/>
          </a:blip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uk-UA" sz="3200" b="1" dirty="0" smtClean="0">
                <a:solidFill>
                  <a:schemeClr val="bg1"/>
                </a:solidFill>
                <a:effectLst>
                  <a:outerShdw blurRad="38100" dist="38100" dir="2700000" algn="tl">
                    <a:srgbClr val="000000">
                      <a:alpha val="43137"/>
                    </a:srgbClr>
                  </a:outerShdw>
                </a:effectLst>
                <a:latin typeface="Joinks"/>
              </a:rPr>
              <a:t>   Індекси </a:t>
            </a:r>
            <a:r>
              <a:rPr lang="uk-UA" sz="3200" b="1" dirty="0">
                <a:solidFill>
                  <a:schemeClr val="bg1"/>
                </a:solidFill>
                <a:effectLst>
                  <a:outerShdw blurRad="38100" dist="38100" dir="2700000" algn="tl">
                    <a:srgbClr val="000000">
                      <a:alpha val="43137"/>
                    </a:srgbClr>
                  </a:outerShdw>
                </a:effectLst>
                <a:latin typeface="Joinks"/>
              </a:rPr>
              <a:t>будови тіла курей</a:t>
            </a:r>
            <a:endParaRPr lang="ru-RU" sz="3200" b="1" dirty="0">
              <a:solidFill>
                <a:schemeClr val="bg1"/>
              </a:solidFill>
              <a:effectLst>
                <a:outerShdw blurRad="38100" dist="38100" dir="2700000" algn="tl">
                  <a:srgbClr val="000000">
                    <a:alpha val="43137"/>
                  </a:srgbClr>
                </a:outerShdw>
              </a:effectLst>
              <a:latin typeface="Joinks"/>
            </a:endParaRPr>
          </a:p>
        </p:txBody>
      </p:sp>
    </p:spTree>
    <p:extLst>
      <p:ext uri="{BB962C8B-B14F-4D97-AF65-F5344CB8AC3E}">
        <p14:creationId xmlns:p14="http://schemas.microsoft.com/office/powerpoint/2010/main" val="41824437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1400"/>
            <a:ext cx="6444208" cy="1257270"/>
          </a:xfrm>
        </p:spPr>
        <p:txBody>
          <a:bodyPr>
            <a:noAutofit/>
          </a:bodyPr>
          <a:lstStyle/>
          <a:p>
            <a:pPr algn="ctr"/>
            <a:r>
              <a:rPr lang="uk-UA" sz="4400" dirty="0">
                <a:solidFill>
                  <a:srgbClr val="FF0000"/>
                </a:solidFill>
                <a:effectLst>
                  <a:outerShdw blurRad="38100" dist="38100" dir="2700000" algn="tl">
                    <a:srgbClr val="000000">
                      <a:alpha val="43137"/>
                    </a:srgbClr>
                  </a:outerShdw>
                </a:effectLst>
                <a:latin typeface="Joinks"/>
              </a:rPr>
              <a:t>Питання самоконтролю</a:t>
            </a:r>
            <a:endParaRPr lang="ru-RU" sz="4400" dirty="0"/>
          </a:p>
        </p:txBody>
      </p:sp>
      <p:sp>
        <p:nvSpPr>
          <p:cNvPr id="3" name="Текст 2"/>
          <p:cNvSpPr>
            <a:spLocks noGrp="1"/>
          </p:cNvSpPr>
          <p:nvPr>
            <p:ph type="body" sz="half" idx="2"/>
          </p:nvPr>
        </p:nvSpPr>
        <p:spPr>
          <a:xfrm>
            <a:off x="251520" y="1556792"/>
            <a:ext cx="6048672" cy="5301208"/>
          </a:xfrm>
        </p:spPr>
        <p:txBody>
          <a:bodyPr>
            <a:normAutofit fontScale="77500" lnSpcReduction="20000"/>
          </a:bodyPr>
          <a:lstStyle/>
          <a:p>
            <a:pPr algn="ctr">
              <a:lnSpc>
                <a:spcPct val="115000"/>
              </a:lnSpc>
              <a:spcAft>
                <a:spcPts val="1000"/>
              </a:spcAft>
            </a:pPr>
            <a:r>
              <a:rPr lang="uk-UA" sz="2800" b="1" dirty="0">
                <a:solidFill>
                  <a:schemeClr val="tx1"/>
                </a:solidFill>
                <a:latin typeface="Joinks"/>
                <a:ea typeface="Calibri"/>
                <a:cs typeface="Times New Roman"/>
              </a:rPr>
              <a:t>1.Дайте визначення поняття </a:t>
            </a:r>
            <a:r>
              <a:rPr lang="uk-UA" sz="2800" b="1" dirty="0" smtClean="0">
                <a:solidFill>
                  <a:schemeClr val="tx1"/>
                </a:solidFill>
                <a:latin typeface="Joinks"/>
                <a:ea typeface="Calibri"/>
                <a:cs typeface="Times New Roman"/>
              </a:rPr>
              <a:t>«конституція птиці».</a:t>
            </a:r>
            <a:endParaRPr lang="ru-RU" sz="2800" b="1" dirty="0">
              <a:solidFill>
                <a:schemeClr val="tx1"/>
              </a:solidFill>
              <a:latin typeface="Joinks"/>
              <a:ea typeface="Calibri"/>
              <a:cs typeface="Times New Roman"/>
            </a:endParaRPr>
          </a:p>
          <a:p>
            <a:pPr algn="ctr">
              <a:lnSpc>
                <a:spcPct val="115000"/>
              </a:lnSpc>
              <a:spcAft>
                <a:spcPts val="1000"/>
              </a:spcAft>
            </a:pPr>
            <a:r>
              <a:rPr lang="uk-UA" sz="2800" b="1" dirty="0">
                <a:solidFill>
                  <a:schemeClr val="tx1"/>
                </a:solidFill>
                <a:latin typeface="Joinks"/>
                <a:ea typeface="Calibri"/>
                <a:cs typeface="Times New Roman"/>
              </a:rPr>
              <a:t>2.Дайте визначення поняття </a:t>
            </a:r>
            <a:r>
              <a:rPr lang="uk-UA" sz="2800" b="1" dirty="0" smtClean="0">
                <a:solidFill>
                  <a:schemeClr val="tx1"/>
                </a:solidFill>
                <a:latin typeface="Joinks"/>
                <a:ea typeface="Calibri"/>
                <a:cs typeface="Times New Roman"/>
              </a:rPr>
              <a:t>«</a:t>
            </a:r>
            <a:r>
              <a:rPr lang="uk-UA" sz="2800" b="1" dirty="0" err="1" smtClean="0">
                <a:solidFill>
                  <a:schemeClr val="tx1"/>
                </a:solidFill>
                <a:latin typeface="Joinks"/>
                <a:ea typeface="Calibri"/>
                <a:cs typeface="Times New Roman"/>
              </a:rPr>
              <a:t>екстер’</a:t>
            </a:r>
            <a:r>
              <a:rPr lang="ru-RU" sz="2800" b="1" dirty="0" err="1">
                <a:solidFill>
                  <a:schemeClr val="tx1"/>
                </a:solidFill>
                <a:latin typeface="Joinks"/>
                <a:ea typeface="Calibri"/>
                <a:cs typeface="Times New Roman"/>
              </a:rPr>
              <a:t>єр</a:t>
            </a:r>
            <a:r>
              <a:rPr lang="ru-RU" sz="2800" b="1" dirty="0">
                <a:solidFill>
                  <a:schemeClr val="tx1"/>
                </a:solidFill>
                <a:latin typeface="Joinks"/>
                <a:ea typeface="Calibri"/>
                <a:cs typeface="Times New Roman"/>
              </a:rPr>
              <a:t> </a:t>
            </a:r>
            <a:r>
              <a:rPr lang="ru-RU" sz="2800" b="1" dirty="0" err="1" smtClean="0">
                <a:solidFill>
                  <a:schemeClr val="tx1"/>
                </a:solidFill>
                <a:latin typeface="Joinks"/>
                <a:ea typeface="Calibri"/>
                <a:cs typeface="Times New Roman"/>
              </a:rPr>
              <a:t>птиці</a:t>
            </a:r>
            <a:r>
              <a:rPr lang="ru-RU" sz="2800" b="1" dirty="0" smtClean="0">
                <a:solidFill>
                  <a:schemeClr val="tx1"/>
                </a:solidFill>
                <a:latin typeface="Joinks"/>
                <a:ea typeface="Calibri"/>
                <a:cs typeface="Times New Roman"/>
              </a:rPr>
              <a:t>».</a:t>
            </a:r>
            <a:endParaRPr lang="ru-RU" sz="2800" b="1" dirty="0">
              <a:solidFill>
                <a:schemeClr val="tx1"/>
              </a:solidFill>
              <a:latin typeface="Joinks"/>
              <a:ea typeface="Calibri"/>
              <a:cs typeface="Times New Roman"/>
            </a:endParaRPr>
          </a:p>
          <a:p>
            <a:pPr algn="ctr">
              <a:lnSpc>
                <a:spcPct val="115000"/>
              </a:lnSpc>
              <a:spcAft>
                <a:spcPts val="1000"/>
              </a:spcAft>
            </a:pPr>
            <a:r>
              <a:rPr lang="ru-RU" sz="2800" b="1" dirty="0">
                <a:solidFill>
                  <a:schemeClr val="tx1"/>
                </a:solidFill>
                <a:latin typeface="Joinks"/>
                <a:ea typeface="Calibri"/>
                <a:cs typeface="Times New Roman"/>
              </a:rPr>
              <a:t>3.Які </a:t>
            </a:r>
            <a:r>
              <a:rPr lang="ru-RU" sz="2800" b="1" dirty="0" err="1">
                <a:solidFill>
                  <a:schemeClr val="tx1"/>
                </a:solidFill>
                <a:latin typeface="Joinks"/>
                <a:ea typeface="Calibri"/>
                <a:cs typeface="Times New Roman"/>
              </a:rPr>
              <a:t>ви</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знаєте</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типи</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конституції</a:t>
            </a:r>
            <a:r>
              <a:rPr lang="ru-RU" sz="2800" b="1" dirty="0">
                <a:solidFill>
                  <a:schemeClr val="tx1"/>
                </a:solidFill>
                <a:latin typeface="Joinks"/>
                <a:ea typeface="Calibri"/>
                <a:cs typeface="Times New Roman"/>
              </a:rPr>
              <a:t>? </a:t>
            </a:r>
          </a:p>
          <a:p>
            <a:pPr algn="ctr">
              <a:lnSpc>
                <a:spcPct val="115000"/>
              </a:lnSpc>
              <a:spcAft>
                <a:spcPts val="1000"/>
              </a:spcAft>
            </a:pPr>
            <a:r>
              <a:rPr lang="ru-RU" sz="2800" b="1" dirty="0">
                <a:solidFill>
                  <a:schemeClr val="tx1"/>
                </a:solidFill>
                <a:latin typeface="Joinks"/>
                <a:ea typeface="Calibri"/>
                <a:cs typeface="Times New Roman"/>
              </a:rPr>
              <a:t>4.В </a:t>
            </a:r>
            <a:r>
              <a:rPr lang="ru-RU" sz="2800" b="1" dirty="0" err="1">
                <a:solidFill>
                  <a:schemeClr val="tx1"/>
                </a:solidFill>
                <a:latin typeface="Joinks"/>
                <a:ea typeface="Calibri"/>
                <a:cs typeface="Times New Roman"/>
              </a:rPr>
              <a:t>чому</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проявляється</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взаємозв'язок</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конституції</a:t>
            </a:r>
            <a:r>
              <a:rPr lang="ru-RU" sz="2800" b="1" dirty="0">
                <a:solidFill>
                  <a:schemeClr val="tx1"/>
                </a:solidFill>
                <a:latin typeface="Joinks"/>
                <a:ea typeface="Calibri"/>
                <a:cs typeface="Times New Roman"/>
              </a:rPr>
              <a:t> з </a:t>
            </a:r>
            <a:r>
              <a:rPr lang="ru-RU" sz="2800" b="1" dirty="0" err="1">
                <a:solidFill>
                  <a:schemeClr val="tx1"/>
                </a:solidFill>
                <a:latin typeface="Joinks"/>
                <a:ea typeface="Calibri"/>
                <a:cs typeface="Times New Roman"/>
              </a:rPr>
              <a:t>продуктивністю</a:t>
            </a:r>
            <a:r>
              <a:rPr lang="ru-RU" sz="2800" b="1" dirty="0">
                <a:solidFill>
                  <a:schemeClr val="tx1"/>
                </a:solidFill>
                <a:latin typeface="Joinks"/>
                <a:ea typeface="Calibri"/>
                <a:cs typeface="Times New Roman"/>
              </a:rPr>
              <a:t>?</a:t>
            </a:r>
          </a:p>
          <a:p>
            <a:pPr algn="ctr">
              <a:lnSpc>
                <a:spcPct val="115000"/>
              </a:lnSpc>
              <a:spcAft>
                <a:spcPts val="1000"/>
              </a:spcAft>
            </a:pPr>
            <a:r>
              <a:rPr lang="ru-RU" sz="2800" b="1" dirty="0">
                <a:solidFill>
                  <a:schemeClr val="tx1"/>
                </a:solidFill>
                <a:latin typeface="Joinks"/>
                <a:ea typeface="Calibri"/>
                <a:cs typeface="Times New Roman"/>
              </a:rPr>
              <a:t>5.Які </a:t>
            </a:r>
            <a:r>
              <a:rPr lang="ru-RU" sz="2800" b="1" dirty="0" err="1">
                <a:solidFill>
                  <a:schemeClr val="tx1"/>
                </a:solidFill>
                <a:latin typeface="Joinks"/>
                <a:ea typeface="Calibri"/>
                <a:cs typeface="Times New Roman"/>
              </a:rPr>
              <a:t>методи</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застосовують</a:t>
            </a:r>
            <a:r>
              <a:rPr lang="ru-RU" sz="2800" b="1" dirty="0">
                <a:solidFill>
                  <a:schemeClr val="tx1"/>
                </a:solidFill>
                <a:latin typeface="Joinks"/>
                <a:ea typeface="Calibri"/>
                <a:cs typeface="Times New Roman"/>
              </a:rPr>
              <a:t> при </a:t>
            </a:r>
            <a:r>
              <a:rPr lang="ru-RU" sz="2800" b="1" dirty="0" err="1">
                <a:solidFill>
                  <a:schemeClr val="tx1"/>
                </a:solidFill>
                <a:latin typeface="Joinks"/>
                <a:ea typeface="Calibri"/>
                <a:cs typeface="Times New Roman"/>
              </a:rPr>
              <a:t>оцінці</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екстер'єру</a:t>
            </a:r>
            <a:r>
              <a:rPr lang="ru-RU" sz="2800" b="1" dirty="0">
                <a:solidFill>
                  <a:schemeClr val="tx1"/>
                </a:solidFill>
                <a:latin typeface="Joinks"/>
                <a:ea typeface="Calibri"/>
                <a:cs typeface="Times New Roman"/>
              </a:rPr>
              <a:t>?</a:t>
            </a:r>
          </a:p>
          <a:p>
            <a:pPr algn="ctr">
              <a:lnSpc>
                <a:spcPct val="115000"/>
              </a:lnSpc>
              <a:spcAft>
                <a:spcPts val="1000"/>
              </a:spcAft>
            </a:pPr>
            <a:r>
              <a:rPr lang="ru-RU" sz="2800" b="1" dirty="0">
                <a:solidFill>
                  <a:schemeClr val="tx1"/>
                </a:solidFill>
                <a:latin typeface="Joinks"/>
                <a:ea typeface="Calibri"/>
                <a:cs typeface="Times New Roman"/>
              </a:rPr>
              <a:t>6.Назвіть </a:t>
            </a:r>
            <a:r>
              <a:rPr lang="ru-RU" sz="2800" b="1" dirty="0" err="1">
                <a:solidFill>
                  <a:schemeClr val="tx1"/>
                </a:solidFill>
                <a:latin typeface="Joinks"/>
                <a:ea typeface="Calibri"/>
                <a:cs typeface="Times New Roman"/>
              </a:rPr>
              <a:t>статі</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тіла</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птиці</a:t>
            </a:r>
            <a:r>
              <a:rPr lang="ru-RU" sz="2800" b="1" dirty="0">
                <a:solidFill>
                  <a:schemeClr val="tx1"/>
                </a:solidFill>
                <a:latin typeface="Joinks"/>
                <a:ea typeface="Calibri"/>
                <a:cs typeface="Times New Roman"/>
              </a:rPr>
              <a:t> курей, </a:t>
            </a:r>
            <a:r>
              <a:rPr lang="ru-RU" sz="2800" b="1" dirty="0" err="1">
                <a:solidFill>
                  <a:schemeClr val="tx1"/>
                </a:solidFill>
                <a:latin typeface="Joinks"/>
                <a:ea typeface="Calibri"/>
                <a:cs typeface="Times New Roman"/>
              </a:rPr>
              <a:t>індиків</a:t>
            </a:r>
            <a:r>
              <a:rPr lang="ru-RU" sz="2800" b="1" dirty="0">
                <a:solidFill>
                  <a:schemeClr val="tx1"/>
                </a:solidFill>
                <a:latin typeface="Joinks"/>
                <a:ea typeface="Calibri"/>
                <a:cs typeface="Times New Roman"/>
              </a:rPr>
              <a:t>, качок, гусей</a:t>
            </a:r>
            <a:r>
              <a:rPr lang="ru-RU" sz="2800" b="1" dirty="0" smtClean="0">
                <a:solidFill>
                  <a:schemeClr val="tx1"/>
                </a:solidFill>
                <a:latin typeface="Joinks"/>
                <a:ea typeface="Calibri"/>
                <a:cs typeface="Times New Roman"/>
              </a:rPr>
              <a:t>.</a:t>
            </a:r>
          </a:p>
          <a:p>
            <a:pPr algn="ctr">
              <a:lnSpc>
                <a:spcPct val="115000"/>
              </a:lnSpc>
              <a:spcAft>
                <a:spcPts val="1000"/>
              </a:spcAft>
            </a:pPr>
            <a:r>
              <a:rPr lang="ru-RU" sz="2800" b="1" dirty="0">
                <a:solidFill>
                  <a:schemeClr val="tx1"/>
                </a:solidFill>
                <a:latin typeface="Joinks"/>
                <a:ea typeface="Calibri"/>
                <a:cs typeface="Times New Roman"/>
              </a:rPr>
              <a:t>7.Які </a:t>
            </a:r>
            <a:r>
              <a:rPr lang="ru-RU" sz="2800" b="1" dirty="0" err="1">
                <a:solidFill>
                  <a:schemeClr val="tx1"/>
                </a:solidFill>
                <a:latin typeface="Joinks"/>
                <a:ea typeface="Calibri"/>
                <a:cs typeface="Times New Roman"/>
              </a:rPr>
              <a:t>ви</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знаєте</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індекси</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статури</a:t>
            </a:r>
            <a:r>
              <a:rPr lang="ru-RU" sz="2800" b="1" dirty="0">
                <a:solidFill>
                  <a:schemeClr val="tx1"/>
                </a:solidFill>
                <a:latin typeface="Joinks"/>
                <a:ea typeface="Calibri"/>
                <a:cs typeface="Times New Roman"/>
              </a:rPr>
              <a:t> </a:t>
            </a:r>
            <a:r>
              <a:rPr lang="ru-RU" sz="2800" b="1" dirty="0" err="1">
                <a:solidFill>
                  <a:schemeClr val="tx1"/>
                </a:solidFill>
                <a:latin typeface="Joinks"/>
                <a:ea typeface="Calibri"/>
                <a:cs typeface="Times New Roman"/>
              </a:rPr>
              <a:t>птиці</a:t>
            </a:r>
            <a:r>
              <a:rPr lang="ru-RU" sz="2800" b="1" dirty="0">
                <a:solidFill>
                  <a:schemeClr val="tx1"/>
                </a:solidFill>
                <a:latin typeface="Joinks"/>
                <a:ea typeface="Calibri"/>
                <a:cs typeface="Times New Roman"/>
              </a:rPr>
              <a:t>?</a:t>
            </a:r>
          </a:p>
          <a:p>
            <a:pPr algn="just">
              <a:lnSpc>
                <a:spcPct val="115000"/>
              </a:lnSpc>
              <a:spcAft>
                <a:spcPts val="1000"/>
              </a:spcAft>
            </a:pPr>
            <a:endParaRPr lang="ru-RU" sz="1000" dirty="0">
              <a:latin typeface="Calibri"/>
              <a:ea typeface="Calibri"/>
              <a:cs typeface="Times New Roman"/>
            </a:endParaRPr>
          </a:p>
          <a:p>
            <a:endParaRPr lang="ru-RU" dirty="0"/>
          </a:p>
        </p:txBody>
      </p:sp>
      <p:pic>
        <p:nvPicPr>
          <p:cNvPr id="5" name="Рисунок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500" r="12500"/>
          <a:stretch>
            <a:fillRect/>
          </a:stretch>
        </p:blipFill>
        <p:spPr>
          <a:xfrm>
            <a:off x="5940152" y="2132856"/>
            <a:ext cx="3025915" cy="2924944"/>
          </a:xfrm>
        </p:spPr>
      </p:pic>
    </p:spTree>
    <p:extLst>
      <p:ext uri="{BB962C8B-B14F-4D97-AF65-F5344CB8AC3E}">
        <p14:creationId xmlns:p14="http://schemas.microsoft.com/office/powerpoint/2010/main" val="177236985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0" name="Picture 9" descr="C:\Documents and Settings\Admin\Мои документы\Мои рисунки\ФОТО ДЛЯ ПРЕЗЕНТАЦІЙ\емблема Дня птахі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556792"/>
            <a:ext cx="3024336" cy="31683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D:\З робочого стола\ФОТО ПТИЦІ\0_5f58_75671106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1054">
            <a:off x="5869217" y="3967968"/>
            <a:ext cx="2304055" cy="27363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147" name="Picture 3" descr="D:\З робочого стола\ФОТО ПТИЦІ\0_53d6_fd2d8298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7647">
            <a:off x="488049" y="4025643"/>
            <a:ext cx="2520482" cy="262095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148" name="Picture 4" descr="D:\З робочого стола\ФОТО ПТИЦІ\0_24374_8e036390_X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95057">
            <a:off x="6064458" y="790738"/>
            <a:ext cx="2520481" cy="258044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149" name="Picture 5" descr="D:\З робочого стола\ФОТО ПТИЦІ\0_e2e7_f93c9cb3_X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322" y="4225266"/>
            <a:ext cx="2520079" cy="25417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D:\З робочого стола\ФОТО ПТИЦІ\0_a952_85431feb_X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16493">
            <a:off x="374945" y="961743"/>
            <a:ext cx="2423120" cy="259729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151" name="Picture 7" descr="D:\З робочого стола\ФОТО ПТИЦІ\0_658c_38d17b2a_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8215" y="-156745"/>
            <a:ext cx="2376265" cy="24171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40274" y="2574967"/>
            <a:ext cx="2431403" cy="1323439"/>
          </a:xfrm>
          <a:prstGeom prst="rect">
            <a:avLst/>
          </a:prstGeom>
        </p:spPr>
        <p:txBody>
          <a:bodyPr wrap="square">
            <a:spAutoFit/>
          </a:bodyPr>
          <a:lstStyle/>
          <a:p>
            <a:pPr lvl="0" algn="ctr"/>
            <a:r>
              <a:rPr lang="ru-RU" sz="4000" b="1" dirty="0" err="1">
                <a:solidFill>
                  <a:srgbClr val="C00000"/>
                </a:solidFill>
                <a:effectLst>
                  <a:outerShdw blurRad="38100" dist="38100" dir="2700000" algn="tl">
                    <a:srgbClr val="000000">
                      <a:alpha val="43137"/>
                    </a:srgbClr>
                  </a:outerShdw>
                </a:effectLst>
                <a:latin typeface="Joinks"/>
              </a:rPr>
              <a:t>Дякую</a:t>
            </a:r>
            <a:r>
              <a:rPr lang="ru-RU" sz="4000" b="1" dirty="0">
                <a:solidFill>
                  <a:srgbClr val="C00000"/>
                </a:solidFill>
                <a:effectLst>
                  <a:outerShdw blurRad="38100" dist="38100" dir="2700000" algn="tl">
                    <a:srgbClr val="000000">
                      <a:alpha val="43137"/>
                    </a:srgbClr>
                  </a:outerShdw>
                </a:effectLst>
                <a:latin typeface="Joinks"/>
              </a:rPr>
              <a:t> за </a:t>
            </a:r>
            <a:r>
              <a:rPr lang="ru-RU" sz="4000" b="1" dirty="0" err="1" smtClean="0">
                <a:solidFill>
                  <a:srgbClr val="C00000"/>
                </a:solidFill>
                <a:effectLst>
                  <a:outerShdw blurRad="38100" dist="38100" dir="2700000" algn="tl">
                    <a:srgbClr val="000000">
                      <a:alpha val="43137"/>
                    </a:srgbClr>
                  </a:outerShdw>
                </a:effectLst>
                <a:latin typeface="Joinks"/>
              </a:rPr>
              <a:t>увагу</a:t>
            </a:r>
            <a:r>
              <a:rPr lang="ru-RU" sz="4000" b="1" dirty="0" smtClean="0">
                <a:solidFill>
                  <a:srgbClr val="C00000"/>
                </a:solidFill>
                <a:effectLst>
                  <a:outerShdw blurRad="38100" dist="38100" dir="2700000" algn="tl">
                    <a:srgbClr val="000000">
                      <a:alpha val="43137"/>
                    </a:srgbClr>
                  </a:outerShdw>
                </a:effectLst>
                <a:latin typeface="Joinks"/>
              </a:rPr>
              <a:t>!</a:t>
            </a:r>
            <a:endParaRPr lang="ru-RU" sz="4000" b="1" dirty="0">
              <a:solidFill>
                <a:srgbClr val="C00000"/>
              </a:solidFill>
              <a:effectLst>
                <a:outerShdw blurRad="38100" dist="38100" dir="2700000" algn="tl">
                  <a:srgbClr val="000000">
                    <a:alpha val="43137"/>
                  </a:srgbClr>
                </a:outerShdw>
              </a:effectLst>
              <a:latin typeface="Joinks"/>
            </a:endParaRPr>
          </a:p>
        </p:txBody>
      </p:sp>
    </p:spTree>
    <p:extLst>
      <p:ext uri="{BB962C8B-B14F-4D97-AF65-F5344CB8AC3E}">
        <p14:creationId xmlns:p14="http://schemas.microsoft.com/office/powerpoint/2010/main" val="32497687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803562632"/>
              </p:ext>
            </p:extLst>
          </p:nvPr>
        </p:nvGraphicFramePr>
        <p:xfrm>
          <a:off x="395536" y="1412776"/>
          <a:ext cx="809793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1009201" y="169095"/>
            <a:ext cx="7449860"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sz="4000" dirty="0" err="1" smtClean="0">
                <a:effectLst>
                  <a:outerShdw blurRad="38100" dist="38100" dir="2700000" algn="tl">
                    <a:srgbClr val="000000">
                      <a:alpha val="43137"/>
                    </a:srgbClr>
                  </a:outerShdw>
                </a:effectLst>
                <a:latin typeface="Joinks"/>
              </a:rPr>
              <a:t>Класифікація</a:t>
            </a:r>
            <a:r>
              <a:rPr lang="ru-RU" sz="4000" dirty="0" smtClean="0">
                <a:effectLst>
                  <a:outerShdw blurRad="38100" dist="38100" dir="2700000" algn="tl">
                    <a:srgbClr val="000000">
                      <a:alpha val="43137"/>
                    </a:srgbClr>
                  </a:outerShdw>
                </a:effectLst>
                <a:latin typeface="Joinks"/>
              </a:rPr>
              <a:t> </a:t>
            </a:r>
            <a:r>
              <a:rPr lang="ru-RU" sz="4000" dirty="0" err="1" smtClean="0">
                <a:effectLst>
                  <a:outerShdw blurRad="38100" dist="38100" dir="2700000" algn="tl">
                    <a:srgbClr val="000000">
                      <a:alpha val="43137"/>
                    </a:srgbClr>
                  </a:outerShdw>
                </a:effectLst>
                <a:latin typeface="Joinks"/>
              </a:rPr>
              <a:t>типів</a:t>
            </a:r>
            <a:r>
              <a:rPr lang="ru-RU" sz="4000" dirty="0" smtClean="0">
                <a:effectLst>
                  <a:outerShdw blurRad="38100" dist="38100" dir="2700000" algn="tl">
                    <a:srgbClr val="000000">
                      <a:alpha val="43137"/>
                    </a:srgbClr>
                  </a:outerShdw>
                </a:effectLst>
                <a:latin typeface="Joinks"/>
              </a:rPr>
              <a:t> </a:t>
            </a:r>
            <a:r>
              <a:rPr lang="ru-RU" sz="4000" dirty="0" err="1" smtClean="0">
                <a:effectLst>
                  <a:outerShdw blurRad="38100" dist="38100" dir="2700000" algn="tl">
                    <a:srgbClr val="000000">
                      <a:alpha val="43137"/>
                    </a:srgbClr>
                  </a:outerShdw>
                </a:effectLst>
                <a:latin typeface="Joinks"/>
              </a:rPr>
              <a:t>конституції</a:t>
            </a:r>
            <a:endParaRPr lang="ru-RU" sz="4000" dirty="0">
              <a:effectLst>
                <a:outerShdw blurRad="38100" dist="38100" dir="2700000" algn="tl">
                  <a:srgbClr val="000000">
                    <a:alpha val="43137"/>
                  </a:srgbClr>
                </a:outerShdw>
              </a:effectLst>
              <a:latin typeface="Joinks"/>
            </a:endParaRPr>
          </a:p>
        </p:txBody>
      </p:sp>
    </p:spTree>
    <p:extLst>
      <p:ext uri="{BB962C8B-B14F-4D97-AF65-F5344CB8AC3E}">
        <p14:creationId xmlns:p14="http://schemas.microsoft.com/office/powerpoint/2010/main" val="33056479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
                                            <p:graphicEl>
                                              <a:dgm id="{0108780E-79A8-409C-B3DC-7BD70CA4C603}"/>
                                            </p:graphicEl>
                                          </p:spTgt>
                                        </p:tgtEl>
                                        <p:attrNameLst>
                                          <p:attrName>style.visibility</p:attrName>
                                        </p:attrNameLst>
                                      </p:cBhvr>
                                      <p:to>
                                        <p:strVal val="visible"/>
                                      </p:to>
                                    </p:set>
                                    <p:anim calcmode="lin" valueType="num">
                                      <p:cBhvr additive="base">
                                        <p:cTn id="19" dur="1000" fill="hold"/>
                                        <p:tgtEl>
                                          <p:spTgt spid="2">
                                            <p:graphicEl>
                                              <a:dgm id="{0108780E-79A8-409C-B3DC-7BD70CA4C603}"/>
                                            </p:graphic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graphicEl>
                                              <a:dgm id="{0108780E-79A8-409C-B3DC-7BD70CA4C603}"/>
                                            </p:graphic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grpId="0" nodeType="afterEffect">
                                  <p:stCondLst>
                                    <p:cond delay="0"/>
                                  </p:stCondLst>
                                  <p:childTnLst>
                                    <p:set>
                                      <p:cBhvr>
                                        <p:cTn id="23" dur="1" fill="hold">
                                          <p:stCondLst>
                                            <p:cond delay="0"/>
                                          </p:stCondLst>
                                        </p:cTn>
                                        <p:tgtEl>
                                          <p:spTgt spid="2">
                                            <p:graphicEl>
                                              <a:dgm id="{9562E1A9-8EF8-49B5-80B8-26FFD303C1E5}"/>
                                            </p:graphicEl>
                                          </p:spTgt>
                                        </p:tgtEl>
                                        <p:attrNameLst>
                                          <p:attrName>style.visibility</p:attrName>
                                        </p:attrNameLst>
                                      </p:cBhvr>
                                      <p:to>
                                        <p:strVal val="visible"/>
                                      </p:to>
                                    </p:set>
                                    <p:anim calcmode="lin" valueType="num">
                                      <p:cBhvr additive="base">
                                        <p:cTn id="24" dur="1000" fill="hold"/>
                                        <p:tgtEl>
                                          <p:spTgt spid="2">
                                            <p:graphicEl>
                                              <a:dgm id="{9562E1A9-8EF8-49B5-80B8-26FFD303C1E5}"/>
                                            </p:graphic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2">
                                            <p:graphicEl>
                                              <a:dgm id="{9562E1A9-8EF8-49B5-80B8-26FFD303C1E5}"/>
                                            </p:graphicEl>
                                          </p:spTgt>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8" fill="hold" grpId="0" nodeType="afterEffect">
                                  <p:stCondLst>
                                    <p:cond delay="0"/>
                                  </p:stCondLst>
                                  <p:childTnLst>
                                    <p:set>
                                      <p:cBhvr>
                                        <p:cTn id="28" dur="1" fill="hold">
                                          <p:stCondLst>
                                            <p:cond delay="0"/>
                                          </p:stCondLst>
                                        </p:cTn>
                                        <p:tgtEl>
                                          <p:spTgt spid="2">
                                            <p:graphicEl>
                                              <a:dgm id="{640AEF48-F09E-4456-8155-64DFCFF9105B}"/>
                                            </p:graphicEl>
                                          </p:spTgt>
                                        </p:tgtEl>
                                        <p:attrNameLst>
                                          <p:attrName>style.visibility</p:attrName>
                                        </p:attrNameLst>
                                      </p:cBhvr>
                                      <p:to>
                                        <p:strVal val="visible"/>
                                      </p:to>
                                    </p:set>
                                    <p:anim calcmode="lin" valueType="num">
                                      <p:cBhvr additive="base">
                                        <p:cTn id="29" dur="1000" fill="hold"/>
                                        <p:tgtEl>
                                          <p:spTgt spid="2">
                                            <p:graphicEl>
                                              <a:dgm id="{640AEF48-F09E-4456-8155-64DFCFF9105B}"/>
                                            </p:graphic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2">
                                            <p:graphicEl>
                                              <a:dgm id="{640AEF48-F09E-4456-8155-64DFCFF9105B}"/>
                                            </p:graphicEl>
                                          </p:spTgt>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2" presetClass="entr" presetSubtype="8" fill="hold" grpId="0" nodeType="afterEffect">
                                  <p:stCondLst>
                                    <p:cond delay="0"/>
                                  </p:stCondLst>
                                  <p:childTnLst>
                                    <p:set>
                                      <p:cBhvr>
                                        <p:cTn id="33" dur="1" fill="hold">
                                          <p:stCondLst>
                                            <p:cond delay="0"/>
                                          </p:stCondLst>
                                        </p:cTn>
                                        <p:tgtEl>
                                          <p:spTgt spid="2">
                                            <p:graphicEl>
                                              <a:dgm id="{0AD97308-BAAE-4207-8DF6-7BA8B6349775}"/>
                                            </p:graphicEl>
                                          </p:spTgt>
                                        </p:tgtEl>
                                        <p:attrNameLst>
                                          <p:attrName>style.visibility</p:attrName>
                                        </p:attrNameLst>
                                      </p:cBhvr>
                                      <p:to>
                                        <p:strVal val="visible"/>
                                      </p:to>
                                    </p:set>
                                    <p:anim calcmode="lin" valueType="num">
                                      <p:cBhvr additive="base">
                                        <p:cTn id="34" dur="1000" fill="hold"/>
                                        <p:tgtEl>
                                          <p:spTgt spid="2">
                                            <p:graphicEl>
                                              <a:dgm id="{0AD97308-BAAE-4207-8DF6-7BA8B6349775}"/>
                                            </p:graphic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2">
                                            <p:graphicEl>
                                              <a:dgm id="{0AD97308-BAAE-4207-8DF6-7BA8B634977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6524" y="153202"/>
            <a:ext cx="5775756"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4000" b="1" dirty="0" smtClean="0">
                <a:solidFill>
                  <a:schemeClr val="accent5">
                    <a:lumMod val="50000"/>
                  </a:schemeClr>
                </a:solidFill>
                <a:latin typeface="Joinks"/>
                <a:ea typeface="Calibri"/>
                <a:cs typeface="Century Schoolbook"/>
              </a:rPr>
              <a:t>     </a:t>
            </a:r>
            <a:r>
              <a:rPr lang="uk-UA" sz="4000" b="1" dirty="0" smtClean="0">
                <a:solidFill>
                  <a:schemeClr val="bg1"/>
                </a:solidFill>
                <a:latin typeface="Joinks"/>
                <a:ea typeface="Calibri"/>
                <a:cs typeface="Century Schoolbook"/>
              </a:rPr>
              <a:t>Міцна </a:t>
            </a:r>
            <a:r>
              <a:rPr lang="uk-UA" sz="4000" b="1" dirty="0">
                <a:solidFill>
                  <a:schemeClr val="bg1"/>
                </a:solidFill>
                <a:latin typeface="Joinks"/>
                <a:ea typeface="Calibri"/>
                <a:cs typeface="Century Schoolbook"/>
              </a:rPr>
              <a:t>конституція</a:t>
            </a:r>
            <a:endParaRPr lang="ru-RU" sz="4000" dirty="0">
              <a:solidFill>
                <a:schemeClr val="bg1"/>
              </a:solidFill>
              <a:latin typeface="Joinks"/>
            </a:endParaRPr>
          </a:p>
        </p:txBody>
      </p:sp>
      <p:sp>
        <p:nvSpPr>
          <p:cNvPr id="3" name="Прямоугольник 2"/>
          <p:cNvSpPr/>
          <p:nvPr/>
        </p:nvSpPr>
        <p:spPr>
          <a:xfrm>
            <a:off x="683568" y="875489"/>
            <a:ext cx="7344816" cy="2862322"/>
          </a:xfrm>
          <a:prstGeom prst="rect">
            <a:avLst/>
          </a:prstGeom>
        </p:spPr>
        <p:txBody>
          <a:bodyPr wrap="square">
            <a:spAutoFit/>
          </a:bodyPr>
          <a:lstStyle/>
          <a:p>
            <a:pPr algn="ctr"/>
            <a:r>
              <a:rPr lang="ru-RU" sz="2000" b="1" dirty="0" smtClean="0">
                <a:latin typeface="Joinks"/>
              </a:rPr>
              <a:t>   </a:t>
            </a:r>
            <a:r>
              <a:rPr lang="ru-RU" sz="2000" b="1" dirty="0" err="1" smtClean="0">
                <a:latin typeface="Joinks"/>
              </a:rPr>
              <a:t>Птиця</a:t>
            </a:r>
            <a:r>
              <a:rPr lang="ru-RU" sz="2000" b="1" dirty="0" smtClean="0">
                <a:latin typeface="Joinks"/>
              </a:rPr>
              <a:t> </a:t>
            </a:r>
            <a:r>
              <a:rPr lang="ru-RU" sz="2000" b="1" dirty="0" err="1">
                <a:latin typeface="Joinks"/>
              </a:rPr>
              <a:t>цього</a:t>
            </a:r>
            <a:r>
              <a:rPr lang="ru-RU" sz="2000" b="1" dirty="0">
                <a:latin typeface="Joinks"/>
              </a:rPr>
              <a:t> типу </a:t>
            </a:r>
            <a:r>
              <a:rPr lang="ru-RU" sz="2000" b="1" dirty="0" err="1">
                <a:latin typeface="Joinks"/>
              </a:rPr>
              <a:t>конституції</a:t>
            </a:r>
            <a:r>
              <a:rPr lang="ru-RU" sz="2000" b="1" dirty="0">
                <a:latin typeface="Joinks"/>
              </a:rPr>
              <a:t> </a:t>
            </a:r>
            <a:r>
              <a:rPr lang="ru-RU" sz="2000" b="1" dirty="0" err="1">
                <a:latin typeface="Joinks"/>
              </a:rPr>
              <a:t>має</a:t>
            </a:r>
            <a:r>
              <a:rPr lang="ru-RU" sz="2000" b="1" dirty="0">
                <a:latin typeface="Joinks"/>
              </a:rPr>
              <a:t> </a:t>
            </a:r>
            <a:r>
              <a:rPr lang="ru-RU" sz="2000" b="1" dirty="0" err="1">
                <a:latin typeface="Joinks"/>
              </a:rPr>
              <a:t>міцну</a:t>
            </a:r>
            <a:r>
              <a:rPr lang="ru-RU" sz="2000" b="1" dirty="0">
                <a:latin typeface="Joinks"/>
              </a:rPr>
              <a:t> </a:t>
            </a:r>
            <a:r>
              <a:rPr lang="ru-RU" sz="2000" b="1" dirty="0" err="1">
                <a:latin typeface="Joinks"/>
              </a:rPr>
              <a:t>будову</a:t>
            </a:r>
            <a:r>
              <a:rPr lang="ru-RU" sz="2000" b="1" dirty="0">
                <a:latin typeface="Joinks"/>
              </a:rPr>
              <a:t> </a:t>
            </a:r>
            <a:r>
              <a:rPr lang="ru-RU" sz="2000" b="1" dirty="0" err="1">
                <a:latin typeface="Joinks"/>
              </a:rPr>
              <a:t>тіла</a:t>
            </a:r>
            <a:r>
              <a:rPr lang="ru-RU" sz="2000" b="1" dirty="0">
                <a:latin typeface="Joinks"/>
              </a:rPr>
              <a:t>, добре </a:t>
            </a:r>
            <a:r>
              <a:rPr lang="ru-RU" sz="2000" b="1" dirty="0" err="1">
                <a:latin typeface="Joinks"/>
              </a:rPr>
              <a:t>розвинений</a:t>
            </a:r>
            <a:r>
              <a:rPr lang="ru-RU" sz="2000" b="1" dirty="0">
                <a:latin typeface="Joinks"/>
              </a:rPr>
              <a:t> </a:t>
            </a:r>
            <a:r>
              <a:rPr lang="ru-RU" sz="2000" b="1" dirty="0" err="1">
                <a:latin typeface="Joinks"/>
              </a:rPr>
              <a:t>кістяк</a:t>
            </a:r>
            <a:r>
              <a:rPr lang="ru-RU" sz="2000" b="1" dirty="0">
                <a:latin typeface="Joinks"/>
              </a:rPr>
              <a:t>, </a:t>
            </a:r>
            <a:r>
              <a:rPr lang="ru-RU" sz="2000" b="1" dirty="0" err="1">
                <a:latin typeface="Joinks"/>
              </a:rPr>
              <a:t>м'язи</a:t>
            </a:r>
            <a:r>
              <a:rPr lang="ru-RU" sz="2000" b="1" dirty="0">
                <a:latin typeface="Joinks"/>
              </a:rPr>
              <a:t> з невеликим </a:t>
            </a:r>
            <a:r>
              <a:rPr lang="ru-RU" sz="2000" b="1" dirty="0" err="1">
                <a:latin typeface="Joinks"/>
              </a:rPr>
              <a:t>відкладенням</a:t>
            </a:r>
            <a:r>
              <a:rPr lang="ru-RU" sz="2000" b="1" dirty="0">
                <a:latin typeface="Joinks"/>
              </a:rPr>
              <a:t> </a:t>
            </a:r>
            <a:r>
              <a:rPr lang="ru-RU" sz="2000" b="1" dirty="0" err="1">
                <a:latin typeface="Joinks"/>
              </a:rPr>
              <a:t>жирів</a:t>
            </a:r>
            <a:r>
              <a:rPr lang="ru-RU" sz="2000" b="1" dirty="0">
                <a:latin typeface="Joinks"/>
              </a:rPr>
              <a:t>, </a:t>
            </a:r>
            <a:r>
              <a:rPr lang="ru-RU" sz="2000" b="1" dirty="0" err="1">
                <a:latin typeface="Joinks"/>
              </a:rPr>
              <a:t>дуже</a:t>
            </a:r>
            <a:r>
              <a:rPr lang="ru-RU" sz="2000" b="1" dirty="0">
                <a:latin typeface="Joinks"/>
              </a:rPr>
              <a:t> </a:t>
            </a:r>
            <a:r>
              <a:rPr lang="ru-RU" sz="2000" b="1" dirty="0" err="1">
                <a:latin typeface="Joinks"/>
              </a:rPr>
              <a:t>розвиненими</a:t>
            </a:r>
            <a:r>
              <a:rPr lang="ru-RU" sz="2000" b="1" dirty="0">
                <a:latin typeface="Joinks"/>
              </a:rPr>
              <a:t> </a:t>
            </a:r>
            <a:r>
              <a:rPr lang="ru-RU" sz="2000" b="1" dirty="0" err="1">
                <a:latin typeface="Joinks"/>
              </a:rPr>
              <a:t>грудьми</a:t>
            </a:r>
            <a:r>
              <a:rPr lang="ru-RU" sz="2000" b="1" dirty="0">
                <a:latin typeface="Joinks"/>
              </a:rPr>
              <a:t> і </a:t>
            </a:r>
            <a:r>
              <a:rPr lang="ru-RU" sz="2000" b="1" dirty="0" err="1">
                <a:latin typeface="Joinks"/>
              </a:rPr>
              <a:t>дзьобом</a:t>
            </a:r>
            <a:r>
              <a:rPr lang="ru-RU" sz="2000" b="1" dirty="0">
                <a:latin typeface="Joinks"/>
              </a:rPr>
              <a:t>, </a:t>
            </a:r>
            <a:r>
              <a:rPr lang="ru-RU" sz="2000" b="1" dirty="0" err="1">
                <a:latin typeface="Joinks"/>
              </a:rPr>
              <a:t>щільне</a:t>
            </a:r>
            <a:r>
              <a:rPr lang="ru-RU" sz="2000" b="1" dirty="0">
                <a:latin typeface="Joinks"/>
              </a:rPr>
              <a:t> </a:t>
            </a:r>
            <a:r>
              <a:rPr lang="ru-RU" sz="2000" b="1" dirty="0" err="1">
                <a:latin typeface="Joinks"/>
              </a:rPr>
              <a:t>оперення</a:t>
            </a:r>
            <a:r>
              <a:rPr lang="ru-RU" sz="2000" b="1" dirty="0">
                <a:latin typeface="Joinks"/>
              </a:rPr>
              <a:t>. </a:t>
            </a:r>
            <a:endParaRPr lang="ru-RU" sz="2000" b="1" dirty="0" smtClean="0">
              <a:latin typeface="Joinks"/>
            </a:endParaRPr>
          </a:p>
          <a:p>
            <a:pPr algn="ctr"/>
            <a:r>
              <a:rPr lang="ru-RU" sz="2000" b="1" dirty="0">
                <a:latin typeface="Joinks"/>
              </a:rPr>
              <a:t> </a:t>
            </a:r>
            <a:r>
              <a:rPr lang="ru-RU" sz="2000" b="1" dirty="0" smtClean="0">
                <a:latin typeface="Joinks"/>
              </a:rPr>
              <a:t>  </a:t>
            </a:r>
            <a:r>
              <a:rPr lang="ru-RU" sz="2000" b="1" dirty="0" err="1" smtClean="0">
                <a:latin typeface="Joinks"/>
              </a:rPr>
              <a:t>Така</a:t>
            </a:r>
            <a:r>
              <a:rPr lang="ru-RU" sz="2000" b="1" dirty="0" smtClean="0">
                <a:latin typeface="Joinks"/>
              </a:rPr>
              <a:t> </a:t>
            </a:r>
            <a:r>
              <a:rPr lang="ru-RU" sz="2000" b="1" dirty="0" err="1">
                <a:latin typeface="Joinks"/>
              </a:rPr>
              <a:t>птиця</a:t>
            </a:r>
            <a:r>
              <a:rPr lang="ru-RU" sz="2000" b="1" dirty="0">
                <a:latin typeface="Joinks"/>
              </a:rPr>
              <a:t> </a:t>
            </a:r>
            <a:r>
              <a:rPr lang="ru-RU" sz="2000" b="1" dirty="0" err="1">
                <a:latin typeface="Joinks"/>
              </a:rPr>
              <a:t>відрізняється</a:t>
            </a:r>
            <a:r>
              <a:rPr lang="ru-RU" sz="2000" b="1" dirty="0">
                <a:latin typeface="Joinks"/>
              </a:rPr>
              <a:t> </a:t>
            </a:r>
            <a:r>
              <a:rPr lang="ru-RU" sz="2000" b="1" dirty="0" err="1">
                <a:latin typeface="Joinks"/>
              </a:rPr>
              <a:t>досить</a:t>
            </a:r>
            <a:r>
              <a:rPr lang="ru-RU" sz="2000" b="1" dirty="0">
                <a:latin typeface="Joinks"/>
              </a:rPr>
              <a:t> </a:t>
            </a:r>
            <a:r>
              <a:rPr lang="ru-RU" sz="2000" b="1" dirty="0" err="1">
                <a:latin typeface="Joinks"/>
              </a:rPr>
              <a:t>агресивною</a:t>
            </a:r>
            <a:r>
              <a:rPr lang="ru-RU" sz="2000" b="1" dirty="0">
                <a:latin typeface="Joinks"/>
              </a:rPr>
              <a:t> </a:t>
            </a:r>
            <a:r>
              <a:rPr lang="ru-RU" sz="2000" b="1" dirty="0" err="1">
                <a:latin typeface="Joinks"/>
              </a:rPr>
              <a:t>поведінкою</a:t>
            </a:r>
            <a:r>
              <a:rPr lang="ru-RU" sz="2000" b="1" dirty="0">
                <a:latin typeface="Joinks"/>
              </a:rPr>
              <a:t>, </a:t>
            </a:r>
            <a:r>
              <a:rPr lang="ru-RU" sz="2000" b="1" dirty="0" err="1">
                <a:latin typeface="Joinks"/>
              </a:rPr>
              <a:t>низькою</a:t>
            </a:r>
            <a:r>
              <a:rPr lang="ru-RU" sz="2000" b="1" dirty="0">
                <a:latin typeface="Joinks"/>
              </a:rPr>
              <a:t> </a:t>
            </a:r>
            <a:r>
              <a:rPr lang="ru-RU" sz="2000" b="1" dirty="0" err="1">
                <a:latin typeface="Joinks"/>
              </a:rPr>
              <a:t>несучістю</a:t>
            </a:r>
            <a:r>
              <a:rPr lang="ru-RU" sz="2000" b="1" dirty="0">
                <a:latin typeface="Joinks"/>
              </a:rPr>
              <a:t> і </a:t>
            </a:r>
            <a:r>
              <a:rPr lang="ru-RU" sz="2000" b="1" dirty="0" err="1">
                <a:latin typeface="Joinks"/>
              </a:rPr>
              <a:t>відтворними</a:t>
            </a:r>
            <a:r>
              <a:rPr lang="ru-RU" sz="2000" b="1" dirty="0">
                <a:latin typeface="Joinks"/>
              </a:rPr>
              <a:t> </a:t>
            </a:r>
            <a:r>
              <a:rPr lang="ru-RU" sz="2000" b="1" dirty="0" err="1">
                <a:latin typeface="Joinks"/>
              </a:rPr>
              <a:t>якостями</a:t>
            </a:r>
            <a:r>
              <a:rPr lang="ru-RU" sz="2000" b="1" dirty="0">
                <a:latin typeface="Joinks"/>
              </a:rPr>
              <a:t>, а </a:t>
            </a:r>
            <a:r>
              <a:rPr lang="ru-RU" sz="2000" b="1" dirty="0" err="1">
                <a:latin typeface="Joinks"/>
              </a:rPr>
              <a:t>також</a:t>
            </a:r>
            <a:r>
              <a:rPr lang="ru-RU" sz="2000" b="1" dirty="0">
                <a:latin typeface="Joinks"/>
              </a:rPr>
              <a:t> </a:t>
            </a:r>
            <a:r>
              <a:rPr lang="ru-RU" sz="2000" b="1" dirty="0" err="1">
                <a:latin typeface="Joinks"/>
              </a:rPr>
              <a:t>пізньою</a:t>
            </a:r>
            <a:r>
              <a:rPr lang="ru-RU" sz="2000" b="1" dirty="0">
                <a:latin typeface="Joinks"/>
              </a:rPr>
              <a:t> </a:t>
            </a:r>
            <a:r>
              <a:rPr lang="ru-RU" sz="2000" b="1" dirty="0" err="1">
                <a:latin typeface="Joinks"/>
              </a:rPr>
              <a:t>статевою</a:t>
            </a:r>
            <a:r>
              <a:rPr lang="ru-RU" sz="2000" b="1" dirty="0">
                <a:latin typeface="Joinks"/>
              </a:rPr>
              <a:t> </a:t>
            </a:r>
            <a:r>
              <a:rPr lang="ru-RU" sz="2000" b="1" dirty="0" err="1">
                <a:latin typeface="Joinks"/>
              </a:rPr>
              <a:t>зрілістю</a:t>
            </a:r>
            <a:r>
              <a:rPr lang="ru-RU" sz="2000" b="1" dirty="0">
                <a:latin typeface="Joinks"/>
              </a:rPr>
              <a:t>. </a:t>
            </a:r>
            <a:endParaRPr lang="ru-RU" sz="2000" b="1" dirty="0" smtClean="0">
              <a:latin typeface="Joinks"/>
            </a:endParaRPr>
          </a:p>
          <a:p>
            <a:pPr algn="ctr"/>
            <a:r>
              <a:rPr lang="ru-RU" sz="2000" b="1" dirty="0">
                <a:latin typeface="Joinks"/>
              </a:rPr>
              <a:t> </a:t>
            </a:r>
            <a:r>
              <a:rPr lang="ru-RU" sz="2000" b="1" dirty="0" smtClean="0">
                <a:latin typeface="Joinks"/>
              </a:rPr>
              <a:t>  </a:t>
            </a:r>
            <a:r>
              <a:rPr lang="ru-RU" sz="2000" b="1" dirty="0" err="1" smtClean="0">
                <a:latin typeface="Joinks"/>
              </a:rPr>
              <a:t>Такий</a:t>
            </a:r>
            <a:r>
              <a:rPr lang="ru-RU" sz="2000" b="1" dirty="0" smtClean="0">
                <a:latin typeface="Joinks"/>
              </a:rPr>
              <a:t> </a:t>
            </a:r>
            <a:r>
              <a:rPr lang="ru-RU" sz="2000" b="1" dirty="0">
                <a:latin typeface="Joinks"/>
              </a:rPr>
              <a:t>тип </a:t>
            </a:r>
            <a:r>
              <a:rPr lang="ru-RU" sz="2000" b="1" dirty="0" err="1">
                <a:latin typeface="Joinks"/>
              </a:rPr>
              <a:t>конституції</a:t>
            </a:r>
            <a:r>
              <a:rPr lang="ru-RU" sz="2000" b="1" dirty="0">
                <a:latin typeface="Joinks"/>
              </a:rPr>
              <a:t> </a:t>
            </a:r>
            <a:r>
              <a:rPr lang="ru-RU" sz="2000" b="1" dirty="0" err="1">
                <a:latin typeface="Joinks"/>
              </a:rPr>
              <a:t>властивий</a:t>
            </a:r>
            <a:r>
              <a:rPr lang="ru-RU" sz="2000" b="1" dirty="0">
                <a:latin typeface="Joinks"/>
              </a:rPr>
              <a:t> </a:t>
            </a:r>
            <a:r>
              <a:rPr lang="ru-RU" sz="2000" b="1" dirty="0" err="1">
                <a:latin typeface="Joinks"/>
              </a:rPr>
              <a:t>більшості</a:t>
            </a:r>
            <a:r>
              <a:rPr lang="ru-RU" sz="2000" b="1" dirty="0">
                <a:latin typeface="Joinks"/>
              </a:rPr>
              <a:t> курей, </a:t>
            </a:r>
            <a:r>
              <a:rPr lang="ru-RU" sz="2000" b="1" dirty="0" smtClean="0">
                <a:latin typeface="Joinks"/>
              </a:rPr>
              <a:t>гусей </a:t>
            </a:r>
            <a:r>
              <a:rPr lang="ru-RU" sz="2000" b="1" dirty="0" err="1">
                <a:latin typeface="Joinks"/>
              </a:rPr>
              <a:t>бійцівських</a:t>
            </a:r>
            <a:r>
              <a:rPr lang="ru-RU" sz="2000" b="1" dirty="0">
                <a:latin typeface="Joinks"/>
              </a:rPr>
              <a:t> </a:t>
            </a:r>
            <a:r>
              <a:rPr lang="ru-RU" sz="2000" b="1" dirty="0" err="1">
                <a:latin typeface="Joinks"/>
              </a:rPr>
              <a:t>порід</a:t>
            </a:r>
            <a:r>
              <a:rPr lang="ru-RU" sz="2000" b="1" dirty="0">
                <a:latin typeface="Joinks"/>
              </a:rPr>
              <a:t>.</a:t>
            </a:r>
          </a:p>
        </p:txBody>
      </p:sp>
      <p:pic>
        <p:nvPicPr>
          <p:cNvPr id="7" name="Рисунок 6"/>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rcRect l="78054" t="-3405" b="4651"/>
          <a:stretch>
            <a:fillRect/>
          </a:stretch>
        </p:blipFill>
        <p:spPr bwMode="auto">
          <a:xfrm>
            <a:off x="1316524" y="3720097"/>
            <a:ext cx="2404745" cy="24840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Lst>
          </a:blip>
          <a:srcRect l="41444" t="25069" r="40135" b="20261"/>
          <a:stretch>
            <a:fillRect/>
          </a:stretch>
        </p:blipFill>
        <p:spPr bwMode="auto">
          <a:xfrm>
            <a:off x="5436096" y="3720097"/>
            <a:ext cx="2234565" cy="24840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Прямоугольник 5"/>
          <p:cNvSpPr/>
          <p:nvPr/>
        </p:nvSpPr>
        <p:spPr>
          <a:xfrm>
            <a:off x="827584" y="6269856"/>
            <a:ext cx="3073277" cy="369332"/>
          </a:xfrm>
          <a:prstGeom prst="rect">
            <a:avLst/>
          </a:prstGeom>
        </p:spPr>
        <p:txBody>
          <a:bodyPr wrap="none">
            <a:spAutoFit/>
          </a:bodyPr>
          <a:lstStyle/>
          <a:p>
            <a:r>
              <a:rPr lang="uk-UA" b="1" dirty="0">
                <a:solidFill>
                  <a:srgbClr val="FFFF00"/>
                </a:solidFill>
                <a:effectLst>
                  <a:outerShdw blurRad="38100" dist="38100" dir="2700000" algn="tl">
                    <a:srgbClr val="000000">
                      <a:alpha val="43137"/>
                    </a:srgbClr>
                  </a:outerShdw>
                </a:effectLst>
                <a:latin typeface="Georgia" pitchFamily="18" charset="0"/>
              </a:rPr>
              <a:t>1</a:t>
            </a:r>
            <a:r>
              <a:rPr lang="uk-UA" b="1" dirty="0" smtClean="0">
                <a:solidFill>
                  <a:srgbClr val="FFFF00"/>
                </a:solidFill>
                <a:effectLst>
                  <a:outerShdw blurRad="38100" dist="38100" dir="2700000" algn="tl">
                    <a:srgbClr val="000000">
                      <a:alpha val="43137"/>
                    </a:srgbClr>
                  </a:outerShdw>
                </a:effectLst>
                <a:latin typeface="Georgia" pitchFamily="18" charset="0"/>
              </a:rPr>
              <a:t> </a:t>
            </a:r>
            <a:r>
              <a:rPr lang="uk-UA" b="1" dirty="0">
                <a:solidFill>
                  <a:srgbClr val="FFFF00"/>
                </a:solidFill>
                <a:effectLst>
                  <a:outerShdw blurRad="38100" dist="38100" dir="2700000" algn="tl">
                    <a:srgbClr val="000000">
                      <a:alpha val="43137"/>
                    </a:srgbClr>
                  </a:outerShdw>
                </a:effectLst>
                <a:latin typeface="Georgia" pitchFamily="18" charset="0"/>
              </a:rPr>
              <a:t>– сучасна англійська</a:t>
            </a:r>
            <a:r>
              <a:rPr lang="uk-UA" dirty="0">
                <a:solidFill>
                  <a:schemeClr val="accent5">
                    <a:lumMod val="50000"/>
                  </a:schemeClr>
                </a:solidFill>
              </a:rPr>
              <a:t>;</a:t>
            </a:r>
            <a:endParaRPr lang="ru-RU" dirty="0">
              <a:solidFill>
                <a:schemeClr val="accent5">
                  <a:lumMod val="50000"/>
                </a:schemeClr>
              </a:solidFill>
            </a:endParaRPr>
          </a:p>
        </p:txBody>
      </p:sp>
      <p:sp>
        <p:nvSpPr>
          <p:cNvPr id="9" name="Прямоугольник 8"/>
          <p:cNvSpPr/>
          <p:nvPr/>
        </p:nvSpPr>
        <p:spPr>
          <a:xfrm>
            <a:off x="5224906" y="6269856"/>
            <a:ext cx="3171061" cy="369332"/>
          </a:xfrm>
          <a:prstGeom prst="rect">
            <a:avLst/>
          </a:prstGeom>
        </p:spPr>
        <p:txBody>
          <a:bodyPr wrap="none">
            <a:spAutoFit/>
          </a:bodyPr>
          <a:lstStyle/>
          <a:p>
            <a:r>
              <a:rPr lang="uk-UA" b="1" dirty="0" smtClean="0">
                <a:solidFill>
                  <a:srgbClr val="FFFF00"/>
                </a:solidFill>
                <a:effectLst>
                  <a:outerShdw blurRad="38100" dist="38100" dir="2700000" algn="tl">
                    <a:srgbClr val="000000">
                      <a:alpha val="43137"/>
                    </a:srgbClr>
                  </a:outerShdw>
                </a:effectLst>
                <a:latin typeface="Georgia" pitchFamily="18" charset="0"/>
              </a:rPr>
              <a:t>2 – індійська бійцівська</a:t>
            </a:r>
            <a:endParaRPr lang="ru-RU" b="1" dirty="0">
              <a:solidFill>
                <a:srgbClr val="FFFF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118462473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8" presetClass="entr" presetSubtype="16"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amond(in)">
                                      <p:cBhvr>
                                        <p:cTn id="19" dur="2000"/>
                                        <p:tgtEl>
                                          <p:spTgt spid="3">
                                            <p:txEl>
                                              <p:pRg st="0" end="0"/>
                                            </p:txEl>
                                          </p:spTgt>
                                        </p:tgtEl>
                                      </p:cBhvr>
                                    </p:animEffect>
                                  </p:childTnLst>
                                </p:cTn>
                              </p:par>
                            </p:childTnLst>
                          </p:cTn>
                        </p:par>
                        <p:par>
                          <p:cTn id="20" fill="hold">
                            <p:stCondLst>
                              <p:cond delay="4000"/>
                            </p:stCondLst>
                            <p:childTnLst>
                              <p:par>
                                <p:cTn id="21" presetID="8" presetClass="entr" presetSubtype="16"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par>
                          <p:cTn id="24" fill="hold">
                            <p:stCondLst>
                              <p:cond delay="6000"/>
                            </p:stCondLst>
                            <p:childTnLst>
                              <p:par>
                                <p:cTn id="25" presetID="8" presetClass="entr" presetSubtype="16"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par>
                          <p:cTn id="28" fill="hold">
                            <p:stCondLst>
                              <p:cond delay="8000"/>
                            </p:stCondLst>
                            <p:childTnLst>
                              <p:par>
                                <p:cTn id="29" presetID="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0-#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900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2" presetClass="entr" presetSubtype="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000" fill="hold"/>
                                        <p:tgtEl>
                                          <p:spTgt spid="8"/>
                                        </p:tgtEl>
                                        <p:attrNameLst>
                                          <p:attrName>ppt_x</p:attrName>
                                        </p:attrNameLst>
                                      </p:cBhvr>
                                      <p:tavLst>
                                        <p:tav tm="0">
                                          <p:val>
                                            <p:strVal val="1+#ppt_w/2"/>
                                          </p:val>
                                        </p:tav>
                                        <p:tav tm="100000">
                                          <p:val>
                                            <p:strVal val="#ppt_x"/>
                                          </p:val>
                                        </p:tav>
                                      </p:tavLst>
                                    </p:anim>
                                    <p:anim calcmode="lin" valueType="num">
                                      <p:cBhvr additive="base">
                                        <p:cTn id="43" dur="10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11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476672"/>
            <a:ext cx="7499874"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uk-UA" sz="4000" dirty="0" err="1">
                <a:effectLst>
                  <a:outerShdw blurRad="38100" dist="38100" dir="2700000" algn="tl">
                    <a:srgbClr val="000000">
                      <a:alpha val="43137"/>
                    </a:srgbClr>
                  </a:outerShdw>
                </a:effectLst>
                <a:latin typeface="Joinks"/>
              </a:rPr>
              <a:t>М</a:t>
            </a:r>
            <a:r>
              <a:rPr lang="ru-RU" sz="4000" dirty="0" err="1" smtClean="0">
                <a:effectLst>
                  <a:outerShdw blurRad="38100" dist="38100" dir="2700000" algn="tl">
                    <a:srgbClr val="000000">
                      <a:alpha val="43137"/>
                    </a:srgbClr>
                  </a:outerShdw>
                </a:effectLst>
                <a:latin typeface="Joinks"/>
              </a:rPr>
              <a:t>іцна</a:t>
            </a:r>
            <a:r>
              <a:rPr lang="ru-RU" sz="4000" dirty="0" smtClean="0">
                <a:effectLst>
                  <a:outerShdw blurRad="38100" dist="38100" dir="2700000" algn="tl">
                    <a:srgbClr val="000000">
                      <a:alpha val="43137"/>
                    </a:srgbClr>
                  </a:outerShdw>
                </a:effectLst>
                <a:latin typeface="Joinks"/>
              </a:rPr>
              <a:t> </a:t>
            </a:r>
            <a:r>
              <a:rPr lang="ru-RU" sz="4000" b="1" dirty="0" err="1" smtClean="0">
                <a:solidFill>
                  <a:schemeClr val="tx1"/>
                </a:solidFill>
                <a:effectLst>
                  <a:outerShdw blurRad="38100" dist="38100" dir="2700000" algn="tl">
                    <a:srgbClr val="000000">
                      <a:alpha val="43137"/>
                    </a:srgbClr>
                  </a:outerShdw>
                </a:effectLst>
                <a:latin typeface="Joinks"/>
              </a:rPr>
              <a:t>конституція</a:t>
            </a:r>
            <a:r>
              <a:rPr lang="ru-RU" sz="4000" b="1" dirty="0" smtClean="0">
                <a:solidFill>
                  <a:schemeClr val="tx1"/>
                </a:solidFill>
                <a:effectLst>
                  <a:outerShdw blurRad="38100" dist="38100" dir="2700000" algn="tl">
                    <a:srgbClr val="000000">
                      <a:alpha val="43137"/>
                    </a:srgbClr>
                  </a:outerShdw>
                </a:effectLst>
                <a:latin typeface="Joinks"/>
              </a:rPr>
              <a:t> </a:t>
            </a:r>
            <a:r>
              <a:rPr lang="ru-RU" sz="2400" b="1" dirty="0" smtClean="0">
                <a:solidFill>
                  <a:schemeClr val="tx1"/>
                </a:solidFill>
                <a:effectLst>
                  <a:outerShdw blurRad="38100" dist="38100" dir="2700000" algn="tl">
                    <a:srgbClr val="000000">
                      <a:alpha val="43137"/>
                    </a:srgbClr>
                  </a:outerShdw>
                </a:effectLst>
                <a:latin typeface="Joinks"/>
              </a:rPr>
              <a:t>(</a:t>
            </a:r>
            <a:r>
              <a:rPr lang="ru-RU" sz="2400" b="1" dirty="0" err="1" smtClean="0">
                <a:solidFill>
                  <a:schemeClr val="tx1"/>
                </a:solidFill>
                <a:effectLst>
                  <a:outerShdw blurRad="38100" dist="38100" dir="2700000" algn="tl">
                    <a:srgbClr val="000000">
                      <a:alpha val="43137"/>
                    </a:srgbClr>
                  </a:outerShdw>
                </a:effectLst>
                <a:latin typeface="Joinks"/>
              </a:rPr>
              <a:t>бійцівські</a:t>
            </a:r>
            <a:r>
              <a:rPr lang="ru-RU" sz="2400" b="1" dirty="0" smtClean="0">
                <a:solidFill>
                  <a:schemeClr val="tx1"/>
                </a:solidFill>
                <a:effectLst>
                  <a:outerShdw blurRad="38100" dist="38100" dir="2700000" algn="tl">
                    <a:srgbClr val="000000">
                      <a:alpha val="43137"/>
                    </a:srgbClr>
                  </a:outerShdw>
                </a:effectLst>
                <a:latin typeface="Joinks"/>
              </a:rPr>
              <a:t> </a:t>
            </a:r>
            <a:r>
              <a:rPr lang="ru-RU" sz="2400" b="1" dirty="0">
                <a:solidFill>
                  <a:schemeClr val="tx1"/>
                </a:solidFill>
                <a:effectLst>
                  <a:outerShdw blurRad="38100" dist="38100" dir="2700000" algn="tl">
                    <a:srgbClr val="000000">
                      <a:alpha val="43137"/>
                    </a:srgbClr>
                  </a:outerShdw>
                </a:effectLst>
                <a:latin typeface="Joinks"/>
              </a:rPr>
              <a:t>кури</a:t>
            </a:r>
            <a:r>
              <a:rPr lang="ru-RU" sz="2400" dirty="0">
                <a:effectLst>
                  <a:outerShdw blurRad="38100" dist="38100" dir="2700000" algn="tl">
                    <a:srgbClr val="000000">
                      <a:alpha val="43137"/>
                    </a:srgbClr>
                  </a:outerShdw>
                </a:effectLst>
                <a:latin typeface="Joinks"/>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84558"/>
            <a:ext cx="8064896" cy="433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38219" y="5055567"/>
            <a:ext cx="4572000" cy="1015663"/>
          </a:xfrm>
          <a:prstGeom prst="rect">
            <a:avLst/>
          </a:prstGeom>
        </p:spPr>
        <p:txBody>
          <a:bodyPr>
            <a:spAutoFit/>
          </a:bodyPr>
          <a:lstStyle/>
          <a:p>
            <a:r>
              <a:rPr lang="ru-RU" sz="2000" b="1" dirty="0" smtClean="0">
                <a:latin typeface="Joinks"/>
              </a:rPr>
              <a:t>3 </a:t>
            </a:r>
            <a:r>
              <a:rPr lang="ru-RU" sz="2000" b="1" dirty="0">
                <a:latin typeface="Joinks"/>
              </a:rPr>
              <a:t>– </a:t>
            </a:r>
            <a:r>
              <a:rPr lang="ru-RU" sz="2000" b="1" dirty="0" err="1">
                <a:latin typeface="Joinks"/>
              </a:rPr>
              <a:t>зіль</a:t>
            </a:r>
            <a:r>
              <a:rPr lang="ru-RU" sz="2000" b="1" dirty="0">
                <a:latin typeface="Joinks"/>
              </a:rPr>
              <a:t>;</a:t>
            </a:r>
          </a:p>
          <a:p>
            <a:r>
              <a:rPr lang="ru-RU" sz="2000" b="1" dirty="0" smtClean="0">
                <a:latin typeface="Joinks"/>
              </a:rPr>
              <a:t>4 </a:t>
            </a:r>
            <a:r>
              <a:rPr lang="ru-RU" sz="2000" b="1" dirty="0">
                <a:latin typeface="Joinks"/>
              </a:rPr>
              <a:t>– </a:t>
            </a:r>
            <a:r>
              <a:rPr lang="ru-RU" sz="2000" b="1" dirty="0" err="1">
                <a:latin typeface="Joinks"/>
              </a:rPr>
              <a:t>малайська</a:t>
            </a:r>
            <a:r>
              <a:rPr lang="ru-RU" sz="2000" b="1" dirty="0">
                <a:latin typeface="Joinks"/>
              </a:rPr>
              <a:t>;</a:t>
            </a:r>
          </a:p>
          <a:p>
            <a:r>
              <a:rPr lang="ru-RU" sz="2000" b="1" dirty="0" smtClean="0">
                <a:latin typeface="Joinks"/>
              </a:rPr>
              <a:t>5 </a:t>
            </a:r>
            <a:r>
              <a:rPr lang="ru-RU" sz="2000" b="1" dirty="0">
                <a:latin typeface="Joinks"/>
              </a:rPr>
              <a:t>– стара </a:t>
            </a:r>
            <a:r>
              <a:rPr lang="ru-RU" sz="2000" b="1" dirty="0" err="1">
                <a:latin typeface="Joinks"/>
              </a:rPr>
              <a:t>англійська</a:t>
            </a:r>
            <a:endParaRPr lang="ru-RU" sz="2000" dirty="0">
              <a:latin typeface="Joinks"/>
            </a:endParaRPr>
          </a:p>
        </p:txBody>
      </p:sp>
    </p:spTree>
    <p:extLst>
      <p:ext uri="{BB962C8B-B14F-4D97-AF65-F5344CB8AC3E}">
        <p14:creationId xmlns:p14="http://schemas.microsoft.com/office/powerpoint/2010/main" val="30394254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32656"/>
            <a:ext cx="626469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sz="4000" b="1" dirty="0">
                <a:solidFill>
                  <a:srgbClr val="F489CF">
                    <a:lumMod val="50000"/>
                  </a:srgbClr>
                </a:solidFill>
                <a:latin typeface="Joinks"/>
                <a:ea typeface="Calibri"/>
                <a:cs typeface="Century Schoolbook"/>
              </a:rPr>
              <a:t> </a:t>
            </a:r>
            <a:r>
              <a:rPr lang="uk-UA" sz="4000" b="1" dirty="0" smtClean="0">
                <a:solidFill>
                  <a:srgbClr val="F489CF">
                    <a:lumMod val="50000"/>
                  </a:srgbClr>
                </a:solidFill>
                <a:latin typeface="Joinks"/>
                <a:ea typeface="Calibri"/>
                <a:cs typeface="Century Schoolbook"/>
              </a:rPr>
              <a:t>   Щільна </a:t>
            </a:r>
            <a:r>
              <a:rPr lang="uk-UA" sz="4000" b="1" dirty="0">
                <a:solidFill>
                  <a:srgbClr val="F489CF">
                    <a:lumMod val="50000"/>
                  </a:srgbClr>
                </a:solidFill>
                <a:latin typeface="Joinks"/>
                <a:ea typeface="Calibri"/>
                <a:cs typeface="Century Schoolbook"/>
              </a:rPr>
              <a:t>конституція</a:t>
            </a:r>
            <a:endParaRPr lang="ru-RU" dirty="0"/>
          </a:p>
        </p:txBody>
      </p:sp>
      <p:sp>
        <p:nvSpPr>
          <p:cNvPr id="3" name="Прямоугольник 2"/>
          <p:cNvSpPr/>
          <p:nvPr/>
        </p:nvSpPr>
        <p:spPr>
          <a:xfrm>
            <a:off x="323528" y="1196752"/>
            <a:ext cx="8136904" cy="1631216"/>
          </a:xfrm>
          <a:prstGeom prst="rect">
            <a:avLst/>
          </a:prstGeom>
        </p:spPr>
        <p:txBody>
          <a:bodyPr wrap="square">
            <a:spAutoFit/>
          </a:bodyPr>
          <a:lstStyle/>
          <a:p>
            <a:pPr algn="ctr"/>
            <a:r>
              <a:rPr lang="ru-RU" sz="2000" b="1" dirty="0" smtClean="0">
                <a:latin typeface="Joinks"/>
              </a:rPr>
              <a:t>    </a:t>
            </a:r>
            <a:r>
              <a:rPr lang="ru-RU" sz="2000" b="1" dirty="0" err="1" smtClean="0">
                <a:latin typeface="Joinks"/>
              </a:rPr>
              <a:t>Птиця</a:t>
            </a:r>
            <a:r>
              <a:rPr lang="ru-RU" sz="2000" b="1" dirty="0" smtClean="0">
                <a:latin typeface="Joinks"/>
              </a:rPr>
              <a:t> </a:t>
            </a:r>
            <a:r>
              <a:rPr lang="ru-RU" sz="2000" b="1" dirty="0" err="1">
                <a:latin typeface="Joinks"/>
              </a:rPr>
              <a:t>цього</a:t>
            </a:r>
            <a:r>
              <a:rPr lang="ru-RU" sz="2000" b="1" dirty="0">
                <a:latin typeface="Joinks"/>
              </a:rPr>
              <a:t> типу </a:t>
            </a:r>
            <a:r>
              <a:rPr lang="ru-RU" sz="2000" b="1" dirty="0" err="1">
                <a:latin typeface="Joinks"/>
              </a:rPr>
              <a:t>конституції</a:t>
            </a:r>
            <a:r>
              <a:rPr lang="ru-RU" sz="2000" b="1" dirty="0">
                <a:latin typeface="Joinks"/>
              </a:rPr>
              <a:t> </a:t>
            </a:r>
            <a:r>
              <a:rPr lang="ru-RU" sz="2000" b="1" dirty="0" err="1">
                <a:latin typeface="Joinks"/>
              </a:rPr>
              <a:t>має</a:t>
            </a:r>
            <a:r>
              <a:rPr lang="ru-RU" sz="2000" b="1" dirty="0">
                <a:latin typeface="Joinks"/>
              </a:rPr>
              <a:t> </a:t>
            </a:r>
            <a:r>
              <a:rPr lang="ru-RU" sz="2000" b="1" dirty="0" err="1">
                <a:latin typeface="Joinks"/>
              </a:rPr>
              <a:t>значно</a:t>
            </a:r>
            <a:r>
              <a:rPr lang="ru-RU" sz="2000" b="1" dirty="0">
                <a:latin typeface="Joinks"/>
              </a:rPr>
              <a:t> </a:t>
            </a:r>
            <a:r>
              <a:rPr lang="ru-RU" sz="2000" b="1" dirty="0" err="1">
                <a:latin typeface="Joinks"/>
              </a:rPr>
              <a:t>меншу</a:t>
            </a:r>
            <a:r>
              <a:rPr lang="ru-RU" sz="2000" b="1" dirty="0">
                <a:latin typeface="Joinks"/>
              </a:rPr>
              <a:t> живу </a:t>
            </a:r>
            <a:r>
              <a:rPr lang="ru-RU" sz="2000" b="1" dirty="0" err="1">
                <a:latin typeface="Joinks"/>
              </a:rPr>
              <a:t>масу</a:t>
            </a:r>
            <a:r>
              <a:rPr lang="ru-RU" sz="2000" b="1" dirty="0">
                <a:latin typeface="Joinks"/>
              </a:rPr>
              <a:t> </a:t>
            </a:r>
            <a:r>
              <a:rPr lang="ru-RU" sz="2000" b="1" dirty="0" err="1">
                <a:latin typeface="Joinks"/>
              </a:rPr>
              <a:t>порівняно</a:t>
            </a:r>
            <a:r>
              <a:rPr lang="ru-RU" sz="2000" b="1" dirty="0">
                <a:latin typeface="Joinks"/>
              </a:rPr>
              <a:t> з </a:t>
            </a:r>
            <a:r>
              <a:rPr lang="ru-RU" sz="2000" b="1" dirty="0" err="1">
                <a:latin typeface="Joinks"/>
              </a:rPr>
              <a:t>іншими</a:t>
            </a:r>
            <a:r>
              <a:rPr lang="ru-RU" sz="2000" b="1" dirty="0">
                <a:latin typeface="Joinks"/>
              </a:rPr>
              <a:t> породами такого самого виду, </a:t>
            </a:r>
            <a:r>
              <a:rPr lang="ru-RU" sz="2000" b="1" dirty="0" err="1">
                <a:latin typeface="Joinks"/>
              </a:rPr>
              <a:t>тонкі</a:t>
            </a:r>
            <a:r>
              <a:rPr lang="ru-RU" sz="2000" b="1" dirty="0">
                <a:latin typeface="Joinks"/>
              </a:rPr>
              <a:t> </a:t>
            </a:r>
            <a:r>
              <a:rPr lang="ru-RU" sz="2000" b="1" dirty="0" err="1">
                <a:latin typeface="Joinks"/>
              </a:rPr>
              <a:t>кістки</a:t>
            </a:r>
            <a:r>
              <a:rPr lang="ru-RU" sz="2000" b="1" dirty="0">
                <a:latin typeface="Joinks"/>
              </a:rPr>
              <a:t>, </a:t>
            </a:r>
            <a:r>
              <a:rPr lang="ru-RU" sz="2000" b="1" dirty="0" err="1">
                <a:latin typeface="Joinks"/>
              </a:rPr>
              <a:t>щільне</a:t>
            </a:r>
            <a:r>
              <a:rPr lang="ru-RU" sz="2000" b="1" dirty="0">
                <a:latin typeface="Joinks"/>
              </a:rPr>
              <a:t> </a:t>
            </a:r>
            <a:r>
              <a:rPr lang="ru-RU" sz="2000" b="1" dirty="0" err="1">
                <a:latin typeface="Joinks"/>
              </a:rPr>
              <a:t>прилягання</a:t>
            </a:r>
            <a:r>
              <a:rPr lang="ru-RU" sz="2000" b="1" dirty="0">
                <a:latin typeface="Joinks"/>
              </a:rPr>
              <a:t> </a:t>
            </a:r>
            <a:r>
              <a:rPr lang="ru-RU" sz="2000" b="1" dirty="0" err="1">
                <a:latin typeface="Joinks"/>
              </a:rPr>
              <a:t>пір'я</a:t>
            </a:r>
            <a:r>
              <a:rPr lang="ru-RU" sz="2000" b="1" dirty="0">
                <a:latin typeface="Joinks"/>
              </a:rPr>
              <a:t> до </a:t>
            </a:r>
            <a:r>
              <a:rPr lang="ru-RU" sz="2000" b="1" dirty="0" err="1">
                <a:latin typeface="Joinks"/>
              </a:rPr>
              <a:t>тулуба</a:t>
            </a:r>
            <a:r>
              <a:rPr lang="ru-RU" sz="2000" b="1" dirty="0">
                <a:latin typeface="Joinks"/>
              </a:rPr>
              <a:t>, добре </a:t>
            </a:r>
            <a:r>
              <a:rPr lang="ru-RU" sz="2000" b="1" dirty="0" err="1">
                <a:latin typeface="Joinks"/>
              </a:rPr>
              <a:t>розвинені</a:t>
            </a:r>
            <a:r>
              <a:rPr lang="ru-RU" sz="2000" b="1" dirty="0">
                <a:latin typeface="Joinks"/>
              </a:rPr>
              <a:t> </a:t>
            </a:r>
            <a:r>
              <a:rPr lang="ru-RU" sz="2000" b="1" dirty="0" err="1">
                <a:latin typeface="Joinks"/>
              </a:rPr>
              <a:t>м'язи</a:t>
            </a:r>
            <a:r>
              <a:rPr lang="ru-RU" sz="2000" b="1" dirty="0">
                <a:latin typeface="Joinks"/>
              </a:rPr>
              <a:t>, </a:t>
            </a:r>
            <a:r>
              <a:rPr lang="ru-RU" sz="2000" b="1" dirty="0" err="1">
                <a:latin typeface="Joinks"/>
              </a:rPr>
              <a:t>рухливий</a:t>
            </a:r>
            <a:r>
              <a:rPr lang="ru-RU" sz="2000" b="1" dirty="0">
                <a:latin typeface="Joinks"/>
              </a:rPr>
              <a:t> темперамент, </a:t>
            </a:r>
            <a:r>
              <a:rPr lang="ru-RU" sz="2000" b="1" dirty="0" err="1">
                <a:latin typeface="Joinks"/>
              </a:rPr>
              <a:t>швидко</a:t>
            </a:r>
            <a:r>
              <a:rPr lang="ru-RU" sz="2000" b="1" dirty="0">
                <a:latin typeface="Joinks"/>
              </a:rPr>
              <a:t> </a:t>
            </a:r>
            <a:r>
              <a:rPr lang="ru-RU" sz="2000" b="1" dirty="0" err="1" smtClean="0">
                <a:latin typeface="Joinks"/>
              </a:rPr>
              <a:t>реагує</a:t>
            </a:r>
            <a:r>
              <a:rPr lang="ru-RU" sz="2000" b="1" dirty="0" smtClean="0">
                <a:latin typeface="Joinks"/>
              </a:rPr>
              <a:t> </a:t>
            </a:r>
            <a:r>
              <a:rPr lang="ru-RU" sz="2000" b="1" dirty="0">
                <a:latin typeface="Joinks"/>
              </a:rPr>
              <a:t>на </a:t>
            </a:r>
            <a:r>
              <a:rPr lang="ru-RU" sz="2000" b="1" dirty="0" err="1">
                <a:latin typeface="Joinks"/>
              </a:rPr>
              <a:t>зовнішні</a:t>
            </a:r>
            <a:r>
              <a:rPr lang="ru-RU" sz="2000" b="1" dirty="0">
                <a:latin typeface="Joinks"/>
              </a:rPr>
              <a:t> </a:t>
            </a:r>
            <a:r>
              <a:rPr lang="ru-RU" sz="2000" b="1" dirty="0" err="1">
                <a:latin typeface="Joinks"/>
              </a:rPr>
              <a:t>подразники</a:t>
            </a:r>
            <a:r>
              <a:rPr lang="ru-RU" dirty="0"/>
              <a:t>.</a:t>
            </a:r>
          </a:p>
        </p:txBody>
      </p:sp>
      <p:sp>
        <p:nvSpPr>
          <p:cNvPr id="4" name="Прямоугольник 3"/>
          <p:cNvSpPr/>
          <p:nvPr/>
        </p:nvSpPr>
        <p:spPr>
          <a:xfrm>
            <a:off x="323528" y="2818924"/>
            <a:ext cx="8136904" cy="1015663"/>
          </a:xfrm>
          <a:prstGeom prst="rect">
            <a:avLst/>
          </a:prstGeom>
        </p:spPr>
        <p:txBody>
          <a:bodyPr wrap="square">
            <a:spAutoFit/>
          </a:bodyPr>
          <a:lstStyle/>
          <a:p>
            <a:pPr algn="ctr"/>
            <a:r>
              <a:rPr lang="ru-RU" sz="2000" b="1" dirty="0" smtClean="0">
                <a:latin typeface="Joinks"/>
              </a:rPr>
              <a:t>    Характерною </a:t>
            </a:r>
            <a:r>
              <a:rPr lang="ru-RU" sz="2000" b="1" dirty="0" err="1">
                <a:latin typeface="Joinks"/>
              </a:rPr>
              <a:t>особливістю</a:t>
            </a:r>
            <a:r>
              <a:rPr lang="ru-RU" sz="2000" b="1" dirty="0">
                <a:latin typeface="Joinks"/>
              </a:rPr>
              <a:t> є </a:t>
            </a:r>
            <a:r>
              <a:rPr lang="ru-RU" sz="2000" b="1" dirty="0" err="1">
                <a:latin typeface="Joinks"/>
              </a:rPr>
              <a:t>інтенсивний</a:t>
            </a:r>
            <a:r>
              <a:rPr lang="ru-RU" sz="2000" b="1" dirty="0">
                <a:latin typeface="Joinks"/>
              </a:rPr>
              <a:t> </a:t>
            </a:r>
            <a:r>
              <a:rPr lang="ru-RU" sz="2000" b="1" dirty="0" err="1">
                <a:latin typeface="Joinks"/>
              </a:rPr>
              <a:t>обмін</a:t>
            </a:r>
            <a:r>
              <a:rPr lang="ru-RU" sz="2000" b="1" dirty="0">
                <a:latin typeface="Joinks"/>
              </a:rPr>
              <a:t> </a:t>
            </a:r>
            <a:r>
              <a:rPr lang="ru-RU" sz="2000" b="1" dirty="0" err="1">
                <a:latin typeface="Joinks"/>
              </a:rPr>
              <a:t>речовин</a:t>
            </a:r>
            <a:r>
              <a:rPr lang="ru-RU" sz="2000" b="1" dirty="0">
                <a:latin typeface="Joinks"/>
              </a:rPr>
              <a:t>, </a:t>
            </a:r>
            <a:r>
              <a:rPr lang="ru-RU" sz="2000" b="1" dirty="0" err="1">
                <a:latin typeface="Joinks"/>
              </a:rPr>
              <a:t>значна</a:t>
            </a:r>
            <a:r>
              <a:rPr lang="ru-RU" sz="2000" b="1" dirty="0">
                <a:latin typeface="Joinks"/>
              </a:rPr>
              <a:t> </a:t>
            </a:r>
            <a:r>
              <a:rPr lang="ru-RU" sz="2000" b="1" dirty="0" err="1">
                <a:latin typeface="Joinks"/>
              </a:rPr>
              <a:t>швидкість</a:t>
            </a:r>
            <a:r>
              <a:rPr lang="ru-RU" sz="2000" b="1" dirty="0">
                <a:latin typeface="Joinks"/>
              </a:rPr>
              <a:t> росту, </a:t>
            </a:r>
            <a:r>
              <a:rPr lang="ru-RU" sz="2000" b="1" dirty="0" err="1">
                <a:latin typeface="Joinks"/>
              </a:rPr>
              <a:t>висока</a:t>
            </a:r>
            <a:r>
              <a:rPr lang="ru-RU" sz="2000" b="1" dirty="0">
                <a:latin typeface="Joinks"/>
              </a:rPr>
              <a:t> </a:t>
            </a:r>
            <a:r>
              <a:rPr lang="ru-RU" sz="2000" b="1" dirty="0" err="1">
                <a:latin typeface="Joinks"/>
              </a:rPr>
              <a:t>несучість</a:t>
            </a:r>
            <a:r>
              <a:rPr lang="ru-RU" sz="2000" b="1" dirty="0">
                <a:latin typeface="Joinks"/>
              </a:rPr>
              <a:t>, </a:t>
            </a:r>
            <a:r>
              <a:rPr lang="ru-RU" sz="2000" b="1" dirty="0" err="1">
                <a:latin typeface="Joinks"/>
              </a:rPr>
              <a:t>добрі</a:t>
            </a:r>
            <a:r>
              <a:rPr lang="ru-RU" sz="2000" b="1" dirty="0">
                <a:latin typeface="Joinks"/>
              </a:rPr>
              <a:t> </a:t>
            </a:r>
            <a:r>
              <a:rPr lang="ru-RU" sz="2000" b="1" dirty="0" err="1">
                <a:latin typeface="Joinks"/>
              </a:rPr>
              <a:t>відтворні</a:t>
            </a:r>
            <a:r>
              <a:rPr lang="ru-RU" sz="2000" b="1" dirty="0">
                <a:latin typeface="Joinks"/>
              </a:rPr>
              <a:t> </a:t>
            </a:r>
            <a:r>
              <a:rPr lang="ru-RU" sz="2000" b="1" dirty="0" err="1">
                <a:latin typeface="Joinks"/>
              </a:rPr>
              <a:t>якості</a:t>
            </a:r>
            <a:r>
              <a:rPr lang="ru-RU" sz="2000" b="1" dirty="0">
                <a:latin typeface="Joinks"/>
              </a:rPr>
              <a:t>. </a:t>
            </a:r>
          </a:p>
        </p:txBody>
      </p:sp>
      <p:pic>
        <p:nvPicPr>
          <p:cNvPr id="5" name="Рисунок 4"/>
          <p:cNvPicPr/>
          <p:nvPr/>
        </p:nvPicPr>
        <p:blipFill>
          <a:blip r:embed="rId2" cstate="print"/>
          <a:srcRect t="14185"/>
          <a:stretch>
            <a:fillRect/>
          </a:stretch>
        </p:blipFill>
        <p:spPr bwMode="auto">
          <a:xfrm>
            <a:off x="1079443" y="3645024"/>
            <a:ext cx="2773154" cy="2273296"/>
          </a:xfrm>
          <a:prstGeom prst="rect">
            <a:avLst/>
          </a:prstGeom>
          <a:ln>
            <a:noFill/>
          </a:ln>
          <a:effectLst>
            <a:outerShdw blurRad="292100" dist="139700" dir="2700000" algn="tl" rotWithShape="0">
              <a:srgbClr val="333333">
                <a:alpha val="65000"/>
              </a:srgbClr>
            </a:outerShdw>
          </a:effectLst>
        </p:spPr>
      </p:pic>
      <p:pic>
        <p:nvPicPr>
          <p:cNvPr id="6" name="Рисунок 5"/>
          <p:cNvPicPr/>
          <p:nvPr/>
        </p:nvPicPr>
        <p:blipFill>
          <a:blip r:embed="rId3" cstate="print"/>
          <a:srcRect t="12354" r="-3098" b="8235"/>
          <a:stretch>
            <a:fillRect/>
          </a:stretch>
        </p:blipFill>
        <p:spPr bwMode="auto">
          <a:xfrm>
            <a:off x="5060124" y="3710196"/>
            <a:ext cx="2952328" cy="2455420"/>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0" y="5980951"/>
            <a:ext cx="4932040" cy="369332"/>
          </a:xfrm>
          <a:prstGeom prst="rect">
            <a:avLst/>
          </a:prstGeom>
        </p:spPr>
        <p:txBody>
          <a:bodyPr wrap="square">
            <a:spAutoFit/>
          </a:bodyPr>
          <a:lstStyle/>
          <a:p>
            <a:r>
              <a:rPr lang="uk-UA" b="1" dirty="0">
                <a:solidFill>
                  <a:schemeClr val="accent5">
                    <a:lumMod val="50000"/>
                  </a:schemeClr>
                </a:solidFill>
              </a:rPr>
              <a:t>1</a:t>
            </a:r>
            <a:r>
              <a:rPr lang="uk-UA" b="1" dirty="0" smtClean="0">
                <a:solidFill>
                  <a:schemeClr val="accent5">
                    <a:lumMod val="50000"/>
                  </a:schemeClr>
                </a:solidFill>
              </a:rPr>
              <a:t> </a:t>
            </a:r>
            <a:r>
              <a:rPr lang="uk-UA" b="1" dirty="0">
                <a:solidFill>
                  <a:schemeClr val="accent5">
                    <a:lumMod val="50000"/>
                  </a:schemeClr>
                </a:solidFill>
              </a:rPr>
              <a:t>– леггорн (американський тип);</a:t>
            </a:r>
            <a:endParaRPr lang="ru-RU" b="1" dirty="0">
              <a:solidFill>
                <a:schemeClr val="accent5">
                  <a:lumMod val="50000"/>
                </a:schemeClr>
              </a:solidFill>
            </a:endParaRPr>
          </a:p>
        </p:txBody>
      </p:sp>
      <p:sp>
        <p:nvSpPr>
          <p:cNvPr id="8" name="Прямоугольник 7"/>
          <p:cNvSpPr/>
          <p:nvPr/>
        </p:nvSpPr>
        <p:spPr>
          <a:xfrm>
            <a:off x="4497910" y="6318018"/>
            <a:ext cx="4076757" cy="369332"/>
          </a:xfrm>
          <a:prstGeom prst="rect">
            <a:avLst/>
          </a:prstGeom>
        </p:spPr>
        <p:txBody>
          <a:bodyPr wrap="none">
            <a:spAutoFit/>
          </a:bodyPr>
          <a:lstStyle/>
          <a:p>
            <a:r>
              <a:rPr lang="ru-RU" b="1" dirty="0" smtClean="0">
                <a:solidFill>
                  <a:schemeClr val="accent5">
                    <a:lumMod val="50000"/>
                  </a:schemeClr>
                </a:solidFill>
              </a:rPr>
              <a:t>2 </a:t>
            </a:r>
            <a:r>
              <a:rPr lang="ru-RU" b="1" dirty="0">
                <a:solidFill>
                  <a:schemeClr val="accent5">
                    <a:lumMod val="50000"/>
                  </a:schemeClr>
                </a:solidFill>
              </a:rPr>
              <a:t>– леггорн (</a:t>
            </a:r>
            <a:r>
              <a:rPr lang="ru-RU" b="1" dirty="0" err="1">
                <a:solidFill>
                  <a:schemeClr val="accent5">
                    <a:lumMod val="50000"/>
                  </a:schemeClr>
                </a:solidFill>
              </a:rPr>
              <a:t>німецький</a:t>
            </a:r>
            <a:r>
              <a:rPr lang="ru-RU" b="1" dirty="0">
                <a:solidFill>
                  <a:schemeClr val="accent5">
                    <a:lumMod val="50000"/>
                  </a:schemeClr>
                </a:solidFill>
              </a:rPr>
              <a:t> тип);</a:t>
            </a:r>
          </a:p>
        </p:txBody>
      </p:sp>
      <p:sp>
        <p:nvSpPr>
          <p:cNvPr id="9" name="Выгнутая влево стрелка 8"/>
          <p:cNvSpPr/>
          <p:nvPr/>
        </p:nvSpPr>
        <p:spPr>
          <a:xfrm>
            <a:off x="491262" y="4585513"/>
            <a:ext cx="731520" cy="1580103"/>
          </a:xfrm>
          <a:prstGeom prst="curvedRightArrow">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право стрелка 9"/>
          <p:cNvSpPr/>
          <p:nvPr/>
        </p:nvSpPr>
        <p:spPr>
          <a:xfrm>
            <a:off x="7739967" y="4437111"/>
            <a:ext cx="731520" cy="1913171"/>
          </a:xfrm>
          <a:prstGeom prst="curvedLeftArrow">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140897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2"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l="12511" t="12022" r="7372"/>
          <a:stretch>
            <a:fillRect/>
          </a:stretch>
        </p:blipFill>
        <p:spPr bwMode="auto">
          <a:xfrm>
            <a:off x="62269" y="242582"/>
            <a:ext cx="3258480" cy="27386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Прямоугольник 2"/>
          <p:cNvSpPr/>
          <p:nvPr/>
        </p:nvSpPr>
        <p:spPr>
          <a:xfrm>
            <a:off x="3320748" y="1458426"/>
            <a:ext cx="1786066" cy="400110"/>
          </a:xfrm>
          <a:prstGeom prst="rect">
            <a:avLst/>
          </a:prstGeom>
        </p:spPr>
        <p:txBody>
          <a:bodyPr wrap="none">
            <a:spAutoFit/>
          </a:bodyPr>
          <a:lstStyle/>
          <a:p>
            <a:r>
              <a:rPr lang="uk-UA" sz="2000" b="1" dirty="0">
                <a:latin typeface="Joinks"/>
              </a:rPr>
              <a:t>3</a:t>
            </a:r>
            <a:r>
              <a:rPr lang="uk-UA" sz="2000" b="1" dirty="0" smtClean="0">
                <a:latin typeface="Joinks"/>
              </a:rPr>
              <a:t> –  </a:t>
            </a:r>
            <a:r>
              <a:rPr lang="uk-UA" sz="2000" b="1" dirty="0">
                <a:latin typeface="Joinks"/>
              </a:rPr>
              <a:t>мінорка</a:t>
            </a:r>
            <a:r>
              <a:rPr lang="uk-UA" dirty="0"/>
              <a:t>;</a:t>
            </a:r>
            <a:endParaRPr lang="ru-RU" dirty="0"/>
          </a:p>
        </p:txBody>
      </p:sp>
      <p:pic>
        <p:nvPicPr>
          <p:cNvPr id="4" name="Рисунок 3"/>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l="2026" t="11940" b="2859"/>
          <a:stretch>
            <a:fillRect/>
          </a:stretch>
        </p:blipFill>
        <p:spPr bwMode="auto">
          <a:xfrm>
            <a:off x="5436096" y="4005064"/>
            <a:ext cx="3475571" cy="27115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Прямоугольник 4"/>
          <p:cNvSpPr/>
          <p:nvPr/>
        </p:nvSpPr>
        <p:spPr>
          <a:xfrm>
            <a:off x="2886471" y="5933311"/>
            <a:ext cx="2175211" cy="400110"/>
          </a:xfrm>
          <a:prstGeom prst="rect">
            <a:avLst/>
          </a:prstGeom>
        </p:spPr>
        <p:txBody>
          <a:bodyPr wrap="none">
            <a:spAutoFit/>
          </a:bodyPr>
          <a:lstStyle/>
          <a:p>
            <a:r>
              <a:rPr lang="uk-UA" sz="2000" b="1" dirty="0">
                <a:latin typeface="Joinks"/>
              </a:rPr>
              <a:t>5</a:t>
            </a:r>
            <a:r>
              <a:rPr lang="uk-UA" sz="2000" b="1" dirty="0" smtClean="0">
                <a:latin typeface="Joinks"/>
              </a:rPr>
              <a:t> </a:t>
            </a:r>
            <a:r>
              <a:rPr lang="uk-UA" sz="2000" b="1" dirty="0">
                <a:latin typeface="Joinks"/>
              </a:rPr>
              <a:t>– андалузька</a:t>
            </a:r>
            <a:r>
              <a:rPr lang="uk-UA" dirty="0">
                <a:solidFill>
                  <a:schemeClr val="tx2"/>
                </a:solidFill>
              </a:rPr>
              <a:t>;</a:t>
            </a:r>
            <a:endParaRPr lang="ru-RU" dirty="0">
              <a:solidFill>
                <a:schemeClr val="tx2"/>
              </a:solidFill>
            </a:endParaRPr>
          </a:p>
        </p:txBody>
      </p:sp>
      <p:pic>
        <p:nvPicPr>
          <p:cNvPr id="6" name="Рисунок 5"/>
          <p:cNvPicPr/>
          <p:nvPr/>
        </p:nvPicPr>
        <p:blipFill>
          <a:blip r:embed="rId5" cstate="print"/>
          <a:srcRect l="15903" t="31958" r="5515" b="2992"/>
          <a:stretch>
            <a:fillRect/>
          </a:stretch>
        </p:blipFill>
        <p:spPr bwMode="auto">
          <a:xfrm>
            <a:off x="1835697" y="3150243"/>
            <a:ext cx="3768010" cy="2647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Прямоугольник 6"/>
          <p:cNvSpPr/>
          <p:nvPr/>
        </p:nvSpPr>
        <p:spPr>
          <a:xfrm>
            <a:off x="5603707" y="3212976"/>
            <a:ext cx="2134752" cy="400110"/>
          </a:xfrm>
          <a:prstGeom prst="rect">
            <a:avLst/>
          </a:prstGeom>
        </p:spPr>
        <p:txBody>
          <a:bodyPr wrap="none">
            <a:spAutoFit/>
          </a:bodyPr>
          <a:lstStyle/>
          <a:p>
            <a:r>
              <a:rPr lang="uk-UA" sz="2000" b="1" dirty="0">
                <a:latin typeface="Joinks"/>
              </a:rPr>
              <a:t>4</a:t>
            </a:r>
            <a:r>
              <a:rPr lang="uk-UA" sz="2000" b="1" dirty="0" smtClean="0">
                <a:latin typeface="Joinks"/>
              </a:rPr>
              <a:t> </a:t>
            </a:r>
            <a:r>
              <a:rPr lang="uk-UA" sz="2000" b="1" dirty="0">
                <a:latin typeface="Joinks"/>
              </a:rPr>
              <a:t>– гамбурзька</a:t>
            </a:r>
            <a:r>
              <a:rPr lang="uk-UA" dirty="0"/>
              <a:t>.</a:t>
            </a:r>
            <a:endParaRPr lang="ru-RU" dirty="0"/>
          </a:p>
        </p:txBody>
      </p:sp>
      <p:sp>
        <p:nvSpPr>
          <p:cNvPr id="8" name="Выгнутая вправо стрелка 7"/>
          <p:cNvSpPr/>
          <p:nvPr/>
        </p:nvSpPr>
        <p:spPr>
          <a:xfrm>
            <a:off x="7596336" y="3413031"/>
            <a:ext cx="731520" cy="1060893"/>
          </a:xfrm>
          <a:prstGeom prst="curvedLef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9" name="Выгнутая влево стрелка 8"/>
          <p:cNvSpPr/>
          <p:nvPr/>
        </p:nvSpPr>
        <p:spPr>
          <a:xfrm>
            <a:off x="2115427" y="5189529"/>
            <a:ext cx="731520" cy="1216152"/>
          </a:xfrm>
          <a:prstGeom prst="curvedRightArrow">
            <a:avLst/>
          </a:prstGeom>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низ стрелка 9"/>
          <p:cNvSpPr/>
          <p:nvPr/>
        </p:nvSpPr>
        <p:spPr>
          <a:xfrm>
            <a:off x="2901089" y="1870770"/>
            <a:ext cx="1662574" cy="794449"/>
          </a:xfrm>
          <a:prstGeom prst="curvedUpArrow">
            <a:avLst>
              <a:gd name="adj1" fmla="val 33111"/>
              <a:gd name="adj2" fmla="val 52077"/>
              <a:gd name="adj3" fmla="val 29120"/>
            </a:avLst>
          </a:prstGeom>
          <a:ln>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5845986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 presetClass="entr" presetSubtype="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3688" y="332656"/>
            <a:ext cx="5940152"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uk-UA" sz="4000" b="1" dirty="0" smtClean="0">
                <a:solidFill>
                  <a:srgbClr val="F489CF">
                    <a:lumMod val="50000"/>
                  </a:srgbClr>
                </a:solidFill>
                <a:latin typeface="Joinks"/>
                <a:ea typeface="Calibri"/>
                <a:cs typeface="Century Schoolbook"/>
              </a:rPr>
              <a:t>   </a:t>
            </a:r>
            <a:r>
              <a:rPr lang="uk-UA" sz="4000" b="1" dirty="0" smtClean="0">
                <a:solidFill>
                  <a:srgbClr val="002060"/>
                </a:solidFill>
                <a:latin typeface="Joinks"/>
                <a:ea typeface="Calibri"/>
                <a:cs typeface="Century Schoolbook"/>
              </a:rPr>
              <a:t>Пухка </a:t>
            </a:r>
            <a:r>
              <a:rPr lang="uk-UA" sz="4000" b="1" dirty="0">
                <a:solidFill>
                  <a:srgbClr val="002060"/>
                </a:solidFill>
                <a:latin typeface="Joinks"/>
                <a:ea typeface="Calibri"/>
                <a:cs typeface="Century Schoolbook"/>
              </a:rPr>
              <a:t>конституція</a:t>
            </a:r>
            <a:endParaRPr lang="ru-RU" dirty="0">
              <a:solidFill>
                <a:srgbClr val="002060"/>
              </a:solidFill>
            </a:endParaRPr>
          </a:p>
        </p:txBody>
      </p:sp>
      <p:sp>
        <p:nvSpPr>
          <p:cNvPr id="4" name="Прямоугольник 3"/>
          <p:cNvSpPr/>
          <p:nvPr/>
        </p:nvSpPr>
        <p:spPr>
          <a:xfrm>
            <a:off x="695265" y="1412776"/>
            <a:ext cx="7560840" cy="1938992"/>
          </a:xfrm>
          <a:prstGeom prst="rect">
            <a:avLst/>
          </a:prstGeom>
        </p:spPr>
        <p:txBody>
          <a:bodyPr wrap="square">
            <a:spAutoFit/>
          </a:bodyPr>
          <a:lstStyle/>
          <a:p>
            <a:pPr algn="just"/>
            <a:r>
              <a:rPr lang="uk-UA" sz="2000" b="1" dirty="0" smtClean="0">
                <a:latin typeface="Joinks"/>
              </a:rPr>
              <a:t>   Для </a:t>
            </a:r>
            <a:r>
              <a:rPr lang="uk-UA" sz="2000" b="1" dirty="0">
                <a:latin typeface="Joinks"/>
              </a:rPr>
              <a:t>птиці цього типу конституції харак­терні значні розміри тулуба та велика жива маса. Оперення у них пу­хке. Енергія росту і </a:t>
            </a:r>
            <a:r>
              <a:rPr lang="uk-UA" sz="2000" b="1" dirty="0" err="1">
                <a:latin typeface="Joinks"/>
              </a:rPr>
              <a:t>опереність</a:t>
            </a:r>
            <a:r>
              <a:rPr lang="uk-UA" sz="2000" b="1" dirty="0">
                <a:latin typeface="Joinks"/>
              </a:rPr>
              <a:t> молодняку уповільнені, м'язи пухкі, підшкірний шар дуже розвинений, обмін речовин повільний. </a:t>
            </a:r>
            <a:r>
              <a:rPr lang="uk-UA" sz="2000" b="1" dirty="0" smtClean="0">
                <a:latin typeface="Joinks"/>
              </a:rPr>
              <a:t>Їхній </a:t>
            </a:r>
            <a:r>
              <a:rPr lang="uk-UA" sz="2000" b="1" dirty="0">
                <a:latin typeface="Joinks"/>
              </a:rPr>
              <a:t>темперамент флегматичний, а реакція на зовнішні подразники уповільнена</a:t>
            </a:r>
            <a:r>
              <a:rPr lang="uk-UA" dirty="0"/>
              <a:t>.</a:t>
            </a:r>
            <a:endParaRPr lang="ru-RU" dirty="0"/>
          </a:p>
        </p:txBody>
      </p:sp>
      <p:sp>
        <p:nvSpPr>
          <p:cNvPr id="6" name="Прямоугольник 5"/>
          <p:cNvSpPr/>
          <p:nvPr/>
        </p:nvSpPr>
        <p:spPr>
          <a:xfrm>
            <a:off x="695265" y="3429000"/>
            <a:ext cx="7560840" cy="707886"/>
          </a:xfrm>
          <a:prstGeom prst="rect">
            <a:avLst/>
          </a:prstGeom>
        </p:spPr>
        <p:txBody>
          <a:bodyPr wrap="square">
            <a:spAutoFit/>
          </a:bodyPr>
          <a:lstStyle/>
          <a:p>
            <a:pPr algn="ctr"/>
            <a:r>
              <a:rPr lang="uk-UA" sz="2000" b="1" dirty="0" smtClean="0">
                <a:latin typeface="Joinks"/>
              </a:rPr>
              <a:t>   Здебільшого </a:t>
            </a:r>
            <a:r>
              <a:rPr lang="uk-UA" sz="2000" b="1" dirty="0">
                <a:latin typeface="Joinks"/>
              </a:rPr>
              <a:t>у такої птиці відтворні якості невисокі, а м'ясні форми дуже добрі</a:t>
            </a:r>
            <a:r>
              <a:rPr lang="uk-UA" dirty="0"/>
              <a:t>. </a:t>
            </a:r>
            <a:endParaRPr lang="ru-RU" dirty="0"/>
          </a:p>
        </p:txBody>
      </p:sp>
      <p:pic>
        <p:nvPicPr>
          <p:cNvPr id="7" name="Рисунок 6"/>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t="12299"/>
          <a:stretch>
            <a:fillRect/>
          </a:stretch>
        </p:blipFill>
        <p:spPr bwMode="auto">
          <a:xfrm>
            <a:off x="1115616" y="4136885"/>
            <a:ext cx="2945765" cy="19583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Прямоугольник 7"/>
          <p:cNvSpPr/>
          <p:nvPr/>
        </p:nvSpPr>
        <p:spPr>
          <a:xfrm>
            <a:off x="1763688" y="6309320"/>
            <a:ext cx="1330814" cy="400110"/>
          </a:xfrm>
          <a:prstGeom prst="rect">
            <a:avLst/>
          </a:prstGeom>
        </p:spPr>
        <p:txBody>
          <a:bodyPr wrap="none">
            <a:spAutoFit/>
          </a:bodyPr>
          <a:lstStyle/>
          <a:p>
            <a:r>
              <a:rPr lang="uk-UA" sz="2000" b="1" dirty="0">
                <a:solidFill>
                  <a:srgbClr val="002060"/>
                </a:solidFill>
                <a:latin typeface="Joinks"/>
              </a:rPr>
              <a:t>1</a:t>
            </a:r>
            <a:r>
              <a:rPr lang="uk-UA" sz="2000" b="1" dirty="0" smtClean="0">
                <a:solidFill>
                  <a:srgbClr val="002060"/>
                </a:solidFill>
                <a:latin typeface="Joinks"/>
              </a:rPr>
              <a:t>– </a:t>
            </a:r>
            <a:r>
              <a:rPr lang="uk-UA" sz="2000" b="1" dirty="0" err="1" smtClean="0">
                <a:solidFill>
                  <a:srgbClr val="002060"/>
                </a:solidFill>
                <a:latin typeface="Joinks"/>
              </a:rPr>
              <a:t>гудан</a:t>
            </a:r>
            <a:r>
              <a:rPr lang="uk-UA" sz="2000" b="1" dirty="0" smtClean="0">
                <a:solidFill>
                  <a:srgbClr val="002060"/>
                </a:solidFill>
                <a:latin typeface="Joinks"/>
              </a:rPr>
              <a:t>;</a:t>
            </a:r>
            <a:endParaRPr lang="ru-RU" dirty="0"/>
          </a:p>
        </p:txBody>
      </p:sp>
      <p:pic>
        <p:nvPicPr>
          <p:cNvPr id="9" name="Рисунок 8"/>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Lst>
          </a:blip>
          <a:srcRect l="4144" t="-2104" r="7147" b="4388"/>
          <a:stretch>
            <a:fillRect/>
          </a:stretch>
        </p:blipFill>
        <p:spPr bwMode="auto">
          <a:xfrm>
            <a:off x="5521795" y="4136885"/>
            <a:ext cx="2734310" cy="19583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Прямоугольник 9"/>
          <p:cNvSpPr/>
          <p:nvPr/>
        </p:nvSpPr>
        <p:spPr>
          <a:xfrm>
            <a:off x="6063802" y="6189577"/>
            <a:ext cx="1481496" cy="400110"/>
          </a:xfrm>
          <a:prstGeom prst="rect">
            <a:avLst/>
          </a:prstGeom>
        </p:spPr>
        <p:txBody>
          <a:bodyPr wrap="none">
            <a:spAutoFit/>
          </a:bodyPr>
          <a:lstStyle/>
          <a:p>
            <a:r>
              <a:rPr lang="uk-UA" sz="2000" b="1" dirty="0">
                <a:solidFill>
                  <a:srgbClr val="002060"/>
                </a:solidFill>
                <a:latin typeface="Joinks"/>
              </a:rPr>
              <a:t>2</a:t>
            </a:r>
            <a:r>
              <a:rPr lang="uk-UA" sz="2000" b="1" dirty="0" smtClean="0">
                <a:solidFill>
                  <a:srgbClr val="002060"/>
                </a:solidFill>
                <a:latin typeface="Joinks"/>
              </a:rPr>
              <a:t>– крекер;</a:t>
            </a:r>
            <a:endParaRPr lang="ru-RU" dirty="0"/>
          </a:p>
        </p:txBody>
      </p:sp>
    </p:spTree>
    <p:extLst>
      <p:ext uri="{BB962C8B-B14F-4D97-AF65-F5344CB8AC3E}">
        <p14:creationId xmlns:p14="http://schemas.microsoft.com/office/powerpoint/2010/main" val="354901370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0-#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7000"/>
                            </p:stCondLst>
                            <p:childTnLst>
                              <p:par>
                                <p:cTn id="38" presetID="2" presetClass="entr" presetSubtype="2"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1+#ppt_w/2"/>
                                          </p:val>
                                        </p:tav>
                                        <p:tav tm="100000">
                                          <p:val>
                                            <p:strVal val="#ppt_x"/>
                                          </p:val>
                                        </p:tav>
                                      </p:tavLst>
                                    </p:anim>
                                    <p:anim calcmode="lin" valueType="num">
                                      <p:cBhvr additive="base">
                                        <p:cTn id="41" dur="10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80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P spid="10" grpId="0"/>
    </p:bldLst>
  </p:timing>
</p:sld>
</file>

<file path=ppt/theme/theme1.xml><?xml version="1.0" encoding="utf-8"?>
<a:theme xmlns:a="http://schemas.openxmlformats.org/drawingml/2006/main" name="Spring">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911</TotalTime>
  <Words>2141</Words>
  <Application>Microsoft Office PowerPoint</Application>
  <PresentationFormat>Экран (4:3)</PresentationFormat>
  <Paragraphs>241</Paragraphs>
  <Slides>33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Spring</vt:lpstr>
      <vt:lpstr>MSPhotoEd.3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Питання самоконтролю</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Петращук Віра Михайлівна</dc:creator>
  <cp:lastModifiedBy>Тик</cp:lastModifiedBy>
  <cp:revision>121</cp:revision>
  <dcterms:created xsi:type="dcterms:W3CDTF">2013-04-13T18:23:13Z</dcterms:created>
  <dcterms:modified xsi:type="dcterms:W3CDTF">2014-12-29T09:13:30Z</dcterms:modified>
</cp:coreProperties>
</file>