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69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9900"/>
    <a:srgbClr val="FF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C6D1D-20DB-4DCD-8FAF-509912B6C48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5C322-2C47-4827-9470-3E4BDDDAF32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Біологічні особливості птиці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7EEDF54E-DC2F-4B88-BEA8-54F9A7ECB175}" type="parTrans" cxnId="{22252D55-ABB2-45C8-AA71-BD58932D492D}">
      <dgm:prSet/>
      <dgm:spPr/>
      <dgm:t>
        <a:bodyPr/>
        <a:lstStyle/>
        <a:p>
          <a:endParaRPr lang="ru-RU"/>
        </a:p>
      </dgm:t>
    </dgm:pt>
    <dgm:pt modelId="{C33521D9-A949-4596-867B-862BE1B07ABC}" type="sibTrans" cxnId="{22252D55-ABB2-45C8-AA71-BD58932D492D}">
      <dgm:prSet/>
      <dgm:spPr/>
      <dgm:t>
        <a:bodyPr/>
        <a:lstStyle/>
        <a:p>
          <a:endParaRPr lang="ru-RU"/>
        </a:p>
      </dgm:t>
    </dgm:pt>
    <dgm:pt modelId="{21C8C3EA-DA89-4D1F-9438-BD8C04A3714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Скороспілість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24A6E3D3-CADF-410B-B4D5-36D55C063E1B}" type="parTrans" cxnId="{00613625-EC27-42D7-9BFE-19BC673D7E3E}">
      <dgm:prSet/>
      <dgm:spPr/>
      <dgm:t>
        <a:bodyPr/>
        <a:lstStyle/>
        <a:p>
          <a:endParaRPr lang="ru-RU"/>
        </a:p>
      </dgm:t>
    </dgm:pt>
    <dgm:pt modelId="{5C429895-31CA-4B83-820A-5DE50028189E}" type="sibTrans" cxnId="{00613625-EC27-42D7-9BFE-19BC673D7E3E}">
      <dgm:prSet/>
      <dgm:spPr/>
      <dgm:t>
        <a:bodyPr/>
        <a:lstStyle/>
        <a:p>
          <a:endParaRPr lang="ru-RU"/>
        </a:p>
      </dgm:t>
    </dgm:pt>
    <dgm:pt modelId="{D000FC4E-FF84-4D89-9721-83293E52D17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Висока температура </a:t>
          </a:r>
          <a:r>
            <a:rPr lang="uk-UA" sz="2000" b="1" dirty="0" smtClean="0">
              <a:solidFill>
                <a:srgbClr val="C00000"/>
              </a:solidFill>
              <a:latin typeface="Joinks"/>
            </a:rPr>
            <a:t>тіла – 40–42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B2B512F5-7626-4965-BF94-BE02FAE5B67E}" type="parTrans" cxnId="{51D74926-B27D-44A5-A1EE-54AEF1F36CC7}">
      <dgm:prSet/>
      <dgm:spPr/>
      <dgm:t>
        <a:bodyPr/>
        <a:lstStyle/>
        <a:p>
          <a:endParaRPr lang="ru-RU"/>
        </a:p>
      </dgm:t>
    </dgm:pt>
    <dgm:pt modelId="{9197B29E-0C99-4806-8A41-EC3442857C6D}" type="sibTrans" cxnId="{51D74926-B27D-44A5-A1EE-54AEF1F36CC7}">
      <dgm:prSet/>
      <dgm:spPr/>
      <dgm:t>
        <a:bodyPr/>
        <a:lstStyle/>
        <a:p>
          <a:endParaRPr lang="ru-RU"/>
        </a:p>
      </dgm:t>
    </dgm:pt>
    <dgm:pt modelId="{FA3732B9-316A-4F9D-8D6B-F55101C7AE7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Розвиток ембріона поза організмом матері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B4804522-ACC8-40B3-B951-61D67E1DEB22}" type="parTrans" cxnId="{63826266-97A8-453B-B0D8-DE34E4D0F8CD}">
      <dgm:prSet/>
      <dgm:spPr/>
      <dgm:t>
        <a:bodyPr/>
        <a:lstStyle/>
        <a:p>
          <a:endParaRPr lang="ru-RU"/>
        </a:p>
      </dgm:t>
    </dgm:pt>
    <dgm:pt modelId="{564DB966-B389-462B-BD78-2CE7F5B6AEDC}" type="sibTrans" cxnId="{63826266-97A8-453B-B0D8-DE34E4D0F8CD}">
      <dgm:prSet/>
      <dgm:spPr/>
      <dgm:t>
        <a:bodyPr/>
        <a:lstStyle/>
        <a:p>
          <a:endParaRPr lang="ru-RU"/>
        </a:p>
      </dgm:t>
    </dgm:pt>
    <dgm:pt modelId="{83979811-BD6D-41F2-841D-D80ADE52818D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Щорічна линька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1B4A48CA-52D2-4792-BBFB-36BCA5580E0D}" type="parTrans" cxnId="{10A0672F-4647-4B62-B470-05373F2C1C37}">
      <dgm:prSet/>
      <dgm:spPr/>
      <dgm:t>
        <a:bodyPr/>
        <a:lstStyle/>
        <a:p>
          <a:endParaRPr lang="ru-RU"/>
        </a:p>
      </dgm:t>
    </dgm:pt>
    <dgm:pt modelId="{B391B9AD-F7E5-4B49-B1B0-6A2E44667AE1}" type="sibTrans" cxnId="{10A0672F-4647-4B62-B470-05373F2C1C37}">
      <dgm:prSet/>
      <dgm:spPr/>
      <dgm:t>
        <a:bodyPr/>
        <a:lstStyle/>
        <a:p>
          <a:endParaRPr lang="ru-RU"/>
        </a:p>
      </dgm:t>
    </dgm:pt>
    <dgm:pt modelId="{F16AEFFD-7CF7-46F0-BE2B-93B84BB1660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Квоктання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8A00A97E-F928-4AAF-A638-C5C645C72EFE}" type="parTrans" cxnId="{0C1C0503-0F55-40E4-A0A6-2D11427E751B}">
      <dgm:prSet/>
      <dgm:spPr/>
      <dgm:t>
        <a:bodyPr/>
        <a:lstStyle/>
        <a:p>
          <a:endParaRPr lang="ru-RU"/>
        </a:p>
      </dgm:t>
    </dgm:pt>
    <dgm:pt modelId="{3CAADB3D-B16D-418E-9F78-5CE04B1915F4}" type="sibTrans" cxnId="{0C1C0503-0F55-40E4-A0A6-2D11427E751B}">
      <dgm:prSet/>
      <dgm:spPr/>
      <dgm:t>
        <a:bodyPr/>
        <a:lstStyle/>
        <a:p>
          <a:endParaRPr lang="ru-RU"/>
        </a:p>
      </dgm:t>
    </dgm:pt>
    <dgm:pt modelId="{B59377C4-0AB4-4D27-B551-58F2481CC5B2}">
      <dgm:prSet phldrT="[Текст]" custT="1"/>
      <dgm:spPr/>
      <dgm:t>
        <a:bodyPr/>
        <a:lstStyle/>
        <a:p>
          <a:endParaRPr lang="ru-RU" sz="2000" b="1" dirty="0">
            <a:solidFill>
              <a:srgbClr val="FF0000"/>
            </a:solidFill>
            <a:latin typeface="Joinks"/>
          </a:endParaRPr>
        </a:p>
      </dgm:t>
    </dgm:pt>
    <dgm:pt modelId="{41D2E966-7B35-41F2-877A-C464319C5849}" type="parTrans" cxnId="{A8DDC9FB-07A4-4791-BDC9-8B85D03AF280}">
      <dgm:prSet/>
      <dgm:spPr/>
      <dgm:t>
        <a:bodyPr/>
        <a:lstStyle/>
        <a:p>
          <a:endParaRPr lang="ru-RU"/>
        </a:p>
      </dgm:t>
    </dgm:pt>
    <dgm:pt modelId="{F47F5690-8C03-46DC-A4DF-7818DCA5BEA7}" type="sibTrans" cxnId="{A8DDC9FB-07A4-4791-BDC9-8B85D03AF280}">
      <dgm:prSet/>
      <dgm:spPr/>
      <dgm:t>
        <a:bodyPr/>
        <a:lstStyle/>
        <a:p>
          <a:endParaRPr lang="ru-RU"/>
        </a:p>
      </dgm:t>
    </dgm:pt>
    <dgm:pt modelId="{68CD6726-AD69-488E-AD27-8F876D56CB8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Всеїдність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3F303588-37DF-4003-9FB1-F6E47B3C940E}" type="parTrans" cxnId="{4788D2EC-F76A-482D-A865-3982A85A6C0C}">
      <dgm:prSet/>
      <dgm:spPr/>
      <dgm:t>
        <a:bodyPr/>
        <a:lstStyle/>
        <a:p>
          <a:endParaRPr lang="ru-RU"/>
        </a:p>
      </dgm:t>
    </dgm:pt>
    <dgm:pt modelId="{89883AD5-E8F9-4F3F-9D99-CDD28EFC3213}" type="sibTrans" cxnId="{4788D2EC-F76A-482D-A865-3982A85A6C0C}">
      <dgm:prSet/>
      <dgm:spPr/>
      <dgm:t>
        <a:bodyPr/>
        <a:lstStyle/>
        <a:p>
          <a:endParaRPr lang="ru-RU"/>
        </a:p>
      </dgm:t>
    </dgm:pt>
    <dgm:pt modelId="{80D45FEB-E9BD-4285-8EDA-3AABB8E33EE5}">
      <dgm:prSet phldrT="[Текст]" custT="1"/>
      <dgm:spPr/>
      <dgm:t>
        <a:bodyPr/>
        <a:lstStyle/>
        <a:p>
          <a:endParaRPr lang="ru-RU" sz="2000" b="1" dirty="0">
            <a:solidFill>
              <a:srgbClr val="FF0000"/>
            </a:solidFill>
            <a:latin typeface="Joinks"/>
          </a:endParaRPr>
        </a:p>
      </dgm:t>
    </dgm:pt>
    <dgm:pt modelId="{38D9DAC4-B120-48A1-B4BB-1B695E9928AA}" type="parTrans" cxnId="{B8A038E2-D063-4F4E-99B0-22E662853A9C}">
      <dgm:prSet/>
      <dgm:spPr/>
      <dgm:t>
        <a:bodyPr/>
        <a:lstStyle/>
        <a:p>
          <a:endParaRPr lang="ru-RU"/>
        </a:p>
      </dgm:t>
    </dgm:pt>
    <dgm:pt modelId="{8659C113-6A02-4E59-8675-99DEECBB67FA}" type="sibTrans" cxnId="{B8A038E2-D063-4F4E-99B0-22E662853A9C}">
      <dgm:prSet/>
      <dgm:spPr/>
      <dgm:t>
        <a:bodyPr/>
        <a:lstStyle/>
        <a:p>
          <a:endParaRPr lang="ru-RU"/>
        </a:p>
      </dgm:t>
    </dgm:pt>
    <dgm:pt modelId="{D1FE1E3F-2A62-4951-8767-C507D447C3A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2000" b="1" dirty="0" smtClean="0">
              <a:solidFill>
                <a:srgbClr val="C00000"/>
              </a:solidFill>
              <a:latin typeface="Joinks"/>
            </a:rPr>
            <a:t>Багатоплідність</a:t>
          </a:r>
          <a:endParaRPr lang="ru-RU" sz="2000" b="1" dirty="0">
            <a:solidFill>
              <a:srgbClr val="C00000"/>
            </a:solidFill>
            <a:latin typeface="Joinks"/>
          </a:endParaRPr>
        </a:p>
      </dgm:t>
    </dgm:pt>
    <dgm:pt modelId="{EB98FFA2-9D37-4341-BD51-9B75161BD709}" type="sibTrans" cxnId="{2B5A1906-1EE4-46C7-B4E7-756A88523FA2}">
      <dgm:prSet/>
      <dgm:spPr/>
      <dgm:t>
        <a:bodyPr/>
        <a:lstStyle/>
        <a:p>
          <a:endParaRPr lang="ru-RU"/>
        </a:p>
      </dgm:t>
    </dgm:pt>
    <dgm:pt modelId="{8E0496C4-2D45-4C6E-ACB6-3F9E8F42C77B}" type="parTrans" cxnId="{2B5A1906-1EE4-46C7-B4E7-756A88523FA2}">
      <dgm:prSet/>
      <dgm:spPr/>
      <dgm:t>
        <a:bodyPr/>
        <a:lstStyle/>
        <a:p>
          <a:endParaRPr lang="ru-RU"/>
        </a:p>
      </dgm:t>
    </dgm:pt>
    <dgm:pt modelId="{23601CFC-80DB-4633-A107-2D6E4C79DCDF}" type="pres">
      <dgm:prSet presAssocID="{E7CC6D1D-20DB-4DCD-8FAF-509912B6C4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0A8969-A4D3-4472-9985-787D2856BE33}" type="pres">
      <dgm:prSet presAssocID="{7B35C322-2C47-4827-9470-3E4BDDDAF32A}" presName="singleCycle" presStyleCnt="0"/>
      <dgm:spPr/>
    </dgm:pt>
    <dgm:pt modelId="{6E92D339-EBE8-4249-860F-585DFD933677}" type="pres">
      <dgm:prSet presAssocID="{7B35C322-2C47-4827-9470-3E4BDDDAF32A}" presName="singleCenter" presStyleLbl="node1" presStyleIdx="0" presStyleCnt="8" custScaleX="225181" custLinFactNeighborX="12500" custLinFactNeighborY="-1346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BD7E732-0E02-4771-89A5-615A88A270A8}" type="pres">
      <dgm:prSet presAssocID="{8E0496C4-2D45-4C6E-ACB6-3F9E8F42C77B}" presName="Name56" presStyleLbl="parChTrans1D2" presStyleIdx="0" presStyleCnt="7"/>
      <dgm:spPr/>
      <dgm:t>
        <a:bodyPr/>
        <a:lstStyle/>
        <a:p>
          <a:endParaRPr lang="ru-RU"/>
        </a:p>
      </dgm:t>
    </dgm:pt>
    <dgm:pt modelId="{83AED497-C6B3-440A-AD57-2A4436B386B9}" type="pres">
      <dgm:prSet presAssocID="{D1FE1E3F-2A62-4951-8767-C507D447C3AC}" presName="text0" presStyleLbl="node1" presStyleIdx="1" presStyleCnt="8" custScaleX="237101" custRadScaleRad="96062" custRadScaleInc="60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E7FE7-ED4E-443E-8E6C-385E5C58F2B6}" type="pres">
      <dgm:prSet presAssocID="{24A6E3D3-CADF-410B-B4D5-36D55C063E1B}" presName="Name56" presStyleLbl="parChTrans1D2" presStyleIdx="1" presStyleCnt="7"/>
      <dgm:spPr/>
      <dgm:t>
        <a:bodyPr/>
        <a:lstStyle/>
        <a:p>
          <a:endParaRPr lang="ru-RU"/>
        </a:p>
      </dgm:t>
    </dgm:pt>
    <dgm:pt modelId="{628A99B2-79F6-46C8-96BD-891DBE7FAFE5}" type="pres">
      <dgm:prSet presAssocID="{21C8C3EA-DA89-4D1F-9438-BD8C04A37140}" presName="text0" presStyleLbl="node1" presStyleIdx="2" presStyleCnt="8" custScaleX="220415" custRadScaleRad="180382" custRadScaleInc="70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F3E7-3BA7-469C-96E4-6BB1C5E3A094}" type="pres">
      <dgm:prSet presAssocID="{B2B512F5-7626-4965-BF94-BE02FAE5B67E}" presName="Name56" presStyleLbl="parChTrans1D2" presStyleIdx="2" presStyleCnt="7"/>
      <dgm:spPr/>
      <dgm:t>
        <a:bodyPr/>
        <a:lstStyle/>
        <a:p>
          <a:endParaRPr lang="ru-RU"/>
        </a:p>
      </dgm:t>
    </dgm:pt>
    <dgm:pt modelId="{51A708F5-6C70-4809-9A13-8E5BA3900B81}" type="pres">
      <dgm:prSet presAssocID="{D000FC4E-FF84-4D89-9721-83293E52D17C}" presName="text0" presStyleLbl="node1" presStyleIdx="3" presStyleCnt="8" custScaleX="480294" custRadScaleRad="101822" custRadScaleInc="23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62BEC-537B-447E-9FA4-B991F82BA1A1}" type="pres">
      <dgm:prSet presAssocID="{B4804522-ACC8-40B3-B951-61D67E1DEB22}" presName="Name56" presStyleLbl="parChTrans1D2" presStyleIdx="3" presStyleCnt="7"/>
      <dgm:spPr/>
      <dgm:t>
        <a:bodyPr/>
        <a:lstStyle/>
        <a:p>
          <a:endParaRPr lang="ru-RU"/>
        </a:p>
      </dgm:t>
    </dgm:pt>
    <dgm:pt modelId="{A1507CE6-F7E0-4A53-805A-E91A55CB33F6}" type="pres">
      <dgm:prSet presAssocID="{FA3732B9-316A-4F9D-8D6B-F55101C7AE72}" presName="text0" presStyleLbl="node1" presStyleIdx="4" presStyleCnt="8" custScaleX="245317" custScaleY="138071" custRadScaleRad="55353" custRadScaleInc="-20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EF25E-A6BD-43DF-A6B5-4D963447936A}" type="pres">
      <dgm:prSet presAssocID="{1B4A48CA-52D2-4792-BBFB-36BCA5580E0D}" presName="Name56" presStyleLbl="parChTrans1D2" presStyleIdx="4" presStyleCnt="7"/>
      <dgm:spPr/>
      <dgm:t>
        <a:bodyPr/>
        <a:lstStyle/>
        <a:p>
          <a:endParaRPr lang="ru-RU"/>
        </a:p>
      </dgm:t>
    </dgm:pt>
    <dgm:pt modelId="{4A1CCA9C-B010-481F-838C-B7DC7A6E8349}" type="pres">
      <dgm:prSet presAssocID="{83979811-BD6D-41F2-841D-D80ADE52818D}" presName="text0" presStyleLbl="node1" presStyleIdx="5" presStyleCnt="8" custScaleX="213002" custRadScaleRad="119455" custRadScaleInc="226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A6263-D3CE-47B2-A6BD-2BCFC6308D7D}" type="pres">
      <dgm:prSet presAssocID="{8A00A97E-F928-4AAF-A638-C5C645C72EFE}" presName="Name56" presStyleLbl="parChTrans1D2" presStyleIdx="5" presStyleCnt="7"/>
      <dgm:spPr/>
      <dgm:t>
        <a:bodyPr/>
        <a:lstStyle/>
        <a:p>
          <a:endParaRPr lang="ru-RU"/>
        </a:p>
      </dgm:t>
    </dgm:pt>
    <dgm:pt modelId="{C5A9DC92-B8BC-4380-A34C-C41D87A73E15}" type="pres">
      <dgm:prSet presAssocID="{F16AEFFD-7CF7-46F0-BE2B-93B84BB1660C}" presName="text0" presStyleLbl="node1" presStyleIdx="6" presStyleCnt="8" custScaleX="189453" custRadScaleRad="135981" custRadScaleInc="16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572A-29B3-4332-9EA2-5C682E388F7D}" type="pres">
      <dgm:prSet presAssocID="{3F303588-37DF-4003-9FB1-F6E47B3C940E}" presName="Name56" presStyleLbl="parChTrans1D2" presStyleIdx="6" presStyleCnt="7"/>
      <dgm:spPr/>
      <dgm:t>
        <a:bodyPr/>
        <a:lstStyle/>
        <a:p>
          <a:endParaRPr lang="ru-RU"/>
        </a:p>
      </dgm:t>
    </dgm:pt>
    <dgm:pt modelId="{979ABAB3-54A3-435E-B574-C5783807DDF5}" type="pres">
      <dgm:prSet presAssocID="{68CD6726-AD69-488E-AD27-8F876D56CB8C}" presName="text0" presStyleLbl="node1" presStyleIdx="7" presStyleCnt="8" custScaleX="216791" custRadScaleRad="141491" custRadScaleInc="57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8D2EC-F76A-482D-A865-3982A85A6C0C}" srcId="{7B35C322-2C47-4827-9470-3E4BDDDAF32A}" destId="{68CD6726-AD69-488E-AD27-8F876D56CB8C}" srcOrd="6" destOrd="0" parTransId="{3F303588-37DF-4003-9FB1-F6E47B3C940E}" sibTransId="{89883AD5-E8F9-4F3F-9D99-CDD28EFC3213}"/>
    <dgm:cxn modelId="{F752816F-20CD-4074-97DD-1AF44AEA143F}" type="presOf" srcId="{D000FC4E-FF84-4D89-9721-83293E52D17C}" destId="{51A708F5-6C70-4809-9A13-8E5BA3900B81}" srcOrd="0" destOrd="0" presId="urn:microsoft.com/office/officeart/2008/layout/RadialCluster"/>
    <dgm:cxn modelId="{2A5397F6-EE08-4CCD-AE83-B0F6A4088A95}" type="presOf" srcId="{68CD6726-AD69-488E-AD27-8F876D56CB8C}" destId="{979ABAB3-54A3-435E-B574-C5783807DDF5}" srcOrd="0" destOrd="0" presId="urn:microsoft.com/office/officeart/2008/layout/RadialCluster"/>
    <dgm:cxn modelId="{AE4234EF-A9BC-4404-A5B4-EC88CAA77318}" type="presOf" srcId="{8A00A97E-F928-4AAF-A638-C5C645C72EFE}" destId="{336A6263-D3CE-47B2-A6BD-2BCFC6308D7D}" srcOrd="0" destOrd="0" presId="urn:microsoft.com/office/officeart/2008/layout/RadialCluster"/>
    <dgm:cxn modelId="{63826266-97A8-453B-B0D8-DE34E4D0F8CD}" srcId="{7B35C322-2C47-4827-9470-3E4BDDDAF32A}" destId="{FA3732B9-316A-4F9D-8D6B-F55101C7AE72}" srcOrd="3" destOrd="0" parTransId="{B4804522-ACC8-40B3-B951-61D67E1DEB22}" sibTransId="{564DB966-B389-462B-BD78-2CE7F5B6AEDC}"/>
    <dgm:cxn modelId="{A2A40BC9-12EC-44E3-AC19-E0B50FB71EAC}" type="presOf" srcId="{D1FE1E3F-2A62-4951-8767-C507D447C3AC}" destId="{83AED497-C6B3-440A-AD57-2A4436B386B9}" srcOrd="0" destOrd="0" presId="urn:microsoft.com/office/officeart/2008/layout/RadialCluster"/>
    <dgm:cxn modelId="{0767FBCA-177C-4C59-B6BF-B308593463ED}" type="presOf" srcId="{1B4A48CA-52D2-4792-BBFB-36BCA5580E0D}" destId="{508EF25E-A6BD-43DF-A6B5-4D963447936A}" srcOrd="0" destOrd="0" presId="urn:microsoft.com/office/officeart/2008/layout/RadialCluster"/>
    <dgm:cxn modelId="{281CD7E2-140B-4E01-AF1E-F427DBADB362}" type="presOf" srcId="{3F303588-37DF-4003-9FB1-F6E47B3C940E}" destId="{8630572A-29B3-4332-9EA2-5C682E388F7D}" srcOrd="0" destOrd="0" presId="urn:microsoft.com/office/officeart/2008/layout/RadialCluster"/>
    <dgm:cxn modelId="{B8A038E2-D063-4F4E-99B0-22E662853A9C}" srcId="{E7CC6D1D-20DB-4DCD-8FAF-509912B6C486}" destId="{80D45FEB-E9BD-4285-8EDA-3AABB8E33EE5}" srcOrd="1" destOrd="0" parTransId="{38D9DAC4-B120-48A1-B4BB-1B695E9928AA}" sibTransId="{8659C113-6A02-4E59-8675-99DEECBB67FA}"/>
    <dgm:cxn modelId="{C3425DBD-99BE-42A2-B31D-70518EBA4355}" type="presOf" srcId="{21C8C3EA-DA89-4D1F-9438-BD8C04A37140}" destId="{628A99B2-79F6-46C8-96BD-891DBE7FAFE5}" srcOrd="0" destOrd="0" presId="urn:microsoft.com/office/officeart/2008/layout/RadialCluster"/>
    <dgm:cxn modelId="{D4BC1BFC-5C81-4CEB-9154-F2A9377B5979}" type="presOf" srcId="{E7CC6D1D-20DB-4DCD-8FAF-509912B6C486}" destId="{23601CFC-80DB-4633-A107-2D6E4C79DCDF}" srcOrd="0" destOrd="0" presId="urn:microsoft.com/office/officeart/2008/layout/RadialCluster"/>
    <dgm:cxn modelId="{6C25D6CA-3150-4423-89B5-B40A64E269C3}" type="presOf" srcId="{8E0496C4-2D45-4C6E-ACB6-3F9E8F42C77B}" destId="{9BD7E732-0E02-4771-89A5-615A88A270A8}" srcOrd="0" destOrd="0" presId="urn:microsoft.com/office/officeart/2008/layout/RadialCluster"/>
    <dgm:cxn modelId="{A8DDC9FB-07A4-4791-BDC9-8B85D03AF280}" srcId="{80D45FEB-E9BD-4285-8EDA-3AABB8E33EE5}" destId="{B59377C4-0AB4-4D27-B551-58F2481CC5B2}" srcOrd="0" destOrd="0" parTransId="{41D2E966-7B35-41F2-877A-C464319C5849}" sibTransId="{F47F5690-8C03-46DC-A4DF-7818DCA5BEA7}"/>
    <dgm:cxn modelId="{00613625-EC27-42D7-9BFE-19BC673D7E3E}" srcId="{7B35C322-2C47-4827-9470-3E4BDDDAF32A}" destId="{21C8C3EA-DA89-4D1F-9438-BD8C04A37140}" srcOrd="1" destOrd="0" parTransId="{24A6E3D3-CADF-410B-B4D5-36D55C063E1B}" sibTransId="{5C429895-31CA-4B83-820A-5DE50028189E}"/>
    <dgm:cxn modelId="{51D74926-B27D-44A5-A1EE-54AEF1F36CC7}" srcId="{7B35C322-2C47-4827-9470-3E4BDDDAF32A}" destId="{D000FC4E-FF84-4D89-9721-83293E52D17C}" srcOrd="2" destOrd="0" parTransId="{B2B512F5-7626-4965-BF94-BE02FAE5B67E}" sibTransId="{9197B29E-0C99-4806-8A41-EC3442857C6D}"/>
    <dgm:cxn modelId="{315301A5-259A-4013-9E74-F766FBB37944}" type="presOf" srcId="{FA3732B9-316A-4F9D-8D6B-F55101C7AE72}" destId="{A1507CE6-F7E0-4A53-805A-E91A55CB33F6}" srcOrd="0" destOrd="0" presId="urn:microsoft.com/office/officeart/2008/layout/RadialCluster"/>
    <dgm:cxn modelId="{BBF7704F-61F4-4775-92E3-879A1D09CD91}" type="presOf" srcId="{7B35C322-2C47-4827-9470-3E4BDDDAF32A}" destId="{6E92D339-EBE8-4249-860F-585DFD933677}" srcOrd="0" destOrd="0" presId="urn:microsoft.com/office/officeart/2008/layout/RadialCluster"/>
    <dgm:cxn modelId="{D00889CC-1922-46F6-BBCD-D032E9A1F79D}" type="presOf" srcId="{B4804522-ACC8-40B3-B951-61D67E1DEB22}" destId="{AB162BEC-537B-447E-9FA4-B991F82BA1A1}" srcOrd="0" destOrd="0" presId="urn:microsoft.com/office/officeart/2008/layout/RadialCluster"/>
    <dgm:cxn modelId="{22252D55-ABB2-45C8-AA71-BD58932D492D}" srcId="{E7CC6D1D-20DB-4DCD-8FAF-509912B6C486}" destId="{7B35C322-2C47-4827-9470-3E4BDDDAF32A}" srcOrd="0" destOrd="0" parTransId="{7EEDF54E-DC2F-4B88-BEA8-54F9A7ECB175}" sibTransId="{C33521D9-A949-4596-867B-862BE1B07ABC}"/>
    <dgm:cxn modelId="{10A0672F-4647-4B62-B470-05373F2C1C37}" srcId="{7B35C322-2C47-4827-9470-3E4BDDDAF32A}" destId="{83979811-BD6D-41F2-841D-D80ADE52818D}" srcOrd="4" destOrd="0" parTransId="{1B4A48CA-52D2-4792-BBFB-36BCA5580E0D}" sibTransId="{B391B9AD-F7E5-4B49-B1B0-6A2E44667AE1}"/>
    <dgm:cxn modelId="{D656324B-8E13-4B7F-A551-88756EFBBC0C}" type="presOf" srcId="{24A6E3D3-CADF-410B-B4D5-36D55C063E1B}" destId="{265E7FE7-ED4E-443E-8E6C-385E5C58F2B6}" srcOrd="0" destOrd="0" presId="urn:microsoft.com/office/officeart/2008/layout/RadialCluster"/>
    <dgm:cxn modelId="{E83DE9E4-C452-4E41-9125-0B9EEB4D5E83}" type="presOf" srcId="{F16AEFFD-7CF7-46F0-BE2B-93B84BB1660C}" destId="{C5A9DC92-B8BC-4380-A34C-C41D87A73E15}" srcOrd="0" destOrd="0" presId="urn:microsoft.com/office/officeart/2008/layout/RadialCluster"/>
    <dgm:cxn modelId="{0C1C0503-0F55-40E4-A0A6-2D11427E751B}" srcId="{7B35C322-2C47-4827-9470-3E4BDDDAF32A}" destId="{F16AEFFD-7CF7-46F0-BE2B-93B84BB1660C}" srcOrd="5" destOrd="0" parTransId="{8A00A97E-F928-4AAF-A638-C5C645C72EFE}" sibTransId="{3CAADB3D-B16D-418E-9F78-5CE04B1915F4}"/>
    <dgm:cxn modelId="{DFC2BDCD-CF90-4305-9AE7-CC6EFBDDAFD9}" type="presOf" srcId="{83979811-BD6D-41F2-841D-D80ADE52818D}" destId="{4A1CCA9C-B010-481F-838C-B7DC7A6E8349}" srcOrd="0" destOrd="0" presId="urn:microsoft.com/office/officeart/2008/layout/RadialCluster"/>
    <dgm:cxn modelId="{2B5A1906-1EE4-46C7-B4E7-756A88523FA2}" srcId="{7B35C322-2C47-4827-9470-3E4BDDDAF32A}" destId="{D1FE1E3F-2A62-4951-8767-C507D447C3AC}" srcOrd="0" destOrd="0" parTransId="{8E0496C4-2D45-4C6E-ACB6-3F9E8F42C77B}" sibTransId="{EB98FFA2-9D37-4341-BD51-9B75161BD709}"/>
    <dgm:cxn modelId="{4B8F24DC-3E76-4240-8A62-2582A732E6A7}" type="presOf" srcId="{B2B512F5-7626-4965-BF94-BE02FAE5B67E}" destId="{6478F3E7-3BA7-469C-96E4-6BB1C5E3A094}" srcOrd="0" destOrd="0" presId="urn:microsoft.com/office/officeart/2008/layout/RadialCluster"/>
    <dgm:cxn modelId="{4D016936-8127-4A00-A861-7AB9454B05B5}" type="presParOf" srcId="{23601CFC-80DB-4633-A107-2D6E4C79DCDF}" destId="{270A8969-A4D3-4472-9985-787D2856BE33}" srcOrd="0" destOrd="0" presId="urn:microsoft.com/office/officeart/2008/layout/RadialCluster"/>
    <dgm:cxn modelId="{5F4B0EF7-5B9F-4397-B1DD-EF31E55622D4}" type="presParOf" srcId="{270A8969-A4D3-4472-9985-787D2856BE33}" destId="{6E92D339-EBE8-4249-860F-585DFD933677}" srcOrd="0" destOrd="0" presId="urn:microsoft.com/office/officeart/2008/layout/RadialCluster"/>
    <dgm:cxn modelId="{6DC0E694-0E01-4FED-8654-2CC9041FA83C}" type="presParOf" srcId="{270A8969-A4D3-4472-9985-787D2856BE33}" destId="{9BD7E732-0E02-4771-89A5-615A88A270A8}" srcOrd="1" destOrd="0" presId="urn:microsoft.com/office/officeart/2008/layout/RadialCluster"/>
    <dgm:cxn modelId="{7378A37C-088D-46F2-BF28-C88404A96AAD}" type="presParOf" srcId="{270A8969-A4D3-4472-9985-787D2856BE33}" destId="{83AED497-C6B3-440A-AD57-2A4436B386B9}" srcOrd="2" destOrd="0" presId="urn:microsoft.com/office/officeart/2008/layout/RadialCluster"/>
    <dgm:cxn modelId="{756B6821-E1D1-4352-87D3-57448FEDE083}" type="presParOf" srcId="{270A8969-A4D3-4472-9985-787D2856BE33}" destId="{265E7FE7-ED4E-443E-8E6C-385E5C58F2B6}" srcOrd="3" destOrd="0" presId="urn:microsoft.com/office/officeart/2008/layout/RadialCluster"/>
    <dgm:cxn modelId="{8CB9B4A1-1FB4-4956-BE0B-09F1E055DE5A}" type="presParOf" srcId="{270A8969-A4D3-4472-9985-787D2856BE33}" destId="{628A99B2-79F6-46C8-96BD-891DBE7FAFE5}" srcOrd="4" destOrd="0" presId="urn:microsoft.com/office/officeart/2008/layout/RadialCluster"/>
    <dgm:cxn modelId="{84A4844F-E68D-4FCE-B6F9-43A9B5B718B4}" type="presParOf" srcId="{270A8969-A4D3-4472-9985-787D2856BE33}" destId="{6478F3E7-3BA7-469C-96E4-6BB1C5E3A094}" srcOrd="5" destOrd="0" presId="urn:microsoft.com/office/officeart/2008/layout/RadialCluster"/>
    <dgm:cxn modelId="{6B45DCC2-15D3-42D7-8942-AB8F489AA510}" type="presParOf" srcId="{270A8969-A4D3-4472-9985-787D2856BE33}" destId="{51A708F5-6C70-4809-9A13-8E5BA3900B81}" srcOrd="6" destOrd="0" presId="urn:microsoft.com/office/officeart/2008/layout/RadialCluster"/>
    <dgm:cxn modelId="{E703CA99-00DE-4B13-89AE-7A7A9DD594E0}" type="presParOf" srcId="{270A8969-A4D3-4472-9985-787D2856BE33}" destId="{AB162BEC-537B-447E-9FA4-B991F82BA1A1}" srcOrd="7" destOrd="0" presId="urn:microsoft.com/office/officeart/2008/layout/RadialCluster"/>
    <dgm:cxn modelId="{CF408DA7-E62C-47D1-90CC-D4D8DC6FA0D6}" type="presParOf" srcId="{270A8969-A4D3-4472-9985-787D2856BE33}" destId="{A1507CE6-F7E0-4A53-805A-E91A55CB33F6}" srcOrd="8" destOrd="0" presId="urn:microsoft.com/office/officeart/2008/layout/RadialCluster"/>
    <dgm:cxn modelId="{83625EA5-F81D-4F63-B03B-7482D4B04BB1}" type="presParOf" srcId="{270A8969-A4D3-4472-9985-787D2856BE33}" destId="{508EF25E-A6BD-43DF-A6B5-4D963447936A}" srcOrd="9" destOrd="0" presId="urn:microsoft.com/office/officeart/2008/layout/RadialCluster"/>
    <dgm:cxn modelId="{014B403F-5501-436A-9CA2-B0AE21721EED}" type="presParOf" srcId="{270A8969-A4D3-4472-9985-787D2856BE33}" destId="{4A1CCA9C-B010-481F-838C-B7DC7A6E8349}" srcOrd="10" destOrd="0" presId="urn:microsoft.com/office/officeart/2008/layout/RadialCluster"/>
    <dgm:cxn modelId="{6068FD85-C4F6-45E5-99CF-B3B540133C26}" type="presParOf" srcId="{270A8969-A4D3-4472-9985-787D2856BE33}" destId="{336A6263-D3CE-47B2-A6BD-2BCFC6308D7D}" srcOrd="11" destOrd="0" presId="urn:microsoft.com/office/officeart/2008/layout/RadialCluster"/>
    <dgm:cxn modelId="{17B7F124-A18C-4A09-988F-5F8EB0E8C74F}" type="presParOf" srcId="{270A8969-A4D3-4472-9985-787D2856BE33}" destId="{C5A9DC92-B8BC-4380-A34C-C41D87A73E15}" srcOrd="12" destOrd="0" presId="urn:microsoft.com/office/officeart/2008/layout/RadialCluster"/>
    <dgm:cxn modelId="{2A99130A-8077-48EE-995F-D12E547A530E}" type="presParOf" srcId="{270A8969-A4D3-4472-9985-787D2856BE33}" destId="{8630572A-29B3-4332-9EA2-5C682E388F7D}" srcOrd="13" destOrd="0" presId="urn:microsoft.com/office/officeart/2008/layout/RadialCluster"/>
    <dgm:cxn modelId="{8694CC9D-2B23-42A8-8C35-D1507414E5B8}" type="presParOf" srcId="{270A8969-A4D3-4472-9985-787D2856BE33}" destId="{979ABAB3-54A3-435E-B574-C5783807DDF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D339-EBE8-4249-860F-585DFD933677}">
      <dsp:nvSpPr>
        <dsp:cNvPr id="0" name=""/>
        <dsp:cNvSpPr/>
      </dsp:nvSpPr>
      <dsp:spPr>
        <a:xfrm>
          <a:off x="2099298" y="1152114"/>
          <a:ext cx="3231851" cy="14352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Біологічні особливості птиці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2169360" y="1222176"/>
        <a:ext cx="3091727" cy="1295100"/>
      </dsp:txXfrm>
    </dsp:sp>
    <dsp:sp modelId="{9BD7E732-0E02-4771-89A5-615A88A270A8}">
      <dsp:nvSpPr>
        <dsp:cNvPr id="0" name=""/>
        <dsp:cNvSpPr/>
      </dsp:nvSpPr>
      <dsp:spPr>
        <a:xfrm rot="16250828">
          <a:off x="3683292" y="1108937"/>
          <a:ext cx="86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36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ED497-C6B3-440A-AD57-2A4436B386B9}">
      <dsp:nvSpPr>
        <dsp:cNvPr id="0" name=""/>
        <dsp:cNvSpPr/>
      </dsp:nvSpPr>
      <dsp:spPr>
        <a:xfrm>
          <a:off x="2594239" y="104159"/>
          <a:ext cx="2279963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Багатоплідність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2641180" y="151100"/>
        <a:ext cx="2186081" cy="867718"/>
      </dsp:txXfrm>
    </dsp:sp>
    <dsp:sp modelId="{265E7FE7-ED4E-443E-8E6C-385E5C58F2B6}">
      <dsp:nvSpPr>
        <dsp:cNvPr id="0" name=""/>
        <dsp:cNvSpPr/>
      </dsp:nvSpPr>
      <dsp:spPr>
        <a:xfrm rot="20764949">
          <a:off x="5328889" y="1450774"/>
          <a:ext cx="1540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04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A99B2-79F6-46C8-96BD-891DBE7FAFE5}">
      <dsp:nvSpPr>
        <dsp:cNvPr id="0" name=""/>
        <dsp:cNvSpPr/>
      </dsp:nvSpPr>
      <dsp:spPr>
        <a:xfrm>
          <a:off x="5480676" y="688840"/>
          <a:ext cx="2119510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Скороспілість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5527617" y="735781"/>
        <a:ext cx="2025628" cy="867718"/>
      </dsp:txXfrm>
    </dsp:sp>
    <dsp:sp modelId="{6478F3E7-3BA7-469C-96E4-6BB1C5E3A094}">
      <dsp:nvSpPr>
        <dsp:cNvPr id="0" name=""/>
        <dsp:cNvSpPr/>
      </dsp:nvSpPr>
      <dsp:spPr>
        <a:xfrm rot="5228303">
          <a:off x="3166506" y="3201877"/>
          <a:ext cx="1230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061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708F5-6C70-4809-9A13-8E5BA3900B81}">
      <dsp:nvSpPr>
        <dsp:cNvPr id="0" name=""/>
        <dsp:cNvSpPr/>
      </dsp:nvSpPr>
      <dsp:spPr>
        <a:xfrm>
          <a:off x="1527312" y="3816417"/>
          <a:ext cx="4618507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Висока температура </a:t>
          </a: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тіла – 40–42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1574253" y="3863358"/>
        <a:ext cx="4524625" cy="867718"/>
      </dsp:txXfrm>
    </dsp:sp>
    <dsp:sp modelId="{AB162BEC-537B-447E-9FA4-B991F82BA1A1}">
      <dsp:nvSpPr>
        <dsp:cNvPr id="0" name=""/>
        <dsp:cNvSpPr/>
      </dsp:nvSpPr>
      <dsp:spPr>
        <a:xfrm rot="5240693">
          <a:off x="3711764" y="2625819"/>
          <a:ext cx="77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07CE6-F7E0-4A53-805A-E91A55CB33F6}">
      <dsp:nvSpPr>
        <dsp:cNvPr id="0" name=""/>
        <dsp:cNvSpPr/>
      </dsp:nvSpPr>
      <dsp:spPr>
        <a:xfrm>
          <a:off x="2603373" y="2664301"/>
          <a:ext cx="2358968" cy="13276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Розвиток ембріона поза організмом матері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2668185" y="2729113"/>
        <a:ext cx="2229344" cy="1198066"/>
      </dsp:txXfrm>
    </dsp:sp>
    <dsp:sp modelId="{508EF25E-A6BD-43DF-A6B5-4D963447936A}">
      <dsp:nvSpPr>
        <dsp:cNvPr id="0" name=""/>
        <dsp:cNvSpPr/>
      </dsp:nvSpPr>
      <dsp:spPr>
        <a:xfrm rot="9840419">
          <a:off x="2047199" y="2340191"/>
          <a:ext cx="531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12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CCA9C-B010-481F-838C-B7DC7A6E8349}">
      <dsp:nvSpPr>
        <dsp:cNvPr id="0" name=""/>
        <dsp:cNvSpPr/>
      </dsp:nvSpPr>
      <dsp:spPr>
        <a:xfrm>
          <a:off x="0" y="2160234"/>
          <a:ext cx="2048227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Щорічна линька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46941" y="2207175"/>
        <a:ext cx="1954345" cy="867718"/>
      </dsp:txXfrm>
    </dsp:sp>
    <dsp:sp modelId="{336A6263-D3CE-47B2-A6BD-2BCFC6308D7D}">
      <dsp:nvSpPr>
        <dsp:cNvPr id="0" name=""/>
        <dsp:cNvSpPr/>
      </dsp:nvSpPr>
      <dsp:spPr>
        <a:xfrm rot="11773534">
          <a:off x="1827333" y="1360706"/>
          <a:ext cx="277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49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9DC92-B8BC-4380-A34C-C41D87A73E15}">
      <dsp:nvSpPr>
        <dsp:cNvPr id="0" name=""/>
        <dsp:cNvSpPr/>
      </dsp:nvSpPr>
      <dsp:spPr>
        <a:xfrm>
          <a:off x="11079" y="576059"/>
          <a:ext cx="1821780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Квоктання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58020" y="623000"/>
        <a:ext cx="1727898" cy="867718"/>
      </dsp:txXfrm>
    </dsp:sp>
    <dsp:sp modelId="{8630572A-29B3-4332-9EA2-5C682E388F7D}">
      <dsp:nvSpPr>
        <dsp:cNvPr id="0" name=""/>
        <dsp:cNvSpPr/>
      </dsp:nvSpPr>
      <dsp:spPr>
        <a:xfrm rot="12090844">
          <a:off x="4917213" y="2428073"/>
          <a:ext cx="428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87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ABAB3-54A3-435E-B574-C5783807DDF5}">
      <dsp:nvSpPr>
        <dsp:cNvPr id="0" name=""/>
        <dsp:cNvSpPr/>
      </dsp:nvSpPr>
      <dsp:spPr>
        <a:xfrm>
          <a:off x="4932153" y="2279512"/>
          <a:ext cx="2084662" cy="961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latin typeface="Joinks"/>
            </a:rPr>
            <a:t>Всеїдність</a:t>
          </a:r>
          <a:endParaRPr lang="ru-RU" sz="2000" b="1" kern="1200" dirty="0">
            <a:solidFill>
              <a:srgbClr val="C00000"/>
            </a:solidFill>
            <a:latin typeface="Joinks"/>
          </a:endParaRPr>
        </a:p>
      </dsp:txBody>
      <dsp:txXfrm>
        <a:off x="4979094" y="2326453"/>
        <a:ext cx="1990780" cy="86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0349-ABC7-4B9F-8D5E-B99380EDA684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6A66-9C53-42BA-A158-4F460F72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5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76A66-9C53-42BA-A158-4F460F72561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8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C8DDCE-A5A3-41A5-8E8A-6FECFE4486DA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83FC7C-5305-433A-A17E-B939E79D11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6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59.jpeg"/><Relationship Id="rId17" Type="http://schemas.openxmlformats.org/officeDocument/2006/relationships/image" Target="../media/image54.png"/><Relationship Id="rId2" Type="http://schemas.openxmlformats.org/officeDocument/2006/relationships/diagramData" Target="../diagrams/data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jpeg"/><Relationship Id="rId7" Type="http://schemas.openxmlformats.org/officeDocument/2006/relationships/image" Target="../media/image6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51.jpeg"/><Relationship Id="rId10" Type="http://schemas.openxmlformats.org/officeDocument/2006/relationships/image" Target="../media/image72.jpeg"/><Relationship Id="rId4" Type="http://schemas.openxmlformats.org/officeDocument/2006/relationships/image" Target="../media/image30.jpeg"/><Relationship Id="rId9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2.jpeg"/><Relationship Id="rId5" Type="http://schemas.openxmlformats.org/officeDocument/2006/relationships/image" Target="../media/image77.jpeg"/><Relationship Id="rId10" Type="http://schemas.openxmlformats.org/officeDocument/2006/relationships/image" Target="../media/image45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5/Red_junglefowl_hm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upload.wikimedia.org/wikipedia/commons/9/97/Ducks_in_plymouth,_massachusett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111" y="188640"/>
            <a:ext cx="808484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4989" y="1988840"/>
            <a:ext cx="331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Вступ 1.1.Походження </a:t>
            </a:r>
            <a:r>
              <a:rPr lang="uk-UA" sz="2400" b="1" dirty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птиці та її біологічні особливості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60197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</a:rPr>
              <a:t>Мультимедійний супровід лекції</a:t>
            </a:r>
          </a:p>
          <a:p>
            <a:pPr lvl="0" algn="ctr"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з дисципліни  </a:t>
            </a:r>
            <a:r>
              <a:rPr lang="uk-UA" b="1" kern="0" dirty="0">
                <a:solidFill>
                  <a:srgbClr val="C00000"/>
                </a:solidFill>
                <a:latin typeface="Joinks"/>
              </a:rPr>
              <a:t>«Технологія виробництва продукції птахівництва»</a:t>
            </a:r>
            <a:endParaRPr lang="ru-RU" kern="0" dirty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694309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b="1" kern="0" dirty="0" smtClean="0">
                <a:latin typeface="Joinks"/>
                <a:ea typeface="Calibri"/>
                <a:cs typeface="Times New Roman"/>
              </a:rPr>
              <a:t>Викладачі </a:t>
            </a:r>
            <a:r>
              <a:rPr lang="uk-UA" b="1" kern="0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uk-UA" b="1" kern="0" dirty="0" err="1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 smtClean="0">
                <a:solidFill>
                  <a:srgbClr val="C0000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І.В.</a:t>
            </a:r>
            <a:endParaRPr lang="ru-RU" b="1" kern="0" dirty="0">
              <a:solidFill>
                <a:srgbClr val="C00000"/>
              </a:solidFill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452951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Тема лекції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11" name="Picture 5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95" y="412543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Мои документы\Мои рисунки\ФОТО ДЛЯ ПРЕЗЕНТАЦІЙ\предок китайських гус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8" y="2623994"/>
            <a:ext cx="1796915" cy="16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Мои рисунки\ФОТО ДЛЯ ПРЕЗЕНТАЦІЙ\дика гу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6" y="1500772"/>
            <a:ext cx="2087587" cy="166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Мои рисунки\ФОТО ДЛЯ ПРЕЗЕНТАЦІЙ\дика гус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42" y="3657167"/>
            <a:ext cx="27527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Admin\Мои документы\Мои рисунки\ФОТО ДЛЯ ПРЕЗЕНТАЦІЙ\сіра гуска...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41" y="3925008"/>
            <a:ext cx="21145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Мои документы\Мои рисунки\ФОТО ДЛЯ ПРЕЗЕНТАЦІЙ\дикі гуси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" y="0"/>
            <a:ext cx="2076450" cy="150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Admin\Мои документы\Мои рисунки\ФОТО ДЛЯ ПРЕЗЕНТАЦІЙ\дикі гуси.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79" y="5067897"/>
            <a:ext cx="2303736" cy="169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Admin\Мои документы\Мои рисунки\ФОТО ДЛЯ ПРЕЗЕНТАЦІЙ\сіра гуска...предок всіх гусе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1" y="5061881"/>
            <a:ext cx="2304256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9085" y="273332"/>
            <a:ext cx="5174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уси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були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одомашнені</a:t>
            </a:r>
            <a:r>
              <a:rPr lang="ru-RU" sz="2400" b="1" dirty="0">
                <a:latin typeface="Joinks"/>
              </a:rPr>
              <a:t> першими </a:t>
            </a:r>
            <a:r>
              <a:rPr lang="ru-RU" sz="2400" b="1" dirty="0" err="1">
                <a:latin typeface="Joinks"/>
              </a:rPr>
              <a:t>серед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sz="2400" b="1" dirty="0">
                <a:latin typeface="Joinks"/>
              </a:rPr>
              <a:t>. </a:t>
            </a:r>
            <a:endParaRPr lang="ru-RU" sz="2400" b="1" dirty="0" smtClean="0">
              <a:latin typeface="Joinks"/>
            </a:endParaRPr>
          </a:p>
        </p:txBody>
      </p:sp>
      <p:pic>
        <p:nvPicPr>
          <p:cNvPr id="13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1357" y="2828350"/>
            <a:ext cx="4183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Joinks"/>
              </a:rPr>
              <a:t>Сибірсько-китайський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Китаї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3592" y="4002796"/>
            <a:ext cx="2594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Нільський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Північній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Африці</a:t>
            </a:r>
            <a:endParaRPr lang="ru-RU" sz="2000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674" y="1894882"/>
            <a:ext cx="364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Joinks"/>
              </a:rPr>
              <a:t>Дикий </a:t>
            </a:r>
            <a:r>
              <a:rPr lang="ru-RU" sz="2000" b="1" dirty="0" err="1">
                <a:latin typeface="Joinks"/>
              </a:rPr>
              <a:t>сірий</a:t>
            </a:r>
            <a:r>
              <a:rPr lang="ru-RU" sz="2000" b="1" dirty="0">
                <a:latin typeface="Joinks"/>
              </a:rPr>
              <a:t> вид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Європі</a:t>
            </a:r>
            <a:endParaRPr lang="ru-RU" sz="20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6932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99646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Індики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3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0107" y="951837"/>
            <a:ext cx="5856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Joinks"/>
              </a:rPr>
              <a:t>     У </a:t>
            </a:r>
            <a:r>
              <a:rPr lang="ru-RU" sz="2000" b="1" dirty="0" err="1">
                <a:latin typeface="Joinks"/>
              </a:rPr>
              <a:t>різних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країнах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світу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називають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неоднаково</a:t>
            </a:r>
            <a:r>
              <a:rPr lang="ru-RU" sz="2000" b="1" dirty="0">
                <a:latin typeface="Joinks"/>
              </a:rPr>
              <a:t>: в </a:t>
            </a:r>
            <a:r>
              <a:rPr lang="ru-RU" sz="2000" b="1" dirty="0" err="1">
                <a:latin typeface="Joinks"/>
              </a:rPr>
              <a:t>Америці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гобблерами</a:t>
            </a:r>
            <a:r>
              <a:rPr lang="ru-RU" sz="2000" b="1" dirty="0">
                <a:latin typeface="Joinks"/>
              </a:rPr>
              <a:t> (а </a:t>
            </a:r>
            <a:r>
              <a:rPr lang="ru-RU" sz="2000" b="1" dirty="0" err="1">
                <a:latin typeface="Joinks"/>
              </a:rPr>
              <a:t>фермери</a:t>
            </a:r>
            <a:r>
              <a:rPr lang="ru-RU" sz="2000" b="1" dirty="0">
                <a:latin typeface="Joinks"/>
              </a:rPr>
              <a:t> просто Томом), в </a:t>
            </a:r>
            <a:r>
              <a:rPr lang="ru-RU" sz="2000" b="1" dirty="0" err="1">
                <a:latin typeface="Joinks"/>
              </a:rPr>
              <a:t>Англії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теки-</a:t>
            </a:r>
            <a:r>
              <a:rPr lang="ru-RU" sz="2000" b="1" dirty="0" err="1">
                <a:latin typeface="Joinks"/>
              </a:rPr>
              <a:t>турецька</a:t>
            </a:r>
            <a:r>
              <a:rPr lang="ru-RU" sz="2000" b="1" dirty="0">
                <a:latin typeface="Joinks"/>
              </a:rPr>
              <a:t>, В </a:t>
            </a:r>
            <a:r>
              <a:rPr lang="ru-RU" sz="2000" b="1" dirty="0" err="1">
                <a:latin typeface="Joinks"/>
              </a:rPr>
              <a:t>Україні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індиками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тобто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індійською</a:t>
            </a:r>
            <a:r>
              <a:rPr lang="ru-RU" sz="2000" b="1" dirty="0">
                <a:latin typeface="Joinks"/>
              </a:rPr>
              <a:t> птицею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800" y="26281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Породи </a:t>
            </a:r>
            <a:r>
              <a:rPr lang="ru-RU" sz="2000" b="1" dirty="0" err="1">
                <a:latin typeface="Joinks"/>
              </a:rPr>
              <a:t>домашніх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походять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двох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підвидів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які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водяться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Південній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Північній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Америці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8452" y="3605549"/>
            <a:ext cx="508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Індики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з </a:t>
            </a:r>
            <a:r>
              <a:rPr lang="ru-RU" sz="2000" b="1" dirty="0" err="1">
                <a:latin typeface="Joinks"/>
              </a:rPr>
              <a:t>Південної</a:t>
            </a:r>
            <a:r>
              <a:rPr lang="ru-RU" sz="2000" b="1" dirty="0">
                <a:latin typeface="Joinks"/>
              </a:rPr>
              <a:t> Америки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малі</a:t>
            </a:r>
            <a:r>
              <a:rPr lang="ru-RU" sz="2000" b="1" dirty="0">
                <a:latin typeface="Joinks"/>
              </a:rPr>
              <a:t>,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а </a:t>
            </a:r>
            <a:r>
              <a:rPr lang="ru-RU" sz="2000" b="1" dirty="0">
                <a:latin typeface="Joinks"/>
              </a:rPr>
              <a:t>з </a:t>
            </a:r>
            <a:r>
              <a:rPr lang="ru-RU" sz="2000" b="1" dirty="0" err="1">
                <a:latin typeface="Joinks"/>
              </a:rPr>
              <a:t>Північної</a:t>
            </a:r>
            <a:r>
              <a:rPr lang="ru-RU" sz="2000" b="1" dirty="0">
                <a:latin typeface="Joinks"/>
              </a:rPr>
              <a:t> Америки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великі</a:t>
            </a:r>
            <a:endParaRPr lang="ru-RU" sz="2000" b="1" dirty="0"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97" y="4351541"/>
            <a:ext cx="5586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Вчені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вважають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основним</a:t>
            </a:r>
            <a:r>
              <a:rPr lang="ru-RU" sz="2000" b="1" dirty="0">
                <a:latin typeface="Joinks"/>
              </a:rPr>
              <a:t> предком </a:t>
            </a:r>
            <a:r>
              <a:rPr lang="ru-RU" sz="2000" b="1" dirty="0" err="1">
                <a:latin typeface="Joinks"/>
              </a:rPr>
              <a:t>домашніх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є </a:t>
            </a:r>
            <a:r>
              <a:rPr lang="ru-RU" sz="2000" b="1" dirty="0" err="1">
                <a:latin typeface="Joinks"/>
              </a:rPr>
              <a:t>північноамериканський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підвид</a:t>
            </a:r>
            <a:r>
              <a:rPr lang="ru-RU" sz="2000" b="1" dirty="0">
                <a:latin typeface="Joinks"/>
              </a:rPr>
              <a:t> диких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. У 1523 </a:t>
            </a:r>
            <a:r>
              <a:rPr lang="ru-RU" sz="2000" b="1" dirty="0" err="1">
                <a:latin typeface="Joinks"/>
              </a:rPr>
              <a:t>році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іспанці</a:t>
            </a:r>
            <a:r>
              <a:rPr lang="ru-RU" sz="2000" b="1" dirty="0">
                <a:latin typeface="Joinks"/>
              </a:rPr>
              <a:t> завезли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Європи</a:t>
            </a:r>
            <a:r>
              <a:rPr lang="ru-RU" sz="2000" b="1" dirty="0">
                <a:latin typeface="Joinks"/>
              </a:rPr>
              <a:t>, а </a:t>
            </a:r>
            <a:r>
              <a:rPr lang="ru-RU" sz="2000" b="1" dirty="0" err="1">
                <a:latin typeface="Joinks"/>
              </a:rPr>
              <a:t>звідти</a:t>
            </a:r>
            <a:r>
              <a:rPr lang="ru-RU" sz="2000" b="1" dirty="0">
                <a:latin typeface="Joinks"/>
              </a:rPr>
              <a:t> вони </a:t>
            </a:r>
            <a:r>
              <a:rPr lang="ru-RU" sz="2000" b="1" dirty="0" err="1">
                <a:latin typeface="Joinks"/>
              </a:rPr>
              <a:t>під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назвою</a:t>
            </a:r>
            <a:r>
              <a:rPr lang="ru-RU" sz="2000" b="1" dirty="0">
                <a:latin typeface="Joinks"/>
              </a:rPr>
              <a:t> "</a:t>
            </a:r>
            <a:r>
              <a:rPr lang="ru-RU" sz="2000" b="1" dirty="0" err="1" smtClean="0">
                <a:latin typeface="Joinks"/>
              </a:rPr>
              <a:t>заморські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куриці</a:t>
            </a:r>
            <a:r>
              <a:rPr lang="ru-RU" sz="2000" b="1" dirty="0">
                <a:latin typeface="Joinks"/>
              </a:rPr>
              <a:t>" </a:t>
            </a:r>
            <a:r>
              <a:rPr lang="ru-RU" sz="2000" b="1" dirty="0" err="1">
                <a:latin typeface="Joinks"/>
              </a:rPr>
              <a:t>розселилися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Азії</a:t>
            </a:r>
            <a:r>
              <a:rPr lang="ru-RU" dirty="0"/>
              <a:t>.</a:t>
            </a:r>
          </a:p>
        </p:txBody>
      </p:sp>
      <p:pic>
        <p:nvPicPr>
          <p:cNvPr id="5122" name="Picture 2" descr="C:\Documents and Settings\Admin\Мои документы\Мои рисунки\Холдинг АВАНГАРД\індик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9" y="2"/>
            <a:ext cx="2718592" cy="26281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C:\Documents and Settings\Admin\Мои документы\Мои рисунки\Холдинг АВАНГАРД\індик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4509120"/>
            <a:ext cx="2834406" cy="23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70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768752" cy="45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4977" y="80735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Біологічні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особливості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та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господарсько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корисні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ознаки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сучасних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порід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2" y="4443140"/>
            <a:ext cx="2232025" cy="142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Admin\Мои документы\Картинки з нету\ахалтекінська поро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78" y="4443140"/>
            <a:ext cx="23812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Холдинг АВАНГАРД\чорно-ряба кор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986">
            <a:off x="299450" y="1916832"/>
            <a:ext cx="2112310" cy="1453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ФОТО ДЛЯ ПРЕЗЕНТАЦІЙ\свинки в станк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44">
            <a:off x="6731360" y="1907519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ФОТО ДЛЯ ПРЕЗЕНТАЦІЙ\крол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12" y="5661247"/>
            <a:ext cx="2076450" cy="1220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4" y="0"/>
            <a:ext cx="11398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4893489"/>
              </p:ext>
            </p:extLst>
          </p:nvPr>
        </p:nvGraphicFramePr>
        <p:xfrm>
          <a:off x="827584" y="1052736"/>
          <a:ext cx="7848871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Мои рисунки\Холдинг АВАНГАРД\візитка 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1525004" cy="1456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Холдинг АВАНГАРД\квочка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7"/>
            <a:ext cx="1520639" cy="134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Холдинг АВАНГАРД\курчата-годівниця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32657"/>
            <a:ext cx="1551012" cy="134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Холдинг АВАНГАРД\інкубація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03" y="4014716"/>
            <a:ext cx="1359024" cy="1008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Холдинг АВАНГАРД\курча - обезперене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" y="2358854"/>
            <a:ext cx="1359024" cy="1023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Холдинг АВАНГАРД\підлогове утримання -годівля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40270"/>
            <a:ext cx="1296144" cy="1104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Мои рисунки\Холдинг АВАНГАРД\утримання добові курчата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46" y="4071186"/>
            <a:ext cx="1384498" cy="10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Мои рисунки\Холдинг АВАНГАРД\смішне ципл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1248"/>
            <a:ext cx="1617340" cy="119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81" y="1053209"/>
            <a:ext cx="7921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4" y="4928437"/>
            <a:ext cx="1139520" cy="120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05" y="2968896"/>
            <a:ext cx="7921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41340"/>
            <a:ext cx="4032448" cy="34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6264" y="195010"/>
            <a:ext cx="5123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Внутрішні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органи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курки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247" y="4334232"/>
            <a:ext cx="87026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Joinks"/>
              </a:rPr>
              <a:t>1 – </a:t>
            </a:r>
            <a:r>
              <a:rPr lang="ru-RU" sz="2000" b="1" dirty="0" err="1" smtClean="0">
                <a:latin typeface="Joinks"/>
              </a:rPr>
              <a:t>головні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бронхи; 2 – </a:t>
            </a:r>
            <a:r>
              <a:rPr lang="ru-RU" sz="2000" b="1" dirty="0" err="1">
                <a:latin typeface="Joinks"/>
              </a:rPr>
              <a:t>легені</a:t>
            </a:r>
            <a:r>
              <a:rPr lang="ru-RU" sz="2000" b="1" dirty="0">
                <a:latin typeface="Joinks"/>
              </a:rPr>
              <a:t>; 3 – </a:t>
            </a:r>
            <a:r>
              <a:rPr lang="ru-RU" sz="2000" b="1" dirty="0" err="1">
                <a:latin typeface="Joinks"/>
              </a:rPr>
              <a:t>сліпі</a:t>
            </a:r>
            <a:r>
              <a:rPr lang="ru-RU" sz="2000" b="1" dirty="0">
                <a:latin typeface="Joinks"/>
              </a:rPr>
              <a:t> кишки; 5 – </a:t>
            </a:r>
            <a:r>
              <a:rPr lang="ru-RU" sz="2000" b="1" dirty="0" err="1">
                <a:latin typeface="Joinks"/>
              </a:rPr>
              <a:t>яєчник</a:t>
            </a:r>
            <a:r>
              <a:rPr lang="ru-RU" sz="2000" b="1" dirty="0">
                <a:latin typeface="Joinks"/>
              </a:rPr>
              <a:t>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6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яйцепровід</a:t>
            </a:r>
            <a:r>
              <a:rPr lang="ru-RU" sz="2000" b="1" dirty="0">
                <a:latin typeface="Joinks"/>
              </a:rPr>
              <a:t>; 7 – клоака; 8 – пряма кишка; 9 – </a:t>
            </a:r>
            <a:r>
              <a:rPr lang="ru-RU" sz="2000" b="1" dirty="0" err="1">
                <a:latin typeface="Joinks"/>
              </a:rPr>
              <a:t>брижа</a:t>
            </a:r>
            <a:r>
              <a:rPr lang="ru-RU" sz="2000" b="1" dirty="0">
                <a:latin typeface="Joinks"/>
              </a:rPr>
              <a:t>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10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порожня</a:t>
            </a:r>
            <a:r>
              <a:rPr lang="ru-RU" sz="2000" b="1" dirty="0">
                <a:latin typeface="Joinks"/>
              </a:rPr>
              <a:t> кишка; 11 – </a:t>
            </a:r>
            <a:r>
              <a:rPr lang="ru-RU" sz="2000" b="1" dirty="0" err="1">
                <a:latin typeface="Joinks"/>
              </a:rPr>
              <a:t>дванадцятипала</a:t>
            </a:r>
            <a:r>
              <a:rPr lang="ru-RU" sz="2000" b="1" dirty="0">
                <a:latin typeface="Joinks"/>
              </a:rPr>
              <a:t> кишка;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12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підшлункова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залоза</a:t>
            </a:r>
            <a:r>
              <a:rPr lang="ru-RU" sz="2000" b="1" dirty="0">
                <a:latin typeface="Joinks"/>
              </a:rPr>
              <a:t>; 13 – </a:t>
            </a:r>
            <a:r>
              <a:rPr lang="ru-RU" sz="2000" b="1" dirty="0" err="1">
                <a:latin typeface="Joinks"/>
              </a:rPr>
              <a:t>м’язовий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шлунок</a:t>
            </a:r>
            <a:r>
              <a:rPr lang="ru-RU" sz="2000" b="1" dirty="0">
                <a:latin typeface="Joinks"/>
              </a:rPr>
              <a:t>; 14 – </a:t>
            </a:r>
            <a:r>
              <a:rPr lang="ru-RU" sz="2000" b="1" dirty="0" err="1">
                <a:latin typeface="Joinks"/>
              </a:rPr>
              <a:t>печінка</a:t>
            </a:r>
            <a:r>
              <a:rPr lang="ru-RU" sz="2000" b="1" dirty="0">
                <a:latin typeface="Joinks"/>
              </a:rPr>
              <a:t>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15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селезінка</a:t>
            </a:r>
            <a:r>
              <a:rPr lang="ru-RU" sz="2000" b="1" dirty="0">
                <a:latin typeface="Joinks"/>
              </a:rPr>
              <a:t>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16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жовчний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міхур</a:t>
            </a:r>
            <a:r>
              <a:rPr lang="ru-RU" sz="2000" b="1" dirty="0">
                <a:latin typeface="Joinks"/>
              </a:rPr>
              <a:t>; 17 – </a:t>
            </a:r>
            <a:r>
              <a:rPr lang="ru-RU" sz="2000" b="1" dirty="0" err="1">
                <a:latin typeface="Joinks"/>
              </a:rPr>
              <a:t>залозистий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шлунок</a:t>
            </a:r>
            <a:r>
              <a:rPr lang="ru-RU" sz="2000" b="1" dirty="0">
                <a:latin typeface="Joinks"/>
              </a:rPr>
              <a:t>; 18 – </a:t>
            </a:r>
            <a:r>
              <a:rPr lang="ru-RU" sz="2000" b="1" dirty="0" err="1">
                <a:latin typeface="Joinks"/>
              </a:rPr>
              <a:t>серце</a:t>
            </a:r>
            <a:r>
              <a:rPr lang="ru-RU" sz="2000" b="1" dirty="0">
                <a:latin typeface="Joinks"/>
              </a:rPr>
              <a:t>; 19 – </a:t>
            </a:r>
            <a:r>
              <a:rPr lang="ru-RU" sz="2000" b="1" dirty="0" err="1">
                <a:latin typeface="Joinks"/>
              </a:rPr>
              <a:t>воло</a:t>
            </a:r>
            <a:r>
              <a:rPr lang="ru-RU" sz="2000" b="1" dirty="0">
                <a:latin typeface="Joinks"/>
              </a:rPr>
              <a:t>; </a:t>
            </a:r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20 </a:t>
            </a:r>
            <a:r>
              <a:rPr lang="ru-RU" sz="2000" b="1" dirty="0">
                <a:latin typeface="Joinks"/>
              </a:rPr>
              <a:t>– трахея; 21 – </a:t>
            </a:r>
            <a:r>
              <a:rPr lang="ru-RU" sz="2000" b="1" dirty="0" err="1">
                <a:latin typeface="Joinks"/>
              </a:rPr>
              <a:t>стравохід</a:t>
            </a:r>
            <a:r>
              <a:rPr lang="ru-RU" sz="2000" b="1" dirty="0">
                <a:latin typeface="Joinks"/>
              </a:rPr>
              <a:t>; 22 – </a:t>
            </a:r>
            <a:r>
              <a:rPr lang="ru-RU" sz="2000" b="1" dirty="0" err="1">
                <a:latin typeface="Joinks"/>
              </a:rPr>
              <a:t>верхня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дихальна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гортань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543907"/>
            <a:ext cx="310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Скелет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птахів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64" y="1448587"/>
            <a:ext cx="2699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Joinks"/>
              </a:rPr>
              <a:t>  У </a:t>
            </a:r>
            <a:r>
              <a:rPr lang="ru-RU" sz="2000" b="1" dirty="0" err="1" smtClean="0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замість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передніх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кінцівок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 smtClean="0">
                <a:latin typeface="Joinks"/>
              </a:rPr>
              <a:t>крила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smtClean="0">
                <a:latin typeface="Joinks"/>
              </a:rPr>
              <a:t>а </a:t>
            </a:r>
            <a:r>
              <a:rPr lang="ru-RU" sz="2000" b="1" dirty="0" err="1" smtClean="0">
                <a:latin typeface="Joinks"/>
              </a:rPr>
              <a:t>замість</a:t>
            </a:r>
            <a:r>
              <a:rPr lang="ru-RU" sz="2000" b="1" dirty="0" smtClean="0">
                <a:latin typeface="Joinks"/>
              </a:rPr>
              <a:t> шерстинок  – </a:t>
            </a:r>
            <a:r>
              <a:rPr lang="ru-RU" sz="2000" b="1" dirty="0" err="1" smtClean="0">
                <a:latin typeface="Joinks"/>
              </a:rPr>
              <a:t>пір</a:t>
            </a:r>
            <a:r>
              <a:rPr lang="en-US" sz="2000" b="1" dirty="0" smtClean="0">
                <a:latin typeface="Joinks"/>
              </a:rPr>
              <a:t>’</a:t>
            </a:r>
            <a:r>
              <a:rPr lang="uk-UA" sz="2000" b="1" dirty="0" smtClean="0">
                <a:latin typeface="Joinks"/>
              </a:rPr>
              <a:t>я.</a:t>
            </a:r>
          </a:p>
          <a:p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скелета </a:t>
            </a:r>
            <a:r>
              <a:rPr lang="ru-RU" sz="2000" b="1" dirty="0" err="1">
                <a:latin typeface="Joinks"/>
              </a:rPr>
              <a:t>птахів</a:t>
            </a:r>
            <a:r>
              <a:rPr lang="ru-RU" sz="2000" b="1" dirty="0">
                <a:latin typeface="Joinks"/>
              </a:rPr>
              <a:t> становить у курей 9% </a:t>
            </a:r>
            <a:r>
              <a:rPr lang="ru-RU" sz="2000" b="1" dirty="0" err="1">
                <a:latin typeface="Joinks"/>
              </a:rPr>
              <a:t>маси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тіла</a:t>
            </a:r>
            <a:r>
              <a:rPr lang="ru-RU" sz="2000" b="1" dirty="0">
                <a:latin typeface="Joinks"/>
              </a:rPr>
              <a:t>, у качок – 10,6</a:t>
            </a:r>
            <a:r>
              <a:rPr lang="ru-RU" sz="2000" b="1" dirty="0" smtClean="0">
                <a:latin typeface="Joinks"/>
              </a:rPr>
              <a:t>%.</a:t>
            </a:r>
            <a:r>
              <a:rPr lang="en-US" sz="2000" b="1" dirty="0" smtClean="0">
                <a:latin typeface="Joinks"/>
              </a:rPr>
              <a:t> </a:t>
            </a:r>
            <a:endParaRPr lang="uk-UA" sz="2000" b="1" dirty="0" smtClean="0">
              <a:latin typeface="Joinks"/>
            </a:endParaRPr>
          </a:p>
          <a:p>
            <a:endParaRPr lang="uk-UA" sz="2000" b="1" dirty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Трубчасті кістки тонкостінні, вони містять повітря.</a:t>
            </a:r>
            <a:endParaRPr lang="ru-RU" sz="2000" b="1" dirty="0">
              <a:latin typeface="Joinks"/>
            </a:endParaRPr>
          </a:p>
        </p:txBody>
      </p:sp>
      <p:pic>
        <p:nvPicPr>
          <p:cNvPr id="5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ФОТО ДЛЯ ПРЕЗЕНТАЦІЙ\симпатя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34" y="124948"/>
            <a:ext cx="10382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Мои документы\Мои рисунки\ФОТО ДЛЯ ПРЕЗЕНТАЦІЙ\емблема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27" y="105368"/>
            <a:ext cx="1113042" cy="142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кел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9" y="1553698"/>
            <a:ext cx="370522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526564"/>
            <a:ext cx="2841625" cy="193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Admin\Мои документы\Мои рисунки\ФОТО ДЛЯ ПРЕЗЕНТАЦІЙ\смішне каче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428750" cy="1700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569" y="223354"/>
            <a:ext cx="724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Багатоплідність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скороспілість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забезпечують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їй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економічну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вигідність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із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господарської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точки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зору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604" y="1614575"/>
            <a:ext cx="288558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Joinks"/>
              </a:rPr>
              <a:t>Від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однієї</a:t>
            </a:r>
            <a:r>
              <a:rPr lang="ru-RU" sz="2000" b="1" dirty="0">
                <a:latin typeface="Joinks"/>
              </a:rPr>
              <a:t> курки за </a:t>
            </a:r>
            <a:r>
              <a:rPr lang="ru-RU" sz="2000" b="1" dirty="0" err="1">
                <a:latin typeface="Joinks"/>
              </a:rPr>
              <a:t>рік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можна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одержати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180–200 </a:t>
            </a:r>
            <a:r>
              <a:rPr lang="ru-RU" sz="2000" b="1" dirty="0" smtClean="0">
                <a:latin typeface="Joinks"/>
              </a:rPr>
              <a:t>курчат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000" b="1" dirty="0" err="1" smtClean="0">
                <a:latin typeface="Joinks"/>
              </a:rPr>
              <a:t>Від</a:t>
            </a:r>
            <a:r>
              <a:rPr lang="ru-RU" sz="2000" b="1" dirty="0" smtClean="0">
                <a:latin typeface="Joinks"/>
              </a:rPr>
              <a:t> качки </a:t>
            </a:r>
            <a:r>
              <a:rPr lang="ru-RU" sz="2000" b="1" dirty="0" smtClean="0">
                <a:latin typeface="Joinks"/>
              </a:rPr>
              <a:t>– 30–100 </a:t>
            </a:r>
            <a:r>
              <a:rPr lang="ru-RU" sz="2000" b="1" dirty="0" err="1" smtClean="0">
                <a:latin typeface="Joinks"/>
              </a:rPr>
              <a:t>каченят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 smtClean="0">
              <a:latin typeface="Joinks"/>
            </a:endParaRPr>
          </a:p>
          <a:p>
            <a:r>
              <a:rPr lang="ru-RU" sz="2000" b="1" dirty="0" err="1">
                <a:latin typeface="Joinks"/>
              </a:rPr>
              <a:t>В</a:t>
            </a:r>
            <a:r>
              <a:rPr lang="ru-RU" sz="2000" b="1" dirty="0" err="1" smtClean="0">
                <a:latin typeface="Joinks"/>
              </a:rPr>
              <a:t>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гуски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30–40 </a:t>
            </a:r>
            <a:r>
              <a:rPr lang="ru-RU" sz="2000" b="1" dirty="0" err="1" smtClean="0">
                <a:latin typeface="Joinks"/>
              </a:rPr>
              <a:t>гусенят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 smtClean="0">
              <a:latin typeface="Joinks"/>
            </a:endParaRPr>
          </a:p>
          <a:p>
            <a:r>
              <a:rPr lang="ru-RU" sz="2000" b="1" dirty="0" err="1">
                <a:latin typeface="Joinks"/>
              </a:rPr>
              <a:t>В</a:t>
            </a:r>
            <a:r>
              <a:rPr lang="ru-RU" sz="2000" b="1" dirty="0" err="1" smtClean="0">
                <a:latin typeface="Joinks"/>
              </a:rPr>
              <a:t>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індички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70–80 </a:t>
            </a:r>
            <a:r>
              <a:rPr lang="ru-RU" sz="2000" b="1" dirty="0" err="1" smtClean="0">
                <a:latin typeface="Joinks"/>
              </a:rPr>
              <a:t>індиченят</a:t>
            </a:r>
            <a:r>
              <a:rPr lang="ru-RU" sz="2000" b="1" dirty="0" smtClean="0">
                <a:latin typeface="Joinks"/>
              </a:rPr>
              <a:t> </a:t>
            </a:r>
            <a:endParaRPr lang="ru-RU" sz="2000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2751" y="5842337"/>
            <a:ext cx="4564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п'ятимісячному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віці</a:t>
            </a:r>
            <a:r>
              <a:rPr lang="ru-RU" sz="2000" b="1" dirty="0">
                <a:latin typeface="Joinks"/>
              </a:rPr>
              <a:t>, а </a:t>
            </a:r>
            <a:r>
              <a:rPr lang="ru-RU" sz="2000" b="1" dirty="0" err="1">
                <a:latin typeface="Joinks"/>
              </a:rPr>
              <a:t>іноді</a:t>
            </a:r>
            <a:r>
              <a:rPr lang="ru-RU" sz="2000" b="1" dirty="0">
                <a:latin typeface="Joinks"/>
              </a:rPr>
              <a:t> й </a:t>
            </a:r>
            <a:r>
              <a:rPr lang="ru-RU" sz="2000" b="1" dirty="0" err="1" smtClean="0">
                <a:latin typeface="Joinks"/>
              </a:rPr>
              <a:t>раніше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>
                <a:latin typeface="Joinks"/>
              </a:rPr>
              <a:t>кури </a:t>
            </a:r>
            <a:r>
              <a:rPr lang="ru-RU" sz="2000" b="1" dirty="0" err="1">
                <a:latin typeface="Joinks"/>
              </a:rPr>
              <a:t>вже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починають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відкладати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яйця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992812" y="1509379"/>
            <a:ext cx="31042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Joinks"/>
              </a:rPr>
              <a:t>Від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однієї</a:t>
            </a:r>
            <a:r>
              <a:rPr lang="ru-RU" sz="2000" b="1" dirty="0" smtClean="0">
                <a:latin typeface="Joinks"/>
              </a:rPr>
              <a:t> свиноматки </a:t>
            </a:r>
            <a:r>
              <a:rPr lang="ru-RU" sz="2000" b="1" dirty="0" err="1" smtClean="0">
                <a:latin typeface="Joinks"/>
              </a:rPr>
              <a:t>ж.м</a:t>
            </a:r>
            <a:r>
              <a:rPr lang="ru-RU" sz="2000" b="1" dirty="0" smtClean="0">
                <a:latin typeface="Joinks"/>
              </a:rPr>
              <a:t>. 150 кг  за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можна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одержати</a:t>
            </a:r>
            <a:r>
              <a:rPr lang="ru-RU" sz="2000" b="1" dirty="0" smtClean="0">
                <a:latin typeface="Joinks"/>
              </a:rPr>
              <a:t> 16 поросят і </a:t>
            </a:r>
            <a:r>
              <a:rPr lang="ru-RU" sz="2000" b="1" dirty="0" err="1" smtClean="0">
                <a:latin typeface="Joinks"/>
              </a:rPr>
              <a:t>отримати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</a:t>
            </a:r>
            <a:r>
              <a:rPr lang="ru-RU" sz="2000" b="1" dirty="0" smtClean="0">
                <a:latin typeface="Joinks"/>
              </a:rPr>
              <a:t> них 1600 кг </a:t>
            </a:r>
            <a:r>
              <a:rPr lang="ru-RU" sz="2000" b="1" dirty="0" err="1" smtClean="0">
                <a:latin typeface="Joinks"/>
              </a:rPr>
              <a:t>свинини</a:t>
            </a:r>
            <a:r>
              <a:rPr lang="ru-RU" sz="2000" b="1" dirty="0" smtClean="0">
                <a:latin typeface="Joinks"/>
              </a:rPr>
              <a:t>, а 50 м</a:t>
            </a:r>
            <a:r>
              <a:rPr lang="en-US" sz="2000" b="1" dirty="0" smtClean="0">
                <a:latin typeface="Joinks"/>
              </a:rPr>
              <a:t>’</a:t>
            </a:r>
            <a:r>
              <a:rPr lang="uk-UA" sz="2000" b="1" dirty="0" smtClean="0">
                <a:latin typeface="Joinks"/>
              </a:rPr>
              <a:t>ясних курей з такою ж загальною масою, як свиноматка, здатні дати 10000 кг цінного дієтичного м</a:t>
            </a:r>
            <a:r>
              <a:rPr lang="en-US" sz="2000" b="1" dirty="0" smtClean="0">
                <a:latin typeface="Joinks"/>
              </a:rPr>
              <a:t>’</a:t>
            </a:r>
            <a:r>
              <a:rPr lang="uk-UA" sz="2000" b="1" dirty="0" smtClean="0">
                <a:latin typeface="Joinks"/>
              </a:rPr>
              <a:t>яса.</a:t>
            </a:r>
          </a:p>
          <a:p>
            <a:endParaRPr lang="uk-UA" sz="2000" b="1" dirty="0" smtClean="0">
              <a:latin typeface="Joinks"/>
            </a:endParaRPr>
          </a:p>
          <a:p>
            <a:r>
              <a:rPr lang="uk-UA" sz="2000" b="1" dirty="0" smtClean="0">
                <a:latin typeface="Joinks"/>
              </a:rPr>
              <a:t>На 1 кг приросту витрати корму у </a:t>
            </a:r>
            <a:r>
              <a:rPr lang="uk-UA" sz="2000" b="1" dirty="0" err="1" smtClean="0">
                <a:latin typeface="Joinks"/>
              </a:rPr>
              <a:t>птиці–</a:t>
            </a:r>
            <a:r>
              <a:rPr lang="uk-UA" sz="2000" b="1" dirty="0" smtClean="0">
                <a:latin typeface="Joinks"/>
              </a:rPr>
              <a:t>  2–2.5 </a:t>
            </a:r>
            <a:r>
              <a:rPr lang="uk-UA" sz="2000" b="1" dirty="0" smtClean="0">
                <a:latin typeface="Joinks"/>
              </a:rPr>
              <a:t>кг, а у свиней </a:t>
            </a:r>
            <a:r>
              <a:rPr lang="uk-UA" sz="2000" b="1" dirty="0" smtClean="0">
                <a:latin typeface="Joinks"/>
              </a:rPr>
              <a:t>–4.5–5 кг</a:t>
            </a:r>
            <a:endParaRPr lang="ru-RU" sz="2000" b="1" dirty="0">
              <a:latin typeface="Joinks"/>
            </a:endParaRPr>
          </a:p>
        </p:txBody>
      </p:sp>
      <p:pic>
        <p:nvPicPr>
          <p:cNvPr id="1026" name="Picture 2" descr="C:\Documents and Settings\Admin\Мои документы\Мои рисунки\ФОТО ДЛЯ ПРЕЗЕНТАЦІЙ\свинки в стан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15" y="1638022"/>
            <a:ext cx="1177400" cy="888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ФОТО ДЛЯ ПРЕЗЕНТАЦІЙ\каченятка добові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5" y="2939429"/>
            <a:ext cx="1711477" cy="110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Холдинг АВАНГАРД\індич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68" y="4513523"/>
            <a:ext cx="1633378" cy="1100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Холдинг АВАНГАРД\гомілки курячі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52" y="4570243"/>
            <a:ext cx="1143000" cy="8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ФОТО ДЛЯ ПРЕЗЕНТАЦІЙ\ципля-порос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70243"/>
            <a:ext cx="998129" cy="109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ФОТО ДЛЯ ПРЕЗЕНТАЦІЙ\смішна крт. куряча родин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2044077"/>
            <a:ext cx="1526589" cy="1151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Мои рисунки\ФОТО ДЛЯ ПРЕЗЕНТАЦІЙ\гуска з гувенятами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844179"/>
            <a:ext cx="1603375" cy="897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2" y="-243408"/>
            <a:ext cx="8568952" cy="151791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Питання самоконтролю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5904656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Joinks"/>
              </a:rPr>
              <a:t>1.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Назвіть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предків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домашніх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курей,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індиків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, качок, гусей і цесарок.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Joinks"/>
              </a:rPr>
              <a:t>2.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Який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вид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птиці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має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назву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«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Нуміда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мелеагрис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»?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Joinks"/>
              </a:rPr>
              <a:t>3. З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якою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метою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розводять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страусів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Joinks"/>
              </a:rPr>
              <a:t>4.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Які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Joinks"/>
              </a:rPr>
              <a:t>доместикаційні</a:t>
            </a:r>
            <a:r>
              <a:rPr lang="ru-RU" sz="24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зміни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відбулись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процесі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одомашнення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птиці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Joinks"/>
              </a:rPr>
              <a:t>5.За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якими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біологічними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особливостями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птиця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відрізняється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від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інших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видів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сільськогосподарських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Joinks"/>
              </a:rPr>
              <a:t>тварин</a:t>
            </a:r>
            <a:r>
              <a:rPr lang="ru-RU" sz="2400" b="1" dirty="0">
                <a:solidFill>
                  <a:schemeClr val="tx1"/>
                </a:solidFill>
                <a:latin typeface="Joinks"/>
              </a:rPr>
              <a:t>?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940152" y="1772816"/>
            <a:ext cx="2647528" cy="2608312"/>
          </a:xfrm>
        </p:spPr>
      </p:pic>
    </p:spTree>
    <p:extLst>
      <p:ext uri="{BB962C8B-B14F-4D97-AF65-F5344CB8AC3E}">
        <p14:creationId xmlns:p14="http://schemas.microsoft.com/office/powerpoint/2010/main" val="3355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\Мои документы\Мои рисунки\ФОТО ДЛЯ ПРЕЗЕНТАЦІЙ\фон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2" y="3037268"/>
            <a:ext cx="1973647" cy="1934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Мои документы\Мои рисунки\ФОТО ДЛЯ ПРЕЗЕНТАЦІЙ\фон 4 ци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3" y="1803910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\Мои документы\Мои рисунки\ФОТО ДЛЯ ПРЕЗЕНТАЦІЙ\піве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44" y="128534"/>
            <a:ext cx="1456556" cy="176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8" name="Picture 8" descr="C:\Documents and Settings\Admin\Мои документы\Мои рисунки\ФОТО ДЛЯ ПРЕЗЕНТАЦІЙ\качка.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84176" cy="171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dmin\Мои документы\Мои рисунки\ФОТО ДЛЯ ПРЕЗЕНТАЦІЙ\емблема Дня птахі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96" y="-1"/>
            <a:ext cx="1806008" cy="1716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Admin\Мои документы\Мои рисунки\ФОТО ДЛЯ ПРЕЗЕНТАЦІЙ\страусенятк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699792" cy="218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Admin\Мои документы\Мои рисунки\ФОТО ДЛЯ ПРЕЗЕНТАЦІЙ\гуси 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86" y="1892222"/>
            <a:ext cx="2071262" cy="1428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34" name="Picture 14" descr="C:\Documents and Settings\Admin\Мои документы\Мои рисунки\Холдинг АВАНГАРД\індик..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1" y="3149149"/>
            <a:ext cx="2003175" cy="189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35" name="Picture 15" descr="C:\Documents and Settings\Admin\Мои документы\Мои рисунки\ФОТО ДЛЯ ПРЕЗЕНТАЦІЙ\страус смішний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700588"/>
            <a:ext cx="2473325" cy="206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Documents and Settings\Admin\Мои документы\Мои рисунки\Холдинг АВАНГАРД\смішне ципля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86" y="4700589"/>
            <a:ext cx="2088231" cy="2157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4252" y="1538279"/>
            <a:ext cx="4197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5777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653" y="909870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План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5" y="1844824"/>
            <a:ext cx="623117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1.</a:t>
            </a:r>
            <a:r>
              <a:rPr lang="en-US" sz="2400" b="1" dirty="0" smtClean="0">
                <a:effectLst/>
                <a:latin typeface="Joinks"/>
                <a:ea typeface="Times New Roman"/>
                <a:cs typeface="Century Schoolbook"/>
              </a:rPr>
              <a:t> 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Значення птахівництва, стан галузі, тенденції і напрямки розвитку.</a:t>
            </a:r>
          </a:p>
          <a:p>
            <a:pPr algn="ctr">
              <a:spcBef>
                <a:spcPts val="625"/>
              </a:spcBef>
              <a:spcAft>
                <a:spcPts val="0"/>
              </a:spcAft>
            </a:pPr>
            <a:endParaRPr lang="ru-RU" sz="2400" dirty="0" smtClean="0">
              <a:effectLst/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2.</a:t>
            </a:r>
            <a:r>
              <a:rPr lang="en-US" sz="2400" b="1" dirty="0" smtClean="0">
                <a:effectLst/>
                <a:latin typeface="Joinks"/>
                <a:ea typeface="Times New Roman"/>
                <a:cs typeface="Century Schoolbook"/>
              </a:rPr>
              <a:t> 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Дикі предки свійської птиці та </a:t>
            </a:r>
            <a:r>
              <a:rPr lang="uk-UA" sz="2400" b="1" dirty="0" err="1" smtClean="0">
                <a:effectLst/>
                <a:latin typeface="Joinks"/>
                <a:ea typeface="Times New Roman"/>
                <a:cs typeface="Century Schoolbook"/>
              </a:rPr>
              <a:t>доместикаційні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 зміни в процесі одомашнення.</a:t>
            </a:r>
            <a:endParaRPr lang="ru-RU" sz="2400" dirty="0" smtClean="0">
              <a:effectLst/>
              <a:latin typeface="Joinks"/>
              <a:ea typeface="Times New Roman"/>
              <a:cs typeface="Times New Roman"/>
            </a:endParaRPr>
          </a:p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3.</a:t>
            </a:r>
            <a:r>
              <a:rPr lang="en-US" sz="2400" b="1" dirty="0" smtClean="0">
                <a:effectLst/>
                <a:latin typeface="Joinks"/>
                <a:ea typeface="Times New Roman"/>
                <a:cs typeface="Century Schoolbook"/>
              </a:rPr>
              <a:t> 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Біологічні особливості та </a:t>
            </a:r>
            <a:r>
              <a:rPr lang="uk-UA" sz="2400" b="1" dirty="0" err="1" smtClean="0">
                <a:effectLst/>
                <a:latin typeface="Joinks"/>
                <a:ea typeface="Times New Roman"/>
                <a:cs typeface="Century Schoolbook"/>
              </a:rPr>
              <a:t>господарсько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 корисні </a:t>
            </a:r>
            <a:r>
              <a:rPr lang="uk-UA" sz="2400" b="1" dirty="0" smtClean="0">
                <a:effectLst/>
                <a:latin typeface="Joinks"/>
                <a:ea typeface="Times New Roman"/>
                <a:cs typeface="Century Schoolbook"/>
              </a:rPr>
              <a:t>ознаки сучасних порід птиці.</a:t>
            </a:r>
            <a:endParaRPr lang="ru-RU" sz="2400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2050" name="Picture 2" descr="D:\Холдинг АВАНГАРД\цік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2" y="16672"/>
            <a:ext cx="1486088" cy="1363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Холдинг АВАНГАРД\візитка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619671" cy="1376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9512" y="895499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226" y="476672"/>
            <a:ext cx="2963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25"/>
              </a:spcBef>
              <a:spcAft>
                <a:spcPts val="0"/>
              </a:spcAft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730" y="3695161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Joinks"/>
            </a:endParaRPr>
          </a:p>
          <a:p>
            <a:pPr algn="just"/>
            <a:r>
              <a:rPr lang="uk-UA" sz="2000" b="1" dirty="0" smtClean="0">
                <a:latin typeface="Joinks"/>
              </a:rPr>
              <a:t>1.Бесулін В.І., </a:t>
            </a:r>
            <a:r>
              <a:rPr lang="uk-UA" sz="2000" b="1" dirty="0" err="1" smtClean="0">
                <a:latin typeface="Joinks"/>
              </a:rPr>
              <a:t>Гужва</a:t>
            </a:r>
            <a:r>
              <a:rPr lang="uk-UA" sz="2000" b="1" dirty="0" smtClean="0">
                <a:latin typeface="Joinks"/>
              </a:rPr>
              <a:t> </a:t>
            </a:r>
            <a:r>
              <a:rPr lang="uk-UA" sz="2000" b="1" dirty="0" smtClean="0">
                <a:latin typeface="Joinks"/>
              </a:rPr>
              <a:t>В.І. Птахівництво </a:t>
            </a:r>
            <a:r>
              <a:rPr lang="uk-UA" sz="2000" b="1" dirty="0" smtClean="0">
                <a:latin typeface="Joinks"/>
              </a:rPr>
              <a:t>і технологія виробництва яєць та м’яса </a:t>
            </a:r>
            <a:r>
              <a:rPr lang="uk-UA" sz="2000" b="1" dirty="0" smtClean="0">
                <a:latin typeface="Joinks"/>
              </a:rPr>
              <a:t>птиці :</a:t>
            </a:r>
            <a:r>
              <a:rPr lang="uk-UA" sz="2000" b="1" dirty="0" smtClean="0">
                <a:latin typeface="Joinks"/>
              </a:rPr>
              <a:t> підручник. – </a:t>
            </a:r>
            <a:r>
              <a:rPr lang="uk-UA" sz="2000" b="1" dirty="0" smtClean="0">
                <a:latin typeface="Joinks"/>
              </a:rPr>
              <a:t>Біла </a:t>
            </a:r>
            <a:r>
              <a:rPr lang="uk-UA" sz="2000" b="1" dirty="0" smtClean="0">
                <a:latin typeface="Joinks"/>
              </a:rPr>
              <a:t>Церква,  2003. –  с.6–31.</a:t>
            </a:r>
            <a:endParaRPr lang="ru-RU" sz="2000" dirty="0" smtClean="0">
              <a:latin typeface="Joinks"/>
            </a:endParaRPr>
          </a:p>
          <a:p>
            <a:pPr algn="just"/>
            <a:r>
              <a:rPr lang="uk-UA" sz="2000" b="1" dirty="0" smtClean="0">
                <a:latin typeface="Joinks"/>
              </a:rPr>
              <a:t>2.Бусенко </a:t>
            </a:r>
            <a:r>
              <a:rPr lang="uk-UA" sz="2000" b="1" dirty="0" smtClean="0">
                <a:latin typeface="Joinks"/>
              </a:rPr>
              <a:t>О.Т. Технологія </a:t>
            </a:r>
            <a:r>
              <a:rPr lang="uk-UA" sz="2000" b="1" dirty="0" smtClean="0">
                <a:latin typeface="Joinks"/>
              </a:rPr>
              <a:t>виробництва продукції </a:t>
            </a:r>
            <a:r>
              <a:rPr lang="uk-UA" sz="2000" b="1" dirty="0" smtClean="0">
                <a:latin typeface="Joinks"/>
              </a:rPr>
              <a:t>тваринництва : </a:t>
            </a:r>
            <a:r>
              <a:rPr lang="uk-UA" sz="2000" b="1" dirty="0" smtClean="0">
                <a:latin typeface="Joinks"/>
              </a:rPr>
              <a:t> підручник. –  </a:t>
            </a:r>
            <a:r>
              <a:rPr lang="uk-UA" sz="2000" b="1" dirty="0" smtClean="0">
                <a:latin typeface="Joinks"/>
              </a:rPr>
              <a:t>Київ </a:t>
            </a:r>
            <a:r>
              <a:rPr lang="uk-UA" sz="2000" b="1" dirty="0" smtClean="0">
                <a:latin typeface="Joinks"/>
              </a:rPr>
              <a:t> Аграрна освіта,  2001. – с.335.</a:t>
            </a:r>
            <a:endParaRPr lang="ru-RU" sz="2000" b="1" dirty="0" smtClean="0">
              <a:latin typeface="Joinks"/>
            </a:endParaRPr>
          </a:p>
          <a:p>
            <a:pPr algn="just"/>
            <a:r>
              <a:rPr lang="uk-UA" sz="2000" b="1" dirty="0" smtClean="0">
                <a:latin typeface="Joinks"/>
              </a:rPr>
              <a:t>3.Бусенко О.Т. </a:t>
            </a:r>
            <a:r>
              <a:rPr lang="uk-UA" sz="2000" b="1" dirty="0" smtClean="0">
                <a:latin typeface="Joinks"/>
              </a:rPr>
              <a:t>Технологія </a:t>
            </a:r>
            <a:r>
              <a:rPr lang="uk-UA" sz="2000" b="1" dirty="0" smtClean="0">
                <a:latin typeface="Joinks"/>
              </a:rPr>
              <a:t>виробництва продукції </a:t>
            </a:r>
            <a:r>
              <a:rPr lang="uk-UA" sz="2000" b="1" dirty="0" smtClean="0">
                <a:latin typeface="Joinks"/>
              </a:rPr>
              <a:t>тваринництва : </a:t>
            </a:r>
            <a:r>
              <a:rPr lang="uk-UA" sz="2000" b="1" dirty="0" smtClean="0">
                <a:latin typeface="Joinks"/>
              </a:rPr>
              <a:t> підручник. –  </a:t>
            </a:r>
            <a:r>
              <a:rPr lang="uk-UA" sz="2000" b="1" dirty="0" smtClean="0">
                <a:latin typeface="Joinks"/>
              </a:rPr>
              <a:t>Київ </a:t>
            </a:r>
            <a:r>
              <a:rPr lang="uk-UA" sz="2000" b="1" dirty="0" smtClean="0">
                <a:latin typeface="Joinks"/>
              </a:rPr>
              <a:t> Вища освіта,  2005. – с.333.</a:t>
            </a:r>
            <a:endParaRPr lang="ru-RU" sz="2000" b="1" dirty="0">
              <a:latin typeface="Joinks"/>
            </a:endParaRPr>
          </a:p>
        </p:txBody>
      </p:sp>
      <p:pic>
        <p:nvPicPr>
          <p:cNvPr id="3074" name="Picture 2" descr="D:\Холдинг АВАНГАРД\візитка5 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078"/>
            <a:ext cx="1763688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Холдинг АВАНГАРД\курка-несу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8843" y="1471705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87006"/>
            <a:ext cx="8075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Joinks"/>
              </a:rPr>
              <a:t>Бородай </a:t>
            </a:r>
            <a:r>
              <a:rPr lang="ru-RU" sz="2400" b="1" dirty="0">
                <a:latin typeface="Joinks"/>
              </a:rPr>
              <a:t>В.П., </a:t>
            </a:r>
            <a:r>
              <a:rPr lang="ru-RU" sz="2400" b="1" dirty="0" err="1">
                <a:latin typeface="Joinks"/>
              </a:rPr>
              <a:t>Вертійчук</a:t>
            </a:r>
            <a:r>
              <a:rPr lang="ru-RU" sz="2400" b="1" dirty="0">
                <a:latin typeface="Joinks"/>
              </a:rPr>
              <a:t> А.І. </a:t>
            </a:r>
            <a:r>
              <a:rPr lang="ru-RU" sz="2400" b="1" dirty="0" err="1" smtClean="0">
                <a:latin typeface="Joinks"/>
              </a:rPr>
              <a:t>Технологія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виробництва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продукції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 smtClean="0">
                <a:latin typeface="Joinks"/>
              </a:rPr>
              <a:t>птахівництва</a:t>
            </a:r>
            <a:r>
              <a:rPr lang="ru-RU" sz="2400" b="1" dirty="0" smtClean="0">
                <a:latin typeface="Joinks"/>
              </a:rPr>
              <a:t> </a:t>
            </a:r>
            <a:r>
              <a:rPr lang="uk-UA" sz="2400" b="1" dirty="0" smtClean="0">
                <a:latin typeface="Joinks"/>
              </a:rPr>
              <a:t>: підручник. – 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 smtClean="0">
                <a:latin typeface="Joinks"/>
              </a:rPr>
              <a:t>Вінниця</a:t>
            </a:r>
            <a:r>
              <a:rPr lang="ru-RU" sz="2400" b="1" dirty="0" smtClean="0">
                <a:latin typeface="Joinks"/>
              </a:rPr>
              <a:t> : Нова Книга, 2006. </a:t>
            </a:r>
            <a:r>
              <a:rPr lang="uk-UA" sz="2400" b="1" dirty="0">
                <a:latin typeface="Joinks"/>
              </a:rPr>
              <a:t>–</a:t>
            </a:r>
            <a:r>
              <a:rPr lang="ru-RU" sz="2400" b="1" dirty="0" smtClean="0">
                <a:latin typeface="Joinks"/>
              </a:rPr>
              <a:t> с.6</a:t>
            </a:r>
            <a:r>
              <a:rPr lang="uk-UA" sz="2400" b="1" dirty="0" smtClean="0">
                <a:latin typeface="Joinks"/>
              </a:rPr>
              <a:t>–</a:t>
            </a:r>
            <a:r>
              <a:rPr lang="ru-RU" sz="2400" b="1" dirty="0" smtClean="0">
                <a:latin typeface="Joinks"/>
              </a:rPr>
              <a:t>14.</a:t>
            </a:r>
            <a:endParaRPr lang="ru-RU" sz="2400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8842" y="3343842"/>
            <a:ext cx="233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6816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188640"/>
            <a:ext cx="2376263" cy="72008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Вступ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947664"/>
            <a:ext cx="5256294" cy="5904656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3399FF"/>
                </a:solidFill>
                <a:latin typeface="Joinks"/>
              </a:rPr>
              <a:t>         </a:t>
            </a:r>
            <a:r>
              <a:rPr lang="uk-UA" sz="2000" b="1" dirty="0" smtClean="0">
                <a:solidFill>
                  <a:srgbClr val="0000FF"/>
                </a:solidFill>
                <a:latin typeface="Joinks"/>
              </a:rPr>
              <a:t>Птахівництво України є однією з найбільш інтенсивних і динамічних галузей сільськогосподарського виробництва, яка має можливість </a:t>
            </a:r>
            <a:r>
              <a:rPr lang="uk-UA" sz="2000" b="1" dirty="0" smtClean="0">
                <a:solidFill>
                  <a:srgbClr val="0000FF"/>
                </a:solidFill>
                <a:latin typeface="Joinks"/>
              </a:rPr>
              <a:t>у </a:t>
            </a:r>
            <a:r>
              <a:rPr lang="uk-UA" sz="2000" b="1" dirty="0" smtClean="0">
                <a:solidFill>
                  <a:srgbClr val="0000FF"/>
                </a:solidFill>
                <a:latin typeface="Joinks"/>
              </a:rPr>
              <a:t>короткі терміни значно збільшити виробництво дієтичних  висококалорійних продуктів – м</a:t>
            </a:r>
            <a:r>
              <a:rPr lang="en-US" sz="2000" b="1" dirty="0" smtClean="0">
                <a:solidFill>
                  <a:srgbClr val="0000FF"/>
                </a:solidFill>
                <a:latin typeface="Joinks"/>
              </a:rPr>
              <a:t>’</a:t>
            </a:r>
            <a:r>
              <a:rPr lang="uk-UA" sz="2000" b="1" dirty="0" smtClean="0">
                <a:solidFill>
                  <a:srgbClr val="0000FF"/>
                </a:solidFill>
                <a:latin typeface="Joinks"/>
              </a:rPr>
              <a:t>яса і яєць з метою забезпечення людей фізіологічно необхідною нормою харчування</a:t>
            </a:r>
            <a:r>
              <a:rPr lang="uk-UA" sz="2000" b="1" dirty="0" smtClean="0">
                <a:solidFill>
                  <a:srgbClr val="3399FF"/>
                </a:solidFill>
                <a:latin typeface="Joinks"/>
              </a:rPr>
              <a:t>.</a:t>
            </a:r>
            <a:r>
              <a:rPr lang="uk-UA" sz="2000" b="1" dirty="0">
                <a:solidFill>
                  <a:srgbClr val="3399FF"/>
                </a:solidFill>
                <a:latin typeface="Times New Roman"/>
                <a:ea typeface="Calibri"/>
                <a:cs typeface="Century Schoolbook"/>
              </a:rPr>
              <a:t> </a:t>
            </a:r>
            <a:endParaRPr lang="uk-UA" sz="2000" b="1" dirty="0" smtClean="0">
              <a:solidFill>
                <a:srgbClr val="3399FF"/>
              </a:solidFill>
              <a:latin typeface="Times New Roman"/>
              <a:ea typeface="Calibri"/>
              <a:cs typeface="Century Schoolbook"/>
            </a:endParaRP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/>
                <a:ea typeface="Calibri"/>
                <a:cs typeface="Century Schoolbook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/>
                <a:ea typeface="Calibri"/>
                <a:cs typeface="Century Schoolbook"/>
              </a:rPr>
              <a:t>       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Одне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яйце задовольняє потребу лю­дини у вітаміні </a:t>
            </a:r>
            <a:r>
              <a:rPr lang="uk-UA" sz="200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В</a:t>
            </a:r>
            <a:r>
              <a:rPr lang="uk-UA" sz="105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2</a:t>
            </a:r>
            <a:r>
              <a:rPr lang="uk-UA" sz="200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на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10–12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%, </a:t>
            </a:r>
            <a:r>
              <a:rPr lang="en-US" sz="200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D </a:t>
            </a:r>
            <a:r>
              <a:rPr lang="uk-UA" sz="2000" b="1" i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–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на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10–40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%, </a:t>
            </a:r>
            <a:r>
              <a:rPr lang="uk-UA" sz="2000" b="1" i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А–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на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15–16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%, </a:t>
            </a:r>
            <a:r>
              <a:rPr lang="uk-UA" sz="200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В</a:t>
            </a:r>
            <a:r>
              <a:rPr lang="uk-UA" sz="105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12</a:t>
            </a:r>
            <a:r>
              <a:rPr lang="uk-UA" sz="2000" b="1" i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–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на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50–100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%. </a:t>
            </a:r>
            <a:r>
              <a:rPr lang="en-US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   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Білок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яйця засвоюється людиною майже на 100 %. </a:t>
            </a:r>
            <a:endParaRPr lang="uk-UA" sz="2000" b="1" dirty="0" smtClean="0">
              <a:solidFill>
                <a:srgbClr val="C00000"/>
              </a:solidFill>
              <a:latin typeface="Joinks"/>
              <a:ea typeface="Calibri"/>
              <a:cs typeface="Century Schoolbook"/>
            </a:endParaRPr>
          </a:p>
          <a:p>
            <a:pPr algn="ctr"/>
            <a:r>
              <a:rPr lang="uk-UA" sz="2000" b="1" dirty="0">
                <a:solidFill>
                  <a:srgbClr val="0000FF"/>
                </a:solidFill>
                <a:latin typeface="Joinks"/>
                <a:ea typeface="Calibri"/>
                <a:cs typeface="Century Schoolbook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Joinks"/>
                <a:ea typeface="Calibri"/>
                <a:cs typeface="Century Schoolbook"/>
              </a:rPr>
              <a:t>        </a:t>
            </a:r>
            <a:r>
              <a:rPr lang="uk-UA" sz="2000" b="1" dirty="0" smtClean="0">
                <a:solidFill>
                  <a:schemeClr val="tx1"/>
                </a:solidFill>
                <a:latin typeface="Joinks"/>
                <a:ea typeface="Calibri"/>
                <a:cs typeface="Century Schoolbook"/>
              </a:rPr>
              <a:t>Пташине </a:t>
            </a:r>
            <a:r>
              <a:rPr lang="uk-UA" sz="2000" b="1" dirty="0">
                <a:solidFill>
                  <a:schemeClr val="tx1"/>
                </a:solidFill>
                <a:latin typeface="Joinks"/>
                <a:ea typeface="Calibri"/>
                <a:cs typeface="Century Schoolbook"/>
              </a:rPr>
              <a:t>м'ясо має високу поживну цінність, відмінні дієтичні якості і смак.</a:t>
            </a:r>
            <a:endParaRPr lang="ru-RU" sz="2000" b="1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10" name="Picture 2" descr="C:\Documents and Settings\Admin\Мои документы\Мои рисунки\ФОТО ДЛЯ ПРЕЗЕНТАЦІЙ\тушка курч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2662">
            <a:off x="5425584" y="4569530"/>
            <a:ext cx="3085292" cy="1982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ФОТО ДЛЯ ПРЕЗЕНТАЦІЙ\яйце варене в розріз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466">
            <a:off x="5715112" y="3300120"/>
            <a:ext cx="2485819" cy="155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18085"/>
          <a:stretch>
            <a:fillRect/>
          </a:stretch>
        </p:blipFill>
        <p:spPr>
          <a:xfrm>
            <a:off x="5559425" y="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9032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Мои документы\Мои рисунки\ФОТО ДЛЯ ПРЕЗЕНТАЦІЙ\пух- продукц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1" y="3347963"/>
            <a:ext cx="2499520" cy="1990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Мои рисунки\ФОТО ДЛЯ ПРЕЗЕНТАЦІЙ\пух гу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23" y="5065033"/>
            <a:ext cx="2345241" cy="1694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ФОТО ДЛЯ ПРЕЗЕНТАЦІЙ\яйця харчов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848">
            <a:off x="1688082" y="5012565"/>
            <a:ext cx="2582526" cy="1682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ФОТО ДЛЯ ПРЕЗЕНТАЦІЙ\яйця дієтичні перепелин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866">
            <a:off x="-221791" y="2969993"/>
            <a:ext cx="2095707" cy="1598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306741" y="1200833"/>
            <a:ext cx="2788593" cy="2498194"/>
          </a:xfrm>
          <a:prstGeom prst="ellipse">
            <a:avLst/>
          </a:prstGeom>
        </p:spPr>
      </p:pic>
      <p:pic>
        <p:nvPicPr>
          <p:cNvPr id="2058" name="Picture 10" descr="C:\Documents and Settings\Admin\Мои документы\Мои рисунки\ФОТО ДЛЯ ПРЕЗЕНТАЦІЙ\фарш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421">
            <a:off x="4891856" y="1465701"/>
            <a:ext cx="2106139" cy="2048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Мои рисунки\ФОТО ДЛЯ ПРЕЗЕНТАЦІЙ\сухі яйцепродукти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01" y="3400155"/>
            <a:ext cx="1866374" cy="2342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Мои рисунки\ФОТО ДЛЯ ПРЕЗЕНТАЦІЙ\виробн.ковбас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05" y="4086394"/>
            <a:ext cx="1885695" cy="2737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Мои рисунки\ФОТО ДЛЯ ПРЕЗЕНТАЦІЙ\тушки перепелів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099">
            <a:off x="6534211" y="1843491"/>
            <a:ext cx="2611857" cy="1898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Мои рисунки\ФОТО ДЛЯ ПРЕЗЕНТАЦІЙ\виробн.ковбас...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85" y="-81516"/>
            <a:ext cx="2845478" cy="2944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396" y="148430"/>
            <a:ext cx="4976391" cy="1131889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ПРОДУКЦІЯ ПТАХІВНИЦТВА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Мои документы\Мои рисунки\ФОТО ДЛЯ ПРЕЗЕНТАЦІЙ\тушка курчати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48">
            <a:off x="5309126" y="3382060"/>
            <a:ext cx="2896113" cy="1921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Admin\Мои документы\Мои рисунки\ФОТО ДЛЯ ПРЕЗЕНТАЦІЙ\без ГМО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05" y="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56" y="1505348"/>
            <a:ext cx="7671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Joinks"/>
                <a:ea typeface="Calibri"/>
                <a:cs typeface="Century Schoolbook"/>
              </a:rPr>
              <a:t>Слід відзначити, що в м'ясному птахівництві для одержання 1 т м'яса потрібно у 12 разів менше часу, ніж у скотарстві, і у 8 разів менше, ніж у свинарст</a:t>
            </a:r>
            <a:r>
              <a:rPr lang="uk-UA" sz="2400" b="1" dirty="0">
                <a:solidFill>
                  <a:srgbClr val="0070C0"/>
                </a:solidFill>
                <a:latin typeface="Joinks"/>
                <a:ea typeface="Calibri"/>
                <a:cs typeface="Century Schoolbook"/>
              </a:rPr>
              <a:t>ві</a:t>
            </a:r>
            <a:r>
              <a:rPr lang="uk-UA" dirty="0">
                <a:latin typeface="Times New Roman"/>
                <a:ea typeface="Calibri"/>
                <a:cs typeface="Century Schoolbook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73" y="3036872"/>
            <a:ext cx="7455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Joinks"/>
                <a:ea typeface="Calibri"/>
                <a:cs typeface="Century Schoolbook"/>
              </a:rPr>
              <a:t>Відомо, що продукти птахівництва є також цінним сировинним матеріалом для промисловості</a:t>
            </a:r>
            <a:r>
              <a:rPr lang="uk-UA" dirty="0">
                <a:latin typeface="Times New Roman"/>
                <a:ea typeface="Calibri"/>
                <a:cs typeface="Century Schoolbook"/>
              </a:rPr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607" y="4237201"/>
            <a:ext cx="684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Joinks"/>
                <a:ea typeface="Calibri"/>
                <a:cs typeface="Century Schoolbook"/>
              </a:rPr>
              <a:t>Дуже широко яйця курей, качок і перепелів використовуються в мікробіологічній промисловості для виробництва вакцин</a:t>
            </a:r>
            <a:r>
              <a:rPr lang="uk-UA" dirty="0">
                <a:latin typeface="Times New Roman"/>
                <a:ea typeface="Calibri"/>
                <a:cs typeface="Century Schoolbook"/>
              </a:rPr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2317" y="5745478"/>
            <a:ext cx="7845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Птахівництво може бути прикладом організації безвідходної тех­нології виробництва</a:t>
            </a:r>
            <a:r>
              <a:rPr lang="uk-UA" sz="2400" dirty="0">
                <a:solidFill>
                  <a:srgbClr val="C00000"/>
                </a:solidFill>
                <a:latin typeface="Joinks"/>
                <a:ea typeface="Calibri"/>
                <a:cs typeface="Century Schoolbook"/>
              </a:rPr>
              <a:t>.</a:t>
            </a:r>
            <a:r>
              <a:rPr lang="uk-UA" sz="2400" dirty="0">
                <a:latin typeface="Joinks"/>
                <a:ea typeface="Calibri"/>
                <a:cs typeface="Century Schoolbook"/>
              </a:rPr>
              <a:t> </a:t>
            </a:r>
            <a:endParaRPr lang="ru-RU" sz="2400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1428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Мои рисунки\Холдинг АВАНГАРД\яйце-візи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4" y="2852936"/>
            <a:ext cx="2232248" cy="2012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Мои рисунки\Холдинг АВАНГАРД\візитка Авангар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1" y="5469319"/>
            <a:ext cx="21336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ФОТО ДЛЯ ПРЕЗЕНТАЦІЙ\прод.птах на ЕС світовому ринк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7198"/>
            <a:ext cx="3312368" cy="3408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1154" y="530120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Україна</a:t>
            </a:r>
            <a:r>
              <a:rPr lang="ru-RU" sz="2000" b="1" dirty="0">
                <a:solidFill>
                  <a:srgbClr val="FFFF00"/>
                </a:solidFill>
              </a:rPr>
              <a:t> з 20 лютого </a:t>
            </a:r>
            <a:r>
              <a:rPr lang="ru-RU" sz="2000" b="1" dirty="0" err="1">
                <a:solidFill>
                  <a:srgbClr val="FFFF00"/>
                </a:solidFill>
              </a:rPr>
              <a:t>отримала</a:t>
            </a:r>
            <a:r>
              <a:rPr lang="ru-RU" sz="2000" b="1" dirty="0">
                <a:solidFill>
                  <a:srgbClr val="FFFF00"/>
                </a:solidFill>
              </a:rPr>
              <a:t> право </a:t>
            </a:r>
            <a:r>
              <a:rPr lang="ru-RU" sz="2000" b="1" dirty="0" err="1">
                <a:solidFill>
                  <a:srgbClr val="FFFF00"/>
                </a:solidFill>
              </a:rPr>
              <a:t>постачати</a:t>
            </a:r>
            <a:r>
              <a:rPr lang="ru-RU" sz="2000" b="1" dirty="0">
                <a:solidFill>
                  <a:srgbClr val="FFFF00"/>
                </a:solidFill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</a:rPr>
              <a:t>Європейського</a:t>
            </a:r>
            <a:r>
              <a:rPr lang="ru-RU" sz="2000" b="1" dirty="0">
                <a:solidFill>
                  <a:srgbClr val="FFFF00"/>
                </a:solidFill>
              </a:rPr>
              <a:t> Союзу </a:t>
            </a:r>
            <a:r>
              <a:rPr lang="ru-RU" sz="2000" b="1" dirty="0" err="1">
                <a:solidFill>
                  <a:srgbClr val="FFFF00"/>
                </a:solidFill>
              </a:rPr>
              <a:t>м'ясо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птиці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птицю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яйця</a:t>
            </a:r>
            <a:r>
              <a:rPr lang="ru-RU" sz="2000" b="1" dirty="0">
                <a:solidFill>
                  <a:srgbClr val="FFFF00"/>
                </a:solidFill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</a:rPr>
              <a:t>яєчні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продук</a:t>
            </a:r>
            <a:r>
              <a:rPr lang="ru-RU" sz="2000" b="1" dirty="0" err="1">
                <a:solidFill>
                  <a:srgbClr val="C00000"/>
                </a:solidFill>
              </a:rPr>
              <a:t>ти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00" y="75982"/>
            <a:ext cx="64442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Отримання</a:t>
            </a:r>
            <a:r>
              <a:rPr lang="ru-RU" sz="2000" b="1" dirty="0">
                <a:solidFill>
                  <a:srgbClr val="FFFF00"/>
                </a:solidFill>
              </a:rPr>
              <a:t> позитивного </a:t>
            </a:r>
            <a:r>
              <a:rPr lang="ru-RU" sz="2000" b="1" dirty="0" err="1">
                <a:solidFill>
                  <a:srgbClr val="FFFF00"/>
                </a:solidFill>
              </a:rPr>
              <a:t>рішення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стосовно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імпорту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продукції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птахівництва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українського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виробництва</a:t>
            </a:r>
            <a:r>
              <a:rPr lang="ru-RU" sz="2000" b="1" dirty="0">
                <a:solidFill>
                  <a:srgbClr val="FFFF00"/>
                </a:solidFill>
              </a:rPr>
              <a:t> на </a:t>
            </a:r>
            <a:r>
              <a:rPr lang="ru-RU" sz="2000" b="1" dirty="0" err="1">
                <a:solidFill>
                  <a:srgbClr val="FFFF00"/>
                </a:solidFill>
              </a:rPr>
              <a:t>ринок</a:t>
            </a:r>
            <a:r>
              <a:rPr lang="ru-RU" sz="2000" b="1" dirty="0">
                <a:solidFill>
                  <a:srgbClr val="FFFF00"/>
                </a:solidFill>
              </a:rPr>
              <a:t> ЄС стало </a:t>
            </a:r>
            <a:r>
              <a:rPr lang="ru-RU" sz="2000" b="1" dirty="0" err="1">
                <a:solidFill>
                  <a:srgbClr val="FFFF00"/>
                </a:solidFill>
              </a:rPr>
              <a:t>можливим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після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набуття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чинності</a:t>
            </a:r>
            <a:r>
              <a:rPr lang="ru-RU" sz="2000" b="1" dirty="0">
                <a:solidFill>
                  <a:srgbClr val="FFFF00"/>
                </a:solidFill>
              </a:rPr>
              <a:t> регламенту ЄС N88/2013.</a:t>
            </a:r>
          </a:p>
        </p:txBody>
      </p:sp>
      <p:pic>
        <p:nvPicPr>
          <p:cNvPr id="1026" name="Picture 2" descr="C:\Documents and Settings\Admin\Мои документы\Мои рисунки\ФОТО ДЛЯ ПРЕЗЕНТАЦІЙ\дозвіл ЕС поставл.прод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5684"/>
            <a:ext cx="1971675" cy="1742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ФОТО ДЛЯ ПРЕЗЕНТАЦІЙ\ЕС вступ на світовий рин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87" y="17376"/>
            <a:ext cx="1990725" cy="168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ФОТО ДЛЯ ПРЕЗЕНТАЦІЙ\прод.птахівн..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76" y="1230144"/>
            <a:ext cx="2406525" cy="25599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09" y="672766"/>
            <a:ext cx="6823266" cy="581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4763"/>
            <a:ext cx="1052687" cy="1336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ФОТО ДЛЯ ПРЕЗЕНТАЦІЙ\смішне каче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428750" cy="1700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2617" y="382532"/>
            <a:ext cx="6624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Дикі предки свійської птиці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657" y="1028863"/>
            <a:ext cx="66087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FF"/>
                </a:solidFill>
                <a:latin typeface="Joinks"/>
              </a:rPr>
              <a:t>Домашня </a:t>
            </a:r>
            <a:r>
              <a:rPr lang="vi-VN" sz="2800" b="1" dirty="0">
                <a:solidFill>
                  <a:srgbClr val="0000FF"/>
                </a:solidFill>
                <a:latin typeface="Joinks"/>
              </a:rPr>
              <a:t>ку́рка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Joinks"/>
              </a:rPr>
              <a:t>(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Joinks"/>
              </a:rPr>
              <a:t>Gallus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Joinks"/>
              </a:rPr>
              <a:t>domesticus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Joinks"/>
              </a:rPr>
              <a:t>)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–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Joinks"/>
              </a:rPr>
              <a:t>свійський птах, найпоширеніший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на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 планет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і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Joinks"/>
              </a:rPr>
              <a:t>.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Joinks"/>
              </a:rPr>
              <a:t>На 2003 рік в світі налічувалося близько 24 мільярдів курей</a:t>
            </a:r>
            <a:r>
              <a:rPr lang="vi-VN" sz="2400" b="1" dirty="0">
                <a:latin typeface="Joinks"/>
              </a:rPr>
              <a:t>. </a:t>
            </a:r>
            <a:endParaRPr lang="en-US" sz="2400" b="1" dirty="0" smtClean="0">
              <a:latin typeface="Joinks"/>
            </a:endParaRPr>
          </a:p>
          <a:p>
            <a:pPr algn="ctr"/>
            <a:endParaRPr lang="vi-VN" sz="2000" b="1" dirty="0">
              <a:latin typeface="Joinks"/>
            </a:endParaRPr>
          </a:p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Joinks"/>
              </a:rPr>
              <a:t>За </a:t>
            </a:r>
            <a:r>
              <a:rPr lang="vi-VN" sz="2400" b="1" dirty="0">
                <a:solidFill>
                  <a:srgbClr val="0000FF"/>
                </a:solidFill>
                <a:latin typeface="Joinks"/>
              </a:rPr>
              <a:t>тривалу історію одомашнення людиною виведена велика кількість різних порід</a:t>
            </a:r>
            <a:r>
              <a:rPr lang="vi-VN" sz="2000" b="1" dirty="0">
                <a:solidFill>
                  <a:srgbClr val="0000FF"/>
                </a:solidFill>
                <a:latin typeface="Joinks"/>
              </a:rPr>
              <a:t>. </a:t>
            </a:r>
            <a:r>
              <a:rPr lang="en-US" sz="2000" b="1" dirty="0" smtClean="0">
                <a:solidFill>
                  <a:srgbClr val="0000FF"/>
                </a:solidFill>
                <a:latin typeface="Joinks"/>
              </a:rPr>
              <a:t>          </a:t>
            </a:r>
            <a:endParaRPr lang="vi-VN" sz="2000" b="1" dirty="0">
              <a:solidFill>
                <a:srgbClr val="0000FF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095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ФОТО ДЛЯ ПРЕЗЕНТАЦІЙ\предок домашніх кур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5733255"/>
            <a:ext cx="889585" cy="1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Файл:Red junglefowl hm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0" y="1252347"/>
            <a:ext cx="5976664" cy="351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7" y="43899"/>
            <a:ext cx="7946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Банківський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півень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(</a:t>
            </a:r>
            <a:r>
              <a:rPr lang="ru-RU" sz="2000" b="1" dirty="0" err="1">
                <a:latin typeface="Joinks"/>
              </a:rPr>
              <a:t>Gallus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gallus</a:t>
            </a:r>
            <a:r>
              <a:rPr lang="ru-RU" sz="2000" b="1" dirty="0">
                <a:latin typeface="Joinks"/>
              </a:rPr>
              <a:t>)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тропічний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представник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родини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фазанових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часто </a:t>
            </a:r>
            <a:r>
              <a:rPr lang="ru-RU" sz="2000" b="1" dirty="0" err="1">
                <a:latin typeface="Joinks"/>
              </a:rPr>
              <a:t>вважається</a:t>
            </a:r>
            <a:r>
              <a:rPr lang="ru-RU" sz="2000" b="1" dirty="0">
                <a:latin typeface="Joinks"/>
              </a:rPr>
              <a:t> предком </a:t>
            </a:r>
            <a:r>
              <a:rPr lang="ru-RU" sz="2000" b="1" dirty="0" err="1">
                <a:latin typeface="Joinks"/>
              </a:rPr>
              <a:t>домашньої</a:t>
            </a:r>
            <a:r>
              <a:rPr lang="ru-RU" sz="2000" b="1" dirty="0">
                <a:latin typeface="Joinks"/>
              </a:rPr>
              <a:t> курки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49974"/>
            <a:ext cx="90970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C00000"/>
              </a:solidFill>
              <a:latin typeface="Joinks"/>
            </a:endParaRPr>
          </a:p>
          <a:p>
            <a:pPr algn="ctr"/>
            <a:r>
              <a:rPr lang="en-US" sz="2000" b="1" dirty="0" smtClean="0">
                <a:latin typeface="Joinks"/>
              </a:rPr>
              <a:t>       </a:t>
            </a:r>
            <a:r>
              <a:rPr lang="ru-RU" sz="2000" b="1" dirty="0" err="1" smtClean="0">
                <a:solidFill>
                  <a:srgbClr val="0000FF"/>
                </a:solidFill>
                <a:latin typeface="Joinks"/>
              </a:rPr>
              <a:t>Дикі</a:t>
            </a:r>
            <a:r>
              <a:rPr lang="ru-RU" sz="2000" b="1" dirty="0" smtClean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банківські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кури легко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приручаються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.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Їх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одомашнення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ймовірно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вперше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відбулося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в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Китаї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і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Південно-Східній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Азії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близько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6000 року до н. е., у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Індії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Joinks"/>
              </a:rPr>
              <a:t>–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близько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3000 року до н. е.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Звідси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домашні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кури, </a:t>
            </a:r>
            <a:r>
              <a:rPr lang="ru-RU" sz="2000" b="1" dirty="0" err="1" smtClean="0">
                <a:solidFill>
                  <a:srgbClr val="0000FF"/>
                </a:solidFill>
                <a:latin typeface="Joinks"/>
              </a:rPr>
              <a:t>можливо</a:t>
            </a:r>
            <a:r>
              <a:rPr lang="ru-RU" sz="2000" b="1" dirty="0" smtClean="0">
                <a:solidFill>
                  <a:srgbClr val="0000FF"/>
                </a:solidFill>
                <a:latin typeface="Joinks"/>
              </a:rPr>
              <a:t> через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Іран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і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Близький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Joinks"/>
              </a:rPr>
              <a:t>Схід</a:t>
            </a:r>
            <a:r>
              <a:rPr lang="ru-RU" sz="2000" b="1" dirty="0" smtClean="0">
                <a:solidFill>
                  <a:srgbClr val="0000FF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FF"/>
                </a:solidFill>
                <a:latin typeface="Joinks"/>
              </a:rPr>
              <a:t>поширилися</a:t>
            </a:r>
            <a:r>
              <a:rPr lang="ru-RU" sz="2000" b="1" dirty="0">
                <a:solidFill>
                  <a:srgbClr val="0000FF"/>
                </a:solidFill>
                <a:latin typeface="Joinks"/>
              </a:rPr>
              <a:t> до </a:t>
            </a:r>
            <a:r>
              <a:rPr lang="ru-RU" sz="2000" b="1" dirty="0" err="1" smtClean="0">
                <a:solidFill>
                  <a:srgbClr val="0000FF"/>
                </a:solidFill>
                <a:latin typeface="Joinks"/>
              </a:rPr>
              <a:t>Європи</a:t>
            </a:r>
            <a:r>
              <a:rPr lang="ru-RU" sz="2000" b="1" dirty="0" smtClean="0">
                <a:solidFill>
                  <a:srgbClr val="0000FF"/>
                </a:solidFill>
                <a:latin typeface="Joinks"/>
              </a:rPr>
              <a:t>.</a:t>
            </a:r>
            <a:endParaRPr lang="ru-RU" sz="2000" b="1" dirty="0">
              <a:solidFill>
                <a:srgbClr val="0000FF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936665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Припускають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як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це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запропонував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ще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Ч.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Дарвін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що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цей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вид є родоначальником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домашніх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курей. </a:t>
            </a:r>
          </a:p>
        </p:txBody>
      </p:sp>
      <p:pic>
        <p:nvPicPr>
          <p:cNvPr id="2050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8412" y="1155279"/>
            <a:ext cx="2088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відомостями</a:t>
            </a:r>
            <a:r>
              <a:rPr lang="ru-RU" dirty="0"/>
              <a:t> А. Нумерова,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домашні</a:t>
            </a:r>
            <a:r>
              <a:rPr lang="ru-RU" dirty="0"/>
              <a:t> кури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/>
              <a:t>на монетах 16 </a:t>
            </a:r>
            <a:r>
              <a:rPr lang="ru-RU" dirty="0" err="1"/>
              <a:t>країн</a:t>
            </a:r>
            <a:r>
              <a:rPr lang="ru-RU" dirty="0"/>
              <a:t> і є </a:t>
            </a:r>
            <a:r>
              <a:rPr lang="ru-RU" dirty="0" err="1"/>
              <a:t>абсолютними</a:t>
            </a:r>
            <a:r>
              <a:rPr lang="ru-RU" dirty="0"/>
              <a:t> </a:t>
            </a:r>
            <a:r>
              <a:rPr lang="ru-RU" dirty="0" err="1"/>
              <a:t>лідерами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зображаються</a:t>
            </a:r>
            <a:r>
              <a:rPr lang="ru-RU" dirty="0"/>
              <a:t> на монетах.</a:t>
            </a:r>
          </a:p>
        </p:txBody>
      </p:sp>
    </p:spTree>
    <p:extLst>
      <p:ext uri="{BB962C8B-B14F-4D97-AF65-F5344CB8AC3E}">
        <p14:creationId xmlns:p14="http://schemas.microsoft.com/office/powerpoint/2010/main" val="18086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318" y="44081"/>
            <a:ext cx="66247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Крижень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/>
              <a:t>(</a:t>
            </a:r>
            <a:r>
              <a:rPr lang="en-US" sz="2000" b="1" dirty="0" err="1"/>
              <a:t>Anas</a:t>
            </a:r>
            <a:r>
              <a:rPr lang="en-US" sz="2000" b="1" dirty="0"/>
              <a:t> </a:t>
            </a:r>
            <a:r>
              <a:rPr lang="en-US" sz="2000" b="1" dirty="0" err="1"/>
              <a:t>platyrhynchos</a:t>
            </a:r>
            <a:r>
              <a:rPr lang="en-US" sz="2000" b="1" dirty="0"/>
              <a:t>) </a:t>
            </a:r>
            <a:r>
              <a:rPr lang="uk-UA" sz="2000" b="1" dirty="0" smtClean="0"/>
              <a:t>–</a:t>
            </a:r>
            <a:r>
              <a:rPr lang="en-US" sz="2000" b="1" dirty="0" smtClean="0"/>
              <a:t> </a:t>
            </a:r>
            <a:r>
              <a:rPr lang="ru-RU" sz="2000" b="1" dirty="0"/>
              <a:t>вид </a:t>
            </a:r>
            <a:r>
              <a:rPr lang="ru-RU" sz="2000" b="1" dirty="0" err="1"/>
              <a:t>птахів</a:t>
            </a:r>
            <a:r>
              <a:rPr lang="ru-RU" sz="2000" b="1" dirty="0"/>
              <a:t> </a:t>
            </a:r>
            <a:r>
              <a:rPr lang="ru-RU" sz="2000" b="1" dirty="0" err="1"/>
              <a:t>родини</a:t>
            </a:r>
            <a:r>
              <a:rPr lang="ru-RU" sz="2000" b="1" dirty="0"/>
              <a:t> </a:t>
            </a:r>
            <a:r>
              <a:rPr lang="ru-RU" sz="2000" b="1" dirty="0" err="1"/>
              <a:t>качкових</a:t>
            </a:r>
            <a:r>
              <a:rPr lang="ru-RU" sz="2000" b="1" dirty="0"/>
              <a:t> (</a:t>
            </a:r>
            <a:r>
              <a:rPr lang="en-US" sz="2000" b="1" dirty="0" err="1"/>
              <a:t>Anatidae</a:t>
            </a:r>
            <a:r>
              <a:rPr lang="en-US" sz="2000" b="1" dirty="0"/>
              <a:t>), </a:t>
            </a:r>
            <a:r>
              <a:rPr lang="ru-RU" sz="2000" b="1" dirty="0"/>
              <a:t>ряду </a:t>
            </a:r>
            <a:r>
              <a:rPr lang="ru-RU" sz="2000" b="1" dirty="0" err="1"/>
              <a:t>гусеподібних</a:t>
            </a:r>
            <a:r>
              <a:rPr lang="ru-RU" sz="2000" b="1" dirty="0"/>
              <a:t> (</a:t>
            </a:r>
            <a:r>
              <a:rPr lang="en-US" sz="2000" b="1" dirty="0" err="1"/>
              <a:t>Anseriformes</a:t>
            </a:r>
            <a:r>
              <a:rPr lang="en-US" sz="2000" b="1" dirty="0"/>
              <a:t>). </a:t>
            </a:r>
            <a:r>
              <a:rPr lang="uk-UA" sz="2000" b="1" dirty="0" smtClean="0"/>
              <a:t> </a:t>
            </a:r>
            <a:r>
              <a:rPr lang="uk-UA" sz="2000" b="1" dirty="0" smtClean="0"/>
              <a:t>Одомашнений </a:t>
            </a:r>
            <a:r>
              <a:rPr lang="uk-UA" sz="2000" b="1" dirty="0" smtClean="0"/>
              <a:t>у Греції. Крижень </a:t>
            </a:r>
            <a:r>
              <a:rPr lang="ru-RU" sz="2000" b="1" dirty="0" err="1"/>
              <a:t>б</a:t>
            </a:r>
            <a:r>
              <a:rPr lang="ru-RU" sz="2000" b="1" dirty="0" err="1" smtClean="0"/>
              <a:t>ільш</a:t>
            </a:r>
            <a:r>
              <a:rPr lang="ru-RU" sz="2000" b="1" dirty="0" smtClean="0"/>
              <a:t> </a:t>
            </a:r>
            <a:r>
              <a:rPr lang="ru-RU" sz="2000" b="1" dirty="0" err="1"/>
              <a:t>відомий</a:t>
            </a:r>
            <a:r>
              <a:rPr lang="ru-RU" sz="2000" b="1" dirty="0"/>
              <a:t> як дика качка,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якої</a:t>
            </a:r>
            <a:r>
              <a:rPr lang="ru-RU" sz="2000" b="1" dirty="0"/>
              <a:t> шляхом </a:t>
            </a:r>
            <a:r>
              <a:rPr lang="ru-RU" sz="2000" b="1" dirty="0" err="1"/>
              <a:t>штучної</a:t>
            </a:r>
            <a:r>
              <a:rPr lang="ru-RU" sz="2000" b="1" dirty="0"/>
              <a:t> </a:t>
            </a:r>
            <a:r>
              <a:rPr lang="ru-RU" sz="2000" b="1" dirty="0" err="1"/>
              <a:t>селекції</a:t>
            </a:r>
            <a:r>
              <a:rPr lang="ru-RU" sz="2000" b="1" dirty="0"/>
              <a:t> </a:t>
            </a:r>
            <a:r>
              <a:rPr lang="ru-RU" sz="2000" b="1" dirty="0" err="1"/>
              <a:t>вивели</a:t>
            </a:r>
            <a:r>
              <a:rPr lang="ru-RU" sz="2000" b="1" dirty="0"/>
              <a:t> </a:t>
            </a:r>
            <a:r>
              <a:rPr lang="ru-RU" sz="2000" b="1" dirty="0" err="1"/>
              <a:t>більшість</a:t>
            </a:r>
            <a:r>
              <a:rPr lang="ru-RU" sz="2000" b="1" dirty="0"/>
              <a:t> </a:t>
            </a:r>
            <a:r>
              <a:rPr lang="ru-RU" sz="2000" b="1" dirty="0" err="1"/>
              <a:t>сучасних</a:t>
            </a:r>
            <a:r>
              <a:rPr lang="ru-RU" sz="2000" b="1" dirty="0"/>
              <a:t> </a:t>
            </a:r>
            <a:r>
              <a:rPr lang="ru-RU" sz="2000" b="1" dirty="0" err="1"/>
              <a:t>порід</a:t>
            </a:r>
            <a:r>
              <a:rPr lang="ru-RU" sz="2000" b="1" dirty="0"/>
              <a:t> </a:t>
            </a:r>
            <a:r>
              <a:rPr lang="ru-RU" sz="2000" b="1" dirty="0" err="1"/>
              <a:t>свійських</a:t>
            </a:r>
            <a:r>
              <a:rPr lang="ru-RU" sz="2000" b="1" dirty="0"/>
              <a:t> качок.</a:t>
            </a:r>
          </a:p>
          <a:p>
            <a:endParaRPr lang="ru-RU" dirty="0"/>
          </a:p>
        </p:txBody>
      </p:sp>
      <p:pic>
        <p:nvPicPr>
          <p:cNvPr id="3" name="Рисунок 2" descr="Файл:Ducks in plymouth, massachusett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9743"/>
            <a:ext cx="5508377" cy="3956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C:\Documents and Settings\Admin\Мои документы\Мои рисунки\ФОТО ДЛЯ ПРЕЗЕНТАЦІЙ\смішне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40718" cy="119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Мои рисунки\ФОТО ДЛЯ ПРЕЗЕНТАЦІЙ\смішне каче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428750" cy="1700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Мои рисунки\ФОТО ДЛЯ ПРЕЗЕНТАЦІЙ\дика качка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87" y="2074919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ФОТО ДЛЯ ПРЕЗЕНТАЦІЙ\дикі качки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73710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Мои рисунки\ФОТО ДЛЯ ПРЕЗЕНТАЦІЙ\крижень-дика кач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06" y="5167058"/>
            <a:ext cx="20193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Мои документы\Мои рисунки\ФОТО ДЛЯ ПРЕЗЕНТАЦІЙ\качки..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98" y="3862649"/>
            <a:ext cx="181881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1794</TotalTime>
  <Words>1053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Презентация PowerPoint</vt:lpstr>
      <vt:lpstr>Презентация PowerPoint</vt:lpstr>
      <vt:lpstr>Презентация PowerPoint</vt:lpstr>
      <vt:lpstr>Вступ</vt:lpstr>
      <vt:lpstr>ПРОДУКЦІЯ ПТАХІВНИЦТВА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149</cp:revision>
  <dcterms:created xsi:type="dcterms:W3CDTF">2013-04-12T04:16:25Z</dcterms:created>
  <dcterms:modified xsi:type="dcterms:W3CDTF">2014-12-29T07:41:26Z</dcterms:modified>
</cp:coreProperties>
</file>