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sldIdLst>
    <p:sldId id="256" r:id="rId2"/>
    <p:sldId id="257" r:id="rId3"/>
    <p:sldId id="258" r:id="rId4"/>
    <p:sldId id="265" r:id="rId5"/>
    <p:sldId id="266" r:id="rId6"/>
    <p:sldId id="281" r:id="rId7"/>
    <p:sldId id="274" r:id="rId8"/>
    <p:sldId id="275" r:id="rId9"/>
    <p:sldId id="282" r:id="rId10"/>
    <p:sldId id="286" r:id="rId11"/>
    <p:sldId id="276" r:id="rId12"/>
    <p:sldId id="277" r:id="rId13"/>
    <p:sldId id="283" r:id="rId14"/>
    <p:sldId id="278" r:id="rId15"/>
    <p:sldId id="279" r:id="rId16"/>
    <p:sldId id="284" r:id="rId17"/>
    <p:sldId id="280" r:id="rId18"/>
    <p:sldId id="285" r:id="rId19"/>
    <p:sldId id="267" r:id="rId20"/>
    <p:sldId id="259" r:id="rId21"/>
    <p:sldId id="261" r:id="rId22"/>
    <p:sldId id="291" r:id="rId23"/>
    <p:sldId id="263" r:id="rId24"/>
    <p:sldId id="287" r:id="rId25"/>
    <p:sldId id="264" r:id="rId26"/>
    <p:sldId id="268" r:id="rId27"/>
    <p:sldId id="269" r:id="rId28"/>
    <p:sldId id="270" r:id="rId29"/>
    <p:sldId id="271" r:id="rId30"/>
    <p:sldId id="290" r:id="rId31"/>
    <p:sldId id="272" r:id="rId32"/>
    <p:sldId id="289" r:id="rId33"/>
    <p:sldId id="273" r:id="rId34"/>
    <p:sldId id="288" r:id="rId3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60"/>
  </p:normalViewPr>
  <p:slideViewPr>
    <p:cSldViewPr>
      <p:cViewPr varScale="1">
        <p:scale>
          <a:sx n="74" d="100"/>
          <a:sy n="74" d="100"/>
        </p:scale>
        <p:origin x="1005" y="4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67D573-02BF-438C-952D-6278028A2E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63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3104C-6F5E-4781-A7AB-22807C090B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84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38BB3-283D-4412-A071-9E358C9314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9140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BBFBB-CBF0-4C45-98D7-AE991E0361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2790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C61B-1E7A-4683-95F8-16836A12E7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3756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4275-0ED9-4273-BEE7-22B6B982B0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053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18624-E5B7-4D8E-941C-A50C2DBF1C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63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0993-9DBA-4206-808E-EA09158F33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541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3FFCE-6093-4332-B721-F4BCC9FDAA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16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ABC69-3207-4F18-83D1-F851281AB0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17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AC3A-F37C-478B-B9D8-68EEF1407B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662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352A5-BC68-4F40-8C53-C536CAB02A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866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DE1D-6CCA-4204-B906-EFB524F57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975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252ED-359D-4626-8620-DBEF4B4102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63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uk-UA" altLang="ru-RU" smtClean="0"/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32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5CFE392-C6FF-457E-BC37-08DBD27785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83;&#1100;&#1075;&#1072;%20&#1054;&#1083;&#1077;&#1075;&#1110;&#1074;&#1085;&#1072;\Desktop\&#1084;&#1077;&#1090;&#1086;&#1076;.2016\&#1090;&#1091;&#1073;&#1077;&#1088;&#1082;&#1091;&#1083;&#1077;&#1079;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83;&#1100;&#1075;&#1072;%20&#1054;&#1083;&#1077;&#1075;&#1110;&#1074;&#1085;&#1072;\Desktop\&#1084;&#1077;&#1090;&#1086;&#1076;.2016\&#1040;&#1084;&#1105;&#1073;&#1072;%20&#1076;&#1080;&#1079;&#1077;&#1085;&#1090;&#1080;&#1088;&#1080;&#1081;&#1085;&#1072;&#1103;%20(&#1053;&#1072;&#1091;&#1095;&#1092;&#1080;&#1083;&#1100;&#1084;.%20&#1059;&#1095;&#1077;&#1073;&#1085;&#1086;&#1077;%20&#1074;&#1080;&#1076;&#1077;&#1086;%20&#1057;&#1057;&#1057;&#1056;)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83;&#1100;&#1075;&#1072;%20&#1054;&#1083;&#1077;&#1075;&#1110;&#1074;&#1085;&#1072;\Desktop\&#1084;&#1077;&#1090;&#1086;&#1076;.2016\&#1041;&#1088;&#1102;&#1096;&#1085;&#1086;&#1081;%20&#1090;&#1080;&#1092;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83;&#1100;&#1075;&#1072;%20&#1054;&#1083;&#1077;&#1075;&#1110;&#1074;&#1085;&#1072;\Desktop\&#1084;&#1077;&#1090;&#1086;&#1076;.2016\&#1047;&#1086;&#1086;&#1083;&#1086;&#1075;&#1080;&#1103;_%20&#1057;&#1074;&#1080;&#1085;&#1086;&#1081;%20&#1094;&#1077;&#1087;&#1077;&#1085;&#1100;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83;&#1100;&#1075;&#1072;%20&#1054;&#1083;&#1077;&#1075;&#1110;&#1074;&#1085;&#1072;\Desktop\&#1084;&#1077;&#1090;&#1086;&#1076;.2016\&#1040;&#1089;&#1082;&#1072;&#1088;&#1080;&#1076;&#1072;%20(&#1053;&#1072;&#1091;&#1095;&#1092;&#1080;&#1083;&#1100;&#1084;,%20&#1091;&#1095;&#1077;&#1073;&#1085;&#1086;&#1077;%20&#1074;&#1080;&#1076;&#1077;&#1086;%20&#1057;&#1057;&#1057;&#1056;)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4;&#1083;&#1100;&#1075;&#1072;%20&#1054;&#1083;&#1077;&#1075;&#1110;&#1074;&#1085;&#1072;\Desktop\&#1084;&#1077;&#1090;&#1086;&#1076;.2016\&#1058;&#1088;&#1080;&#1093;&#1080;&#1085;&#1077;&#1083;&#1083;&#1072;%20&#1089;&#1087;&#1080;&#1088;&#1072;&#1083;&#1080;&#1089;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893175" cy="276701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Золотоніський </a:t>
            </a:r>
            <a:r>
              <a:rPr lang="ru-RU" sz="2400" dirty="0" err="1" smtClean="0">
                <a:solidFill>
                  <a:schemeClr val="tx1"/>
                </a:solidFill>
              </a:rPr>
              <a:t>технікум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ветеринарної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медицини</a:t>
            </a:r>
            <a:r>
              <a:rPr lang="ru-RU" sz="2400" dirty="0" smtClean="0">
                <a:solidFill>
                  <a:schemeClr val="tx1"/>
                </a:solidFill>
              </a:rPr>
              <a:t> БНАУ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Основи </a:t>
            </a:r>
            <a:r>
              <a:rPr lang="ru-RU" sz="4000" dirty="0" err="1" smtClean="0">
                <a:solidFill>
                  <a:srgbClr val="FFFF00"/>
                </a:solidFill>
              </a:rPr>
              <a:t>епідеміології</a:t>
            </a:r>
            <a:r>
              <a:rPr lang="ru-RU" sz="4000" dirty="0" smtClean="0">
                <a:solidFill>
                  <a:srgbClr val="FFFF00"/>
                </a:solidFill>
              </a:rPr>
              <a:t>  у </a:t>
            </a:r>
            <a:r>
              <a:rPr lang="ru-RU" sz="4000" dirty="0" err="1" smtClean="0">
                <a:solidFill>
                  <a:srgbClr val="FFFF00"/>
                </a:solidFill>
              </a:rPr>
              <a:t>виробництві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продуктів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тваринництва</a:t>
            </a:r>
            <a:endParaRPr lang="ru-RU" sz="4000" dirty="0" smtClean="0">
              <a:solidFill>
                <a:srgbClr val="FFFF00"/>
              </a:solidFill>
            </a:endParaRPr>
          </a:p>
        </p:txBody>
      </p:sp>
      <p:pic>
        <p:nvPicPr>
          <p:cNvPr id="3075" name="Picture 4" descr="хеликобакт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44720"/>
            <a:ext cx="6121400" cy="39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сальмонел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4" y="2955924"/>
            <a:ext cx="219612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4" name="туберкулез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988"/>
            <a:ext cx="9028113" cy="6210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Бруцельоз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dirty="0" smtClean="0"/>
              <a:t>	 хронічне захворювання, яке супроводжується абортами, затримкою посліду, </a:t>
            </a:r>
            <a:r>
              <a:rPr lang="uk-UA" dirty="0" err="1" smtClean="0"/>
              <a:t>ендометритами</a:t>
            </a:r>
            <a:r>
              <a:rPr lang="uk-UA" dirty="0" smtClean="0"/>
              <a:t>, </a:t>
            </a:r>
            <a:r>
              <a:rPr lang="uk-UA" dirty="0" err="1" smtClean="0"/>
              <a:t>орхітами</a:t>
            </a:r>
            <a:r>
              <a:rPr lang="uk-UA" dirty="0" smtClean="0"/>
              <a:t>, </a:t>
            </a:r>
            <a:r>
              <a:rPr lang="uk-UA" dirty="0" err="1" smtClean="0"/>
              <a:t>бурситами</a:t>
            </a:r>
            <a:r>
              <a:rPr lang="uk-UA" dirty="0" smtClean="0"/>
              <a:t> та артритами.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uk-UA" b="1" i="1" u="sng" dirty="0" smtClean="0">
                <a:solidFill>
                  <a:srgbClr val="FFFF00"/>
                </a:solidFill>
              </a:rPr>
              <a:t>Збудник хвороби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uk-UA" b="1" i="1" u="sng" dirty="0" smtClean="0">
              <a:solidFill>
                <a:srgbClr val="FFFF00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4400" b="1" i="1" spc="55" dirty="0">
                <a:solidFill>
                  <a:srgbClr val="FF0000"/>
                </a:solidFill>
                <a:effectLst/>
                <a:ea typeface="Times New Roman"/>
              </a:rPr>
              <a:t>Brucella </a:t>
            </a:r>
            <a:r>
              <a:rPr lang="en-US" sz="4400" b="1" i="1" spc="55" dirty="0" err="1">
                <a:solidFill>
                  <a:srgbClr val="FF0000"/>
                </a:solidFill>
                <a:effectLst/>
                <a:ea typeface="Times New Roman"/>
              </a:rPr>
              <a:t>abortus</a:t>
            </a:r>
            <a:r>
              <a:rPr lang="en-US" sz="4400" b="1" i="1" spc="55" dirty="0">
                <a:solidFill>
                  <a:srgbClr val="FF0000"/>
                </a:solidFill>
                <a:effectLst/>
                <a:ea typeface="Times New Roman"/>
              </a:rPr>
              <a:t> </a:t>
            </a:r>
            <a:endParaRPr lang="uk-UA" sz="44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spc="55" dirty="0">
                <a:solidFill>
                  <a:srgbClr val="FF0000"/>
                </a:solidFill>
                <a:effectLst/>
                <a:ea typeface="Times New Roman"/>
              </a:rPr>
              <a:t>Brucella </a:t>
            </a:r>
            <a:r>
              <a:rPr lang="en-US" i="1" spc="55" dirty="0" err="1">
                <a:solidFill>
                  <a:srgbClr val="FF0000"/>
                </a:solidFill>
                <a:effectLst/>
                <a:ea typeface="Times New Roman"/>
              </a:rPr>
              <a:t>abortus</a:t>
            </a:r>
            <a:r>
              <a:rPr lang="en-US" i="1" spc="55" dirty="0">
                <a:solidFill>
                  <a:srgbClr val="FF0000"/>
                </a:solidFill>
                <a:effectLst/>
                <a:ea typeface="Times New Roman"/>
              </a:rPr>
              <a:t> 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143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1600200"/>
            <a:ext cx="797560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163" y="-315913"/>
            <a:ext cx="9186863" cy="7273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Лептоспіроз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dirty="0" smtClean="0"/>
              <a:t>	</a:t>
            </a:r>
            <a:r>
              <a:rPr lang="uk-UA" dirty="0" err="1" smtClean="0"/>
              <a:t>Природноопосередкова</a:t>
            </a:r>
            <a:r>
              <a:rPr lang="uk-UA" dirty="0" smtClean="0"/>
              <a:t> хвороба, що характеризується гарячкою, жовтяницею, </a:t>
            </a:r>
            <a:r>
              <a:rPr lang="uk-UA" dirty="0" err="1" smtClean="0"/>
              <a:t>гемоглобінурією</a:t>
            </a:r>
            <a:r>
              <a:rPr lang="uk-UA" dirty="0" smtClean="0"/>
              <a:t>, </a:t>
            </a:r>
            <a:r>
              <a:rPr lang="uk-UA" dirty="0" err="1" smtClean="0"/>
              <a:t>некрозами</a:t>
            </a:r>
            <a:r>
              <a:rPr lang="uk-UA" dirty="0" smtClean="0"/>
              <a:t> слизових оболонок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uk-UA" b="1" i="1" u="sng" dirty="0" smtClean="0">
                <a:solidFill>
                  <a:srgbClr val="FFFF00"/>
                </a:solidFill>
              </a:rPr>
              <a:t>Збудник хвороби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uk-UA" b="1" i="1" u="sng" dirty="0" smtClean="0">
              <a:solidFill>
                <a:srgbClr val="FFFF00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4400" b="1" i="1" dirty="0" err="1" smtClean="0">
                <a:solidFill>
                  <a:srgbClr val="FF0000"/>
                </a:solidFill>
                <a:effectLst/>
                <a:ea typeface="Times New Roman"/>
              </a:rPr>
              <a:t>Leptospira</a:t>
            </a:r>
            <a:r>
              <a:rPr lang="uk-UA" sz="4400" b="1" i="1" dirty="0" smtClean="0">
                <a:solidFill>
                  <a:srgbClr val="FF0000"/>
                </a:solidFill>
                <a:effectLst/>
                <a:ea typeface="Times New Roman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ea typeface="Times New Roman"/>
              </a:rPr>
              <a:t>tarassovi</a:t>
            </a:r>
            <a:r>
              <a:rPr lang="uk-UA" sz="4400" b="1" i="1" dirty="0">
                <a:solidFill>
                  <a:srgbClr val="FF0000"/>
                </a:solidFill>
                <a:effectLst/>
                <a:ea typeface="Times New Roman"/>
              </a:rPr>
              <a:t> (</a:t>
            </a:r>
            <a:r>
              <a:rPr lang="en-US" sz="4400" b="1" i="1" dirty="0">
                <a:solidFill>
                  <a:srgbClr val="FF0000"/>
                </a:solidFill>
                <a:effectLst/>
                <a:ea typeface="Times New Roman"/>
              </a:rPr>
              <a:t>mitis</a:t>
            </a:r>
            <a:r>
              <a:rPr lang="uk-UA" sz="4400" b="1" i="1" dirty="0">
                <a:solidFill>
                  <a:srgbClr val="FF0000"/>
                </a:solidFill>
                <a:effectLst/>
                <a:ea typeface="Times New Roman"/>
              </a:rPr>
              <a:t>)</a:t>
            </a:r>
            <a:endParaRPr lang="uk-UA" sz="44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i="1" dirty="0" smtClean="0">
                <a:solidFill>
                  <a:srgbClr val="FF0000"/>
                </a:solidFill>
                <a:effectLst/>
                <a:ea typeface="Times New Roman"/>
              </a:rPr>
              <a:t/>
            </a:r>
            <a:br>
              <a:rPr lang="uk-UA" i="1" dirty="0" smtClean="0">
                <a:solidFill>
                  <a:srgbClr val="FF0000"/>
                </a:solidFill>
                <a:effectLst/>
                <a:ea typeface="Times New Roman"/>
              </a:rPr>
            </a:br>
            <a:r>
              <a:rPr lang="en-US" i="1" dirty="0" err="1" smtClean="0">
                <a:solidFill>
                  <a:srgbClr val="FF0000"/>
                </a:solidFill>
                <a:effectLst/>
                <a:ea typeface="Times New Roman"/>
              </a:rPr>
              <a:t>Leptospira</a:t>
            </a:r>
            <a:r>
              <a:rPr lang="uk-UA" i="1" dirty="0" smtClean="0">
                <a:solidFill>
                  <a:srgbClr val="FF0000"/>
                </a:solidFill>
                <a:effectLst/>
                <a:ea typeface="Times New Roman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ea typeface="Times New Roman"/>
              </a:rPr>
              <a:t>tarassovi</a:t>
            </a:r>
            <a:r>
              <a:rPr lang="uk-UA" i="1" dirty="0">
                <a:solidFill>
                  <a:srgbClr val="FF0000"/>
                </a:solidFill>
                <a:effectLst/>
                <a:ea typeface="Times New Roman"/>
              </a:rPr>
              <a:t> (</a:t>
            </a:r>
            <a:r>
              <a:rPr lang="en-US" i="1" dirty="0">
                <a:solidFill>
                  <a:srgbClr val="FF0000"/>
                </a:solidFill>
                <a:effectLst/>
                <a:ea typeface="Times New Roman"/>
              </a:rPr>
              <a:t>mitis</a:t>
            </a:r>
            <a:r>
              <a:rPr lang="uk-UA" i="1" dirty="0">
                <a:solidFill>
                  <a:srgbClr val="FF0000"/>
                </a:solidFill>
                <a:effectLst/>
                <a:ea typeface="Times New Roman"/>
              </a:rPr>
              <a:t>)</a:t>
            </a:r>
            <a:r>
              <a:rPr lang="uk-UA" i="1" u="sng" dirty="0">
                <a:solidFill>
                  <a:srgbClr val="FF0000"/>
                </a:solidFill>
              </a:rPr>
              <a:t/>
            </a:r>
            <a:br>
              <a:rPr lang="uk-UA" i="1" u="sng" dirty="0">
                <a:solidFill>
                  <a:srgbClr val="FF0000"/>
                </a:solidFill>
              </a:rPr>
            </a:br>
            <a:endParaRPr lang="uk-UA" dirty="0"/>
          </a:p>
        </p:txBody>
      </p:sp>
      <p:pic>
        <p:nvPicPr>
          <p:cNvPr id="17411" name="Picture 8" descr="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2305050" cy="2641600"/>
          </a:xfrm>
        </p:spPr>
      </p:pic>
      <p:pic>
        <p:nvPicPr>
          <p:cNvPr id="5" name="Содержимое 3" descr="false-colour_sem_of_leptospira_spi_bacteria_b2203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17700"/>
            <a:ext cx="39608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лепто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581525"/>
            <a:ext cx="31559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art13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4827588"/>
            <a:ext cx="2151062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1\Downloads\1894_3838061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125538"/>
            <a:ext cx="2520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88913"/>
            <a:ext cx="4645025" cy="321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15900"/>
            <a:ext cx="428625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3548063"/>
            <a:ext cx="493236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Ящур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20813"/>
            <a:ext cx="8229600" cy="5032375"/>
          </a:xfrm>
        </p:spPr>
        <p:txBody>
          <a:bodyPr/>
          <a:lstStyle/>
          <a:p>
            <a:pPr marL="0" indent="457200" algn="just">
              <a:buFont typeface="Wingdings" panose="05000000000000000000" pitchFamily="2" charset="2"/>
              <a:buNone/>
              <a:defRPr/>
            </a:pPr>
            <a:r>
              <a:rPr lang="uk-UA" dirty="0" smtClean="0"/>
              <a:t>гостре захворювання, що характеризується короткочасною лихоманкою, розвитком </a:t>
            </a:r>
            <a:r>
              <a:rPr lang="uk-UA" dirty="0" err="1" smtClean="0"/>
              <a:t>афтозно</a:t>
            </a:r>
            <a:r>
              <a:rPr lang="uk-UA" dirty="0" smtClean="0"/>
              <a:t>-ерозійних уражень на слизових оболонках.</a:t>
            </a:r>
            <a:endParaRPr lang="uk-UA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2555875" y="3357563"/>
            <a:ext cx="3887788" cy="1439862"/>
          </a:xfrm>
          <a:prstGeom prst="ellipse">
            <a:avLst/>
          </a:prstGeom>
          <a:solidFill>
            <a:srgbClr val="99CC00"/>
          </a:soli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РНК вірус.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Є сім типів вірусу</a:t>
            </a:r>
            <a:endParaRPr lang="ru-RU" sz="2400" b="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1116013" y="3681413"/>
            <a:ext cx="792162" cy="792162"/>
          </a:xfrm>
          <a:prstGeom prst="ellipse">
            <a:avLst/>
          </a:prstGeom>
          <a:solidFill>
            <a:srgbClr val="99CC00"/>
          </a:solidFill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endParaRPr lang="ru-RU" sz="1800" b="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511300" y="4581525"/>
            <a:ext cx="792163" cy="792163"/>
          </a:xfrm>
          <a:prstGeom prst="ellipse">
            <a:avLst/>
          </a:prstGeom>
          <a:solidFill>
            <a:srgbClr val="99CC00"/>
          </a:solidFill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endParaRPr lang="ru-RU" sz="1800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317750" y="5157788"/>
            <a:ext cx="792163" cy="792162"/>
          </a:xfrm>
          <a:prstGeom prst="ellipse">
            <a:avLst/>
          </a:prstGeom>
          <a:solidFill>
            <a:srgbClr val="99CC00"/>
          </a:solidFill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endParaRPr lang="ru-RU" sz="1800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457575" y="5546725"/>
            <a:ext cx="792163" cy="792163"/>
          </a:xfrm>
          <a:prstGeom prst="ellipse">
            <a:avLst/>
          </a:prstGeom>
          <a:solidFill>
            <a:srgbClr val="99CC00"/>
          </a:solidFill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SAT-1</a:t>
            </a:r>
            <a:r>
              <a:rPr lang="uk-UA" sz="1800" b="0" kern="0" dirty="0">
                <a:solidFill>
                  <a:sysClr val="windowText" lastClr="000000"/>
                </a:solidFill>
              </a:rPr>
              <a:t> </a:t>
            </a:r>
            <a:endParaRPr lang="ru-RU" sz="1800" b="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716463" y="5546725"/>
            <a:ext cx="792162" cy="792163"/>
          </a:xfrm>
          <a:prstGeom prst="ellipse">
            <a:avLst/>
          </a:prstGeom>
          <a:solidFill>
            <a:srgbClr val="99CC00"/>
          </a:solidFill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SAT-</a:t>
            </a:r>
            <a:r>
              <a:rPr lang="uk-UA" sz="1800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ru-RU" sz="1800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227763" y="5368925"/>
            <a:ext cx="792162" cy="792163"/>
          </a:xfrm>
          <a:prstGeom prst="ellipse">
            <a:avLst/>
          </a:prstGeom>
          <a:solidFill>
            <a:srgbClr val="99CC00"/>
          </a:solidFill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SAT-</a:t>
            </a:r>
            <a:r>
              <a:rPr lang="uk-UA" sz="1800" b="0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ru-RU" sz="1800" b="0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7561263" y="4581525"/>
            <a:ext cx="790575" cy="792163"/>
          </a:xfrm>
          <a:prstGeom prst="ellipse">
            <a:avLst/>
          </a:prstGeom>
          <a:solidFill>
            <a:srgbClr val="99CC00"/>
          </a:solidFill>
          <a:ln w="2857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Азія-1</a:t>
            </a:r>
            <a:r>
              <a:rPr lang="uk-UA" sz="1800" b="0" kern="0">
                <a:solidFill>
                  <a:sysClr val="windowText" lastClr="000000"/>
                </a:solidFill>
              </a:rPr>
              <a:t> </a:t>
            </a:r>
            <a:endParaRPr lang="ru-RU" sz="1800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75"/>
            <a:ext cx="5132388" cy="3557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406717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49650"/>
            <a:ext cx="4003675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85800" y="0"/>
            <a:ext cx="7772400" cy="1700213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>Кишкові захворювання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4140200" y="1557338"/>
            <a:ext cx="5111750" cy="3095625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>заразні захворювання людей, що протікають з порушенням функції кишечника</a:t>
            </a:r>
            <a:endParaRPr lang="uk-UA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25"/>
            <a:ext cx="4140200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dirty="0" smtClean="0"/>
              <a:t>Для профілактики </a:t>
            </a:r>
            <a:r>
              <a:rPr lang="uk-UA" sz="4000" dirty="0" err="1" smtClean="0"/>
              <a:t>зооантропонозів</a:t>
            </a:r>
            <a:r>
              <a:rPr lang="uk-UA" sz="4000" dirty="0" smtClean="0"/>
              <a:t> необхідно дотримуватись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57687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uk-UA" dirty="0" smtClean="0"/>
              <a:t>• правил ветеринарного огляду забійних тварин і ветеринарно-санітарної експертизи м'яса та м'ясних продуктів</a:t>
            </a:r>
          </a:p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uk-UA" dirty="0" smtClean="0"/>
              <a:t>• правила з охорони працівників м'ясної і птахопереробної промисловості від заразних захворювань</a:t>
            </a:r>
          </a:p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r>
              <a:rPr lang="uk-UA" dirty="0" smtClean="0"/>
              <a:t>• проводити дезінфекції, дезінсекції та дератизацію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619625" cy="8477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ХОЛЕРА</a:t>
            </a:r>
          </a:p>
        </p:txBody>
      </p:sp>
      <p:pic>
        <p:nvPicPr>
          <p:cNvPr id="17414" name="Picture 6" descr="хол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384550" cy="25384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холера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81300"/>
            <a:ext cx="3313112" cy="254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холера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16338"/>
            <a:ext cx="3779838" cy="2862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5127625" y="974725"/>
            <a:ext cx="3343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/>
              <a:t>Збудник –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/>
              <a:t>холерний вібріон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30353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Дифтерія</a:t>
            </a:r>
          </a:p>
        </p:txBody>
      </p:sp>
      <p:pic>
        <p:nvPicPr>
          <p:cNvPr id="20484" name="Picture 4" descr="дифтерия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4103688" cy="3517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дифтер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3125787" cy="4149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68313" y="5229225"/>
            <a:ext cx="370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/>
              <a:t>Збудник –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/>
              <a:t>дифтерійна бацила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4" name="Амёба дизентирийная (Научфильм. Учебное видео СССР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8913"/>
            <a:ext cx="8424862" cy="6026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76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Висипний тиф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5373687" cy="40941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вш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25538"/>
            <a:ext cx="34258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4" name="Брюшной тиф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60350"/>
            <a:ext cx="9036050" cy="6121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Профілактика інфекцій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600" b="1" dirty="0" smtClean="0"/>
              <a:t>вакцинація</a:t>
            </a:r>
          </a:p>
          <a:p>
            <a:pPr eaLnBrk="1" hangingPunct="1">
              <a:defRPr/>
            </a:pPr>
            <a:r>
              <a:rPr lang="uk-UA" sz="3600" b="1" dirty="0" smtClean="0"/>
              <a:t>стерилізація</a:t>
            </a:r>
          </a:p>
          <a:p>
            <a:pPr eaLnBrk="1" hangingPunct="1">
              <a:defRPr/>
            </a:pPr>
            <a:r>
              <a:rPr lang="uk-UA" sz="3600" b="1" dirty="0" smtClean="0"/>
              <a:t>пастеризація</a:t>
            </a:r>
          </a:p>
          <a:p>
            <a:pPr eaLnBrk="1" hangingPunct="1">
              <a:defRPr/>
            </a:pPr>
            <a:r>
              <a:rPr lang="uk-UA" sz="3600" b="1" dirty="0" smtClean="0"/>
              <a:t>дезінфекція</a:t>
            </a:r>
            <a:r>
              <a:rPr lang="ru-RU" sz="3600" b="1" dirty="0" smtClean="0"/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5288" y="1412875"/>
            <a:ext cx="2505075" cy="4186238"/>
            <a:chOff x="249" y="890"/>
            <a:chExt cx="1578" cy="2637"/>
          </a:xfrm>
        </p:grpSpPr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890"/>
              <a:ext cx="1578" cy="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5"/>
            <p:cNvSpPr txBox="1">
              <a:spLocks noChangeArrowheads="1"/>
            </p:cNvSpPr>
            <p:nvPr/>
          </p:nvSpPr>
          <p:spPr bwMode="auto">
            <a:xfrm>
              <a:off x="476" y="2931"/>
              <a:ext cx="1069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2800"/>
                <a:t>Едвард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2800"/>
                <a:t>Дженнер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35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35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35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85800" y="549275"/>
            <a:ext cx="7772400" cy="1223963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>Гельмінтозі захворювання</a:t>
            </a:r>
            <a:endParaRPr lang="uk-UA" dirty="0"/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3883025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16138"/>
            <a:ext cx="41052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390842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05263"/>
            <a:ext cx="295116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Цистицеркоз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>
              <a:buFont typeface="Wingdings" panose="05000000000000000000" pitchFamily="2" charset="2"/>
              <a:buNone/>
              <a:defRPr/>
            </a:pPr>
            <a:r>
              <a:rPr lang="uk-UA" dirty="0"/>
              <a:t>і</a:t>
            </a:r>
            <a:r>
              <a:rPr lang="uk-UA" dirty="0" smtClean="0"/>
              <a:t>нвазійне захворювання, викликане двома типами гельмінтів: ціп'як свинячий і бичачий.</a:t>
            </a:r>
            <a:endParaRPr lang="uk-UA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5184775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68638"/>
            <a:ext cx="6126162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4" descr="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494088"/>
            <a:ext cx="3149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Яйця ціп'яків</a:t>
            </a:r>
            <a:endParaRPr lang="uk-UA" dirty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7705725" cy="3097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57338"/>
            <a:ext cx="662463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Цикл розвитку ціп'яка</a:t>
            </a:r>
            <a:endParaRPr lang="uk-UA" dirty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1300" y="1736725"/>
            <a:ext cx="6373813" cy="464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4318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На м</a:t>
            </a:r>
            <a:r>
              <a:rPr lang="en-US" dirty="0" smtClean="0"/>
              <a:t>’</a:t>
            </a:r>
            <a:r>
              <a:rPr lang="ru-RU" dirty="0" err="1" smtClean="0"/>
              <a:t>ясокомбіноти</a:t>
            </a:r>
            <a:r>
              <a:rPr lang="ru-RU" dirty="0" smtClean="0"/>
              <a:t> не </a:t>
            </a:r>
            <a:r>
              <a:rPr lang="ru-RU" dirty="0" err="1" smtClean="0"/>
              <a:t>допускають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endParaRPr lang="ru-RU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608513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Підозрілих  на такі захворювання, як сибірка, </a:t>
            </a:r>
            <a:r>
              <a:rPr lang="uk-UA" dirty="0" err="1" smtClean="0"/>
              <a:t>емкар</a:t>
            </a:r>
            <a:r>
              <a:rPr lang="uk-UA" dirty="0" smtClean="0"/>
              <a:t>, чума, туляремія, сап.</a:t>
            </a:r>
          </a:p>
          <a:p>
            <a:pPr eaLnBrk="1" hangingPunct="1">
              <a:defRPr/>
            </a:pPr>
            <a:r>
              <a:rPr lang="uk-UA" dirty="0" smtClean="0"/>
              <a:t>В </a:t>
            </a:r>
            <a:r>
              <a:rPr lang="uk-UA" dirty="0" err="1" smtClean="0"/>
              <a:t>агональному</a:t>
            </a:r>
            <a:r>
              <a:rPr lang="uk-UA" dirty="0" smtClean="0"/>
              <a:t> стані</a:t>
            </a:r>
          </a:p>
          <a:p>
            <a:pPr eaLnBrk="1" hangingPunct="1">
              <a:defRPr/>
            </a:pPr>
            <a:r>
              <a:rPr lang="uk-UA" dirty="0" smtClean="0"/>
              <a:t>Щеплених вакцинами проти сибірки, якщо після щеплення не минуло 14 діб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4" name="Зоология_ Свиной цепень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38"/>
            <a:ext cx="9036050" cy="67500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Аскаридоз</a:t>
            </a:r>
            <a:endParaRPr lang="uk-UA" dirty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28775"/>
            <a:ext cx="6122987" cy="2287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Pig liv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0725"/>
            <a:ext cx="410368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644900"/>
            <a:ext cx="6126163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92238"/>
            <a:ext cx="6126162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4" name="Аскарида (Научфильм, учебное видео СССР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-4763"/>
            <a:ext cx="8928100" cy="65325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Трихінельоз</a:t>
            </a:r>
            <a:endParaRPr lang="uk-UA" dirty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268413"/>
            <a:ext cx="2638425" cy="356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96975"/>
            <a:ext cx="46482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4" descr="Трих після перетра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406900"/>
            <a:ext cx="437197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4" name="Трихинелла спиралис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0"/>
            <a:ext cx="8497887" cy="63722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Сибірка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>
              <a:buFont typeface="Wingdings" panose="05000000000000000000" pitchFamily="2" charset="2"/>
              <a:buNone/>
              <a:defRPr/>
            </a:pPr>
            <a:r>
              <a:rPr lang="uk-UA" dirty="0" smtClean="0"/>
              <a:t>це гостре інфекційне захворювання, яке характеризується гарячкою, септицемією, інтоксикацією та появою карбункулів.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uk-UA" sz="4000" i="1" u="sng" dirty="0" smtClean="0">
                <a:solidFill>
                  <a:srgbClr val="FFFF00"/>
                </a:solidFill>
              </a:rPr>
              <a:t>Збудник сибірки.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uk-UA" dirty="0" smtClean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>Bacillus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Anthracis</a:t>
            </a:r>
            <a:r>
              <a:rPr lang="en-US" dirty="0" smtClean="0"/>
              <a:t>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Bacillus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+mn-ea"/>
                <a:cs typeface="+mn-cs"/>
              </a:rPr>
              <a:t>Anthracis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2797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1484313"/>
            <a:ext cx="57943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5259387" cy="331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05113"/>
            <a:ext cx="3700463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Прямоугольник 3"/>
          <p:cNvSpPr>
            <a:spLocks noChangeArrowheads="1"/>
          </p:cNvSpPr>
          <p:nvPr/>
        </p:nvSpPr>
        <p:spPr bwMode="auto">
          <a:xfrm>
            <a:off x="5651500" y="1412875"/>
            <a:ext cx="3168650" cy="914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/>
              <a:t>Ангінозна форма у свиней</a:t>
            </a:r>
          </a:p>
        </p:txBody>
      </p:sp>
      <p:sp>
        <p:nvSpPr>
          <p:cNvPr id="8198" name="Прямоугольник 4"/>
          <p:cNvSpPr>
            <a:spLocks noChangeArrowheads="1"/>
          </p:cNvSpPr>
          <p:nvPr/>
        </p:nvSpPr>
        <p:spPr bwMode="auto">
          <a:xfrm>
            <a:off x="323850" y="4652963"/>
            <a:ext cx="4968875" cy="863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800"/>
              <a:t>Метеоризм у теляти при сибірці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ТУБЕРКУЛЬОЗ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uk-UA" dirty="0" smtClean="0"/>
              <a:t> хронічне захворювання, що характеризується утворенням у різних органах дрібних специфічних </a:t>
            </a:r>
            <a:r>
              <a:rPr lang="uk-UA" dirty="0" err="1" smtClean="0"/>
              <a:t>безсудинних</a:t>
            </a:r>
            <a:r>
              <a:rPr lang="uk-UA" dirty="0" smtClean="0"/>
              <a:t> вузликів, схильних до </a:t>
            </a:r>
            <a:r>
              <a:rPr lang="uk-UA" dirty="0" err="1" smtClean="0"/>
              <a:t>казеозного</a:t>
            </a:r>
            <a:r>
              <a:rPr lang="uk-UA" dirty="0" smtClean="0"/>
              <a:t> розпаду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uk-UA" sz="4000" b="1" i="1" u="sng" dirty="0" smtClean="0">
                <a:solidFill>
                  <a:srgbClr val="FFFF00"/>
                </a:solidFill>
              </a:rPr>
              <a:t>Збудник хвороби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uk-UA" sz="4000" b="1" i="1" u="sng" dirty="0" smtClean="0">
              <a:solidFill>
                <a:srgbClr val="FFFF00"/>
              </a:solidFill>
            </a:endParaRPr>
          </a:p>
          <a:p>
            <a:pPr marL="0" indent="0" algn="ctr" eaLnBrk="1" hangingPunct="1"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sz="4400" b="1" i="1" dirty="0" smtClean="0">
                <a:solidFill>
                  <a:srgbClr val="FF0000"/>
                </a:solidFill>
                <a:effectLst/>
              </a:rPr>
              <a:t>Mycobacterium</a:t>
            </a:r>
            <a:r>
              <a:rPr lang="uk-UA" sz="4400" b="1" i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  <a:effectLst/>
              </a:rPr>
              <a:t>tuberculosis</a:t>
            </a:r>
            <a:endParaRPr lang="ru-RU" sz="4400" b="1" i="1" dirty="0" smtClean="0">
              <a:solidFill>
                <a:srgbClr val="FF0000"/>
              </a:solidFill>
              <a:effectLst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uk-UA" sz="4000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uk-UA" i="1" dirty="0" smtClean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uk-UA" i="1" dirty="0" smtClean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en-US" i="1" dirty="0" smtClean="0">
                <a:solidFill>
                  <a:srgbClr val="FF0000"/>
                </a:solidFill>
                <a:effectLst/>
                <a:ea typeface="+mn-ea"/>
                <a:cs typeface="+mn-cs"/>
              </a:rPr>
              <a:t>Mycobacterium</a:t>
            </a:r>
            <a:r>
              <a:rPr lang="uk-UA" i="1" dirty="0" smtClean="0">
                <a:solidFill>
                  <a:srgbClr val="FF0000"/>
                </a:solidFill>
                <a:effectLst/>
                <a:ea typeface="+mn-ea"/>
                <a:cs typeface="+mn-cs"/>
              </a:rPr>
              <a:t> </a:t>
            </a:r>
            <a:r>
              <a:rPr lang="en-US" i="1" dirty="0">
                <a:solidFill>
                  <a:srgbClr val="FF0000"/>
                </a:solidFill>
                <a:effectLst/>
                <a:ea typeface="+mn-ea"/>
                <a:cs typeface="+mn-cs"/>
              </a:rPr>
              <a:t>tuberculosis</a:t>
            </a:r>
            <a:r>
              <a:rPr lang="ru-RU" i="1" dirty="0">
                <a:solidFill>
                  <a:srgbClr val="FF0000"/>
                </a:solidFill>
                <a:effectLst/>
                <a:ea typeface="+mn-ea"/>
                <a:cs typeface="+mn-cs"/>
              </a:rPr>
              <a:t/>
            </a:r>
            <a:br>
              <a:rPr lang="ru-RU" i="1" dirty="0"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endParaRPr lang="uk-UA" dirty="0"/>
          </a:p>
        </p:txBody>
      </p:sp>
      <p:pic>
        <p:nvPicPr>
          <p:cNvPr id="10243" name="Picture 2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2362200" cy="260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b="18408"/>
          <a:stretch>
            <a:fillRect/>
          </a:stretch>
        </p:blipFill>
        <p:spPr bwMode="auto">
          <a:xfrm>
            <a:off x="2609850" y="2852738"/>
            <a:ext cx="26606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84313"/>
            <a:ext cx="2376487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3933825"/>
            <a:ext cx="38735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115888"/>
            <a:ext cx="5089525" cy="3313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3983038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Прямоугольник 3"/>
          <p:cNvSpPr>
            <a:spLocks noChangeArrowheads="1"/>
          </p:cNvSpPr>
          <p:nvPr/>
        </p:nvSpPr>
        <p:spPr bwMode="auto">
          <a:xfrm>
            <a:off x="5219700" y="1484313"/>
            <a:ext cx="3744913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/>
              <a:t>Перлинниця при туберкульозі</a:t>
            </a:r>
          </a:p>
        </p:txBody>
      </p:sp>
      <p:sp>
        <p:nvSpPr>
          <p:cNvPr id="11270" name="Прямоугольник 4"/>
          <p:cNvSpPr>
            <a:spLocks noChangeArrowheads="1"/>
          </p:cNvSpPr>
          <p:nvPr/>
        </p:nvSpPr>
        <p:spPr bwMode="auto">
          <a:xfrm>
            <a:off x="684213" y="6272213"/>
            <a:ext cx="2122487" cy="6477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/>
              <a:t>Уражена печінка теляти</a:t>
            </a:r>
          </a:p>
        </p:txBody>
      </p:sp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924175"/>
            <a:ext cx="4708525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2" name="Прямоугольник 5"/>
          <p:cNvSpPr>
            <a:spLocks noChangeArrowheads="1"/>
          </p:cNvSpPr>
          <p:nvPr/>
        </p:nvSpPr>
        <p:spPr bwMode="auto">
          <a:xfrm>
            <a:off x="5508625" y="6221413"/>
            <a:ext cx="2879725" cy="6365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/>
              <a:t>Уражені легені кроля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лен">
  <a:themeElements>
    <a:clrScheme name="Клен 6">
      <a:dk1>
        <a:srgbClr val="006699"/>
      </a:dk1>
      <a:lt1>
        <a:srgbClr val="FFFFFF"/>
      </a:lt1>
      <a:dk2>
        <a:srgbClr val="006666"/>
      </a:dk2>
      <a:lt2>
        <a:srgbClr val="CCECFF"/>
      </a:lt2>
      <a:accent1>
        <a:srgbClr val="00CCFF"/>
      </a:accent1>
      <a:accent2>
        <a:srgbClr val="017A83"/>
      </a:accent2>
      <a:accent3>
        <a:srgbClr val="AAB8B8"/>
      </a:accent3>
      <a:accent4>
        <a:srgbClr val="DADADA"/>
      </a:accent4>
      <a:accent5>
        <a:srgbClr val="AAE2FF"/>
      </a:accent5>
      <a:accent6>
        <a:srgbClr val="016E76"/>
      </a:accent6>
      <a:hlink>
        <a:srgbClr val="FFFFCC"/>
      </a:hlink>
      <a:folHlink>
        <a:srgbClr val="99FF99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307</TotalTime>
  <Words>238</Words>
  <Application>Microsoft Office PowerPoint</Application>
  <PresentationFormat>Экран (4:3)</PresentationFormat>
  <Paragraphs>72</Paragraphs>
  <Slides>34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 Black</vt:lpstr>
      <vt:lpstr>Times New Roman</vt:lpstr>
      <vt:lpstr>Wingdings</vt:lpstr>
      <vt:lpstr>Клен</vt:lpstr>
      <vt:lpstr>Золотоніський технікум ветеринарної медицини БНАУ   Основи епідеміології  у виробництві продуктів тваринництва</vt:lpstr>
      <vt:lpstr>Для профілактики зооантропонозів необхідно дотримуватись</vt:lpstr>
      <vt:lpstr>На м’ясокомбіноти не допускають тварин</vt:lpstr>
      <vt:lpstr>Сибірка</vt:lpstr>
      <vt:lpstr>Bacillus Anthracis</vt:lpstr>
      <vt:lpstr>Презентация PowerPoint</vt:lpstr>
      <vt:lpstr>ТУБЕРКУЛЬОЗ</vt:lpstr>
      <vt:lpstr> Mycobacterium tuberculosis </vt:lpstr>
      <vt:lpstr>Презентация PowerPoint</vt:lpstr>
      <vt:lpstr>Презентация PowerPoint</vt:lpstr>
      <vt:lpstr>Бруцельоз </vt:lpstr>
      <vt:lpstr>Brucella abortus </vt:lpstr>
      <vt:lpstr>Презентация PowerPoint</vt:lpstr>
      <vt:lpstr>Лептоспіроз </vt:lpstr>
      <vt:lpstr> Leptospira tarassovi (mitis) </vt:lpstr>
      <vt:lpstr>Презентация PowerPoint</vt:lpstr>
      <vt:lpstr>Ящур </vt:lpstr>
      <vt:lpstr>Презентация PowerPoint</vt:lpstr>
      <vt:lpstr>Кишкові захворювання</vt:lpstr>
      <vt:lpstr>ХОЛЕРА</vt:lpstr>
      <vt:lpstr>Дифтерія</vt:lpstr>
      <vt:lpstr>Презентация PowerPoint</vt:lpstr>
      <vt:lpstr>Висипний тиф</vt:lpstr>
      <vt:lpstr>Презентация PowerPoint</vt:lpstr>
      <vt:lpstr>Профілактика інфекцій</vt:lpstr>
      <vt:lpstr>Гельмінтозі захворювання</vt:lpstr>
      <vt:lpstr>Цистицеркоз</vt:lpstr>
      <vt:lpstr>Яйця ціп'яків</vt:lpstr>
      <vt:lpstr>Цикл розвитку ціп'яка</vt:lpstr>
      <vt:lpstr>Презентация PowerPoint</vt:lpstr>
      <vt:lpstr>Аскаридоз</vt:lpstr>
      <vt:lpstr>Презентация PowerPoint</vt:lpstr>
      <vt:lpstr>Трихінельоз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БОЛЕЗНЕТВОРНЫЕ БАКТЕРИИ</dc:title>
  <dc:creator>Oleg</dc:creator>
  <cp:lastModifiedBy>Валя</cp:lastModifiedBy>
  <cp:revision>39</cp:revision>
  <dcterms:created xsi:type="dcterms:W3CDTF">2008-04-20T17:25:58Z</dcterms:created>
  <dcterms:modified xsi:type="dcterms:W3CDTF">2017-12-22T02:24:43Z</dcterms:modified>
</cp:coreProperties>
</file>