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8" r:id="rId4"/>
    <p:sldId id="259" r:id="rId5"/>
    <p:sldId id="269" r:id="rId6"/>
    <p:sldId id="270" r:id="rId7"/>
    <p:sldId id="257" r:id="rId8"/>
    <p:sldId id="271" r:id="rId9"/>
    <p:sldId id="272" r:id="rId10"/>
    <p:sldId id="278" r:id="rId11"/>
    <p:sldId id="273" r:id="rId12"/>
    <p:sldId id="266" r:id="rId13"/>
    <p:sldId id="264" r:id="rId14"/>
    <p:sldId id="275" r:id="rId15"/>
    <p:sldId id="268" r:id="rId16"/>
    <p:sldId id="267" r:id="rId17"/>
    <p:sldId id="260" r:id="rId18"/>
    <p:sldId id="274" r:id="rId19"/>
    <p:sldId id="263" r:id="rId20"/>
    <p:sldId id="261" r:id="rId21"/>
    <p:sldId id="262" r:id="rId22"/>
    <p:sldId id="276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0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819400"/>
            <a:ext cx="8964488" cy="2481808"/>
          </a:xfrm>
        </p:spPr>
        <p:txBody>
          <a:bodyPr/>
          <a:lstStyle/>
          <a:p>
            <a:endParaRPr lang="uk-UA" sz="2400" dirty="0" smtClean="0">
              <a:solidFill>
                <a:srgbClr val="FF0000"/>
              </a:solidFill>
            </a:endParaRPr>
          </a:p>
          <a:p>
            <a:r>
              <a:rPr lang="uk-UA" sz="2400" i="1" dirty="0" smtClean="0">
                <a:solidFill>
                  <a:srgbClr val="002060"/>
                </a:solidFill>
              </a:rPr>
              <a:t>Тема</a:t>
            </a:r>
            <a:r>
              <a:rPr lang="uk-UA" sz="2400" dirty="0" smtClean="0">
                <a:solidFill>
                  <a:srgbClr val="002060"/>
                </a:solidFill>
              </a:rPr>
              <a:t>: Обмін речовин у мікроорганізмів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2478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Золотоніський технікум ветеринарної медицини БНАУ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6983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Пиноцитоз.avi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9175"/>
          </a:xfrm>
        </p:spPr>
      </p:pic>
    </p:spTree>
    <p:extLst>
      <p:ext uri="{BB962C8B-B14F-4D97-AF65-F5344CB8AC3E}">
        <p14:creationId xmlns:p14="http://schemas.microsoft.com/office/powerpoint/2010/main" val="93651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ЕКЗОЦИТОЗ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05358"/>
            <a:ext cx="7920880" cy="47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5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2048272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Механізми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отримання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енегрії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Фотофосфорилювання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Бродіння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endParaRPr lang="uk-UA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2276872"/>
            <a:ext cx="8503920" cy="4176464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С6Н12О6: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2С2Н5ОН + 2СО2 + 0,1 * 106 Дж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спиртове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бродіння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2СН3СНОНСООН + 0,075 * 106 Дж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молочно-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кисле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бродіння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С3Н7СООН + 2СО2 + 2Н2 + 0,063 * 106 Дж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масляно-кисле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бродіння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2СН3СН2СООН + СН3СООН + СО2 + Н2О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пропіоново-кисле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бродіння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206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8660"/>
            <a:ext cx="7121525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88768"/>
            <a:ext cx="1457325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56236"/>
            <a:ext cx="15367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5580112" y="2621486"/>
            <a:ext cx="3024336" cy="2535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u="sng" dirty="0" smtClean="0"/>
              <a:t>Анаеробні</a:t>
            </a:r>
            <a:r>
              <a:rPr lang="uk-UA" dirty="0" smtClean="0"/>
              <a:t> </a:t>
            </a:r>
          </a:p>
          <a:p>
            <a:pPr algn="ctr"/>
            <a:r>
              <a:rPr lang="uk-UA" dirty="0" smtClean="0"/>
              <a:t>(спосіб дихання без доступу кисню)</a:t>
            </a:r>
            <a:endParaRPr lang="uk-UA" dirty="0"/>
          </a:p>
        </p:txBody>
      </p:sp>
      <p:sp>
        <p:nvSpPr>
          <p:cNvPr id="7" name="Овал 6"/>
          <p:cNvSpPr/>
          <p:nvPr/>
        </p:nvSpPr>
        <p:spPr>
          <a:xfrm>
            <a:off x="827584" y="2621487"/>
            <a:ext cx="2880320" cy="2535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u="sng" dirty="0" smtClean="0"/>
              <a:t>Аеробні</a:t>
            </a:r>
          </a:p>
          <a:p>
            <a:pPr algn="ctr"/>
            <a:r>
              <a:rPr lang="uk-UA" dirty="0" smtClean="0"/>
              <a:t>(в процесі дихання використовують кисню)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1395908" y="348660"/>
            <a:ext cx="6885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Бактерії </a:t>
            </a:r>
            <a:r>
              <a:rPr lang="uk-UA" sz="2000" b="1" dirty="0" smtClean="0"/>
              <a:t>за способом </a:t>
            </a:r>
            <a:r>
              <a:rPr lang="uk-UA" sz="2000" b="1" dirty="0" smtClean="0"/>
              <a:t>дихання </a:t>
            </a:r>
            <a:r>
              <a:rPr lang="uk-UA" sz="2000" b="1" dirty="0" smtClean="0"/>
              <a:t>ділять </a:t>
            </a:r>
            <a:r>
              <a:rPr lang="uk-UA" sz="2000" b="1" dirty="0" smtClean="0"/>
              <a:t>на два типи: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28540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45" y="0"/>
            <a:ext cx="9067766" cy="687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5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uk-UA" dirty="0" smtClean="0"/>
              <a:t>Схема ланцюга дихання</a:t>
            </a:r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9"/>
          <a:stretch/>
        </p:blipFill>
        <p:spPr bwMode="auto">
          <a:xfrm>
            <a:off x="179512" y="1999482"/>
            <a:ext cx="8784976" cy="215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4437112"/>
            <a:ext cx="7326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Аеробне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С6Н12О6 + 6О2 = 6СО2 + 6Н2О + Q=2,87 * 106 Дж</a:t>
            </a:r>
          </a:p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Анаеробне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NО3- + 2Н = NН3 –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нітратне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дихання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SО42- + 2Н = Н2S –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сульфатне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дихання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16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8847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АНАЕРОБНІ </a:t>
            </a:r>
            <a:r>
              <a:rPr lang="ru-RU" dirty="0" smtClean="0"/>
              <a:t>ПРОЦЕСИ</a:t>
            </a:r>
            <a:endParaRPr lang="ru-RU" dirty="0"/>
          </a:p>
          <a:p>
            <a:pPr algn="ctr"/>
            <a:r>
              <a:rPr lang="ru-RU" dirty="0" smtClean="0"/>
              <a:t>СПИРТОВЕ БРОДІННЯ:</a:t>
            </a:r>
            <a:endParaRPr lang="ru-RU" dirty="0"/>
          </a:p>
          <a:p>
            <a:pPr algn="ctr"/>
            <a:r>
              <a:rPr lang="ru-RU" dirty="0"/>
              <a:t>С6Н12О6 = 2СН3СН2ОН + 2СО2</a:t>
            </a:r>
          </a:p>
          <a:p>
            <a:pPr algn="ctr"/>
            <a:r>
              <a:rPr lang="ru-RU" dirty="0"/>
              <a:t>С6Н12О6 = 2СН3СОСООН + 2НАД ∙ Н2</a:t>
            </a:r>
          </a:p>
          <a:p>
            <a:pPr algn="ctr"/>
            <a:r>
              <a:rPr lang="ru-RU" dirty="0"/>
              <a:t>МОЛОЧНО – </a:t>
            </a:r>
            <a:r>
              <a:rPr lang="ru-RU" dirty="0" smtClean="0"/>
              <a:t>КИСЛЕ </a:t>
            </a:r>
            <a:r>
              <a:rPr lang="ru-RU" dirty="0" smtClean="0"/>
              <a:t>БРОДІННЯ</a:t>
            </a:r>
            <a:r>
              <a:rPr lang="ru-RU" dirty="0" smtClean="0"/>
              <a:t>:</a:t>
            </a:r>
            <a:endParaRPr lang="ru-RU" dirty="0"/>
          </a:p>
          <a:p>
            <a:pPr algn="ctr"/>
            <a:r>
              <a:rPr lang="ru-RU" dirty="0"/>
              <a:t>С6Н12О6 = 2СН3СНОНСООН</a:t>
            </a:r>
          </a:p>
          <a:p>
            <a:pPr algn="ctr"/>
            <a:r>
              <a:rPr lang="ru-RU" dirty="0"/>
              <a:t>СН3СОСООН + НАД ∙ Н2 = СН3СНОНСООН + НАД</a:t>
            </a:r>
          </a:p>
          <a:p>
            <a:pPr algn="ctr"/>
            <a:r>
              <a:rPr lang="ru-RU" dirty="0" smtClean="0"/>
              <a:t>ПРОПІОНОВО </a:t>
            </a:r>
            <a:r>
              <a:rPr lang="ru-RU" dirty="0"/>
              <a:t>– </a:t>
            </a:r>
            <a:r>
              <a:rPr lang="ru-RU" dirty="0" smtClean="0"/>
              <a:t>КИСЛЕ БРОДІННЯ:</a:t>
            </a:r>
            <a:endParaRPr lang="ru-RU" dirty="0"/>
          </a:p>
          <a:p>
            <a:pPr algn="ctr"/>
            <a:r>
              <a:rPr lang="ru-RU" dirty="0"/>
              <a:t>3С6Н12О6 = 4СН3СН2СООН + 2СН3СООН + 2СО2 + 2Н2О</a:t>
            </a:r>
          </a:p>
          <a:p>
            <a:pPr algn="ctr"/>
            <a:r>
              <a:rPr lang="ru-RU" dirty="0"/>
              <a:t>3СН3СНОНСООН = 2СН3СН2СООН + СН3СООН + СО2 + Н2О</a:t>
            </a:r>
          </a:p>
          <a:p>
            <a:pPr algn="ctr"/>
            <a:r>
              <a:rPr lang="ru-RU" dirty="0" smtClean="0"/>
              <a:t>МАСЛЯНО-КИСЛЕ </a:t>
            </a:r>
            <a:r>
              <a:rPr lang="ru-RU" dirty="0" smtClean="0"/>
              <a:t>БРОДІННЯ:</a:t>
            </a:r>
            <a:endParaRPr lang="ru-RU" dirty="0"/>
          </a:p>
          <a:p>
            <a:pPr algn="ctr"/>
            <a:r>
              <a:rPr lang="ru-RU" dirty="0"/>
              <a:t>С6Н12О6 = СН3СН2СН2СООН + 2СО2 + 2Н2</a:t>
            </a:r>
          </a:p>
          <a:p>
            <a:pPr algn="ctr"/>
            <a:r>
              <a:rPr lang="ru-RU" dirty="0" smtClean="0"/>
              <a:t>АЕРОБНІ ПРОЦЕСИ</a:t>
            </a:r>
            <a:endParaRPr lang="ru-RU" dirty="0"/>
          </a:p>
          <a:p>
            <a:pPr algn="ctr"/>
            <a:r>
              <a:rPr lang="ru-RU" dirty="0" smtClean="0"/>
              <a:t>ОКИСЛЕННЯ ЕТИЛОВОГО </a:t>
            </a:r>
            <a:r>
              <a:rPr lang="ru-RU" dirty="0"/>
              <a:t>СПИРТА ДО </a:t>
            </a:r>
            <a:r>
              <a:rPr lang="ru-RU" dirty="0" smtClean="0"/>
              <a:t>ОЦТОВОЇ КИСЛОТИ:</a:t>
            </a:r>
            <a:endParaRPr lang="ru-RU" dirty="0"/>
          </a:p>
          <a:p>
            <a:pPr algn="ctr"/>
            <a:r>
              <a:rPr lang="ru-RU" dirty="0"/>
              <a:t>СН3СН2ОН + О2 = СН3СООН + Н2О</a:t>
            </a:r>
          </a:p>
          <a:p>
            <a:pPr algn="ctr"/>
            <a:r>
              <a:rPr lang="ru-RU" dirty="0" smtClean="0"/>
              <a:t>ОКИСЛЕННЯ ВУГЛЕВОДІВ </a:t>
            </a:r>
            <a:r>
              <a:rPr lang="ru-RU" dirty="0"/>
              <a:t>ДО </a:t>
            </a:r>
            <a:r>
              <a:rPr lang="ru-RU" dirty="0" smtClean="0"/>
              <a:t>ЛИМОННОЇ КИСЛОТИ:</a:t>
            </a:r>
            <a:endParaRPr lang="ru-RU" dirty="0"/>
          </a:p>
          <a:p>
            <a:pPr algn="ctr"/>
            <a:r>
              <a:rPr lang="ru-RU" dirty="0"/>
              <a:t>2 С6Н12О6 + 3О2 = 2С6Н8О7 + 4Н2О</a:t>
            </a:r>
          </a:p>
        </p:txBody>
      </p:sp>
    </p:spTree>
    <p:extLst>
      <p:ext uri="{BB962C8B-B14F-4D97-AF65-F5344CB8AC3E}">
        <p14:creationId xmlns:p14="http://schemas.microsoft.com/office/powerpoint/2010/main" val="5276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rgbClr val="7030A0"/>
                </a:solidFill>
              </a:rPr>
              <a:t>ФЕРМЕНТИ </a:t>
            </a:r>
            <a:r>
              <a:rPr lang="uk-UA" b="1" dirty="0" smtClean="0">
                <a:solidFill>
                  <a:srgbClr val="7030A0"/>
                </a:solidFill>
              </a:rPr>
              <a:t>МІКРООРГАНІЗМІВ</a:t>
            </a:r>
            <a:endParaRPr lang="uk-UA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1</a:t>
            </a:r>
            <a:r>
              <a:rPr lang="uk-UA" dirty="0"/>
              <a:t>. </a:t>
            </a:r>
            <a:r>
              <a:rPr lang="uk-UA" dirty="0" smtClean="0"/>
              <a:t>ГІДРОЛАЗИ АДАПТИВНІ  ЕКЗОФЕРМЕНТИ</a:t>
            </a:r>
            <a:endParaRPr lang="uk-UA" dirty="0"/>
          </a:p>
          <a:p>
            <a:pPr marL="0" indent="0">
              <a:buNone/>
            </a:pPr>
            <a:r>
              <a:rPr lang="uk-UA" dirty="0" smtClean="0"/>
              <a:t>2.ОКСИДОРЕДУКТАЗИ       </a:t>
            </a:r>
            <a:r>
              <a:rPr lang="uk-UA" dirty="0"/>
              <a:t>КОНСТИТУТИВНІ              ЕНДОФЕРМЕНТИ</a:t>
            </a:r>
          </a:p>
          <a:p>
            <a:pPr marL="0" indent="0">
              <a:buNone/>
            </a:pPr>
            <a:r>
              <a:rPr lang="uk-UA" dirty="0" smtClean="0"/>
              <a:t>3.ІЗОМЕРАЗИ</a:t>
            </a:r>
            <a:endParaRPr lang="uk-UA" dirty="0"/>
          </a:p>
          <a:p>
            <a:pPr marL="0" indent="0">
              <a:buNone/>
            </a:pPr>
            <a:r>
              <a:rPr lang="uk-UA" dirty="0" smtClean="0"/>
              <a:t>4.ТРАНСФЕРАЗИ</a:t>
            </a:r>
            <a:endParaRPr lang="uk-UA" dirty="0"/>
          </a:p>
          <a:p>
            <a:pPr marL="0" indent="0">
              <a:buNone/>
            </a:pPr>
            <a:r>
              <a:rPr lang="uk-UA" dirty="0" smtClean="0"/>
              <a:t>5.ЛІАЗИ</a:t>
            </a:r>
            <a:endParaRPr lang="uk-UA" dirty="0"/>
          </a:p>
          <a:p>
            <a:pPr marL="0" indent="0">
              <a:buNone/>
            </a:pPr>
            <a:r>
              <a:rPr lang="uk-UA" dirty="0" smtClean="0"/>
              <a:t>6.ЛІГАЗИ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4677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CC0000"/>
                </a:solidFill>
              </a:rPr>
              <a:t>ФЕРМЕНТИ МІКРООРГАНІЗМІВ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099538" cy="58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3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7030A0"/>
                </a:solidFill>
              </a:rPr>
              <a:t>Розмноження бактерій</a:t>
            </a:r>
            <a:endParaRPr lang="uk-UA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r"/>
            <a:endParaRPr lang="uk-UA" dirty="0" smtClean="0"/>
          </a:p>
          <a:p>
            <a:pPr algn="r"/>
            <a:endParaRPr lang="uk-UA" dirty="0"/>
          </a:p>
          <a:p>
            <a:pPr algn="r"/>
            <a:endParaRPr lang="uk-UA" dirty="0" smtClean="0"/>
          </a:p>
          <a:p>
            <a:pPr algn="r"/>
            <a:r>
              <a:rPr lang="uk-UA" dirty="0" smtClean="0"/>
              <a:t>Поділ бактерії навпіл </a:t>
            </a:r>
          </a:p>
          <a:p>
            <a:pPr marL="0" indent="0" algn="r">
              <a:buNone/>
            </a:pPr>
            <a:r>
              <a:rPr lang="uk-UA" dirty="0" smtClean="0"/>
              <a:t>через 20 – 30 </a:t>
            </a:r>
            <a:r>
              <a:rPr lang="uk-UA" dirty="0" smtClean="0"/>
              <a:t>хв</a:t>
            </a:r>
            <a:endParaRPr lang="uk-UA" dirty="0"/>
          </a:p>
          <a:p>
            <a:pPr marL="0" indent="0" algn="r">
              <a:buNone/>
            </a:pPr>
            <a:endParaRPr lang="uk-UA" dirty="0" smtClean="0"/>
          </a:p>
          <a:p>
            <a:pPr marL="0" indent="0" algn="r">
              <a:buNone/>
            </a:pPr>
            <a:endParaRPr lang="uk-UA" dirty="0"/>
          </a:p>
          <a:p>
            <a:pPr marL="0" indent="0" algn="just">
              <a:buNone/>
            </a:pPr>
            <a:r>
              <a:rPr lang="uk-UA" dirty="0" smtClean="0"/>
              <a:t>Причини загибелі: сухе повітря, кип'ятіння, замороження і т.д.</a:t>
            </a:r>
            <a:endParaRPr lang="uk-U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412776"/>
            <a:ext cx="441195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56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Хімічний склад бактеріальної клітини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214320"/>
          </a:xfrm>
        </p:spPr>
        <p:txBody>
          <a:bodyPr>
            <a:norm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Суха речовина                   Полімерні сполуки                     Елементи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39"/>
            <a:ext cx="8656640" cy="43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1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B0F0"/>
                </a:solidFill>
              </a:rPr>
              <a:t>Фази розмноження бактерій</a:t>
            </a:r>
            <a:endParaRPr lang="uk-UA" b="1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68960"/>
            <a:ext cx="527275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uk-UA" dirty="0" smtClean="0"/>
              <a:t>1. лаг-фаза</a:t>
            </a:r>
          </a:p>
          <a:p>
            <a:r>
              <a:rPr lang="uk-UA" dirty="0" smtClean="0"/>
              <a:t>2. фаза логарифмічного росту</a:t>
            </a:r>
          </a:p>
          <a:p>
            <a:r>
              <a:rPr lang="uk-UA" dirty="0" smtClean="0"/>
              <a:t>3. стаціонарна фаза</a:t>
            </a:r>
          </a:p>
          <a:p>
            <a:r>
              <a:rPr lang="uk-UA" dirty="0" smtClean="0"/>
              <a:t>4. фаза відмирання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3391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34400" cy="1112168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002060"/>
                </a:solidFill>
              </a:rPr>
              <a:t>Ріст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бактерій</a:t>
            </a:r>
            <a:r>
              <a:rPr lang="ru-RU" b="1" dirty="0">
                <a:solidFill>
                  <a:srgbClr val="002060"/>
                </a:solidFill>
              </a:rPr>
              <a:t> з </a:t>
            </a:r>
            <a:r>
              <a:rPr lang="ru-RU" b="1" dirty="0" err="1">
                <a:solidFill>
                  <a:srgbClr val="002060"/>
                </a:solidFill>
              </a:rPr>
              <a:t>антагоністичними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властивостями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72816"/>
            <a:ext cx="7866396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84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азмножение бактерий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854" y="116631"/>
            <a:ext cx="8789633" cy="5862807"/>
          </a:xfrm>
        </p:spPr>
      </p:pic>
    </p:spTree>
    <p:extLst>
      <p:ext uri="{BB962C8B-B14F-4D97-AF65-F5344CB8AC3E}">
        <p14:creationId xmlns:p14="http://schemas.microsoft.com/office/powerpoint/2010/main" val="21373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начение бактерий в природе и жизни человека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836712"/>
            <a:ext cx="8636045" cy="4830415"/>
          </a:xfrm>
        </p:spPr>
      </p:pic>
    </p:spTree>
    <p:extLst>
      <p:ext uri="{BB962C8B-B14F-4D97-AF65-F5344CB8AC3E}">
        <p14:creationId xmlns:p14="http://schemas.microsoft.com/office/powerpoint/2010/main" val="43058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400" b="1" dirty="0" smtClean="0">
                <a:solidFill>
                  <a:srgbClr val="7030A0"/>
                </a:solidFill>
              </a:rPr>
              <a:t>Живлення бактерій</a:t>
            </a:r>
            <a:endParaRPr lang="uk-UA" sz="44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80077841"/>
              </p:ext>
            </p:extLst>
          </p:nvPr>
        </p:nvGraphicFramePr>
        <p:xfrm>
          <a:off x="323528" y="1484784"/>
          <a:ext cx="8280920" cy="4677492"/>
        </p:xfrm>
        <a:graphic>
          <a:graphicData uri="http://schemas.openxmlformats.org/drawingml/2006/table">
            <a:tbl>
              <a:tblPr/>
              <a:tblGrid>
                <a:gridCol w="2986247"/>
                <a:gridCol w="5294673"/>
              </a:tblGrid>
              <a:tr h="731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/>
                        </a:rPr>
                        <a:t>Джерело живлення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/>
                        </a:rPr>
                        <a:t>Групи  м</a:t>
                      </a:r>
                      <a:r>
                        <a:rPr lang="en-US" sz="2800">
                          <a:effectLst/>
                          <a:latin typeface="Times New Roman"/>
                        </a:rPr>
                        <a:t>i</a:t>
                      </a:r>
                      <a:r>
                        <a:rPr lang="uk-UA" sz="2800">
                          <a:effectLst/>
                          <a:latin typeface="Times New Roman"/>
                        </a:rPr>
                        <a:t>кроорган</a:t>
                      </a:r>
                      <a:r>
                        <a:rPr lang="en-US" sz="2800">
                          <a:effectLst/>
                          <a:latin typeface="Times New Roman"/>
                        </a:rPr>
                        <a:t>i</a:t>
                      </a:r>
                      <a:r>
                        <a:rPr lang="uk-UA" sz="2800">
                          <a:effectLst/>
                          <a:latin typeface="Times New Roman"/>
                        </a:rPr>
                        <a:t>зм</a:t>
                      </a:r>
                      <a:r>
                        <a:rPr lang="en-US" sz="2800">
                          <a:effectLst/>
                          <a:latin typeface="Times New Roman"/>
                        </a:rPr>
                        <a:t>i</a:t>
                      </a:r>
                      <a:r>
                        <a:rPr lang="uk-UA" sz="2800">
                          <a:effectLst/>
                          <a:latin typeface="Times New Roman"/>
                        </a:rPr>
                        <a:t>в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1244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/>
                        </a:rPr>
                        <a:t>Вуглець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  <a:latin typeface="Times New Roman"/>
                        </a:rPr>
                        <a:t>Автотрофи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dirty="0" err="1">
                          <a:effectLst/>
                          <a:latin typeface="Times New Roman"/>
                        </a:rPr>
                        <a:t>Гетеротрофи</a:t>
                      </a:r>
                      <a:endParaRPr lang="uk-UA" sz="2800" dirty="0">
                        <a:effectLst/>
                        <a:latin typeface="Times New Roman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244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 dirty="0" err="1">
                          <a:effectLst/>
                          <a:latin typeface="Times New Roman"/>
                        </a:rPr>
                        <a:t>Енерг</a:t>
                      </a:r>
                      <a:r>
                        <a:rPr lang="en-US" sz="2800" dirty="0" err="1">
                          <a:effectLst/>
                          <a:latin typeface="Times New Roman"/>
                        </a:rPr>
                        <a:t>i</a:t>
                      </a:r>
                      <a:r>
                        <a:rPr lang="uk-UA" sz="2800" dirty="0">
                          <a:effectLst/>
                          <a:latin typeface="Times New Roman"/>
                        </a:rPr>
                        <a:t>я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dirty="0" err="1">
                          <a:effectLst/>
                          <a:latin typeface="Times New Roman"/>
                        </a:rPr>
                        <a:t>Фототрофи</a:t>
                      </a:r>
                      <a:endParaRPr lang="uk-UA" sz="2800" dirty="0">
                        <a:effectLst/>
                        <a:latin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dirty="0" err="1">
                          <a:effectLst/>
                          <a:latin typeface="Times New Roman"/>
                        </a:rPr>
                        <a:t>Хемотрофи</a:t>
                      </a:r>
                      <a:endParaRPr lang="uk-UA" sz="2800" dirty="0">
                        <a:effectLst/>
                        <a:latin typeface="Times New Roman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1244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800">
                          <a:effectLst/>
                          <a:latin typeface="Times New Roman"/>
                        </a:rPr>
                        <a:t>Донори електрон</a:t>
                      </a:r>
                      <a:r>
                        <a:rPr lang="en-US" sz="2800">
                          <a:effectLst/>
                          <a:latin typeface="Times New Roman"/>
                        </a:rPr>
                        <a:t>i</a:t>
                      </a:r>
                      <a:r>
                        <a:rPr lang="uk-UA" sz="2800">
                          <a:effectLst/>
                          <a:latin typeface="Times New Roman"/>
                        </a:rPr>
                        <a:t>в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dirty="0" err="1">
                          <a:effectLst/>
                          <a:latin typeface="Times New Roman"/>
                        </a:rPr>
                        <a:t>Літотрофи</a:t>
                      </a:r>
                      <a:endParaRPr lang="uk-UA" sz="2800" dirty="0">
                        <a:effectLst/>
                        <a:latin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dirty="0" err="1">
                          <a:effectLst/>
                          <a:latin typeface="Times New Roman"/>
                        </a:rPr>
                        <a:t>Органотрофи</a:t>
                      </a:r>
                      <a:endParaRPr lang="uk-UA" sz="2800" dirty="0">
                        <a:effectLst/>
                        <a:latin typeface="Times New Roman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22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212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0B050"/>
                </a:solidFill>
              </a:rPr>
              <a:t>Основні механізми живлення бактерій</a:t>
            </a:r>
            <a:r>
              <a:rPr lang="uk-UA" dirty="0" smtClean="0">
                <a:solidFill>
                  <a:srgbClr val="00B050"/>
                </a:solidFill>
              </a:rPr>
              <a:t>:</a:t>
            </a:r>
            <a:endParaRPr lang="uk-UA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1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.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                 </a:t>
            </a:r>
            <a:r>
              <a:rPr lang="ru-RU" sz="2800" dirty="0" err="1">
                <a:solidFill>
                  <a:srgbClr val="000000"/>
                </a:solidFill>
                <a:latin typeface="Times New Roman"/>
              </a:rPr>
              <a:t>Пасивна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/>
              </a:rPr>
              <a:t>дифузія</a:t>
            </a:r>
            <a:endParaRPr lang="ru-RU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/>
              </a:rPr>
              <a:t>2.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                 </a:t>
            </a:r>
            <a:r>
              <a:rPr lang="ru-RU" sz="2800" dirty="0" err="1">
                <a:solidFill>
                  <a:srgbClr val="000000"/>
                </a:solidFill>
                <a:latin typeface="Times New Roman"/>
              </a:rPr>
              <a:t>Полегшена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/>
              </a:rPr>
              <a:t>дифузія</a:t>
            </a:r>
            <a:endParaRPr lang="ru-RU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/>
              </a:rPr>
              <a:t>3.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                 </a:t>
            </a:r>
            <a:r>
              <a:rPr lang="ru-RU" sz="2800" dirty="0" err="1">
                <a:solidFill>
                  <a:srgbClr val="000000"/>
                </a:solidFill>
                <a:latin typeface="Times New Roman"/>
              </a:rPr>
              <a:t>Активний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 транспорт</a:t>
            </a:r>
            <a:endParaRPr lang="ru-RU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/>
              </a:rPr>
              <a:t>4.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                 </a:t>
            </a:r>
            <a:r>
              <a:rPr lang="ru-RU" sz="2800" dirty="0" err="1">
                <a:solidFill>
                  <a:srgbClr val="000000"/>
                </a:solidFill>
                <a:latin typeface="Times New Roman"/>
              </a:rPr>
              <a:t>Транслокація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/>
              </a:rPr>
              <a:t>хімічних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/>
              </a:rPr>
              <a:t>груп</a:t>
            </a:r>
            <a:endParaRPr lang="ru-RU" sz="1600" dirty="0">
              <a:solidFill>
                <a:srgbClr val="000000"/>
              </a:solidFill>
              <a:latin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/>
              </a:rPr>
              <a:t>5.</a:t>
            </a:r>
            <a:r>
              <a:rPr lang="ru-RU" sz="800" dirty="0">
                <a:solidFill>
                  <a:srgbClr val="000000"/>
                </a:solidFill>
                <a:latin typeface="Times New Roman"/>
              </a:rPr>
              <a:t>                 </a:t>
            </a:r>
            <a:r>
              <a:rPr lang="ru-RU" sz="2800" dirty="0" err="1">
                <a:solidFill>
                  <a:srgbClr val="000000"/>
                </a:solidFill>
                <a:latin typeface="Times New Roman"/>
              </a:rPr>
              <a:t>Іонний</a:t>
            </a:r>
            <a:r>
              <a:rPr lang="ru-RU" sz="2800" dirty="0">
                <a:solidFill>
                  <a:srgbClr val="000000"/>
                </a:solidFill>
                <a:latin typeface="Times New Roman"/>
              </a:rPr>
              <a:t> транспорт</a:t>
            </a:r>
            <a:endParaRPr lang="ru-RU" sz="1600" dirty="0">
              <a:solidFill>
                <a:srgbClr val="000000"/>
              </a:solidFill>
              <a:latin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9602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Мембранний транспорт</a:t>
            </a:r>
            <a:endParaRPr lang="uk-UA" sz="4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2" y="1628800"/>
            <a:ext cx="7962900" cy="4572000"/>
          </a:xfrm>
        </p:spPr>
      </p:pic>
    </p:spTree>
    <p:extLst>
      <p:ext uri="{BB962C8B-B14F-4D97-AF65-F5344CB8AC3E}">
        <p14:creationId xmlns:p14="http://schemas.microsoft.com/office/powerpoint/2010/main" val="218488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ПАСИВНИЙ ТРАНСПОРТ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753876"/>
            <a:ext cx="4038600" cy="391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02435"/>
            <a:ext cx="4038600" cy="461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09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B050"/>
                </a:solidFill>
              </a:rPr>
              <a:t>Полегшена дифузія</a:t>
            </a:r>
            <a:endParaRPr lang="uk-UA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Методична вказівка до практичного заняття № 3_files\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64096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41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АКТИВНИЙ ТРАНСПОРТ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91" y="1527175"/>
            <a:ext cx="480330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4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ЕНДОЦИТОЗ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0" y="1898467"/>
            <a:ext cx="8656640" cy="3906797"/>
          </a:xfrm>
        </p:spPr>
      </p:pic>
    </p:spTree>
    <p:extLst>
      <p:ext uri="{BB962C8B-B14F-4D97-AF65-F5344CB8AC3E}">
        <p14:creationId xmlns:p14="http://schemas.microsoft.com/office/powerpoint/2010/main" val="394043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478</TotalTime>
  <Words>327</Words>
  <Application>Microsoft Office PowerPoint</Application>
  <PresentationFormat>Экран (4:3)</PresentationFormat>
  <Paragraphs>89</Paragraphs>
  <Slides>23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Georgia</vt:lpstr>
      <vt:lpstr>Times New Roman</vt:lpstr>
      <vt:lpstr>Wingdings</vt:lpstr>
      <vt:lpstr>Wingdings 2</vt:lpstr>
      <vt:lpstr>Официальная</vt:lpstr>
      <vt:lpstr>Золотоніський технікум ветеринарної медицини БНАУ</vt:lpstr>
      <vt:lpstr>Хімічний склад бактеріальної клітини</vt:lpstr>
      <vt:lpstr>Живлення бактерій</vt:lpstr>
      <vt:lpstr>Основні механізми живлення бактерій:</vt:lpstr>
      <vt:lpstr>Мембранний транспорт</vt:lpstr>
      <vt:lpstr>ПАСИВНИЙ ТРАНСПОРТ</vt:lpstr>
      <vt:lpstr>Полегшена дифузія</vt:lpstr>
      <vt:lpstr>АКТИВНИЙ ТРАНСПОРТ</vt:lpstr>
      <vt:lpstr>ЕНДОЦИТОЗ</vt:lpstr>
      <vt:lpstr>Презентация PowerPoint</vt:lpstr>
      <vt:lpstr>ЕКЗОЦИТОЗ</vt:lpstr>
      <vt:lpstr>               Механізми отримання енегрії:   1. Фотофосфорилювання  2. Бродіння 3. Дихання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ФЕРМЕНТИ МІКРООРГАНІЗМІВ</vt:lpstr>
      <vt:lpstr>ФЕРМЕНТИ МІКРООРГАНІЗМІВ</vt:lpstr>
      <vt:lpstr>Розмноження бактерій</vt:lpstr>
      <vt:lpstr>Фази розмноження бактерій</vt:lpstr>
      <vt:lpstr>Ріст бактерій з антагоністичними властивостями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Золотоніський технікум ветеринарної медицини БНАУ</dc:title>
  <dc:creator>Ольга Олегівна</dc:creator>
  <cp:lastModifiedBy>Валя</cp:lastModifiedBy>
  <cp:revision>24</cp:revision>
  <dcterms:created xsi:type="dcterms:W3CDTF">2014-05-10T19:23:09Z</dcterms:created>
  <dcterms:modified xsi:type="dcterms:W3CDTF">2017-12-21T02:22:05Z</dcterms:modified>
</cp:coreProperties>
</file>