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76" r:id="rId9"/>
    <p:sldId id="263" r:id="rId10"/>
    <p:sldId id="264" r:id="rId11"/>
    <p:sldId id="265" r:id="rId12"/>
    <p:sldId id="266" r:id="rId13"/>
    <p:sldId id="267" r:id="rId14"/>
    <p:sldId id="274" r:id="rId15"/>
    <p:sldId id="268" r:id="rId16"/>
    <p:sldId id="270" r:id="rId17"/>
    <p:sldId id="269" r:id="rId18"/>
    <p:sldId id="271" r:id="rId19"/>
    <p:sldId id="275" r:id="rId20"/>
    <p:sldId id="272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0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Золотоніський технікум ветеринарної медицини БНАУ</a:t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u="sng" dirty="0">
                <a:solidFill>
                  <a:srgbClr val="FF0000"/>
                </a:solidFill>
                <a:latin typeface="Times New Roman"/>
                <a:ea typeface="Times New Roman"/>
              </a:rPr>
              <a:t>Харчові токсикоінфекції, токсикози та їх </a:t>
            </a:r>
            <a:r>
              <a:rPr lang="uk-UA" sz="3200" b="1" i="1" u="sng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профілактика</a:t>
            </a:r>
            <a:br>
              <a:rPr lang="uk-UA" sz="3200" b="1" i="1" u="sng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uk-UA" sz="3200" dirty="0">
                <a:latin typeface="Times New Roman"/>
                <a:ea typeface="Times New Roman"/>
              </a:rPr>
              <a:t/>
            </a:r>
            <a:br>
              <a:rPr lang="uk-UA" sz="3200" dirty="0">
                <a:latin typeface="Times New Roman"/>
                <a:ea typeface="Times New Roman"/>
              </a:rPr>
            </a:b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08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83" y="1613792"/>
            <a:ext cx="3090940" cy="205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234" y="71442"/>
            <a:ext cx="44989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71442"/>
            <a:ext cx="44989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680" y="3284984"/>
            <a:ext cx="44989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284984"/>
            <a:ext cx="44989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79" y="5009854"/>
            <a:ext cx="44989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3" y="272260"/>
            <a:ext cx="25908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67" y="272260"/>
            <a:ext cx="362108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55717" y="34761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ru-RU" sz="3600" b="1" dirty="0" err="1">
                <a:solidFill>
                  <a:srgbClr val="FF0000"/>
                </a:solidFill>
                <a:latin typeface="Algerian" pitchFamily="82" charset="0"/>
              </a:rPr>
              <a:t>proteus</a:t>
            </a:r>
            <a:r>
              <a:rPr kumimoji="1" lang="ru-RU" sz="3600" b="1" dirty="0">
                <a:solidFill>
                  <a:srgbClr val="FF0000"/>
                </a:solidFill>
                <a:latin typeface="Algerian" pitchFamily="82" charset="0"/>
              </a:rPr>
              <a:t> </a:t>
            </a:r>
            <a:endParaRPr kumimoji="1" lang="ru-RU" sz="3600" b="1" dirty="0">
              <a:solidFill>
                <a:srgbClr val="FF0000"/>
              </a:solidFill>
              <a:latin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ru-RU" sz="3600" b="1" dirty="0" err="1">
                <a:solidFill>
                  <a:srgbClr val="FF0000"/>
                </a:solidFill>
                <a:latin typeface="Algerian" pitchFamily="82" charset="0"/>
              </a:rPr>
              <a:t>vulgaris</a:t>
            </a:r>
            <a:endParaRPr kumimoji="1" lang="ru-RU" sz="3600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5" y="3428206"/>
            <a:ext cx="27559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38307" y="529819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3600" b="1" dirty="0" err="1">
                <a:solidFill>
                  <a:srgbClr val="FF0000"/>
                </a:solidFill>
                <a:latin typeface="Algerian" pitchFamily="82" charset="0"/>
              </a:rPr>
              <a:t>proteus</a:t>
            </a:r>
            <a:r>
              <a:rPr kumimoji="1" lang="ru-RU" sz="3600" b="1" dirty="0">
                <a:solidFill>
                  <a:srgbClr val="FF0000"/>
                </a:solidFill>
                <a:latin typeface="Algerian" pitchFamily="82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3600" b="1" dirty="0" err="1">
                <a:solidFill>
                  <a:srgbClr val="FF0000"/>
                </a:solidFill>
                <a:latin typeface="Algerian" pitchFamily="82" charset="0"/>
              </a:rPr>
              <a:t>penneri</a:t>
            </a:r>
            <a:endParaRPr kumimoji="1" lang="ru-RU" sz="3600" b="1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8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Для профілактики токсикоінфекцій, </a:t>
            </a:r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викликаних протеями, </a:t>
            </a:r>
            <a:r>
              <a:rPr lang="uk-U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необхідно: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7237"/>
            <a:ext cx="4017963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65104"/>
            <a:ext cx="417671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перевіряти працівників харчових підприємств на </a:t>
            </a:r>
            <a:r>
              <a:rPr lang="uk-UA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бактеріоносійство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ретельно дотримуватися санітарних вимог під час виготовлення фаршу, а також режимів і термінів його реалізації;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дотримуватися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ветеринарно-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санітарних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вимог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переробки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тварин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птиці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дотримуватися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встановленого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режиму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теплової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обробки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м'ясних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продуктів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3566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Харчові токсикоінфекції, </a:t>
            </a:r>
            <a:r>
              <a:rPr lang="uk-UA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викликані </a:t>
            </a:r>
            <a:br>
              <a:rPr lang="uk-UA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клостридіум</a:t>
            </a:r>
            <a:r>
              <a:rPr lang="uk-UA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перфрінгенс</a:t>
            </a: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25" y="1521177"/>
            <a:ext cx="3100195" cy="233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21177"/>
            <a:ext cx="3617083" cy="503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4"/>
          <a:stretch/>
        </p:blipFill>
        <p:spPr bwMode="auto">
          <a:xfrm>
            <a:off x="753142" y="4005064"/>
            <a:ext cx="3098778" cy="254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17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Для профілактики токсикоінфекцій, </a:t>
            </a:r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викликаних </a:t>
            </a:r>
            <a:r>
              <a:rPr lang="uk-UA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клостридіум</a:t>
            </a:r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перфрунгенс</a:t>
            </a:r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необхідно: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723" y="3297237"/>
            <a:ext cx="4017963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суворо дотримуватися санітарно-гігієнічних правил на всіх етапах виробництва;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утримувати обладнання, приміщення, інвентар, руки, санітарний одяг у належному санітарному стані;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не допускати порушення термічних режимів обробки м'ясних продуктів;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дотримуватись правил гігієни під час зберігання й транспортування продукції.</a:t>
            </a:r>
            <a:endParaRPr lang="uk-U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lostridium;Difficle,Perfringes,Botulinum - Everything You Need To Know - Dr. Nabil Ebrahei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419"/>
            <a:ext cx="7729196" cy="6183357"/>
          </a:xfrm>
        </p:spPr>
      </p:pic>
    </p:spTree>
    <p:extLst>
      <p:ext uri="{BB962C8B-B14F-4D97-AF65-F5344CB8AC3E}">
        <p14:creationId xmlns:p14="http://schemas.microsoft.com/office/powerpoint/2010/main" val="100545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Ботулізм </a:t>
            </a:r>
            <a:endPara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3" y="1981505"/>
            <a:ext cx="7145131" cy="421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24242"/>
            <a:ext cx="5932487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10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" y="275546"/>
            <a:ext cx="8333064" cy="6249798"/>
          </a:xfrm>
        </p:spPr>
      </p:pic>
    </p:spTree>
    <p:extLst>
      <p:ext uri="{BB962C8B-B14F-4D97-AF65-F5344CB8AC3E}">
        <p14:creationId xmlns:p14="http://schemas.microsoft.com/office/powerpoint/2010/main" val="367029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3372693"/>
            <a:ext cx="4017963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27053"/>
            <a:ext cx="349885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суворо дотримуватися санітарно-гігієнічних умов на виробництві;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м’ясо і м'ясопродукти необхідно зберігати за низьких температур;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не вживати в їжу солені продукти, що мають найменші ознаки гниття;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тварин хворих і підозрілих на захворювання ботулізмом до забою не допускають;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харчові продукти, в яких виявлені </a:t>
            </a:r>
            <a:r>
              <a:rPr lang="uk-UA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бацили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ботулізму або токсин, знищують.</a:t>
            </a:r>
            <a:endParaRPr lang="uk-U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Профілактичні заходи щодо попередження ботулізму</a:t>
            </a:r>
            <a:endParaRPr lang="uk-UA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7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39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Ботулизм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231" y="476672"/>
            <a:ext cx="7657969" cy="5472608"/>
          </a:xfrm>
        </p:spPr>
      </p:pic>
    </p:spTree>
    <p:extLst>
      <p:ext uri="{BB962C8B-B14F-4D97-AF65-F5344CB8AC3E}">
        <p14:creationId xmlns:p14="http://schemas.microsoft.com/office/powerpoint/2010/main" val="84035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642194"/>
          </a:xfrm>
        </p:spPr>
        <p:txBody>
          <a:bodyPr/>
          <a:lstStyle/>
          <a:p>
            <a:pPr algn="just"/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Харчові токсикоінфекції 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 гострі інфекції з ознаками інтоксикації, що проявляється у людей після вживання продуктів з великою кількістю умовно-патогенних бактерій, також деяких видів сальмонел.</a:t>
            </a:r>
            <a:endParaRPr lang="uk-UA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6711496" cy="452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81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74" y="4256722"/>
            <a:ext cx="3713009" cy="260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620000" cy="792088"/>
          </a:xfrm>
        </p:spPr>
        <p:txBody>
          <a:bodyPr/>
          <a:lstStyle/>
          <a:p>
            <a:pPr algn="ctr"/>
            <a:r>
              <a:rPr lang="uk-U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Стафілококові токсикози </a:t>
            </a:r>
            <a:endParaRPr lang="uk-UA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8" y="929462"/>
            <a:ext cx="3611403" cy="318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3" descr="Staphylococcus_aureus_по Gram.jpg"/>
          <p:cNvPicPr>
            <a:picLocks noGrp="1" noChangeAspect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929462"/>
            <a:ext cx="3721224" cy="314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4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Заходи щодо профілактики стафілококових токсикозів</a:t>
            </a:r>
            <a:endParaRPr lang="uk-UA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01878"/>
            <a:ext cx="4017963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8075240" cy="4800600"/>
          </a:xfrm>
        </p:spPr>
        <p:txBody>
          <a:bodyPr>
            <a:normAutofit/>
          </a:bodyPr>
          <a:lstStyle/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організувати систематичне обстеження всіх працівників підприємства на наявність гнійничкових захворювань;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вживати заходів щодо попередження застудних захворювань серед персоналу;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дотримуватися санітарно-гігієнічних вимог на виробництві й правил особистої гігієни;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суворо дотримуватися режимів термічної обробки продуктів;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продукти, що швидко псуються, </a:t>
            </a:r>
            <a:r>
              <a:rPr lang="uk-UA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зберігати за низьких температур 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 дотримуватися </a:t>
            </a:r>
            <a:r>
              <a:rPr lang="uk-UA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термінів реалізації</a:t>
            </a:r>
            <a:endParaRPr lang="uk-U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4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Харчові токсикоінфекції та токсикози</a:t>
            </a:r>
            <a:endParaRPr lang="uk-UA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348064"/>
          </a:xfrm>
        </p:spPr>
        <p:txBody>
          <a:bodyPr/>
          <a:lstStyle/>
          <a:p>
            <a:r>
              <a:rPr lang="uk-UA" dirty="0" smtClean="0"/>
              <a:t>Інфекція передається через уражені продукти харчування – молоко, рибу, м’ясо, салати, консерви.</a:t>
            </a:r>
          </a:p>
          <a:p>
            <a:pPr marL="114300" indent="0"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772816"/>
            <a:ext cx="30972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61" y="1821406"/>
            <a:ext cx="309721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0972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45013"/>
            <a:ext cx="30972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80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Ольга Олегівна\Downloads\120829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"/>
            <a:ext cx="6903647" cy="422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7" y="2707621"/>
            <a:ext cx="3801089" cy="263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Ольга Олегівна\Downloads\30-11-14-1573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5" y="5013176"/>
            <a:ext cx="5025536" cy="18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Ольга Олегівна\Downloads\brucella-cd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9" y="0"/>
            <a:ext cx="3810001" cy="272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i="1" u="sng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Харчові токсикоінфекції, що викликані сальмонелами </a:t>
            </a:r>
            <a:endParaRPr lang="uk-UA" sz="3200" b="1" i="1" u="sng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1"/>
          <a:stretch/>
        </p:blipFill>
        <p:spPr bwMode="auto">
          <a:xfrm>
            <a:off x="3774315" y="4221087"/>
            <a:ext cx="4695355" cy="261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48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29" y="4552950"/>
            <a:ext cx="28098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2"/>
            <a:ext cx="151765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" y="3362683"/>
            <a:ext cx="4011613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дотримуватися виконання ветеринарно-санітарних вимог під час переробки тварин, птиці;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 використовувати качині, гусячі яйця для виготовлення кремів, майонезів, меланжу;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під час виявлення в органах і туші сальмонел внутрішні органи направляти на технічну утилізацію, а туші на проварювання;</a:t>
            </a:r>
          </a:p>
          <a:p>
            <a:pPr indent="180000" algn="just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готові м'ясні вироби, шо обсіменяються бактеріями роду сальмонел, направити на технічну утилізацію або знищення.</a:t>
            </a:r>
            <a:endParaRPr lang="uk-U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6864" cy="1156990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Для профілактики токсикоінфекцій, </a:t>
            </a:r>
            <a:b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викликаних сальмонелами, необхідно:</a:t>
            </a:r>
            <a:endParaRPr lang="uk-UA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3428"/>
            <a:ext cx="7620000" cy="868958"/>
          </a:xfrm>
        </p:spPr>
        <p:txBody>
          <a:bodyPr/>
          <a:lstStyle/>
          <a:p>
            <a:pPr algn="ctr"/>
            <a:r>
              <a:rPr lang="uk-UA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Харчові токсикоінфекції, викликані </a:t>
            </a:r>
            <a:r>
              <a:rPr lang="uk-UA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ешеріхіа</a:t>
            </a:r>
            <a:r>
              <a:rPr lang="uk-UA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колі</a:t>
            </a:r>
            <a:endParaRPr lang="uk-UA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4550"/>
            <a:ext cx="2877561" cy="282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371316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33056"/>
            <a:ext cx="2836577" cy="277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55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8206"/>
            <a:ext cx="4011613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48187"/>
            <a:ext cx="2809875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1" y="16044"/>
            <a:ext cx="417671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80000" algn="just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систематично проводити бактеріологічні дослідження;</a:t>
            </a:r>
          </a:p>
          <a:p>
            <a:pPr indent="180000" algn="just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дотримуватися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ветеринарно-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санітарних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вимог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переробки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тварин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птиці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indent="180000" algn="just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працівникам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підприємства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виконувати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правила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особистої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гігієни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000" algn="just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дотримуватися встановленого режиму теплової обробки м'ясних продуктів</a:t>
            </a:r>
            <a:endParaRPr lang="uk-U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Для профілактики токсикоінфекцій, </a:t>
            </a:r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викликані </a:t>
            </a:r>
            <a:r>
              <a:rPr lang="uk-UA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ешеріхіами</a:t>
            </a:r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колі, </a:t>
            </a:r>
            <a:r>
              <a:rPr lang="uk-UA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необхідно: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180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Salmonella Entering the Intestinal Trac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332656"/>
            <a:ext cx="8136415" cy="5492080"/>
          </a:xfrm>
        </p:spPr>
      </p:pic>
    </p:spTree>
    <p:extLst>
      <p:ext uri="{BB962C8B-B14F-4D97-AF65-F5344CB8AC3E}">
        <p14:creationId xmlns:p14="http://schemas.microsoft.com/office/powerpoint/2010/main" val="395415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Харчові токсикоінфекції, </a:t>
            </a:r>
            <a:r>
              <a:rPr lang="uk-UA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викликані бактеріями роду </a:t>
            </a:r>
            <a:r>
              <a:rPr lang="uk-UA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протеус</a:t>
            </a: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0218"/>
            <a:ext cx="434730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23" y="2348880"/>
            <a:ext cx="3816099" cy="436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7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363</TotalTime>
  <Words>426</Words>
  <Application>Microsoft Office PowerPoint</Application>
  <PresentationFormat>Экран (4:3)</PresentationFormat>
  <Paragraphs>47</Paragraphs>
  <Slides>21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Algerian</vt:lpstr>
      <vt:lpstr>Arial</vt:lpstr>
      <vt:lpstr>Calibri</vt:lpstr>
      <vt:lpstr>Cambria</vt:lpstr>
      <vt:lpstr>Times New Roman</vt:lpstr>
      <vt:lpstr>Соседство</vt:lpstr>
      <vt:lpstr>Золотоніський технікум ветеринарної медицини БНАУ    Харчові токсикоінфекції, токсикози та їх профілактика  </vt:lpstr>
      <vt:lpstr>Харчові токсикоінфекції – це гострі інфекції з ознаками інтоксикації, що проявляється у людей після вживання продуктів з великою кількістю умовно-патогенних бактерій, також деяких видів сальмонел.</vt:lpstr>
      <vt:lpstr>Харчові токсикоінфекції та токсикози</vt:lpstr>
      <vt:lpstr>Харчові токсикоінфекції, що викликані сальмонелами </vt:lpstr>
      <vt:lpstr>Для профілактики токсикоінфекцій,  викликаних сальмонелами, необхідно:</vt:lpstr>
      <vt:lpstr>Харчові токсикоінфекції, викликані ешеріхіа колі</vt:lpstr>
      <vt:lpstr>Для профілактики токсикоінфекцій,  викликані ешеріхіами колі, необхідно:</vt:lpstr>
      <vt:lpstr>Презентация PowerPoint</vt:lpstr>
      <vt:lpstr>Харчові токсикоінфекції, викликані бактеріями роду протеус</vt:lpstr>
      <vt:lpstr>Презентация PowerPoint</vt:lpstr>
      <vt:lpstr>Для профілактики токсикоінфекцій,  викликаних протеями, необхідно:</vt:lpstr>
      <vt:lpstr>Харчові токсикоінфекції, викликані  клостридіум перфрінгенс</vt:lpstr>
      <vt:lpstr>Для профілактики токсикоінфекцій, викликаних клостридіум перфрунгенс, необхідно:</vt:lpstr>
      <vt:lpstr>Презентация PowerPoint</vt:lpstr>
      <vt:lpstr>Ботулізм </vt:lpstr>
      <vt:lpstr>Презентация PowerPoint</vt:lpstr>
      <vt:lpstr>Профілактичні заходи щодо попередження ботулізму</vt:lpstr>
      <vt:lpstr>Презентация PowerPoint</vt:lpstr>
      <vt:lpstr>Презентация PowerPoint</vt:lpstr>
      <vt:lpstr>Стафілококові токсикози </vt:lpstr>
      <vt:lpstr>Заходи щодо профілактики стафілококових токсикозів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Золотоніський технікум ветеринарної медицини БНАУ    Харчові токсикоінфекції, токсикози та їх профілактика</dc:title>
  <dc:creator>Ольга Олегівна</dc:creator>
  <cp:lastModifiedBy>Валя</cp:lastModifiedBy>
  <cp:revision>43</cp:revision>
  <dcterms:created xsi:type="dcterms:W3CDTF">2016-06-11T20:13:27Z</dcterms:created>
  <dcterms:modified xsi:type="dcterms:W3CDTF">2017-12-22T21:44:35Z</dcterms:modified>
</cp:coreProperties>
</file>