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76" r:id="rId5"/>
    <p:sldId id="271" r:id="rId6"/>
    <p:sldId id="279" r:id="rId7"/>
    <p:sldId id="270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3" r:id="rId16"/>
    <p:sldId id="286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0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1B0F1B-3122-4170-B23A-010FC2EBA9C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javascript:scroll(0,0);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1412776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200" b="1" i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Мікрофлора яєць та </a:t>
            </a:r>
            <a:r>
              <a:rPr lang="uk-UA" sz="3200" b="1" i="1" u="sng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яйцепродуктів</a:t>
            </a:r>
            <a:r>
              <a:rPr lang="uk-UA" sz="3200" b="1" i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endParaRPr lang="uk-UA" sz="3200" b="1" i="1" u="sng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uk-UA" sz="3200" b="1" i="1" u="sng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uk-UA" sz="3200" b="1" i="1" u="sng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uk-UA" sz="2400" b="1" i="1" u="sng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Мета: ознайомити студентів з мікрофлорою яєць та </a:t>
            </a:r>
            <a:r>
              <a:rPr lang="uk-UA" sz="2400" b="1" i="1" u="sng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яйцепродуктів</a:t>
            </a:r>
            <a:endParaRPr lang="ru-RU" sz="2400" b="1" i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1289" y="321134"/>
            <a:ext cx="683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smtClean="0">
                <a:solidFill>
                  <a:prstClr val="black"/>
                </a:solidFill>
                <a:latin typeface="Joinks"/>
              </a:rPr>
              <a:t>Золотоніський технікум ветеринарної медицини БНАУ</a:t>
            </a:r>
            <a:endParaRPr lang="uk-UA" b="1" kern="0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10" name="Picture 5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85" y="414484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64704"/>
            <a:ext cx="7125113" cy="720080"/>
          </a:xfrm>
        </p:spPr>
        <p:txBody>
          <a:bodyPr/>
          <a:lstStyle/>
          <a:p>
            <a:pPr algn="r"/>
            <a:r>
              <a:rPr lang="uk-UA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Мала та велика </a:t>
            </a:r>
            <a:r>
              <a:rPr lang="uk-UA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плями</a:t>
            </a:r>
            <a:r>
              <a:rPr lang="uk-UA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1" y="908721"/>
            <a:ext cx="8784975" cy="4840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Утворення при розвитку пліснявих грибів.  </a:t>
            </a:r>
            <a:r>
              <a:rPr lang="uk-UA" sz="20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Пеніцили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дають точкові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пятна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жовтого-зеленого чи синьо-зеленого кольору. </a:t>
            </a:r>
            <a:r>
              <a:rPr lang="ru-RU" sz="20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Cladosporium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темно-зеленого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кольру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кольру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Sporotrichum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розового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solidFill>
                <a:prstClr val="black"/>
              </a:solidFill>
              <a:latin typeface="Lucida Sans Unicode"/>
            </a:endParaRPr>
          </a:p>
          <a:p>
            <a:pPr algn="just"/>
            <a:endParaRPr lang="ru-RU" sz="1600" dirty="0">
              <a:solidFill>
                <a:prstClr val="black"/>
              </a:solidFill>
              <a:latin typeface="Lucida Sans Unicode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Lucida Sans Unicode"/>
            </a:endParaRPr>
          </a:p>
          <a:p>
            <a:pPr algn="just"/>
            <a:endParaRPr lang="ru-RU" sz="1600" dirty="0">
              <a:solidFill>
                <a:prstClr val="black"/>
              </a:solidFill>
              <a:latin typeface="Lucida Sans Unicode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Lucida Sans Unicode"/>
            </a:endParaRPr>
          </a:p>
          <a:p>
            <a:pPr algn="just"/>
            <a:endParaRPr lang="uk-UA" dirty="0"/>
          </a:p>
        </p:txBody>
      </p:sp>
      <p:pic>
        <p:nvPicPr>
          <p:cNvPr id="4" name="Рисунок 3" descr="мало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6959"/>
            <a:ext cx="2649286" cy="193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7524" y="2931389"/>
            <a:ext cx="51125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Мале пятно – яйце з одним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декількома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нерухомими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пятнами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шкарлупою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1/8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шкаралупи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524" y="4662427"/>
            <a:ext cx="5112568" cy="1430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пятно – яйце з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пятен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шкарлупою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1/8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яйця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ольш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08243"/>
            <a:ext cx="264928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гнутая вверх стрелка 7"/>
          <p:cNvSpPr/>
          <p:nvPr/>
        </p:nvSpPr>
        <p:spPr>
          <a:xfrm>
            <a:off x="5400092" y="3068960"/>
            <a:ext cx="1404156" cy="5738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400092" y="4662427"/>
            <a:ext cx="972108" cy="5667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123" name="Picture 3" descr="C:\Users\Ольга Олегівна\Downloads\picture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33715" r="25100" b="40952"/>
          <a:stretch/>
        </p:blipFill>
        <p:spPr bwMode="auto">
          <a:xfrm>
            <a:off x="-28073" y="-1"/>
            <a:ext cx="2727865" cy="15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648072"/>
          </a:xfrm>
        </p:spPr>
        <p:txBody>
          <a:bodyPr/>
          <a:lstStyle/>
          <a:p>
            <a:pPr algn="ctr"/>
            <a:r>
              <a:rPr lang="uk-UA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Тумак </a:t>
            </a:r>
            <a:endParaRPr lang="uk-UA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1" cy="38067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/>
              <a:t>Викликають гнильні бактерії, які розріджують </a:t>
            </a:r>
            <a:r>
              <a:rPr lang="uk-UA" sz="2800" dirty="0" smtClean="0"/>
              <a:t>білок, </a:t>
            </a:r>
            <a:r>
              <a:rPr lang="uk-UA" sz="2800" dirty="0" smtClean="0"/>
              <a:t>що стає </a:t>
            </a:r>
            <a:r>
              <a:rPr lang="uk-UA" sz="2800" b="1" i="1" u="sng" dirty="0" smtClean="0">
                <a:solidFill>
                  <a:srgbClr val="00B050"/>
                </a:solidFill>
              </a:rPr>
              <a:t>зеленим </a:t>
            </a:r>
            <a:endParaRPr lang="uk-UA" sz="2800" dirty="0" smtClean="0"/>
          </a:p>
          <a:p>
            <a:pPr marL="0" indent="0" algn="just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Яйце </a:t>
            </a:r>
            <a:r>
              <a:rPr lang="uk-UA" sz="2800" dirty="0" smtClean="0"/>
              <a:t>не прозоре </a:t>
            </a:r>
            <a:endParaRPr lang="uk-UA" sz="28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02" y="2701942"/>
            <a:ext cx="489448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Ольга Олегівна\Downloads\picture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6031" r="6940" b="61806"/>
          <a:stretch/>
        </p:blipFill>
        <p:spPr bwMode="auto">
          <a:xfrm>
            <a:off x="0" y="4121933"/>
            <a:ext cx="4139952" cy="23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Кров'яна пляма</a:t>
            </a:r>
            <a:endParaRPr lang="uk-UA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07361"/>
            <a:ext cx="8712967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Яйце з наявністю на поверхні жовтка чи білка </a:t>
            </a: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кров'яних включень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видимих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овоскопії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536504" cy="34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 err="1" smtClean="0">
                <a:solidFill>
                  <a:srgbClr val="FFFF00"/>
                </a:solidFill>
              </a:rPr>
              <a:t>Присушка</a:t>
            </a:r>
            <a:r>
              <a:rPr lang="uk-UA" b="1" i="1" u="sng" dirty="0" smtClean="0">
                <a:solidFill>
                  <a:srgbClr val="FFFF00"/>
                </a:solidFill>
              </a:rPr>
              <a:t> </a:t>
            </a:r>
            <a:endParaRPr lang="uk-UA" b="1" i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Яйце з присохшим </a:t>
            </a:r>
            <a:r>
              <a:rPr lang="ru-RU" sz="2800" dirty="0" err="1" smtClean="0">
                <a:latin typeface="Times New Roman"/>
                <a:ea typeface="Times New Roman"/>
              </a:rPr>
              <a:t>жовтоком</a:t>
            </a:r>
            <a:r>
              <a:rPr lang="ru-RU" sz="2800" dirty="0" smtClean="0">
                <a:latin typeface="Times New Roman"/>
                <a:ea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</a:rPr>
              <a:t>до </a:t>
            </a:r>
            <a:r>
              <a:rPr lang="ru-RU" sz="2800" dirty="0" err="1" smtClean="0">
                <a:latin typeface="Times New Roman"/>
                <a:ea typeface="Times New Roman"/>
              </a:rPr>
              <a:t>шкаралупи</a:t>
            </a:r>
            <a:r>
              <a:rPr lang="ru-RU" sz="2800" dirty="0" smtClean="0">
                <a:latin typeface="Times New Roman"/>
                <a:ea typeface="Times New Roman"/>
              </a:rPr>
              <a:t>. </a:t>
            </a:r>
            <a:r>
              <a:rPr lang="ru-RU" sz="2800" dirty="0" err="1" smtClean="0">
                <a:latin typeface="Times New Roman"/>
                <a:ea typeface="Times New Roman"/>
              </a:rPr>
              <a:t>Яйця</a:t>
            </a:r>
            <a:r>
              <a:rPr lang="ru-RU" sz="2800" dirty="0" smtClean="0">
                <a:latin typeface="Times New Roman"/>
                <a:ea typeface="Times New Roman"/>
              </a:rPr>
              <a:t> з такою </a:t>
            </a:r>
            <a:r>
              <a:rPr lang="ru-RU" sz="2800" dirty="0" err="1" smtClean="0">
                <a:latin typeface="Times New Roman"/>
                <a:ea typeface="Times New Roman"/>
              </a:rPr>
              <a:t>вадою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</a:rPr>
              <a:t>відносять</a:t>
            </a:r>
            <a:r>
              <a:rPr lang="ru-RU" sz="2800" dirty="0" smtClean="0">
                <a:latin typeface="Times New Roman"/>
                <a:ea typeface="Times New Roman"/>
              </a:rPr>
              <a:t> до </a:t>
            </a:r>
            <a:r>
              <a:rPr lang="ru-RU" sz="2800" dirty="0" err="1" smtClean="0">
                <a:latin typeface="Times New Roman"/>
                <a:ea typeface="Times New Roman"/>
              </a:rPr>
              <a:t>технічних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</a:rPr>
              <a:t>відходів</a:t>
            </a:r>
            <a:r>
              <a:rPr lang="ru-RU" sz="2800" dirty="0" smtClean="0">
                <a:latin typeface="Times New Roman"/>
                <a:ea typeface="Times New Roman"/>
              </a:rPr>
              <a:t> і для </a:t>
            </a:r>
            <a:r>
              <a:rPr lang="ru-RU" sz="2800" dirty="0" err="1" smtClean="0">
                <a:latin typeface="Times New Roman"/>
                <a:ea typeface="Times New Roman"/>
              </a:rPr>
              <a:t>харчових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</a:rPr>
              <a:t>цілей</a:t>
            </a:r>
            <a:r>
              <a:rPr lang="ru-RU" sz="2800" dirty="0" smtClean="0">
                <a:latin typeface="Times New Roman"/>
                <a:ea typeface="Times New Roman"/>
              </a:rPr>
              <a:t> не </a:t>
            </a:r>
            <a:r>
              <a:rPr lang="ru-RU" sz="2800" dirty="0" err="1" smtClean="0">
                <a:latin typeface="Times New Roman"/>
                <a:ea typeface="Times New Roman"/>
              </a:rPr>
              <a:t>використовують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/>
            </a:endParaRPr>
          </a:p>
          <a:p>
            <a:pPr marL="0" indent="0" algn="just">
              <a:buNone/>
            </a:pPr>
            <a:endParaRPr lang="ru-RU" sz="2800" dirty="0">
              <a:latin typeface="Times New Roman"/>
            </a:endParaRPr>
          </a:p>
          <a:p>
            <a:pPr marL="0" indent="0" algn="just">
              <a:buNone/>
            </a:pPr>
            <a:endParaRPr lang="uk-UA" sz="2800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477080" cy="3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864096"/>
          </a:xfrm>
        </p:spPr>
        <p:txBody>
          <a:bodyPr/>
          <a:lstStyle/>
          <a:p>
            <a:pPr algn="ctr"/>
            <a:r>
              <a:rPr lang="uk-UA" b="1" i="1" u="sng" dirty="0" smtClean="0">
                <a:solidFill>
                  <a:srgbClr val="FFFF00"/>
                </a:solidFill>
              </a:rPr>
              <a:t>Тік </a:t>
            </a:r>
            <a:endParaRPr lang="uk-UA" b="1" i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Яйце з </a:t>
            </a:r>
            <a:r>
              <a:rPr lang="ru-RU" sz="2800" dirty="0" err="1" smtClean="0"/>
              <a:t>пошкодженою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шкаралупою</a:t>
            </a:r>
            <a:r>
              <a:rPr lang="ru-RU" sz="2800" dirty="0" smtClean="0"/>
              <a:t> </a:t>
            </a:r>
            <a:r>
              <a:rPr lang="ru-RU" sz="2800" dirty="0"/>
              <a:t>й </a:t>
            </a:r>
            <a:r>
              <a:rPr lang="ru-RU" sz="2800" dirty="0" err="1" smtClean="0"/>
              <a:t>оболонкою</a:t>
            </a:r>
            <a:r>
              <a:rPr lang="ru-RU" sz="2800" dirty="0" smtClean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шкаралупою</a:t>
            </a:r>
            <a:r>
              <a:rPr lang="ru-RU" sz="2800" dirty="0"/>
              <a:t>, з </a:t>
            </a:r>
            <a:r>
              <a:rPr lang="ru-RU" sz="2800" dirty="0" err="1"/>
              <a:t>течею</a:t>
            </a:r>
            <a:r>
              <a:rPr lang="ru-RU" sz="2800" dirty="0"/>
              <a:t>, але </a:t>
            </a:r>
            <a:r>
              <a:rPr lang="ru-RU" sz="2800" dirty="0" smtClean="0"/>
              <a:t>за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 smtClean="0"/>
              <a:t>жовтка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068960"/>
            <a:ext cx="4982847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08112"/>
          </a:xfrm>
        </p:spPr>
        <p:txBody>
          <a:bodyPr/>
          <a:lstStyle/>
          <a:p>
            <a:pPr algn="ctr"/>
            <a:r>
              <a:rPr lang="uk-UA" b="1" i="1" u="sng" dirty="0" err="1" smtClean="0">
                <a:solidFill>
                  <a:srgbClr val="FFFF00"/>
                </a:solidFill>
              </a:rPr>
              <a:t>Красюк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7"/>
            <a:ext cx="7378979" cy="48060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Яйце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одноманітним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рудуватим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забарвленням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вмісту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змішування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жовтком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8047"/>
            <a:ext cx="44921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912768" cy="908720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Питання </a:t>
            </a:r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для самоконтролю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5760640" cy="573325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240"/>
              </a:spcBef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Охарактеризуйте органи розмноження </a:t>
            </a:r>
            <a:r>
              <a:rPr lang="uk-UA" sz="19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самок.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Вкажіть тривалість перебування яйцеклітини в різних відділах яйцепроводу.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Охарактеризуйте будову яйця.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Охарактеризуйте хімічний склад яєць птиці різних видів.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Яким є співвідношення білка, жовтка і шкаралупи в яйцях птиці різних видів?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Які існують </a:t>
            </a:r>
            <a:r>
              <a:rPr lang="uk-UA" sz="1900" b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методи </a:t>
            </a:r>
            <a:r>
              <a:rPr lang="uk-UA" sz="1900" b="1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оцінювання </a:t>
            </a: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якості яєць?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Що таке несучість? Вкажіть несучість самок різних видів птиці.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Назвіть компоненти несучості.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За якими показниками визначають несучість?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indent="250190" algn="just">
              <a:spcAft>
                <a:spcPts val="0"/>
              </a:spcAft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10. Чим відрізняється м'ясо водоплавної птиці від суходільної?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940152" y="1340767"/>
            <a:ext cx="2924448" cy="2924845"/>
          </a:xfrm>
        </p:spPr>
      </p:pic>
    </p:spTree>
    <p:extLst>
      <p:ext uri="{BB962C8B-B14F-4D97-AF65-F5344CB8AC3E}">
        <p14:creationId xmlns:p14="http://schemas.microsoft.com/office/powerpoint/2010/main" val="31528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Мои рисунки\ФОТО ДЛЯ ПРЕЗЕНТАЦІЙ\симпатюль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295">
            <a:off x="6010044" y="1165291"/>
            <a:ext cx="2664296" cy="3813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ФОТО ДЛЯ ПРЕЗЕНТАЦІЙ\сердитий індик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948">
            <a:off x="458473" y="1196751"/>
            <a:ext cx="2925762" cy="38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Мои рисунки\ФОТО ДЛЯ ПРЕЗЕНТАЦІЙ\півнич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90" y="0"/>
            <a:ext cx="2834878" cy="38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Admin\Мои документы\Мои рисунки\ФОТО ДЛЯ ПРЕЗЕНТАЦІЙ\мясна порода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387">
            <a:off x="1270502" y="3928837"/>
            <a:ext cx="2574577" cy="257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Admin\Мои документы\Мои рисунки\ФОТО ДЛЯ ПРЕЗЕНТАЦІЙ\мясна порода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733">
            <a:off x="5474399" y="4046596"/>
            <a:ext cx="2831467" cy="231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2111" y="3813175"/>
            <a:ext cx="2030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увагу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7043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30" y="160409"/>
            <a:ext cx="511522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Залежно від виду птиці розрізняють яйця: </a:t>
            </a:r>
            <a:endParaRPr lang="en-US" sz="2400" b="1" dirty="0" smtClean="0"/>
          </a:p>
          <a:p>
            <a:endParaRPr lang="en-US" b="1" dirty="0"/>
          </a:p>
          <a:p>
            <a:pPr algn="ctr"/>
            <a:r>
              <a:rPr lang="uk-UA" sz="2000" b="1" dirty="0" smtClean="0"/>
              <a:t>курячі</a:t>
            </a:r>
            <a:r>
              <a:rPr lang="uk-UA" sz="2000" b="1" dirty="0"/>
              <a:t>, качині, гусячі, </a:t>
            </a:r>
            <a:r>
              <a:rPr lang="uk-UA" sz="2000" b="1" dirty="0" smtClean="0"/>
              <a:t>індичі</a:t>
            </a:r>
            <a:r>
              <a:rPr lang="uk-UA" b="1" dirty="0" smtClean="0"/>
              <a:t>, </a:t>
            </a:r>
            <a:r>
              <a:rPr lang="uk-UA" sz="2000" b="1" dirty="0" smtClean="0"/>
              <a:t>перепелині, </a:t>
            </a:r>
            <a:r>
              <a:rPr lang="uk-UA" sz="2000" b="1" dirty="0" err="1" smtClean="0"/>
              <a:t>цесарчині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страусині</a:t>
            </a:r>
            <a:endParaRPr lang="ru-RU" sz="2000" dirty="0"/>
          </a:p>
        </p:txBody>
      </p:sp>
      <p:pic>
        <p:nvPicPr>
          <p:cNvPr id="2050" name="Picture 2" descr="C:\Documents and Settings\Admin\Мои документы\Мои рисунки\Холдинг АВАНГАРД\візитка3 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31" y="1916832"/>
            <a:ext cx="1800200" cy="1378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Холдинг АВАНГАРД\індичі яй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90" y="3794148"/>
            <a:ext cx="1637358" cy="134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Мои рисунки\Холдинг АВАНГАРД\перепелині яйця розбит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50" y="3569572"/>
            <a:ext cx="1689546" cy="127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Мои документы\Мои рисунки\Холдинг АВАНГАРД\яйце - коричнева шкаралуп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2" y="2252728"/>
            <a:ext cx="1802581" cy="131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Мои рисунки\Холдинг АВАНГАРД\яйця різного кольор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92" y="2507416"/>
            <a:ext cx="180474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Мои рисунки\ФОТО ДЛЯ ПРЕЗЕНТАЦІЙ\сміна карт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92" y="160409"/>
            <a:ext cx="1943799" cy="175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Мои документы\Мои рисунки\ФОТО ДЛЯ ПРЕЗЕНТАЦІЙ\яйця гусячі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6126"/>
            <a:ext cx="187220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Мои документы\Мои рисунки\ФОТО ДЛЯ ПРЕЗЕНТАЦІЙ\симпатяшка інди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" y="5069039"/>
            <a:ext cx="1747008" cy="178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Admin\Мои документы\Мои рисунки\ФОТО ДЛЯ ПРЕЗЕНТАЦІЙ\0_f58a_5a3e25cb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43" y="4753377"/>
            <a:ext cx="2133373" cy="166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Local Settings\Temporary Internet Files\Content.IE5\AI0W4GDZ\MC900437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41" y="2852936"/>
            <a:ext cx="3657143" cy="44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03756"/>
            <a:ext cx="28855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Будова яйця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Joinks"/>
            </a:endParaRPr>
          </a:p>
        </p:txBody>
      </p:sp>
      <p:pic>
        <p:nvPicPr>
          <p:cNvPr id="3" name="Рисунок 2" descr="C:\Documents and Settings\USER_2\Рабочий стол\кури яйці\stext_2305133358.ust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2907"/>
            <a:ext cx="2952328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3803053" y="1535890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Joinks"/>
              </a:rPr>
              <a:t>1.Шкаралупа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2</a:t>
            </a:r>
            <a:r>
              <a:rPr lang="uk-UA" sz="2000" b="1" dirty="0">
                <a:latin typeface="Joinks"/>
              </a:rPr>
              <a:t>, 3. </a:t>
            </a:r>
            <a:r>
              <a:rPr lang="uk-UA" sz="2000" b="1" dirty="0" err="1">
                <a:latin typeface="Joinks"/>
              </a:rPr>
              <a:t>Підшкаралупна</a:t>
            </a:r>
            <a:r>
              <a:rPr lang="uk-UA" sz="2000" b="1" dirty="0">
                <a:latin typeface="Joinks"/>
              </a:rPr>
              <a:t> оболонка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4</a:t>
            </a:r>
            <a:r>
              <a:rPr lang="uk-UA" sz="2000" b="1" dirty="0">
                <a:latin typeface="Joinks"/>
              </a:rPr>
              <a:t>, 13. Канатик (</a:t>
            </a:r>
            <a:r>
              <a:rPr lang="uk-UA" sz="2000" b="1" dirty="0" err="1">
                <a:latin typeface="Joinks"/>
              </a:rPr>
              <a:t>халадзи</a:t>
            </a:r>
            <a:r>
              <a:rPr lang="uk-UA" sz="2000" b="1" dirty="0">
                <a:latin typeface="Joinks"/>
              </a:rPr>
              <a:t>)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5, </a:t>
            </a:r>
            <a:r>
              <a:rPr lang="uk-UA" sz="2000" b="1" dirty="0">
                <a:latin typeface="Joinks"/>
              </a:rPr>
              <a:t>6, 12. Білок (різний </a:t>
            </a:r>
            <a:r>
              <a:rPr lang="uk-UA" sz="2000" b="1" dirty="0" smtClean="0">
                <a:latin typeface="Joinks"/>
              </a:rPr>
              <a:t>за консистенцією) </a:t>
            </a:r>
          </a:p>
          <a:p>
            <a:r>
              <a:rPr lang="uk-UA" sz="2000" b="1" dirty="0" smtClean="0">
                <a:latin typeface="Joinks"/>
              </a:rPr>
              <a:t>7</a:t>
            </a:r>
            <a:r>
              <a:rPr lang="uk-UA" sz="2000" b="1" dirty="0">
                <a:latin typeface="Joinks"/>
              </a:rPr>
              <a:t>. Жовткова оболонка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8</a:t>
            </a:r>
            <a:r>
              <a:rPr lang="uk-UA" sz="2000" b="1" dirty="0">
                <a:latin typeface="Joinks"/>
              </a:rPr>
              <a:t>, 10, 11. Жовток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9</a:t>
            </a:r>
            <a:r>
              <a:rPr lang="uk-UA" sz="2000" b="1" dirty="0">
                <a:latin typeface="Joinks"/>
              </a:rPr>
              <a:t>. Зародковий диск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14</a:t>
            </a:r>
            <a:r>
              <a:rPr lang="uk-UA" sz="2000" b="1" dirty="0">
                <a:latin typeface="Joinks"/>
              </a:rPr>
              <a:t>. Повітряна камера (пуга)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15.Кутикула</a:t>
            </a:r>
            <a:endParaRPr lang="ru-RU" sz="2000" b="1" dirty="0">
              <a:latin typeface="Joink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77365"/>
            <a:ext cx="16097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5857" y="162287"/>
            <a:ext cx="61900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Joinks"/>
                <a:ea typeface="+mj-ea"/>
              </a:rPr>
              <a:t>   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j-ea"/>
              </a:rPr>
              <a:t>Методи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j-ea"/>
              </a:rPr>
              <a:t>оцінювання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j-ea"/>
              </a:rPr>
              <a:t>якості яєць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8828" y="1505460"/>
            <a:ext cx="1980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Joinks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Форма яйця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95" y="884619"/>
            <a:ext cx="163662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2482" y="2683162"/>
            <a:ext cx="1554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000" b="1" dirty="0" err="1" smtClean="0">
                <a:solidFill>
                  <a:srgbClr val="C00000"/>
                </a:solidFill>
                <a:latin typeface="Joinks"/>
              </a:rPr>
              <a:t>Індексомір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85" y="790605"/>
            <a:ext cx="1720227" cy="25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3174" y="2892699"/>
            <a:ext cx="1229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  <a:cs typeface="Times New Roman"/>
              </a:rPr>
              <a:t>овоскоп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00" y="4094567"/>
            <a:ext cx="1835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Joinks"/>
              </a:rPr>
              <a:t>Зважування</a:t>
            </a:r>
            <a:r>
              <a:rPr lang="uk-UA" sz="3200" b="1" dirty="0">
                <a:solidFill>
                  <a:srgbClr val="2A2A62"/>
                </a:solidFill>
                <a:latin typeface="Joinks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70883" y="1830671"/>
            <a:ext cx="217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Century Gothic"/>
                <a:cs typeface="Times New Roman"/>
              </a:rPr>
              <a:t>Овоскопування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2" y="884619"/>
            <a:ext cx="1092503" cy="94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P101005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686" y="3694582"/>
            <a:ext cx="1556194" cy="162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гнутая вверх стрелка 14"/>
          <p:cNvSpPr/>
          <p:nvPr/>
        </p:nvSpPr>
        <p:spPr>
          <a:xfrm>
            <a:off x="1461110" y="3382678"/>
            <a:ext cx="1103258" cy="868099"/>
          </a:xfrm>
          <a:prstGeom prst="curvedDownArrow">
            <a:avLst>
              <a:gd name="adj1" fmla="val 25000"/>
              <a:gd name="adj2" fmla="val 42421"/>
              <a:gd name="adj3" fmla="val 5261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8562" y="3740624"/>
            <a:ext cx="1834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Joinks"/>
              </a:rPr>
              <a:t>Міцність шкаралупи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3396" y="5599892"/>
            <a:ext cx="14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мікрометр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7" name="Рисунок 4" descr="FRACTURE FORCE EVALU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15" y="3382678"/>
            <a:ext cx="1056996" cy="221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Выгнутая вверх стрелка 19"/>
          <p:cNvSpPr/>
          <p:nvPr/>
        </p:nvSpPr>
        <p:spPr>
          <a:xfrm>
            <a:off x="6475623" y="3072325"/>
            <a:ext cx="1080274" cy="744401"/>
          </a:xfrm>
          <a:prstGeom prst="curvedDownArrow">
            <a:avLst>
              <a:gd name="adj1" fmla="val 30442"/>
              <a:gd name="adj2" fmla="val 45965"/>
              <a:gd name="adj3" fmla="val 555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3944" y="5615498"/>
            <a:ext cx="731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dirty="0" smtClean="0">
                <a:solidFill>
                  <a:srgbClr val="C00000"/>
                </a:solidFill>
                <a:latin typeface="Joinks"/>
                <a:cs typeface="Times New Roman"/>
              </a:rPr>
              <a:t>вага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22" name="Рисунок 21" descr="P101013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590" y="4678691"/>
            <a:ext cx="1029578" cy="15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59589" y="6288062"/>
            <a:ext cx="1397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dirty="0" smtClean="0">
                <a:solidFill>
                  <a:srgbClr val="C00000"/>
                </a:solidFill>
                <a:latin typeface="Joinks"/>
                <a:cs typeface="Times New Roman"/>
              </a:rPr>
              <a:t>трафарет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8198" y="5292116"/>
            <a:ext cx="1852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</a:rPr>
              <a:t>Висота повітряної камери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53" y="790605"/>
            <a:ext cx="1249854" cy="8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C:\Documents and Settings\Admin\Мои документы\Мои рисунки\Холдинг АВАНГАРД\яйце-візит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08" y="2030726"/>
            <a:ext cx="1890220" cy="179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>
            <a:off x="4124526" y="4228120"/>
            <a:ext cx="1103258" cy="813348"/>
          </a:xfrm>
          <a:prstGeom prst="curvedDownArrow">
            <a:avLst>
              <a:gd name="adj1" fmla="val 25000"/>
              <a:gd name="adj2" fmla="val 46065"/>
              <a:gd name="adj3" fmla="val 7015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ртувальна маш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7" y="3995734"/>
            <a:ext cx="3168352" cy="249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Admin\Мои документы\Мои рисунки\Холдинг АВАНГАРД\пакування яєць 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60" y="1691952"/>
            <a:ext cx="2952327" cy="2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Мои рисунки\Холдинг АВАНГАРД\лінія збирання яєць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" y="1397094"/>
            <a:ext cx="2051075" cy="158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Мои документы\Мои рисунки\Холдинг АВАНГАРД\збір яєць механ.-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77" y="2985449"/>
            <a:ext cx="2286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Admin\Мои документы\Мои рисунки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837"/>
            <a:ext cx="2286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Admin\Мои документы\Мои рисунки\Холдинг АВАНГАРД\Авангард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16" y="898387"/>
            <a:ext cx="2215469" cy="158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Admin\Мои документы\Мои рисунки\Холдинг АВАНГАРД\Макарівка-кліткове утриманн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97" y="4299482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Мои рисунки\Холдинг АВАНГАРД\збір яєць транспортер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" y="4804291"/>
            <a:ext cx="2045727" cy="165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960" y="201721"/>
            <a:ext cx="6230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Joinks"/>
              </a:rPr>
              <a:t>Виробництво харчових яєць</a:t>
            </a:r>
            <a:endParaRPr lang="ru-RU" dirty="0"/>
          </a:p>
        </p:txBody>
      </p:sp>
      <p:pic>
        <p:nvPicPr>
          <p:cNvPr id="1026" name="Picture 2" descr="G:\Н М К\ПТАХІВНИЦТВО НАВЧ.МЕТОД. КОМПЛЕКС\Презентації Техн. в-ва прод.птах\ФОТО ДЛЯ ПРЕЗЕНТАЦІЙ\линь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476896"/>
            <a:ext cx="1857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Холдинг АВАНГАРД\збір яєць механ.-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08823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641535" y="2675657"/>
            <a:ext cx="1260140" cy="1512168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712" y="116632"/>
            <a:ext cx="7522998" cy="92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Joinks"/>
              </a:rPr>
              <a:t>Облік яєчної продуктивності птиці</a:t>
            </a:r>
            <a:endParaRPr lang="ru-RU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8661" y="1268760"/>
            <a:ext cx="3190793" cy="5762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dirty="0" smtClean="0">
                <a:latin typeface="Joinks"/>
              </a:rPr>
              <a:t> Індивідуальний</a:t>
            </a:r>
            <a:endParaRPr lang="ru-RU" sz="2800" b="1" dirty="0">
              <a:latin typeface="Joinks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08767"/>
            <a:ext cx="2448272" cy="16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340768"/>
            <a:ext cx="2244230" cy="5762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</a:t>
            </a:r>
            <a:r>
              <a:rPr lang="uk-UA" sz="2800" b="1" dirty="0" smtClean="0">
                <a:latin typeface="Joinks"/>
              </a:rPr>
              <a:t>Груповий</a:t>
            </a:r>
            <a:endParaRPr lang="ru-RU" sz="2800" b="1" dirty="0">
              <a:latin typeface="Joinks"/>
            </a:endParaRPr>
          </a:p>
        </p:txBody>
      </p:sp>
      <p:pic>
        <p:nvPicPr>
          <p:cNvPr id="9219" name="Picture 3" descr="C:\Documents and Settings\Admin\Мои документы\Мои рисунки\Холдинг АВАНГАРД\лінія збирання яєць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83" y="3717032"/>
            <a:ext cx="192633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Мои документы\Мои рисунки\Холдинг АВАНГАРД\візитка6 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6" y="3717032"/>
            <a:ext cx="1858281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Мои документы\Мои рисунки\Холдинг АВАНГАРД\яйце-біла шкаралуп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182171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043" y="5306723"/>
            <a:ext cx="394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Індивідуальний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облік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ведуть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господарствах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групі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гніздового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парування</a:t>
            </a:r>
            <a:endParaRPr lang="ru-RU" b="1" dirty="0">
              <a:latin typeface="Joink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7960" y="53067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Груповий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облік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ведуть</a:t>
            </a:r>
            <a:r>
              <a:rPr lang="ru-RU" b="1" dirty="0">
                <a:latin typeface="Joinks"/>
              </a:rPr>
              <a:t> як в </a:t>
            </a:r>
            <a:r>
              <a:rPr lang="ru-RU" b="1" dirty="0" err="1">
                <a:latin typeface="Joinks"/>
              </a:rPr>
              <a:t>товарних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господарствах</a:t>
            </a:r>
            <a:r>
              <a:rPr lang="ru-RU" b="1" dirty="0">
                <a:latin typeface="Joinks"/>
              </a:rPr>
              <a:t>, так і в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утримання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групами</a:t>
            </a:r>
            <a:endParaRPr lang="ru-RU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27786" y="2675657"/>
            <a:ext cx="1193852" cy="1512168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38" y="1916832"/>
            <a:ext cx="2314258" cy="1800200"/>
          </a:xfrm>
        </p:spPr>
      </p:pic>
    </p:spTree>
    <p:extLst>
      <p:ext uri="{BB962C8B-B14F-4D97-AF65-F5344CB8AC3E}">
        <p14:creationId xmlns:p14="http://schemas.microsoft.com/office/powerpoint/2010/main" val="20447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4704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/>
              <a:t>ДСТУ 5028:2008 «Яйця курячі харчові. Технічні умови»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871034"/>
            <a:ext cx="367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Характеристики категорій харчових яєць за масою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78026"/>
              </p:ext>
            </p:extLst>
          </p:nvPr>
        </p:nvGraphicFramePr>
        <p:xfrm>
          <a:off x="251520" y="1844826"/>
          <a:ext cx="8352929" cy="432047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16224"/>
                <a:gridCol w="2232248"/>
                <a:gridCol w="1617369"/>
                <a:gridCol w="2487088"/>
              </a:tblGrid>
              <a:tr h="893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 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    К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атегорія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Маса одного яйця, 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Маса 10 яєць, г, не менше ніж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Маса 360 яєць, кг, не менше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Відбірні, або XL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73 </a:t>
                      </a:r>
                      <a:r>
                        <a:rPr lang="uk-UA" sz="1400" b="1" dirty="0" smtClean="0">
                          <a:effectLst/>
                          <a:latin typeface="Joinks"/>
                        </a:rPr>
                        <a:t>і </a:t>
                      </a:r>
                      <a:r>
                        <a:rPr lang="uk-UA" sz="1400" b="1" dirty="0">
                          <a:effectLst/>
                          <a:latin typeface="Joinks"/>
                        </a:rPr>
                        <a:t>більше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735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26,5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Вища, або L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63 до 72,9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640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23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Перша, або M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53 до 62,9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540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19,4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Друга, або S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45 до 52,9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460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16,6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Joinks"/>
                        </a:rPr>
                        <a:t>Дрібні</a:t>
                      </a:r>
                      <a:endParaRPr lang="ru-RU" sz="14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35 до 44,9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360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13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9185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 Примітка</a:t>
                      </a:r>
                      <a:r>
                        <a:rPr lang="uk-UA" sz="1400" dirty="0" smtClean="0">
                          <a:effectLst/>
                          <a:latin typeface="Joinks"/>
                        </a:rPr>
                        <a:t>:</a:t>
                      </a:r>
                      <a:r>
                        <a:rPr lang="uk-UA" sz="1400" dirty="0">
                          <a:effectLst/>
                          <a:latin typeface="Joinks"/>
                        </a:rPr>
                        <a:t> 1. Категорія «дрібні яйця» стосується яєць тільки столових та </a:t>
                      </a:r>
                      <a:r>
                        <a:rPr lang="uk-UA" sz="1400" dirty="0" err="1" smtClean="0">
                          <a:effectLst/>
                          <a:latin typeface="Joinks"/>
                        </a:rPr>
                        <a:t>холодильникових</a:t>
                      </a:r>
                      <a:r>
                        <a:rPr lang="uk-UA" sz="1400" dirty="0" smtClean="0">
                          <a:effectLst/>
                          <a:latin typeface="Joinks"/>
                        </a:rPr>
                        <a:t>. 2</a:t>
                      </a:r>
                      <a:r>
                        <a:rPr lang="uk-UA" sz="1400" dirty="0">
                          <a:effectLst/>
                          <a:latin typeface="Joinks"/>
                        </a:rPr>
                        <a:t>. Позначення категорій латинськими літерами стосуються яєць для </a:t>
                      </a:r>
                      <a:r>
                        <a:rPr lang="uk-UA" sz="1400" dirty="0" smtClean="0">
                          <a:effectLst/>
                          <a:latin typeface="Joinks"/>
                        </a:rPr>
                        <a:t>експорту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www.wellensittichclub.com/knopki_forum/p_up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0969" y="867804"/>
            <a:ext cx="936102" cy="80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3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Вади яєць</a:t>
            </a:r>
            <a:endParaRPr lang="uk-UA" dirty="0"/>
          </a:p>
        </p:txBody>
      </p:sp>
      <p:pic>
        <p:nvPicPr>
          <p:cNvPr id="4" name="Picture 9" descr="C:\Documents and Settings\Admin\Мои документы\Мои рисунки\ФОТО ДЛЯ ПРЕЗЕНТАЦІЙ\сміна карт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85" y="277433"/>
            <a:ext cx="16097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Мала та велика пляма</a:t>
            </a:r>
          </a:p>
          <a:p>
            <a:r>
              <a:rPr lang="uk-UA" dirty="0" err="1" smtClean="0"/>
              <a:t>Красюк</a:t>
            </a:r>
            <a:endParaRPr lang="uk-UA" dirty="0" smtClean="0"/>
          </a:p>
          <a:p>
            <a:r>
              <a:rPr lang="uk-UA" dirty="0" smtClean="0"/>
              <a:t>Тік</a:t>
            </a:r>
          </a:p>
          <a:p>
            <a:r>
              <a:rPr lang="uk-UA" dirty="0" smtClean="0"/>
              <a:t>Тумак</a:t>
            </a:r>
          </a:p>
          <a:p>
            <a:r>
              <a:rPr lang="uk-UA" dirty="0" smtClean="0"/>
              <a:t>Гниль</a:t>
            </a:r>
          </a:p>
          <a:p>
            <a:r>
              <a:rPr lang="uk-UA" dirty="0" smtClean="0"/>
              <a:t>Міражне яйце</a:t>
            </a:r>
          </a:p>
          <a:p>
            <a:r>
              <a:rPr lang="uk-UA" dirty="0" smtClean="0"/>
              <a:t>Запашисте</a:t>
            </a:r>
          </a:p>
          <a:p>
            <a:r>
              <a:rPr lang="uk-UA" dirty="0" smtClean="0"/>
              <a:t>Виливок</a:t>
            </a:r>
          </a:p>
          <a:p>
            <a:r>
              <a:rPr lang="uk-UA" dirty="0" err="1" smtClean="0"/>
              <a:t>Присушка</a:t>
            </a:r>
            <a:endParaRPr lang="uk-UA" dirty="0" smtClean="0"/>
          </a:p>
          <a:p>
            <a:r>
              <a:rPr lang="uk-UA" dirty="0" smtClean="0"/>
              <a:t>Чорна гниль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2492896"/>
            <a:ext cx="307340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"/>
            <a:ext cx="3384376" cy="29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Гниль </a:t>
            </a:r>
            <a:endParaRPr lang="uk-UA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07361"/>
            <a:ext cx="882047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Викликають бактерії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fluorescens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aeruginosd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пігмент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білку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808_Pseudomon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36059"/>
            <a:ext cx="3246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3564"/>
            <a:ext cx="2341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1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1094</TotalTime>
  <Words>489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Century Gothic</vt:lpstr>
      <vt:lpstr>Century Schoolbook</vt:lpstr>
      <vt:lpstr>Courier New</vt:lpstr>
      <vt:lpstr>Georgia</vt:lpstr>
      <vt:lpstr>Joinks</vt:lpstr>
      <vt:lpstr>Lucida Sans Unicode</vt:lpstr>
      <vt:lpstr>Times New Roman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Облік яєчної продуктивності птиці</vt:lpstr>
      <vt:lpstr>Презентация PowerPoint</vt:lpstr>
      <vt:lpstr>Вади яєць</vt:lpstr>
      <vt:lpstr>Гниль </vt:lpstr>
      <vt:lpstr>Мала та велика плями </vt:lpstr>
      <vt:lpstr>Тумак </vt:lpstr>
      <vt:lpstr>Кров'яна пляма</vt:lpstr>
      <vt:lpstr>Присушка </vt:lpstr>
      <vt:lpstr>Тік </vt:lpstr>
      <vt:lpstr>Красюк </vt:lpstr>
      <vt:lpstr>Питання для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Валя</cp:lastModifiedBy>
  <cp:revision>138</cp:revision>
  <dcterms:created xsi:type="dcterms:W3CDTF">2013-04-16T06:08:25Z</dcterms:created>
  <dcterms:modified xsi:type="dcterms:W3CDTF">2017-12-22T00:56:46Z</dcterms:modified>
</cp:coreProperties>
</file>