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9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2" r:id="rId19"/>
    <p:sldId id="286" r:id="rId20"/>
    <p:sldId id="279" r:id="rId21"/>
    <p:sldId id="280" r:id="rId22"/>
    <p:sldId id="281" r:id="rId23"/>
    <p:sldId id="282" r:id="rId24"/>
    <p:sldId id="289" r:id="rId25"/>
    <p:sldId id="276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00" y="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0E60C3E-8CFF-4519-AF93-CDC236C95F78}" type="datetimeFigureOut">
              <a:rPr lang="ru-RU"/>
              <a:pPr>
                <a:defRPr/>
              </a:pPr>
              <a:t>21.12.2017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491D6A-8C59-45F0-B3FE-E48158CF54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9473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3D7B57B-17F3-47D2-8D72-D6B5AD0EB0A6}" type="slidenum">
              <a:rPr lang="ru-RU" altLang="ru-RU"/>
              <a:pPr eaLnBrk="1" hangingPunct="1"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146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83F559-AE0D-45F7-A5F7-4A16700A50C7}" type="slidenum">
              <a:rPr lang="ru-RU" altLang="ru-RU"/>
              <a:pPr eaLnBrk="1" hangingPunct="1"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5069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40C58-ED64-4E6F-BE74-FE9898AE8657}" type="datetimeFigureOut">
              <a:rPr lang="ru-RU"/>
              <a:pPr>
                <a:defRPr/>
              </a:pPr>
              <a:t>21.12.2017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6B0AB423-2793-4CC5-A977-B2C1B06AD0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3802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4E472-1DF3-4E0E-82BB-450F1CE78686}" type="datetimeFigureOut">
              <a:rPr lang="ru-RU"/>
              <a:pPr>
                <a:defRPr/>
              </a:pPr>
              <a:t>21.12.2017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12294-9B3A-471C-9F08-AA44B43E42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179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C9630-82D2-4FD2-8A6C-0060110485BB}" type="datetimeFigureOut">
              <a:rPr lang="ru-RU"/>
              <a:pPr>
                <a:defRPr/>
              </a:pPr>
              <a:t>21.12.2017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3F034-0B58-47D3-9522-1A0E0E5F5E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916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1F7E6-643D-49C2-A3C0-1794EB332099}" type="datetimeFigureOut">
              <a:rPr lang="ru-RU"/>
              <a:pPr>
                <a:defRPr/>
              </a:pPr>
              <a:t>21.12.2017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C2983-D98F-4335-8086-8A74203205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935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AD5BC-D8B9-457F-B5E1-0CA9CFE50585}" type="datetimeFigureOut">
              <a:rPr lang="ru-RU"/>
              <a:pPr>
                <a:defRPr/>
              </a:pPr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A0C367DD-1DF8-433E-A8B0-E502839F1D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487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E3919-24FF-40A6-B729-CEA00CACFEC7}" type="datetimeFigureOut">
              <a:rPr lang="ru-RU"/>
              <a:pPr>
                <a:defRPr/>
              </a:pPr>
              <a:t>21.12.2017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E4669-088B-4BD3-B75C-FE51F4E968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5732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162DD-DFE3-4A9A-9573-50E4BFB0E337}" type="datetimeFigureOut">
              <a:rPr lang="ru-RU"/>
              <a:pPr>
                <a:defRPr/>
              </a:pPr>
              <a:t>21.12.2017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D5C39-E2BC-46F5-B914-A6D189C01D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6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4BB98-D3B8-42AC-9B75-F58EE9162F0E}" type="datetimeFigureOut">
              <a:rPr lang="ru-RU"/>
              <a:pPr>
                <a:defRPr/>
              </a:pPr>
              <a:t>21.12.2017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E8C56-A094-49CB-B7DB-A75806543E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587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7D469-9072-42F0-859F-85E59D1A6C69}" type="datetimeFigureOut">
              <a:rPr lang="ru-RU"/>
              <a:pPr>
                <a:defRPr/>
              </a:pPr>
              <a:t>21.12.2017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C208E-0817-460C-B6CE-B5B212BA3F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15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239E3-A544-45BA-88EC-08BEAF45A11F}" type="datetimeFigureOut">
              <a:rPr lang="ru-RU"/>
              <a:pPr>
                <a:defRPr/>
              </a:pPr>
              <a:t>21.12.2017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75ECE-F79E-4EBA-89CE-4B620245C7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578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E8BF5-1823-4BAC-A792-26952423EFA8}" type="datetimeFigureOut">
              <a:rPr lang="ru-RU"/>
              <a:pPr>
                <a:defRPr/>
              </a:pPr>
              <a:t>21.12.2017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818490AB-53C2-43A5-86D6-3BF99F449B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653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BC9C0E-545A-408A-B286-92228C93C6BC}" type="datetimeFigureOut">
              <a:rPr lang="ru-RU"/>
              <a:pPr>
                <a:defRPr/>
              </a:pPr>
              <a:t>21.12.2017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B07403E2-D553-461D-A654-AECC44EFB056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15" r:id="rId2"/>
    <p:sldLayoutId id="2147483824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5" r:id="rId9"/>
    <p:sldLayoutId id="2147483821" r:id="rId10"/>
    <p:sldLayoutId id="21474838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Documents and Settings\Юрий\Мои документы\экспертиза\Рыба\Анизакидоз- новый актуальный гельминтоз для России.files\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57232"/>
            <a:ext cx="9144000" cy="5214973"/>
          </a:xfrm>
          <a:ln>
            <a:miter lim="800000"/>
            <a:headEnd/>
            <a:tailEnd/>
          </a:ln>
          <a:ex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krainianFreeSet" pitchFamily="2" charset="0"/>
                <a:ea typeface="Batang" pitchFamily="18" charset="-127"/>
              </a:rPr>
              <a:t>З)</a:t>
            </a:r>
            <a:r>
              <a:rPr lang="ru-RU" sz="32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krainianFreeSet" pitchFamily="2" charset="0"/>
                <a:ea typeface="Batang" pitchFamily="18" charset="-127"/>
              </a:rPr>
              <a:t>олотоніський</a:t>
            </a:r>
            <a:r>
              <a:rPr lang="ru-RU" sz="3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krainianFreeSet" pitchFamily="2" charset="0"/>
                <a:ea typeface="Batang" pitchFamily="18" charset="-127"/>
              </a:rPr>
              <a:t> </a:t>
            </a:r>
            <a:r>
              <a:rPr lang="ru-RU" sz="32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krainianFreeSet" pitchFamily="2" charset="0"/>
                <a:ea typeface="Batang" pitchFamily="18" charset="-127"/>
              </a:rPr>
              <a:t>технікум</a:t>
            </a:r>
            <a:r>
              <a:rPr lang="ru-RU" sz="3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krainianFreeSet" pitchFamily="2" charset="0"/>
                <a:ea typeface="Batang" pitchFamily="18" charset="-127"/>
              </a:rPr>
              <a:t> </a:t>
            </a:r>
            <a:r>
              <a:rPr lang="ru-RU" sz="32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krainianFreeSet" pitchFamily="2" charset="0"/>
                <a:ea typeface="Batang" pitchFamily="18" charset="-127"/>
              </a:rPr>
              <a:t>ветеринарної</a:t>
            </a:r>
            <a:r>
              <a:rPr lang="ru-RU" sz="3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krainianFreeSet" pitchFamily="2" charset="0"/>
                <a:ea typeface="Batang" pitchFamily="18" charset="-127"/>
              </a:rPr>
              <a:t> </a:t>
            </a:r>
            <a:r>
              <a:rPr lang="ru-RU" sz="32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krainianFreeSet" pitchFamily="2" charset="0"/>
                <a:ea typeface="Batang" pitchFamily="18" charset="-127"/>
              </a:rPr>
              <a:t>медицини</a:t>
            </a:r>
            <a:r>
              <a:rPr lang="ru-RU" sz="3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krainianFreeSet" pitchFamily="2" charset="0"/>
                <a:ea typeface="Batang" pitchFamily="18" charset="-127"/>
              </a:rPr>
              <a:t> БНАУ</a:t>
            </a:r>
            <a:br>
              <a:rPr lang="ru-RU" sz="3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krainianFreeSet" pitchFamily="2" charset="0"/>
                <a:ea typeface="Batang" pitchFamily="18" charset="-127"/>
              </a:rPr>
            </a:br>
            <a:r>
              <a:rPr lang="ru-RU" sz="3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krainianFreeSet" pitchFamily="2" charset="0"/>
                <a:ea typeface="Batang" pitchFamily="18" charset="-127"/>
              </a:rPr>
              <a:t/>
            </a:r>
            <a:br>
              <a:rPr lang="ru-RU" sz="3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krainianFreeSet" pitchFamily="2" charset="0"/>
                <a:ea typeface="Batang" pitchFamily="18" charset="-127"/>
              </a:rPr>
            </a:br>
            <a:r>
              <a:rPr lang="ru-RU" sz="3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krainianFreeSet" pitchFamily="2" charset="0"/>
                <a:ea typeface="Batang" pitchFamily="18" charset="-127"/>
              </a:rPr>
              <a:t/>
            </a:r>
            <a:br>
              <a:rPr lang="ru-RU" sz="3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krainianFreeSet" pitchFamily="2" charset="0"/>
                <a:ea typeface="Batang" pitchFamily="18" charset="-127"/>
              </a:rPr>
            </a:br>
            <a:r>
              <a:rPr lang="ru-RU" sz="3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krainianFreeSet" pitchFamily="2" charset="0"/>
                <a:ea typeface="Batang" pitchFamily="18" charset="-127"/>
              </a:rPr>
              <a:t/>
            </a:r>
            <a:br>
              <a:rPr lang="ru-RU" sz="3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krainianFreeSet" pitchFamily="2" charset="0"/>
                <a:ea typeface="Batang" pitchFamily="18" charset="-127"/>
              </a:rPr>
            </a:br>
            <a:r>
              <a:rPr lang="ru-RU" sz="32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krainianFreeSet" pitchFamily="2" charset="0"/>
                <a:ea typeface="Batang" pitchFamily="18" charset="-127"/>
              </a:rPr>
              <a:t>Мікрофлора </a:t>
            </a:r>
            <a:r>
              <a:rPr lang="ru-RU" sz="320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krainianFreeSet" pitchFamily="2" charset="0"/>
                <a:ea typeface="Batang" pitchFamily="18" charset="-127"/>
              </a:rPr>
              <a:t>риби</a:t>
            </a:r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8841"/>
            <a:ext cx="7056784" cy="6126746"/>
          </a:xfrm>
          <a:prstGeom prst="rect">
            <a:avLst/>
          </a:prstGeom>
        </p:spPr>
      </p:pic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611560" y="620688"/>
            <a:ext cx="2827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 dirty="0" err="1">
                <a:latin typeface="Constantia" panose="02030602050306030303" pitchFamily="18" charset="0"/>
              </a:rPr>
              <a:t>Розвиток</a:t>
            </a:r>
            <a:r>
              <a:rPr lang="ru-RU" altLang="ru-RU" b="1" i="1" dirty="0">
                <a:latin typeface="Constantia" panose="02030602050306030303" pitchFamily="18" charset="0"/>
              </a:rPr>
              <a:t> </a:t>
            </a:r>
            <a:r>
              <a:rPr lang="ru-RU" altLang="ru-RU" sz="2000" b="1" i="1" dirty="0" err="1">
                <a:latin typeface="Constantia" panose="02030602050306030303" pitchFamily="18" charset="0"/>
              </a:rPr>
              <a:t>диплостом</a:t>
            </a:r>
            <a:endParaRPr lang="ru-RU" altLang="ru-RU" dirty="0">
              <a:latin typeface="Constantia" panose="02030602050306030303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358188" y="357188"/>
            <a:ext cx="571500" cy="5715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28688"/>
            <a:ext cx="4641850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2" descr="E:\Documents and Settings\Юрий\Мои документы\Мои рисунки\0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514600"/>
            <a:ext cx="6000750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5000628" y="1285860"/>
            <a:ext cx="34290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269875" algn="ctr">
              <a:defRPr/>
            </a:pPr>
            <a:r>
              <a:rPr lang="ru-RU" sz="2800" b="1" i="1" dirty="0" err="1">
                <a:cs typeface="Times New Roman" pitchFamily="18" charset="0"/>
              </a:rPr>
              <a:t>Тріенофороз</a:t>
            </a:r>
            <a:endParaRPr lang="ru-RU" sz="3600" b="1" dirty="0"/>
          </a:p>
        </p:txBody>
      </p:sp>
      <p:sp>
        <p:nvSpPr>
          <p:cNvPr id="15367" name="Прямоугольник 4"/>
          <p:cNvSpPr>
            <a:spLocks noChangeArrowheads="1"/>
          </p:cNvSpPr>
          <p:nvPr/>
        </p:nvSpPr>
        <p:spPr bwMode="auto">
          <a:xfrm>
            <a:off x="500063" y="4214813"/>
            <a:ext cx="2468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i="1">
                <a:latin typeface="Constantia" panose="02030602050306030303" pitchFamily="18" charset="0"/>
              </a:rPr>
              <a:t>Trienophorus nodulosus</a:t>
            </a:r>
            <a:endParaRPr lang="ru-RU" altLang="ru-RU">
              <a:latin typeface="Constantia" panose="02030602050306030303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358188" y="357188"/>
            <a:ext cx="571500" cy="5715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714375"/>
            <a:ext cx="67151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6929454" y="1571612"/>
            <a:ext cx="178595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 err="1"/>
              <a:t>Лігульоз</a:t>
            </a:r>
            <a:endParaRPr lang="ru-RU" sz="2800" dirty="0"/>
          </a:p>
        </p:txBody>
      </p:sp>
      <p:sp>
        <p:nvSpPr>
          <p:cNvPr id="16390" name="Прямоугольник 3"/>
          <p:cNvSpPr>
            <a:spLocks noChangeArrowheads="1"/>
          </p:cNvSpPr>
          <p:nvPr/>
        </p:nvSpPr>
        <p:spPr bwMode="auto">
          <a:xfrm>
            <a:off x="5786438" y="3357563"/>
            <a:ext cx="1912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i="1">
                <a:latin typeface="Constantia" panose="02030602050306030303" pitchFamily="18" charset="0"/>
              </a:rPr>
              <a:t>Ligula siplicisima</a:t>
            </a:r>
            <a:r>
              <a:rPr lang="ru-RU" altLang="ru-RU" b="1" i="1">
                <a:latin typeface="Constantia" panose="02030602050306030303" pitchFamily="18" charset="0"/>
              </a:rPr>
              <a:t>, </a:t>
            </a:r>
          </a:p>
          <a:p>
            <a:pPr eaLnBrk="1" hangingPunct="1"/>
            <a:r>
              <a:rPr lang="en-US" altLang="ru-RU" b="1" i="1">
                <a:latin typeface="Constantia" panose="02030602050306030303" pitchFamily="18" charset="0"/>
              </a:rPr>
              <a:t>L</a:t>
            </a:r>
            <a:r>
              <a:rPr lang="ru-RU" altLang="ru-RU" b="1" i="1">
                <a:latin typeface="Constantia" panose="02030602050306030303" pitchFamily="18" charset="0"/>
              </a:rPr>
              <a:t>. </a:t>
            </a:r>
            <a:r>
              <a:rPr lang="en-US" altLang="ru-RU" b="1" i="1">
                <a:latin typeface="Constantia" panose="02030602050306030303" pitchFamily="18" charset="0"/>
              </a:rPr>
              <a:t>intenstinalis</a:t>
            </a:r>
            <a:endParaRPr lang="ru-RU" altLang="ru-RU">
              <a:latin typeface="Constantia" panose="02030602050306030303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358188" y="357188"/>
            <a:ext cx="571500" cy="5715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2291" y="4143380"/>
            <a:ext cx="3331223" cy="2505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86256"/>
            <a:ext cx="2857500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42938"/>
            <a:ext cx="52768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2" descr="E:\Documents and Settings\Юрий\Мои документы\Мои рисунки\0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982913"/>
            <a:ext cx="542925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285720" y="4214813"/>
            <a:ext cx="3071834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 err="1"/>
              <a:t>Філометроідоз</a:t>
            </a:r>
            <a:endParaRPr lang="ru-RU" sz="2800" dirty="0"/>
          </a:p>
        </p:txBody>
      </p:sp>
      <p:sp>
        <p:nvSpPr>
          <p:cNvPr id="17415" name="Прямоугольник 4"/>
          <p:cNvSpPr>
            <a:spLocks noChangeArrowheads="1"/>
          </p:cNvSpPr>
          <p:nvPr/>
        </p:nvSpPr>
        <p:spPr bwMode="auto">
          <a:xfrm>
            <a:off x="4929188" y="1000125"/>
            <a:ext cx="2054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i="1">
                <a:latin typeface="Constantia" panose="02030602050306030303" pitchFamily="18" charset="0"/>
              </a:rPr>
              <a:t>Philometra rischta</a:t>
            </a:r>
            <a:r>
              <a:rPr lang="ru-RU" altLang="ru-RU" b="1" i="1">
                <a:latin typeface="Constantia" panose="02030602050306030303" pitchFamily="18" charset="0"/>
              </a:rPr>
              <a:t>, </a:t>
            </a:r>
          </a:p>
          <a:p>
            <a:pPr eaLnBrk="1" hangingPunct="1"/>
            <a:r>
              <a:rPr lang="en-US" altLang="ru-RU" b="1" i="1">
                <a:latin typeface="Constantia" panose="02030602050306030303" pitchFamily="18" charset="0"/>
              </a:rPr>
              <a:t>Ph</a:t>
            </a:r>
            <a:r>
              <a:rPr lang="ru-RU" altLang="ru-RU" b="1" i="1">
                <a:latin typeface="Constantia" panose="02030602050306030303" pitchFamily="18" charset="0"/>
              </a:rPr>
              <a:t>. </a:t>
            </a:r>
            <a:r>
              <a:rPr lang="en-US" altLang="ru-RU" b="1" i="1">
                <a:latin typeface="Constantia" panose="02030602050306030303" pitchFamily="18" charset="0"/>
              </a:rPr>
              <a:t>haemorhagica</a:t>
            </a:r>
            <a:endParaRPr lang="ru-RU" altLang="ru-RU">
              <a:latin typeface="Constantia" panose="02030602050306030303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358188" y="357188"/>
            <a:ext cx="571500" cy="5715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5191 -0.00139 L -0.07986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357313"/>
            <a:ext cx="4175125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Рисунок 2" descr="E:\Documents and Settings\Юрий\Мои документы\экспертиза\Рыба\Болезни рыб 2.files\0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571875"/>
            <a:ext cx="4964112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500034" y="4500563"/>
            <a:ext cx="2286015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 err="1"/>
              <a:t>Лерніоз</a:t>
            </a:r>
            <a:endParaRPr lang="ru-RU" sz="2800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1071563"/>
            <a:ext cx="361950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8358188" y="357188"/>
            <a:ext cx="571500" cy="5715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028 0.03866 C 0.53351 0.03102 0.52691 0.02338 0.52257 0.01505 C 0.51823 0.00672 0.51702 0.00047 0.51459 -0.01088 C 0.51216 -0.02222 0.51441 -0.04259 0.50816 -0.0537 C 0.50191 -0.06481 0.48924 -0.07477 0.47743 -0.07754 C 0.46563 -0.08032 0.45035 -0.07824 0.43716 -0.07106 C 0.42396 -0.06389 0.41025 -0.04699 0.39844 -0.03449 C 0.38664 -0.02199 0.38073 -0.00625 0.36615 0.00417 C 0.35157 0.01459 0.32796 0.01945 0.31129 0.02801 C 0.29462 0.03658 0.28039 0.05116 0.26615 0.05579 C 0.25191 0.06042 0.23577 0.05648 0.22587 0.05579 C 0.21598 0.0551 0.21389 0.05672 0.20643 0.05162 C 0.19896 0.04653 0.18716 0.0331 0.18073 0.0257 C 0.17431 0.01829 0.17257 0.01181 0.16771 0.00648 C 0.16285 0.00116 0.15903 0.00023 0.15157 -0.00648 C 0.1441 -0.01319 0.1316 -0.02778 0.12257 -0.03449 C 0.11355 -0.0412 0.10365 -0.0456 0.09688 -0.04745 C 0.09011 -0.0493 0.08802 -0.04884 0.0823 -0.04514 C 0.07657 -0.04143 0.06927 -0.03194 0.06285 -0.02592 C 0.05643 -0.0199 0.04896 -0.01296 0.04358 -0.00856 C 0.0382 -0.00416 0.03507 -0.00139 0.03073 -4.07407E-6 C 0.02639 0.00139 0.02275 -4.07407E-6 0.01771 -4.07407E-6 C 0.01268 -4.07407E-6 0.00296 -4.07407E-6 -1.94444E-6 -4.07407E-6 " pathEditMode="relative" ptsTypes="aaaaaaaaaaaaaaaaaaaaaaA">
                                      <p:cBhvr>
                                        <p:cTn id="6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571625"/>
            <a:ext cx="60007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1071562" y="4572000"/>
            <a:ext cx="3143247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 err="1"/>
              <a:t>Ботріцефальоз</a:t>
            </a:r>
            <a:endParaRPr lang="ru-RU" sz="2800" dirty="0"/>
          </a:p>
        </p:txBody>
      </p:sp>
      <p:sp>
        <p:nvSpPr>
          <p:cNvPr id="4" name="Овал 3"/>
          <p:cNvSpPr/>
          <p:nvPr/>
        </p:nvSpPr>
        <p:spPr>
          <a:xfrm>
            <a:off x="8358188" y="357188"/>
            <a:ext cx="571500" cy="5715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559 0.55046 C 0.46788 0.54282 0.49461 0.55509 0.47586 0.54398 C 0.47118 0.5412 0.46579 0.54097 0.46128 0.5375 C 0.44548 0.5257 0.45746 0.53148 0.44687 0.52685 C 0.44357 0.52245 0.44045 0.51829 0.43715 0.51389 C 0.43576 0.51204 0.43559 0.50903 0.43402 0.50741 C 0.43264 0.50602 0.43073 0.50602 0.42916 0.50532 C 0.42118 0.49838 0.41111 0.4919 0.40486 0.48171 C 0.39843 0.4713 0.40451 0.4794 0.4 0.46875 C 0.39583 0.4588 0.39149 0.4507 0.38559 0.44282 C 0.38611 0.35972 0.38611 0.27662 0.38715 0.19352 C 0.3875 0.17037 0.38889 0.14745 0.39045 0.12454 C 0.39079 0.12014 0.39357 0.11181 0.39357 0.11181 C 0.39479 0.1007 0.39687 0.09051 0.39843 0.0794 C 0.39791 -0.00741 0.39791 -0.09398 0.39687 -0.18079 C 0.3967 -0.19097 0.39149 -0.20463 0.38715 -0.21296 C 0.38437 -0.2243 0.38645 -0.21782 0.37916 -0.23241 C 0.37708 -0.23657 0.37482 -0.24097 0.37274 -0.24514 C 0.37048 -0.24954 0.36632 -0.25093 0.36302 -0.25393 C 0.35312 -0.26273 0.34045 -0.2662 0.32916 -0.27106 C 0.27708 -0.27037 0.22482 -0.27106 0.17274 -0.26898 C 0.17083 -0.26898 0.16961 -0.26574 0.16788 -0.26458 C 0.15989 -0.25926 0.14704 -0.25093 0.13871 -0.24745 C 0.12152 -0.23218 0.13316 -0.24606 0.12743 -0.23241 C 0.12552 -0.22778 0.12309 -0.22384 0.121 -0.21944 C 0.11996 -0.21736 0.11788 -0.21296 0.11788 -0.21296 C 0.11632 -0.20324 0.11545 -0.19745 0.11128 -0.18935 C 0.10972 -0.18287 0.10729 -0.17569 0.10486 -0.16991 C 0.10295 -0.16551 0.09843 -0.15718 0.09843 -0.15718 C 0.0927 -0.13356 0.10191 -0.16921 0.09357 -0.14421 C 0.08993 -0.1331 0.09097 -0.13148 0.08871 -0.1206 C 0.08732 -0.11412 0.08559 -0.10764 0.08402 -0.10116 C 0.0835 -0.09907 0.08229 -0.09468 0.08229 -0.09468 C 0.08142 -0.06875 0.08524 -0.05648 0.07586 -0.03889 C 0.07361 -0.02963 0.07048 -0.02037 0.06458 -0.01505 C 0.04895 0.01458 0.02795 -7.40741E-7 3.88889E-6 -7.40741E-7 " pathEditMode="relative" ptsTypes="fffffffffffffffffffffffffffffffffffA">
                                      <p:cBhvr>
                                        <p:cTn id="13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E:\Documents and Settings\Юрий\Мои документы\Мои рисунки\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857250"/>
            <a:ext cx="8196263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3714750" y="5715000"/>
            <a:ext cx="2928952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 err="1"/>
              <a:t>Кавіоз</a:t>
            </a:r>
            <a:endParaRPr lang="ru-RU" sz="2800" dirty="0"/>
          </a:p>
        </p:txBody>
      </p:sp>
      <p:sp>
        <p:nvSpPr>
          <p:cNvPr id="4" name="Овал 3"/>
          <p:cNvSpPr/>
          <p:nvPr/>
        </p:nvSpPr>
        <p:spPr>
          <a:xfrm>
            <a:off x="8358188" y="357188"/>
            <a:ext cx="571500" cy="5715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14375"/>
            <a:ext cx="3000375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428624" y="5857875"/>
            <a:ext cx="4286251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 err="1"/>
              <a:t>Бранхіомікоз</a:t>
            </a:r>
            <a:r>
              <a:rPr lang="ru-RU" sz="2400" b="1" i="1" dirty="0"/>
              <a:t> </a:t>
            </a:r>
            <a:r>
              <a:rPr lang="ru-RU" sz="2400" b="1" i="1" dirty="0" err="1"/>
              <a:t>зябр</a:t>
            </a:r>
            <a:r>
              <a:rPr lang="ru-RU" sz="2400" b="1" i="1" dirty="0"/>
              <a:t> у </a:t>
            </a:r>
            <a:r>
              <a:rPr lang="ru-RU" sz="2400" b="1" i="1" dirty="0" err="1"/>
              <a:t>коропа</a:t>
            </a:r>
            <a:endParaRPr lang="ru-RU" sz="2400" dirty="0"/>
          </a:p>
        </p:txBody>
      </p:sp>
      <p:sp>
        <p:nvSpPr>
          <p:cNvPr id="21510" name="Прямоугольник 3"/>
          <p:cNvSpPr>
            <a:spLocks noChangeArrowheads="1"/>
          </p:cNvSpPr>
          <p:nvPr/>
        </p:nvSpPr>
        <p:spPr bwMode="auto">
          <a:xfrm>
            <a:off x="4000500" y="142875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>
                <a:latin typeface="Constantia" panose="02030602050306030303" pitchFamily="18" charset="0"/>
              </a:rPr>
              <a:t>Збудники:гриби </a:t>
            </a:r>
            <a:r>
              <a:rPr lang="en-US" altLang="ru-RU" b="1" i="1">
                <a:latin typeface="Constantia" panose="02030602050306030303" pitchFamily="18" charset="0"/>
              </a:rPr>
              <a:t>Branchiomyces sanquinis</a:t>
            </a:r>
            <a:r>
              <a:rPr lang="ru-RU" altLang="ru-RU" b="1">
                <a:latin typeface="Constantia" panose="02030602050306030303" pitchFamily="18" charset="0"/>
              </a:rPr>
              <a:t>, </a:t>
            </a:r>
            <a:r>
              <a:rPr lang="en-US" altLang="ru-RU" b="1" i="1">
                <a:latin typeface="Constantia" panose="02030602050306030303" pitchFamily="18" charset="0"/>
              </a:rPr>
              <a:t>B</a:t>
            </a:r>
            <a:r>
              <a:rPr lang="ru-RU" altLang="ru-RU" b="1">
                <a:latin typeface="Constantia" panose="02030602050306030303" pitchFamily="18" charset="0"/>
              </a:rPr>
              <a:t>. </a:t>
            </a:r>
            <a:r>
              <a:rPr lang="en-US" altLang="ru-RU" b="1" i="1">
                <a:latin typeface="Constantia" panose="02030602050306030303" pitchFamily="18" charset="0"/>
              </a:rPr>
              <a:t>demigrans</a:t>
            </a:r>
            <a:endParaRPr lang="ru-RU" altLang="ru-RU">
              <a:latin typeface="Constantia" panose="02030602050306030303" pitchFamily="18" charset="0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3857625"/>
            <a:ext cx="3362325" cy="2214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357563"/>
            <a:ext cx="4500562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8358188" y="357188"/>
            <a:ext cx="571500" cy="5715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569 0.01065 L 4.44444E-6 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00" y="-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222 -0.7206 L -2.77778E-7 7.40741E-7 " pathEditMode="relative" ptsTypes="AA">
                                      <p:cBhvr>
                                        <p:cTn id="8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643 0.33773 C 0.69393 0.32014 0.68161 0.30278 0.65956 0.28819 C 0.63751 0.27361 0.61129 0.25602 0.57414 0.24954 C 0.53699 0.24305 0.48056 0.25162 0.43699 0.24954 C 0.39324 0.24745 0.34098 0.24629 0.31286 0.23657 C 0.28473 0.22685 0.28143 0.21157 0.26772 0.19143 C 0.254 0.17129 0.24428 0.14097 0.23056 0.1162 C 0.21685 0.09143 0.20504 0.06134 0.18542 0.04305 C 0.16581 0.02477 0.13438 0.01366 0.11286 0.00648 C 0.09133 -0.0007 0.07518 0.00116 0.05643 -1.11111E-6 C 0.03768 -0.00116 0.0099 -1.11111E-6 6.38889E-6 -1.11111E-6 " pathEditMode="relative" ptsTypes="aaaaaaaaa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43" y="1809080"/>
            <a:ext cx="6413500" cy="503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571500"/>
            <a:ext cx="38576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>
            <a:off x="1071563" y="5143500"/>
            <a:ext cx="2049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i="1">
                <a:latin typeface="Constantia" panose="02030602050306030303" pitchFamily="18" charset="0"/>
              </a:rPr>
              <a:t>Opistorchis felineus</a:t>
            </a:r>
            <a:endParaRPr lang="ru-RU" altLang="ru-RU">
              <a:latin typeface="Constantia" panose="02030602050306030303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358188" y="357188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53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286250"/>
            <a:ext cx="28479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72066" y="1285860"/>
            <a:ext cx="292895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err="1"/>
              <a:t>Опісторхоз</a:t>
            </a:r>
            <a:endParaRPr lang="ru-RU" sz="2800" b="1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386 0.75278 C 0.71963 0.74376 0.70539 0.73473 0.69358 0.72477 C 0.68178 0.71482 0.6724 0.7095 0.66303 0.6926 C 0.65365 0.6757 0.64463 0.64862 0.63716 0.62385 C 0.6297 0.59908 0.62154 0.57084 0.61772 0.54422 C 0.6139 0.5176 0.61511 0.48797 0.61459 0.46459 C 0.61407 0.44121 0.61615 0.42524 0.61459 0.4044 C 0.61303 0.38357 0.6073 0.35996 0.60487 0.33982 C 0.60244 0.31968 0.60435 0.30764 0.60001 0.28403 C 0.59567 0.26042 0.58751 0.22871 0.579 0.19792 C 0.57049 0.16714 0.55834 0.12107 0.54845 0.09908 C 0.53855 0.07709 0.52918 0.07663 0.51945 0.06667 C 0.50973 0.05672 0.50296 0.047 0.49029 0.03889 C 0.47761 0.03079 0.45886 0.022 0.44358 0.01737 C 0.42831 0.01274 0.41945 0.01204 0.39845 0.01089 C 0.37744 0.00973 0.34081 0.01089 0.31772 0.01089 C 0.29463 0.01089 0.28525 0.01089 0.25973 0.01089 C 0.23421 0.01089 0.18716 0.01135 0.16459 0.01089 C 0.14202 0.01042 0.14202 0.01135 0.12431 0.0088 C 0.10661 0.00626 0.07883 -0.00277 0.05817 -0.00416 C 0.03751 -0.00555 0.00972 -0.00069 -3.33333E-6 6.2963E-6 " pathEditMode="relative" ptsTypes="aaaaaaaaaaaaaaaaaaaaA">
                                      <p:cBhvr>
                                        <p:cTn id="9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28 -0.44375 C 0.09323 -0.44166 0.09185 -0.43958 0.09098 -0.43727 C 0.09028 -0.43518 0.0908 -0.43217 0.08942 -0.43079 C 0.08664 -0.42824 0.07969 -0.42662 0.07969 -0.42662 C 0.07935 -0.42708 0.07258 -0.4375 0.07813 -0.43958 C 0.08126 -0.44074 0.08455 -0.43796 0.08785 -0.43727 C 0.08525 -0.4125 0.08698 -0.41481 0.06841 -0.41805 C 0.06598 -0.42824 0.06459 -0.43356 0.07327 -0.43727 C 0.08403 -0.43657 0.09705 -0.44398 0.10556 -0.43518 C 0.11146 -0.42893 0.11094 -0.40903 0.104 -0.40509 C 0.08768 -0.3956 0.06841 -0.4037 0.0507 -0.40301 C 0.04549 -0.40046 0.03612 -0.39213 0.03612 -0.39213 C 0.03247 -0.38449 0.0316 -0.3794 0.02657 -0.37291 C 0.02431 -0.36435 0.0224 -0.36065 0.01685 -0.35555 C 0.01355 -0.34907 0.01198 -0.34282 0.00869 -0.33634 C 0.00643 -0.32685 0.00226 -0.31829 0.0007 -0.30833 C -0.0026 -0.2875 0.00105 -0.30254 -0.0026 -0.28889 C -0.00642 -0.16805 -0.00416 -0.25602 -0.00416 -0.02454 " pathEditMode="relative" ptsTypes="fffffffffffffffffA">
                                      <p:cBhvr>
                                        <p:cTn id="14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596" y="5143512"/>
            <a:ext cx="71438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/>
              <a:t>Личинки лентеца широкого в </a:t>
            </a:r>
            <a:r>
              <a:rPr lang="ru-RU" sz="2800" dirty="0" err="1" smtClean="0"/>
              <a:t>м’ясі</a:t>
            </a:r>
            <a:r>
              <a:rPr lang="ru-RU" sz="2800" dirty="0" smtClean="0"/>
              <a:t> </a:t>
            </a:r>
            <a:r>
              <a:rPr lang="ru-RU" sz="2800" dirty="0"/>
              <a:t>щуки</a:t>
            </a:r>
          </a:p>
        </p:txBody>
      </p:sp>
      <p:sp>
        <p:nvSpPr>
          <p:cNvPr id="4" name="Овал 3"/>
          <p:cNvSpPr/>
          <p:nvPr/>
        </p:nvSpPr>
        <p:spPr>
          <a:xfrm>
            <a:off x="8358188" y="357188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571625" y="2786063"/>
            <a:ext cx="571500" cy="5715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2357438" y="2857500"/>
            <a:ext cx="4786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altLang="ru-RU" dirty="0" smtClean="0"/>
              <a:t>  </a:t>
            </a:r>
            <a:r>
              <a:rPr lang="ru-RU" altLang="ru-RU" dirty="0" err="1" smtClean="0"/>
              <a:t>Хвороби</a:t>
            </a:r>
            <a:r>
              <a:rPr lang="ru-RU" altLang="ru-RU" dirty="0" smtClean="0"/>
              <a:t> </a:t>
            </a:r>
            <a:r>
              <a:rPr lang="ru-RU" altLang="ru-RU" dirty="0"/>
              <a:t>, </a:t>
            </a:r>
            <a:r>
              <a:rPr lang="ru-RU" altLang="ru-RU" dirty="0" err="1"/>
              <a:t>які</a:t>
            </a:r>
            <a:r>
              <a:rPr lang="ru-RU" altLang="ru-RU" dirty="0"/>
              <a:t> не </a:t>
            </a:r>
            <a:r>
              <a:rPr lang="ru-RU" altLang="ru-RU" dirty="0" err="1"/>
              <a:t>передаються</a:t>
            </a:r>
            <a:r>
              <a:rPr lang="ru-RU" altLang="ru-RU" dirty="0"/>
              <a:t> </a:t>
            </a:r>
            <a:r>
              <a:rPr lang="ru-RU" altLang="ru-RU" dirty="0" err="1"/>
              <a:t>людині</a:t>
            </a:r>
            <a:endParaRPr lang="ru-RU" altLang="ru-RU" dirty="0"/>
          </a:p>
        </p:txBody>
      </p:sp>
      <p:sp>
        <p:nvSpPr>
          <p:cNvPr id="4" name="Овал 3"/>
          <p:cNvSpPr/>
          <p:nvPr/>
        </p:nvSpPr>
        <p:spPr>
          <a:xfrm>
            <a:off x="1571625" y="400050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2357438" y="4101584"/>
            <a:ext cx="4786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altLang="ru-RU" dirty="0" smtClean="0"/>
              <a:t>  </a:t>
            </a:r>
            <a:r>
              <a:rPr lang="ru-RU" altLang="ru-RU" dirty="0" err="1"/>
              <a:t>Хвороби</a:t>
            </a:r>
            <a:r>
              <a:rPr lang="ru-RU" altLang="ru-RU" dirty="0"/>
              <a:t>, </a:t>
            </a:r>
            <a:r>
              <a:rPr lang="ru-RU" altLang="ru-RU" dirty="0" err="1"/>
              <a:t>які</a:t>
            </a:r>
            <a:r>
              <a:rPr lang="ru-RU" altLang="ru-RU" dirty="0"/>
              <a:t> </a:t>
            </a:r>
            <a:r>
              <a:rPr lang="ru-RU" altLang="ru-RU" dirty="0" err="1"/>
              <a:t>передаються</a:t>
            </a:r>
            <a:r>
              <a:rPr lang="ru-RU" altLang="ru-RU" dirty="0"/>
              <a:t> </a:t>
            </a:r>
            <a:r>
              <a:rPr lang="ru-RU" altLang="ru-RU" dirty="0" err="1"/>
              <a:t>людині</a:t>
            </a:r>
            <a:endParaRPr lang="ru-RU" alt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00298" y="1357298"/>
            <a:ext cx="464345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err="1"/>
              <a:t>Умовні</a:t>
            </a:r>
            <a:r>
              <a:rPr lang="ru-RU" sz="2400" dirty="0"/>
              <a:t> </a:t>
            </a:r>
            <a:r>
              <a:rPr lang="ru-RU" sz="2400" dirty="0" err="1"/>
              <a:t>позначення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8358188" y="357188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8358188" y="357188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8358188" y="357188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8358188" y="357188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57752" y="1071546"/>
            <a:ext cx="313397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err="1"/>
              <a:t>Анізакідоз</a:t>
            </a:r>
            <a:endParaRPr lang="ru-RU" sz="2800" b="1" dirty="0"/>
          </a:p>
        </p:txBody>
      </p:sp>
      <p:sp>
        <p:nvSpPr>
          <p:cNvPr id="4" name="Овал 3"/>
          <p:cNvSpPr/>
          <p:nvPr/>
        </p:nvSpPr>
        <p:spPr>
          <a:xfrm>
            <a:off x="8358188" y="357188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42243"/>
            <a:ext cx="5725724" cy="4285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785813"/>
            <a:ext cx="8277225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2857500" y="6215063"/>
            <a:ext cx="3000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Анізакіди</a:t>
            </a:r>
          </a:p>
        </p:txBody>
      </p:sp>
      <p:sp>
        <p:nvSpPr>
          <p:cNvPr id="4" name="Овал 3"/>
          <p:cNvSpPr/>
          <p:nvPr/>
        </p:nvSpPr>
        <p:spPr>
          <a:xfrm>
            <a:off x="8358188" y="142875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Содержимое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500063"/>
            <a:ext cx="4786313" cy="2428875"/>
          </a:xfrm>
        </p:spPr>
      </p:pic>
      <p:pic>
        <p:nvPicPr>
          <p:cNvPr id="6147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643313"/>
            <a:ext cx="45720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C:\Users\Юрий\Desktop\краснуха.jpg"/>
          <p:cNvPicPr>
            <a:picLocks noChangeAspect="1" noChangeArrowheads="1"/>
          </p:cNvPicPr>
          <p:nvPr/>
        </p:nvPicPr>
        <p:blipFill>
          <a:blip r:embed="rId5" cstate="print"/>
          <a:srcRect b="17500"/>
          <a:stretch>
            <a:fillRect/>
          </a:stretch>
        </p:blipFill>
        <p:spPr bwMode="auto">
          <a:xfrm>
            <a:off x="4381500" y="1857364"/>
            <a:ext cx="4762500" cy="3143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149" name="Прямоугольник 4"/>
          <p:cNvSpPr>
            <a:spLocks noChangeArrowheads="1"/>
          </p:cNvSpPr>
          <p:nvPr/>
        </p:nvSpPr>
        <p:spPr bwMode="auto">
          <a:xfrm>
            <a:off x="214282" y="2857496"/>
            <a:ext cx="3578672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 err="1"/>
              <a:t>Аеромоноз</a:t>
            </a:r>
            <a:r>
              <a:rPr lang="ru-RU" b="1" i="1" dirty="0"/>
              <a:t> (</a:t>
            </a:r>
            <a:r>
              <a:rPr lang="ru-RU" b="1" i="1" dirty="0" err="1"/>
              <a:t>гострий</a:t>
            </a:r>
            <a:r>
              <a:rPr lang="ru-RU" b="1" i="1" dirty="0"/>
              <a:t> </a:t>
            </a:r>
            <a:r>
              <a:rPr lang="ru-RU" b="1" i="1" dirty="0" err="1"/>
              <a:t>перебіг</a:t>
            </a:r>
            <a:r>
              <a:rPr lang="ru-RU" b="1" i="1" dirty="0"/>
              <a:t>) </a:t>
            </a:r>
          </a:p>
        </p:txBody>
      </p:sp>
      <p:sp>
        <p:nvSpPr>
          <p:cNvPr id="6150" name="Прямоугольник 6"/>
          <p:cNvSpPr>
            <a:spLocks noChangeArrowheads="1"/>
          </p:cNvSpPr>
          <p:nvPr/>
        </p:nvSpPr>
        <p:spPr bwMode="auto">
          <a:xfrm>
            <a:off x="285720" y="6072206"/>
            <a:ext cx="5214974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err="1"/>
              <a:t>Аеромоноз</a:t>
            </a:r>
            <a:r>
              <a:rPr lang="ru-RU" b="1" i="1" dirty="0"/>
              <a:t> (</a:t>
            </a:r>
            <a:r>
              <a:rPr lang="ru-RU" b="1" i="1" dirty="0" err="1"/>
              <a:t>хронічний</a:t>
            </a:r>
            <a:r>
              <a:rPr lang="ru-RU" b="1" i="1" dirty="0"/>
              <a:t> </a:t>
            </a:r>
            <a:r>
              <a:rPr lang="ru-RU" b="1" i="1" dirty="0" err="1"/>
              <a:t>перебіг</a:t>
            </a:r>
            <a:r>
              <a:rPr lang="ru-RU" b="1" i="1" dirty="0"/>
              <a:t>)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8358188" y="357188"/>
            <a:ext cx="571500" cy="5715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52" name="Rectangle 1"/>
          <p:cNvSpPr>
            <a:spLocks noChangeArrowheads="1"/>
          </p:cNvSpPr>
          <p:nvPr/>
        </p:nvSpPr>
        <p:spPr bwMode="auto">
          <a:xfrm>
            <a:off x="5286375" y="1143000"/>
            <a:ext cx="2857500" cy="3381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269875" algn="ctr">
              <a:defRPr/>
            </a:pPr>
            <a:r>
              <a:rPr lang="ru-RU" sz="1600" b="1" i="1" dirty="0" err="1">
                <a:cs typeface="Times New Roman" pitchFamily="18" charset="0"/>
              </a:rPr>
              <a:t>Фурункульоз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1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4143375"/>
            <a:ext cx="5175250" cy="1724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214313" y="4714875"/>
            <a:ext cx="36433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i="1">
                <a:cs typeface="Times New Roman" panose="02020603050405020304" pitchFamily="18" charset="0"/>
              </a:rPr>
              <a:t>Щука, хвора чумою</a:t>
            </a:r>
            <a:endParaRPr lang="ru-RU" altLang="ru-RU" sz="2000" b="1"/>
          </a:p>
        </p:txBody>
      </p:sp>
      <p:pic>
        <p:nvPicPr>
          <p:cNvPr id="8200" name="Picture 8" descr="C:\Users\Юрий\Desktop\чума щу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071563"/>
            <a:ext cx="3333750" cy="2500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вал 4"/>
          <p:cNvSpPr/>
          <p:nvPr/>
        </p:nvSpPr>
        <p:spPr>
          <a:xfrm>
            <a:off x="8358188" y="357188"/>
            <a:ext cx="571500" cy="5715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57250"/>
            <a:ext cx="54959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143250"/>
            <a:ext cx="478631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2714613" y="5786438"/>
            <a:ext cx="6143638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269875" algn="ctr">
              <a:defRPr/>
            </a:pPr>
            <a:r>
              <a:rPr lang="ru-RU" sz="2400" b="1" i="1" dirty="0" err="1">
                <a:cs typeface="Times New Roman" pitchFamily="18" charset="0"/>
              </a:rPr>
              <a:t>Геморагічна</a:t>
            </a:r>
            <a:r>
              <a:rPr lang="ru-RU" sz="2400" b="1" i="1" dirty="0">
                <a:cs typeface="Times New Roman" pitchFamily="18" charset="0"/>
              </a:rPr>
              <a:t> </a:t>
            </a:r>
            <a:r>
              <a:rPr lang="ru-RU" sz="2400" b="1" i="1" dirty="0" err="1">
                <a:cs typeface="Times New Roman" pitchFamily="18" charset="0"/>
              </a:rPr>
              <a:t>септицемія</a:t>
            </a:r>
            <a:endParaRPr lang="ru-RU" sz="3200" b="1" dirty="0"/>
          </a:p>
        </p:txBody>
      </p:sp>
      <p:sp>
        <p:nvSpPr>
          <p:cNvPr id="9223" name="Прямоугольник 5"/>
          <p:cNvSpPr>
            <a:spLocks noChangeArrowheads="1"/>
          </p:cNvSpPr>
          <p:nvPr/>
        </p:nvSpPr>
        <p:spPr bwMode="auto">
          <a:xfrm>
            <a:off x="1285875" y="5072063"/>
            <a:ext cx="1730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>
                <a:latin typeface="Constantia" panose="02030602050306030303" pitchFamily="18" charset="0"/>
              </a:rPr>
              <a:t>збудник:</a:t>
            </a:r>
          </a:p>
          <a:p>
            <a:pPr eaLnBrk="1" hangingPunct="1"/>
            <a:r>
              <a:rPr lang="ru-RU" altLang="ru-RU" b="1" i="1">
                <a:latin typeface="Constantia" panose="02030602050306030303" pitchFamily="18" charset="0"/>
              </a:rPr>
              <a:t> </a:t>
            </a:r>
            <a:r>
              <a:rPr lang="en-US" altLang="ru-RU" b="1" i="1">
                <a:latin typeface="Constantia" panose="02030602050306030303" pitchFamily="18" charset="0"/>
              </a:rPr>
              <a:t>B</a:t>
            </a:r>
            <a:r>
              <a:rPr lang="ru-RU" altLang="ru-RU" b="1" i="1">
                <a:latin typeface="Constantia" panose="02030602050306030303" pitchFamily="18" charset="0"/>
              </a:rPr>
              <a:t>. </a:t>
            </a:r>
            <a:r>
              <a:rPr lang="en-US" altLang="ru-RU" b="1" i="1">
                <a:latin typeface="Constantia" panose="02030602050306030303" pitchFamily="18" charset="0"/>
              </a:rPr>
              <a:t>piseicidum</a:t>
            </a:r>
            <a:r>
              <a:rPr lang="en-US" altLang="ru-RU" b="1">
                <a:latin typeface="Constantia" panose="02030602050306030303" pitchFamily="18" charset="0"/>
              </a:rPr>
              <a:t> </a:t>
            </a:r>
            <a:endParaRPr lang="ru-RU" altLang="ru-RU">
              <a:latin typeface="Constantia" panose="02030602050306030303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358188" y="357188"/>
            <a:ext cx="571500" cy="5715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0" y="3071813"/>
            <a:ext cx="4714875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269875" algn="ctr">
              <a:defRPr/>
            </a:pPr>
            <a:r>
              <a:rPr lang="ru-RU" sz="2400" b="1" i="1" dirty="0" err="1">
                <a:cs typeface="Times New Roman" pitchFamily="18" charset="0"/>
              </a:rPr>
              <a:t>Виразкова</a:t>
            </a:r>
            <a:r>
              <a:rPr lang="ru-RU" sz="2400" b="1" i="1" dirty="0">
                <a:cs typeface="Times New Roman" pitchFamily="18" charset="0"/>
              </a:rPr>
              <a:t> хвороба судака</a:t>
            </a:r>
            <a:endParaRPr lang="ru-RU" sz="2400" b="1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285875"/>
            <a:ext cx="7072312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2143108" y="4929198"/>
            <a:ext cx="4429125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269875" algn="ctr">
              <a:defRPr/>
            </a:pPr>
            <a:r>
              <a:rPr lang="ru-RU" sz="2800" b="1" i="1" dirty="0" err="1">
                <a:cs typeface="Times New Roman" pitchFamily="18" charset="0"/>
              </a:rPr>
              <a:t>Віспа</a:t>
            </a:r>
            <a:r>
              <a:rPr lang="ru-RU" sz="2800" b="1" i="1" dirty="0">
                <a:cs typeface="Times New Roman" pitchFamily="18" charset="0"/>
              </a:rPr>
              <a:t> </a:t>
            </a:r>
            <a:r>
              <a:rPr lang="ru-RU" sz="2800" b="1" i="1" dirty="0" err="1">
                <a:cs typeface="Times New Roman" pitchFamily="18" charset="0"/>
              </a:rPr>
              <a:t>коропів</a:t>
            </a:r>
            <a:endParaRPr lang="ru-RU" sz="3600" b="1" dirty="0"/>
          </a:p>
        </p:txBody>
      </p:sp>
      <p:sp>
        <p:nvSpPr>
          <p:cNvPr id="4" name="Овал 3"/>
          <p:cNvSpPr/>
          <p:nvPr/>
        </p:nvSpPr>
        <p:spPr>
          <a:xfrm>
            <a:off x="8358188" y="357188"/>
            <a:ext cx="571500" cy="5715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073 0.2037 C 0.63039 0.22778 0.58021 0.25185 0.5323 0.19954 C 0.48438 0.14722 0.42987 -0.11065 0.39341 -0.11019 C 0.3573 -0.10972 0.35174 0.15671 0.31459 0.20162 C 0.27744 0.24653 0.19896 0.1787 0.17101 0.15856 C 0.14306 0.13843 0.17309 0.09583 0.14671 0.08125 C 0.12032 0.06667 0.03698 0.07477 0.01285 0.07037 C -0.01128 0.06597 -0.00486 0.06065 0.00157 0.05532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00" y="-13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489902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2" descr="E:\Documents and Settings\Юрий\Мои документы\Мои рисунки\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71563"/>
            <a:ext cx="457200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3" descr="Saprolegnia / Сапролегниоз,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429125"/>
            <a:ext cx="54292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1"/>
          <p:cNvSpPr>
            <a:spLocks noChangeArrowheads="1"/>
          </p:cNvSpPr>
          <p:nvPr/>
        </p:nvSpPr>
        <p:spPr bwMode="auto">
          <a:xfrm>
            <a:off x="214282" y="3571876"/>
            <a:ext cx="564357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269875" algn="ctr">
              <a:defRPr/>
            </a:pPr>
            <a:r>
              <a:rPr lang="ru-RU" sz="2400" b="1" i="1" dirty="0" err="1">
                <a:cs typeface="Times New Roman" pitchFamily="18" charset="0"/>
              </a:rPr>
              <a:t>Сапролегніоз</a:t>
            </a:r>
            <a:r>
              <a:rPr lang="ru-RU" sz="2400" b="1" i="1" dirty="0">
                <a:cs typeface="Times New Roman" pitchFamily="18" charset="0"/>
              </a:rPr>
              <a:t> </a:t>
            </a:r>
          </a:p>
          <a:p>
            <a:pPr indent="269875" algn="ctr">
              <a:defRPr/>
            </a:pPr>
            <a:r>
              <a:rPr lang="ru-RU" sz="2400" b="1" i="1" dirty="0">
                <a:cs typeface="Times New Roman" pitchFamily="18" charset="0"/>
              </a:rPr>
              <a:t>"</a:t>
            </a:r>
            <a:r>
              <a:rPr lang="ru-RU" sz="2400" b="1" i="1" dirty="0" err="1">
                <a:cs typeface="Times New Roman" pitchFamily="18" charset="0"/>
              </a:rPr>
              <a:t>водний</a:t>
            </a:r>
            <a:r>
              <a:rPr lang="ru-RU" sz="2400" b="1" i="1" dirty="0">
                <a:cs typeface="Times New Roman" pitchFamily="18" charset="0"/>
              </a:rPr>
              <a:t> </a:t>
            </a:r>
            <a:r>
              <a:rPr lang="ru-RU" sz="2400" b="1" i="1" dirty="0" err="1">
                <a:cs typeface="Times New Roman" pitchFamily="18" charset="0"/>
              </a:rPr>
              <a:t>плісневий</a:t>
            </a:r>
            <a:r>
              <a:rPr lang="ru-RU" sz="2400" b="1" i="1" dirty="0">
                <a:cs typeface="Times New Roman" pitchFamily="18" charset="0"/>
              </a:rPr>
              <a:t> гриб"</a:t>
            </a:r>
            <a:endParaRPr lang="ru-RU" sz="3200" b="1" dirty="0"/>
          </a:p>
        </p:txBody>
      </p:sp>
      <p:sp>
        <p:nvSpPr>
          <p:cNvPr id="7" name="Овал 6"/>
          <p:cNvSpPr/>
          <p:nvPr/>
        </p:nvSpPr>
        <p:spPr>
          <a:xfrm>
            <a:off x="8358188" y="357188"/>
            <a:ext cx="571500" cy="5715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771 0.59143 C -0.83177 0.59629 -0.79566 0.60115 -0.76615 0.56574 C -0.73664 0.53032 -0.70313 0.43472 -0.69028 0.3787 C -0.67743 0.32268 -0.68907 0.29097 -0.68872 0.23009 C -0.68837 0.16921 -0.69497 0.06458 -0.68872 0.01296 C -0.68247 -0.03866 -0.67257 -0.04399 -0.65157 -0.0794 C -0.63056 -0.11482 -0.58924 -0.17269 -0.56285 -0.2 C -0.53646 -0.22732 -0.51511 -0.23635 -0.49358 -0.24283 C -0.47205 -0.24931 -0.4507 -0.2419 -0.43386 -0.23866 C -0.41702 -0.23542 -0.40955 -0.2375 -0.39202 -0.22362 C -0.37448 -0.20973 -0.34323 -0.17755 -0.329 -0.15463 C -0.31476 -0.13172 -0.31129 -0.10602 -0.30643 -0.08588 C -0.30157 -0.06575 -0.30487 -0.04723 -0.3 -0.03426 C -0.29514 -0.0213 -0.29514 -0.01436 -0.27743 -0.00857 C -0.25973 -0.00278 -0.21893 -0.00139 -0.19358 1.11111E-6 C -0.16823 0.00138 -0.15816 1.11111E-6 -0.12587 1.11111E-6 C -0.09358 1.11111E-6 -0.02205 -0.00047 4.16667E-6 1.11111E-6 " pathEditMode="relative" ptsTypes="aaaaaaaaaaaaaaaaA">
                                      <p:cBhvr>
                                        <p:cTn id="16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 noChangeArrowheads="1"/>
          </p:cNvPicPr>
          <p:nvPr/>
        </p:nvPicPr>
        <p:blipFill>
          <a:blip r:embed="rId2"/>
          <a:srcRect b="3984"/>
          <a:stretch>
            <a:fillRect/>
          </a:stretch>
        </p:blipFill>
        <p:spPr bwMode="auto">
          <a:xfrm>
            <a:off x="1000125" y="857250"/>
            <a:ext cx="4371975" cy="2398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0" y="3479800"/>
            <a:ext cx="46434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i="1">
                <a:cs typeface="Times New Roman" panose="02020603050405020304" pitchFamily="18" charset="0"/>
              </a:rPr>
              <a:t>Карась, хворий міксоспоридіозом </a:t>
            </a:r>
            <a:endParaRPr lang="ru-RU" altLang="ru-RU" sz="2000" b="1"/>
          </a:p>
        </p:txBody>
      </p:sp>
      <p:pic>
        <p:nvPicPr>
          <p:cNvPr id="11268" name="Рисунок 3" descr="Миксоспоридиоз, напр., Hoferellus sp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4071938"/>
            <a:ext cx="39814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642910" y="5286388"/>
            <a:ext cx="3141689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 err="1"/>
              <a:t>Мікроспоридіоз</a:t>
            </a:r>
            <a:r>
              <a:rPr lang="ru-RU" sz="2400" b="1" i="1" dirty="0"/>
              <a:t> </a:t>
            </a:r>
          </a:p>
          <a:p>
            <a:pPr algn="ctr">
              <a:defRPr/>
            </a:pPr>
            <a:r>
              <a:rPr lang="ru-RU" sz="2400" b="1" i="1" dirty="0"/>
              <a:t>"</a:t>
            </a:r>
            <a:r>
              <a:rPr lang="ru-RU" sz="2400" b="1" i="1" dirty="0" err="1"/>
              <a:t>неонова</a:t>
            </a:r>
            <a:r>
              <a:rPr lang="ru-RU" sz="2400" b="1" i="1" dirty="0"/>
              <a:t> хвороба"</a:t>
            </a:r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>
            <a:off x="8358188" y="357188"/>
            <a:ext cx="571500" cy="5715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75903 L -8.33333E-7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37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413 -0.03079 C 0.39149 -0.01921 0.41163 -0.00695 0.42031 0.00833 C 0.42899 0.025 0.43385 0.04467 0.43802 0.06412 C 0.44288 0.08403 0.43802 0.10069 0.43385 0.11875 C 0.42899 0.13565 0.42274 0.1537 0.40712 0.16875 C 0.39392 0.18403 0.3717 0.19606 0.34739 0.20532 C 0.32552 0.21412 0.29913 0.22037 0.27274 0.22361 C 0.24635 0.22662 0.21996 0.22662 0.19496 0.22361 C 0.16892 0.22037 0.14479 0.21273 0.12482 0.20069 C 0.10503 0.19004 0.08732 0.17639 0.07864 0.15972 C 0.06753 0.14421 0.06319 0.12338 0.06319 0.10671 C 0.06111 0.09004 0.06319 0.07037 0.0743 0.05393 C 0.08524 0.03866 0.10503 0.02662 0.13142 0.02037 C 0.15816 0.01597 0.18472 0.02199 0.20225 0.03241 C 0.21753 0.04305 0.22864 0.05972 0.23073 0.07917 C 0.23073 0.09907 0.22864 0.11713 0.21753 0.13264 C 0.20642 0.14768 0.20885 0.15046 0.16475 0.17014 C 0.12482 0.19143 0.08524 0.18565 0.06111 0.1868 C 0.0368 0.1868 0.01701 0.18079 -0.00729 0.17477 C -0.0342 0.16736 -0.05591 0.1537 -0.07153 0.14143 C -0.08698 0.12963 -0.09341 0.11435 -0.10209 0.09004 C -0.10834 0.06574 -0.10834 0.05393 -0.10834 0.03542 C -0.10834 0.01736 -0.10834 -0.00093 -0.10834 -0.01921 " pathEditMode="relative" rAng="0" ptsTypes="fffffffffffffffffffffff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0" y="12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00063"/>
            <a:ext cx="4954588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2" descr="E:\Documents and Settings\Юрий\Мои документы\Мои рисунки\0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643188"/>
            <a:ext cx="6000750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5429256" y="1357298"/>
            <a:ext cx="2857490" cy="708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 err="1"/>
              <a:t>Іхтіофтиріоз</a:t>
            </a:r>
            <a:endParaRPr lang="ru-RU" sz="2000" b="1" i="1" dirty="0"/>
          </a:p>
          <a:p>
            <a:pPr algn="ctr">
              <a:defRPr/>
            </a:pPr>
            <a:endParaRPr lang="ru-RU" sz="2000" dirty="0"/>
          </a:p>
        </p:txBody>
      </p:sp>
      <p:sp>
        <p:nvSpPr>
          <p:cNvPr id="13319" name="Прямоугольник 4"/>
          <p:cNvSpPr>
            <a:spLocks noChangeArrowheads="1"/>
          </p:cNvSpPr>
          <p:nvPr/>
        </p:nvSpPr>
        <p:spPr bwMode="auto">
          <a:xfrm>
            <a:off x="285750" y="3071813"/>
            <a:ext cx="3143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>
                <a:latin typeface="Constantia" panose="02030602050306030303" pitchFamily="18" charset="0"/>
              </a:rPr>
              <a:t>Збудник : інфузорія </a:t>
            </a:r>
          </a:p>
          <a:p>
            <a:pPr eaLnBrk="1" hangingPunct="1"/>
            <a:r>
              <a:rPr lang="en-US" altLang="ru-RU" b="1" i="1">
                <a:latin typeface="Constantia" panose="02030602050306030303" pitchFamily="18" charset="0"/>
              </a:rPr>
              <a:t>Ichthyophtirius miltifilus</a:t>
            </a:r>
            <a:endParaRPr lang="ru-RU" altLang="ru-RU">
              <a:latin typeface="Constantia" panose="02030602050306030303" pitchFamily="18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143380"/>
            <a:ext cx="2835707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Овал 6"/>
          <p:cNvSpPr/>
          <p:nvPr/>
        </p:nvSpPr>
        <p:spPr>
          <a:xfrm>
            <a:off x="8358188" y="357188"/>
            <a:ext cx="571500" cy="5715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229 0.25394 C 0.41996 0.24306 0.35781 0.23241 0.32257 0.22801 C 0.28732 0.22361 0.29149 0.22986 0.27101 0.22801 C 0.25052 0.22616 0.21996 0.22523 0.2 0.21736 C 0.18003 0.20949 0.16823 0.19514 0.15156 0.18079 C 0.13489 0.16644 0.11128 0.14746 0.1 0.13125 C 0.08871 0.11505 0.09236 0.10162 0.08385 0.08403 C 0.07535 0.06644 0.06232 0.03982 0.04844 0.02593 C 0.03455 0.01204 0.01719 0.00602 1.38889E-6 1.85185E-6 " pathEditMode="relative" ptsTypes="aaaaaaaaA">
                                      <p:cBhvr>
                                        <p:cTn id="6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910</TotalTime>
  <Words>115</Words>
  <Application>Microsoft Office PowerPoint</Application>
  <PresentationFormat>Экран (4:3)</PresentationFormat>
  <Paragraphs>42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Batang</vt:lpstr>
      <vt:lpstr>Arial</vt:lpstr>
      <vt:lpstr>Calibri</vt:lpstr>
      <vt:lpstr>Constantia</vt:lpstr>
      <vt:lpstr>Times New Roman</vt:lpstr>
      <vt:lpstr>UkrainianFreeSet</vt:lpstr>
      <vt:lpstr>Wingdings 2</vt:lpstr>
      <vt:lpstr>Поток</vt:lpstr>
      <vt:lpstr>З)олотоніський технікум ветеринарної медицини БНАУ    Мікрофлора риби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 3  ВЕТЕРИНАРНО-САНИТАРНАЯ ЭКСПЕРТИЗА И САНИТАРНАЯ ОЦЕНКА РЫБЫ ПРИ ИНФЕКЦИОННЫХ  И ИНВАЗИОННЫХ БОЛЕЗНЯХ</dc:title>
  <dc:creator>Валя</dc:creator>
  <cp:lastModifiedBy>Валя</cp:lastModifiedBy>
  <cp:revision>69</cp:revision>
  <dcterms:modified xsi:type="dcterms:W3CDTF">2017-12-22T02:27:30Z</dcterms:modified>
</cp:coreProperties>
</file>