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57" r:id="rId3"/>
    <p:sldId id="262" r:id="rId4"/>
    <p:sldId id="273" r:id="rId5"/>
    <p:sldId id="275" r:id="rId6"/>
    <p:sldId id="276" r:id="rId7"/>
    <p:sldId id="263" r:id="rId8"/>
    <p:sldId id="271" r:id="rId9"/>
    <p:sldId id="259" r:id="rId10"/>
    <p:sldId id="277" r:id="rId11"/>
    <p:sldId id="264" r:id="rId12"/>
    <p:sldId id="278" r:id="rId13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Оксана" initials="О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>
        <p:scale>
          <a:sx n="51" d="100"/>
          <a:sy n="51" d="100"/>
        </p:scale>
        <p:origin x="1665" y="5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36F17-81B8-4C12-B573-C326FACB6BB1}" type="datetimeFigureOut">
              <a:rPr lang="uk-UA" smtClean="0"/>
              <a:pPr/>
              <a:t>05.12.2016</a:t>
            </a:fld>
            <a:endParaRPr lang="uk-UA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863B322-3A1E-44C5-A456-C2844D177902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36F17-81B8-4C12-B573-C326FACB6BB1}" type="datetimeFigureOut">
              <a:rPr lang="uk-UA" smtClean="0"/>
              <a:pPr/>
              <a:t>05.12.2016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3B322-3A1E-44C5-A456-C2844D177902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36F17-81B8-4C12-B573-C326FACB6BB1}" type="datetimeFigureOut">
              <a:rPr lang="uk-UA" smtClean="0"/>
              <a:pPr/>
              <a:t>05.12.2016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3B322-3A1E-44C5-A456-C2844D177902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36F17-81B8-4C12-B573-C326FACB6BB1}" type="datetimeFigureOut">
              <a:rPr lang="uk-UA" smtClean="0"/>
              <a:pPr/>
              <a:t>05.12.2016</a:t>
            </a:fld>
            <a:endParaRPr lang="uk-UA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uk-UA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863B322-3A1E-44C5-A456-C2844D177902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36F17-81B8-4C12-B573-C326FACB6BB1}" type="datetimeFigureOut">
              <a:rPr lang="uk-UA" smtClean="0"/>
              <a:pPr/>
              <a:t>05.12.2016</a:t>
            </a:fld>
            <a:endParaRPr lang="uk-UA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3B322-3A1E-44C5-A456-C2844D177902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36F17-81B8-4C12-B573-C326FACB6BB1}" type="datetimeFigureOut">
              <a:rPr lang="uk-UA" smtClean="0"/>
              <a:pPr/>
              <a:t>05.12.2016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3B322-3A1E-44C5-A456-C2844D177902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36F17-81B8-4C12-B573-C326FACB6BB1}" type="datetimeFigureOut">
              <a:rPr lang="uk-UA" smtClean="0"/>
              <a:pPr/>
              <a:t>05.12.2016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2863B322-3A1E-44C5-A456-C2844D177902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36F17-81B8-4C12-B573-C326FACB6BB1}" type="datetimeFigureOut">
              <a:rPr lang="uk-UA" smtClean="0"/>
              <a:pPr/>
              <a:t>05.12.2016</a:t>
            </a:fld>
            <a:endParaRPr lang="uk-UA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3B322-3A1E-44C5-A456-C2844D177902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36F17-81B8-4C12-B573-C326FACB6BB1}" type="datetimeFigureOut">
              <a:rPr lang="uk-UA" smtClean="0"/>
              <a:pPr/>
              <a:t>05.12.2016</a:t>
            </a:fld>
            <a:endParaRPr lang="uk-UA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3B322-3A1E-44C5-A456-C2844D177902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36F17-81B8-4C12-B573-C326FACB6BB1}" type="datetimeFigureOut">
              <a:rPr lang="uk-UA" smtClean="0"/>
              <a:pPr/>
              <a:t>05.12.2016</a:t>
            </a:fld>
            <a:endParaRPr lang="uk-UA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3B322-3A1E-44C5-A456-C2844D177902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36F17-81B8-4C12-B573-C326FACB6BB1}" type="datetimeFigureOut">
              <a:rPr lang="uk-UA" smtClean="0"/>
              <a:pPr/>
              <a:t>05.12.2016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3B322-3A1E-44C5-A456-C2844D177902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6236F17-81B8-4C12-B573-C326FACB6BB1}" type="datetimeFigureOut">
              <a:rPr lang="uk-UA" smtClean="0"/>
              <a:pPr/>
              <a:t>05.12.2016</a:t>
            </a:fld>
            <a:endParaRPr lang="uk-UA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63B322-3A1E-44C5-A456-C2844D177902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/>
              <a:t>Етика і соціальна відповідальність в </a:t>
            </a:r>
            <a:r>
              <a:rPr lang="uk-UA" dirty="0" smtClean="0"/>
              <a:t>маркетингу</a:t>
            </a:r>
            <a:endParaRPr lang="uk-UA" dirty="0"/>
          </a:p>
        </p:txBody>
      </p:sp>
      <p:sp>
        <p:nvSpPr>
          <p:cNvPr id="5" name="Подзаголовок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indent="360000" algn="l">
              <a:buNone/>
            </a:pPr>
            <a:r>
              <a:rPr lang="uk-UA" sz="2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uk-UA" sz="2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sz="2400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86020" name="Picture 4" descr="Результат пошуку зображень за запитом &quot;етика і соціальна відповідальність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2000240"/>
            <a:ext cx="6076950" cy="456247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4140593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 smtClean="0"/>
              <a:t>Соціально–етичний</a:t>
            </a:r>
            <a:r>
              <a:rPr lang="uk-UA" dirty="0" smtClean="0"/>
              <a:t> маркетинг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484784"/>
            <a:ext cx="8686800" cy="4525963"/>
          </a:xfrm>
        </p:spPr>
        <p:txBody>
          <a:bodyPr/>
          <a:lstStyle/>
          <a:p>
            <a:pPr marL="180000" indent="0">
              <a:buNone/>
            </a:pPr>
            <a:r>
              <a:rPr lang="uk-UA" dirty="0" smtClean="0"/>
              <a:t>визнає</a:t>
            </a:r>
            <a:r>
              <a:rPr lang="uk-UA" dirty="0" smtClean="0"/>
              <a:t>, що соціальна відповідальність полягає не лише в задоволенні потреб споживачів, а й у забезпеченні добробуту суспільства загалом. Це означає, що будь-яка організація – його частина і відповідає перед ним за свої дії. </a:t>
            </a:r>
            <a:endParaRPr lang="ru-RU" dirty="0"/>
          </a:p>
        </p:txBody>
      </p:sp>
      <p:pic>
        <p:nvPicPr>
          <p:cNvPr id="116738" name="Picture 2" descr="Результат пошуку зображень за запитом &quot;етика і соціальна відповідальність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1342693">
            <a:off x="4330576" y="4486604"/>
            <a:ext cx="4019479" cy="249387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268760"/>
          </a:xfrm>
        </p:spPr>
        <p:txBody>
          <a:bodyPr>
            <a:normAutofit fontScale="90000"/>
          </a:bodyPr>
          <a:lstStyle/>
          <a:p>
            <a:pPr lvl="0" algn="ctr"/>
            <a:r>
              <a:rPr lang="uk-UA" sz="4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Формування </a:t>
            </a:r>
            <a:r>
              <a:rPr lang="uk-UA" sz="4400" dirty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концепцій соціальної </a:t>
            </a:r>
            <a:r>
              <a:rPr lang="uk-UA" sz="4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відповідальності</a:t>
            </a:r>
            <a:endParaRPr lang="uk-UA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772816"/>
            <a:ext cx="8424936" cy="4970024"/>
          </a:xfrm>
        </p:spPr>
        <p:txBody>
          <a:bodyPr>
            <a:normAutofit/>
          </a:bodyPr>
          <a:lstStyle/>
          <a:p>
            <a:pPr marL="64008" indent="360000">
              <a:buNone/>
            </a:pPr>
            <a:r>
              <a:rPr lang="uk-UA" dirty="0"/>
              <a:t> Бути соціально відповідальним – це добровільний вибір компанії, який вигідно вирізняє її в умовах зростання конкуренції та зниження загальної довіри до бізнесу і може навіть сприяти комерційному успіху. </a:t>
            </a:r>
          </a:p>
          <a:p>
            <a:pPr marL="64008" indent="360000">
              <a:buNone/>
            </a:pPr>
            <a:endParaRPr lang="uk-UA" dirty="0"/>
          </a:p>
        </p:txBody>
      </p:sp>
      <p:pic>
        <p:nvPicPr>
          <p:cNvPr id="78850" name="Picture 2" descr="http://larisa-region.com/sites/default/files/u363/mlm_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4214818"/>
            <a:ext cx="4572000" cy="264318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25441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i="1" dirty="0" smtClean="0"/>
              <a:t>              Концепції соціальної    відповідальності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uk-UA" b="1" dirty="0" smtClean="0"/>
              <a:t>    1) Прибуткова відповідальність</a:t>
            </a:r>
            <a:r>
              <a:rPr lang="uk-UA" dirty="0" smtClean="0"/>
              <a:t>. Згідно з концепцією прибуткової відповідальності, компанія зобов’язана забезпечити максимальний прибуток для її власників та акціонерів.</a:t>
            </a:r>
            <a:endParaRPr lang="ru-RU" dirty="0" smtClean="0"/>
          </a:p>
          <a:p>
            <a:pPr>
              <a:buNone/>
            </a:pPr>
            <a:r>
              <a:rPr lang="uk-UA" b="1" dirty="0" smtClean="0"/>
              <a:t>    2</a:t>
            </a:r>
            <a:r>
              <a:rPr lang="uk-UA" b="1" dirty="0" smtClean="0"/>
              <a:t>) Відповідальність </a:t>
            </a:r>
            <a:r>
              <a:rPr lang="uk-UA" b="1" dirty="0" smtClean="0"/>
              <a:t>перед зацікавленими сторонами</a:t>
            </a:r>
            <a:r>
              <a:rPr lang="uk-UA" dirty="0" smtClean="0"/>
              <a:t>. Вона стосується зобов’язань, які організація має перед групами, спроможними вплинути на досягнення організацією своїх цілей. До них належать клієнти, співробітники, постачальники і посередники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uk-UA" b="1" dirty="0" smtClean="0"/>
              <a:t>    </a:t>
            </a:r>
            <a:r>
              <a:rPr lang="uk-UA" b="1" smtClean="0"/>
              <a:t>3</a:t>
            </a:r>
            <a:r>
              <a:rPr lang="uk-UA" b="1" smtClean="0"/>
              <a:t>) Соціальна </a:t>
            </a:r>
            <a:r>
              <a:rPr lang="uk-UA" b="1" dirty="0" smtClean="0"/>
              <a:t>відповідальність перед суспільством.</a:t>
            </a:r>
            <a:r>
              <a:rPr lang="uk-UA" dirty="0" smtClean="0"/>
              <a:t> Вона передбачає виконання організацією зобов’язань перед громадськістю і зобов’язань, пов’язаних з охороною довкілля. 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117762" name="Picture 2" descr="Результат пошуку зображень за запитом &quot;етика і соціальна відповідальність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57950" y="0"/>
            <a:ext cx="2786050" cy="16430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accent5">
                <a:lumMod val="20000"/>
                <a:lumOff val="80000"/>
              </a:schemeClr>
            </a:gs>
            <a:gs pos="60000">
              <a:schemeClr val="bg2">
                <a:shade val="92000"/>
                <a:satMod val="230000"/>
              </a:schemeClr>
            </a:gs>
            <a:gs pos="100000">
              <a:schemeClr val="bg2">
                <a:tint val="85000"/>
                <a:satMod val="40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7467600" cy="1224136"/>
          </a:xfrm>
        </p:spPr>
        <p:txBody>
          <a:bodyPr>
            <a:normAutofit/>
          </a:bodyPr>
          <a:lstStyle/>
          <a:p>
            <a:pPr lvl="0" algn="ctr"/>
            <a:r>
              <a:rPr lang="uk-UA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36576" indent="360000">
              <a:lnSpc>
                <a:spcPct val="120000"/>
              </a:lnSpc>
              <a:buNone/>
            </a:pPr>
            <a:r>
              <a:rPr lang="uk-UA" dirty="0" smtClean="0"/>
              <a:t>            Під етикою </a:t>
            </a:r>
            <a:r>
              <a:rPr lang="uk-UA" dirty="0" smtClean="0">
                <a:effectLst/>
              </a:rPr>
              <a:t>розуміють </a:t>
            </a:r>
            <a:r>
              <a:rPr lang="uk-UA" dirty="0">
                <a:effectLst/>
              </a:rPr>
              <a:t>моральні засади та </a:t>
            </a:r>
            <a:r>
              <a:rPr lang="uk-UA" dirty="0" smtClean="0">
                <a:effectLst/>
              </a:rPr>
              <a:t>цінності</a:t>
            </a:r>
            <a:r>
              <a:rPr lang="uk-UA" dirty="0">
                <a:effectLst/>
              </a:rPr>
              <a:t>, що керують діями і </a:t>
            </a:r>
            <a:r>
              <a:rPr lang="uk-UA" dirty="0" smtClean="0">
                <a:effectLst/>
              </a:rPr>
              <a:t>рішеннями однієї особи або </a:t>
            </a:r>
            <a:r>
              <a:rPr lang="uk-UA" dirty="0">
                <a:effectLst/>
              </a:rPr>
              <a:t>групи осіб. </a:t>
            </a:r>
            <a:r>
              <a:rPr lang="uk-UA" dirty="0" smtClean="0">
                <a:effectLst/>
              </a:rPr>
              <a:t>Дотримання </a:t>
            </a:r>
            <a:r>
              <a:rPr lang="uk-UA" dirty="0">
                <a:effectLst/>
              </a:rPr>
              <a:t>етичних принципів у маркетингу означає свідоме застосування засад справедливості та моральності під час ухвалення маркетингових рішень окремими особами і компаніями. Таким чином, етика маркетингу полягає передусім у тому, щоб «чинити правильно». </a:t>
            </a:r>
          </a:p>
          <a:p>
            <a:endParaRPr lang="uk-UA" dirty="0"/>
          </a:p>
        </p:txBody>
      </p:sp>
      <p:pic>
        <p:nvPicPr>
          <p:cNvPr id="83970" name="Picture 2" descr="Результат пошуку зображень за запитом &quot;етичні і юридичні аспекти маркетингу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9732533">
            <a:off x="-256848" y="-201958"/>
            <a:ext cx="2181849" cy="203312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7689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457200" y="1554163"/>
            <a:ext cx="8686800" cy="4525962"/>
          </a:xfrm>
        </p:spPr>
        <p:txBody>
          <a:bodyPr>
            <a:normAutofit lnSpcReduction="10000"/>
          </a:bodyPr>
          <a:lstStyle/>
          <a:p>
            <a:pPr marL="36576" indent="360000">
              <a:lnSpc>
                <a:spcPct val="120000"/>
              </a:lnSpc>
              <a:buNone/>
            </a:pPr>
            <a:r>
              <a:rPr lang="uk-UA" dirty="0" smtClean="0"/>
              <a:t>Культура </a:t>
            </a:r>
            <a:r>
              <a:rPr lang="uk-UA" dirty="0"/>
              <a:t>відображає сукупність цінностей, ідей і відносин, що сприймаються учасниками однорідної групи особистостей і передаються з покоління в покоління. Культура виступає і соціальною силою, яка вказує, що визнається морально </a:t>
            </a:r>
            <a:r>
              <a:rPr lang="uk-UA" dirty="0" smtClean="0"/>
              <a:t>правильним </a:t>
            </a:r>
          </a:p>
          <a:p>
            <a:pPr marL="36576" indent="360000">
              <a:lnSpc>
                <a:spcPct val="120000"/>
              </a:lnSpc>
              <a:buNone/>
            </a:pPr>
            <a:r>
              <a:rPr lang="uk-UA" dirty="0" smtClean="0"/>
              <a:t>і справедливим.  </a:t>
            </a:r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404813"/>
            <a:ext cx="7467600" cy="1223962"/>
          </a:xfrm>
        </p:spPr>
        <p:txBody>
          <a:bodyPr>
            <a:normAutofit fontScale="90000"/>
          </a:bodyPr>
          <a:lstStyle/>
          <a:p>
            <a:pPr lvl="0" algn="ctr"/>
            <a:r>
              <a:rPr lang="uk-UA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Культура </a:t>
            </a:r>
            <a:r>
              <a:rPr lang="uk-UA" sz="4000" dirty="0">
                <a:latin typeface="Arial" panose="020B0604020202020204" pitchFamily="34" charset="0"/>
                <a:cs typeface="Arial" panose="020B0604020202020204" pitchFamily="34" charset="0"/>
              </a:rPr>
              <a:t>та етичні норми </a:t>
            </a:r>
            <a:r>
              <a:rPr lang="uk-UA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суспільства</a:t>
            </a:r>
            <a:endParaRPr lang="uk-UA" dirty="0"/>
          </a:p>
        </p:txBody>
      </p:sp>
      <p:pic>
        <p:nvPicPr>
          <p:cNvPr id="81926" name="Picture 6" descr="Результат пошуку зображень за запитом &quot;культура та етичні норми суспільства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4876" y="4429132"/>
            <a:ext cx="4429124" cy="24288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78406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57158" y="4357694"/>
            <a:ext cx="5867400" cy="207170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uk-UA" dirty="0" smtClean="0"/>
              <a:t>Ділова культура  визначає правила проведення ділових операцій, впливає  на поведінку, що визначає відносини між продавцями й покупцями під час обміну.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 flipV="1">
            <a:off x="381000" y="6301568"/>
            <a:ext cx="5867400" cy="56390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pic>
        <p:nvPicPr>
          <p:cNvPr id="112642" name="Picture 2" descr="Результат пошуку зображень за запитом &quot;ділова культура&quot;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/>
          <a:srcRect t="1104" b="1104"/>
          <a:stretch>
            <a:fillRect/>
          </a:stretch>
        </p:blipFill>
        <p:spPr bwMode="auto">
          <a:prstGeom prst="rect">
            <a:avLst/>
          </a:prstGeom>
          <a:noFill/>
        </p:spPr>
      </p:pic>
      <p:pic>
        <p:nvPicPr>
          <p:cNvPr id="8" name="Picture 2" descr="Результат пошуку зображень за запитом &quot;ділова культура&quot;"/>
          <p:cNvPicPr>
            <a:picLocks noChangeAspect="1" noChangeArrowheads="1"/>
          </p:cNvPicPr>
          <p:nvPr/>
        </p:nvPicPr>
        <p:blipFill>
          <a:blip r:embed="rId2"/>
          <a:srcRect t="1104" b="1104"/>
          <a:stretch>
            <a:fillRect/>
          </a:stretch>
        </p:blipFill>
        <p:spPr bwMode="auto">
          <a:xfrm>
            <a:off x="3290858" y="332656"/>
            <a:ext cx="5029200" cy="3657600"/>
          </a:xfrm>
          <a:prstGeom prst="rect">
            <a:avLst/>
          </a:prstGeom>
          <a:noFill/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690" name="Picture 2" descr="Результат пошуку зображень за запитом &quot;корпоративна культура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57158" y="500042"/>
            <a:ext cx="8786842" cy="838200"/>
          </a:xfrm>
        </p:spPr>
        <p:txBody>
          <a:bodyPr/>
          <a:lstStyle/>
          <a:p>
            <a:r>
              <a:rPr lang="uk-UA" dirty="0" smtClean="0">
                <a:solidFill>
                  <a:srgbClr val="0070C0"/>
                </a:solidFill>
              </a:rPr>
              <a:t>корпоративна культура </a:t>
            </a:r>
            <a:r>
              <a:rPr lang="uk-UA" dirty="0">
                <a:solidFill>
                  <a:srgbClr val="0070C0"/>
                </a:solidFill>
              </a:rPr>
              <a:t>–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>
                <a:solidFill>
                  <a:srgbClr val="0070C0"/>
                </a:solidFill>
              </a:rPr>
              <a:t>   </a:t>
            </a:r>
            <a:r>
              <a:rPr lang="uk-UA" dirty="0" smtClean="0">
                <a:solidFill>
                  <a:srgbClr val="0070C0"/>
                </a:solidFill>
              </a:rPr>
              <a:t>набір </a:t>
            </a:r>
            <a:r>
              <a:rPr lang="uk-UA" dirty="0" smtClean="0">
                <a:solidFill>
                  <a:srgbClr val="0070C0"/>
                </a:solidFill>
              </a:rPr>
              <a:t>цінностей, ідей і </a:t>
            </a:r>
            <a:r>
              <a:rPr lang="uk-UA" dirty="0" smtClean="0">
                <a:solidFill>
                  <a:srgbClr val="0070C0"/>
                </a:solidFill>
              </a:rPr>
              <a:t>вподобань, </a:t>
            </a:r>
            <a:r>
              <a:rPr lang="uk-UA" dirty="0" smtClean="0">
                <a:solidFill>
                  <a:srgbClr val="0070C0"/>
                </a:solidFill>
              </a:rPr>
              <a:t>які сприймаються й поділяються членами організації. Вона проявляється через одяг працівників, їхні вислови і принципи поведінки, а також в етичних настановах, які наведені  в офіційних кодексах ділової поведінки.</a:t>
            </a:r>
            <a:endParaRPr lang="ru-RU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Особиста моральна філософія та норми етичної поведінки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412776"/>
            <a:ext cx="8686800" cy="4525963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   </a:t>
            </a:r>
            <a:r>
              <a:rPr lang="uk-UA" sz="2800" dirty="0" smtClean="0"/>
              <a:t>дозволяють </a:t>
            </a:r>
            <a:r>
              <a:rPr lang="uk-UA" sz="2800" dirty="0" smtClean="0"/>
              <a:t>краще усвідомити особисті цінності, схильності та принципи не лише з точки зору етики, а й з огляду на </a:t>
            </a:r>
            <a:r>
              <a:rPr lang="uk-UA" sz="2800" dirty="0" smtClean="0"/>
              <a:t>те, </a:t>
            </a:r>
            <a:r>
              <a:rPr lang="uk-UA" sz="2800" dirty="0" smtClean="0"/>
              <a:t>що для людини справді важливе у житті, як вона вибудовує відносини з іншими </a:t>
            </a:r>
            <a:r>
              <a:rPr lang="uk-UA" sz="2800" dirty="0" smtClean="0"/>
              <a:t>людьми, </a:t>
            </a:r>
            <a:r>
              <a:rPr lang="uk-UA" sz="2800" dirty="0" smtClean="0"/>
              <a:t>як співпрацює у команді  </a:t>
            </a:r>
            <a:endParaRPr lang="ru-RU" sz="2800" dirty="0" smtClean="0"/>
          </a:p>
          <a:p>
            <a:endParaRPr lang="ru-RU" dirty="0"/>
          </a:p>
        </p:txBody>
      </p:sp>
      <p:pic>
        <p:nvPicPr>
          <p:cNvPr id="115714" name="Picture 2" descr="Результат пошуку зображень за запитом &quot;корпоративна культура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43775" y="3706589"/>
            <a:ext cx="5556120" cy="350367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 </a:t>
            </a:r>
            <a:r>
              <a:rPr lang="uk-UA" dirty="0" smtClean="0"/>
              <a:t>Основні </a:t>
            </a:r>
            <a:r>
              <a:rPr lang="uk-UA" dirty="0"/>
              <a:t>етичні проблеми маркетингової </a:t>
            </a:r>
            <a:r>
              <a:rPr lang="uk-UA" dirty="0" smtClean="0"/>
              <a:t>діяльності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882808"/>
            <a:ext cx="8784976" cy="4786552"/>
          </a:xfrm>
        </p:spPr>
        <p:txBody>
          <a:bodyPr>
            <a:normAutofit/>
          </a:bodyPr>
          <a:lstStyle/>
          <a:p>
            <a:pPr marL="64008" indent="360000">
              <a:buNone/>
            </a:pPr>
            <a:r>
              <a:rPr lang="uk-UA" dirty="0" smtClean="0">
                <a:cs typeface="Arial" panose="020B0604020202020204" pitchFamily="34" charset="0"/>
              </a:rPr>
              <a:t>Характер</a:t>
            </a:r>
            <a:r>
              <a:rPr lang="uk-UA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та інтенсивність етичних проблем, які виникають у процесі маркетингової діяльності, залежать </a:t>
            </a:r>
            <a:r>
              <a:rPr lang="uk-UA" dirty="0">
                <a:cs typeface="Arial" panose="020B0604020202020204" pitchFamily="34" charset="0"/>
              </a:rPr>
              <a:t>від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 маркетингової стратегії, яку обирає компанія. </a:t>
            </a:r>
            <a:r>
              <a:rPr lang="uk-UA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uk-UA" dirty="0"/>
          </a:p>
        </p:txBody>
      </p:sp>
      <p:pic>
        <p:nvPicPr>
          <p:cNvPr id="80902" name="Picture 6" descr="Результат пошуку зображень за запитом &quot;етика і соціальна відповідальність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22" y="4429132"/>
            <a:ext cx="2381250" cy="1905000"/>
          </a:xfrm>
          <a:prstGeom prst="rect">
            <a:avLst/>
          </a:prstGeom>
          <a:noFill/>
        </p:spPr>
      </p:pic>
      <p:pic>
        <p:nvPicPr>
          <p:cNvPr id="80904" name="Picture 8" descr="Результат пошуку зображень за запитом &quot;етика і соціальна відповідальність&quot;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0962173">
            <a:off x="5429256" y="4286256"/>
            <a:ext cx="2381250" cy="1905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88322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56792"/>
          </a:xfrm>
        </p:spPr>
        <p:txBody>
          <a:bodyPr>
            <a:noAutofit/>
          </a:bodyPr>
          <a:lstStyle/>
          <a:p>
            <a:pPr algn="ctr"/>
            <a:r>
              <a:rPr lang="ru-RU" sz="3200" dirty="0" err="1"/>
              <a:t>Головні</a:t>
            </a:r>
            <a:r>
              <a:rPr lang="ru-RU" sz="3200" dirty="0"/>
              <a:t> </a:t>
            </a:r>
            <a:r>
              <a:rPr lang="ru-RU" sz="3200" dirty="0" err="1"/>
              <a:t>сфери</a:t>
            </a:r>
            <a:r>
              <a:rPr lang="ru-RU" sz="3200" dirty="0"/>
              <a:t> </a:t>
            </a:r>
            <a:r>
              <a:rPr lang="ru-RU" sz="3200" dirty="0" err="1" smtClean="0"/>
              <a:t>прийняття</a:t>
            </a:r>
            <a:r>
              <a:rPr lang="ru-RU" sz="3200" dirty="0" smtClean="0"/>
              <a:t> </a:t>
            </a:r>
            <a:r>
              <a:rPr lang="ru-RU" sz="3200" dirty="0" err="1" smtClean="0"/>
              <a:t>маркетингових</a:t>
            </a:r>
            <a:r>
              <a:rPr lang="ru-RU" sz="3200" dirty="0" smtClean="0"/>
              <a:t> </a:t>
            </a:r>
            <a:r>
              <a:rPr lang="ru-RU" sz="3200" dirty="0" err="1"/>
              <a:t>рішень</a:t>
            </a:r>
            <a:r>
              <a:rPr lang="ru-RU" sz="3200" dirty="0"/>
              <a:t>, </a:t>
            </a:r>
            <a:r>
              <a:rPr lang="ru-RU" sz="3200" dirty="0" err="1"/>
              <a:t>що</a:t>
            </a:r>
            <a:r>
              <a:rPr lang="ru-RU" sz="3200" dirty="0"/>
              <a:t> </a:t>
            </a:r>
            <a:r>
              <a:rPr lang="ru-RU" sz="3200" dirty="0" err="1" smtClean="0"/>
              <a:t>можуть</a:t>
            </a:r>
            <a:r>
              <a:rPr lang="ru-RU" sz="3200" dirty="0" smtClean="0"/>
              <a:t> </a:t>
            </a:r>
            <a:r>
              <a:rPr lang="ru-RU" sz="3200" dirty="0" err="1" smtClean="0"/>
              <a:t>становити</a:t>
            </a:r>
            <a:r>
              <a:rPr lang="ru-RU" sz="3200" dirty="0" smtClean="0"/>
              <a:t> </a:t>
            </a:r>
            <a:r>
              <a:rPr lang="ru-RU" sz="3200" dirty="0" err="1"/>
              <a:t>етичну</a:t>
            </a:r>
            <a:r>
              <a:rPr lang="ru-RU" sz="3200" dirty="0"/>
              <a:t> проблему</a:t>
            </a:r>
            <a:endParaRPr lang="uk-UA" sz="3200" dirty="0"/>
          </a:p>
        </p:txBody>
      </p:sp>
      <p:pic>
        <p:nvPicPr>
          <p:cNvPr id="9" name="Объект 8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00174"/>
            <a:ext cx="9144000" cy="5357826"/>
          </a:xfrm>
        </p:spPr>
      </p:pic>
    </p:spTree>
    <p:extLst>
      <p:ext uri="{BB962C8B-B14F-4D97-AF65-F5344CB8AC3E}">
        <p14:creationId xmlns:p14="http://schemas.microsoft.com/office/powerpoint/2010/main" val="4014732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428625"/>
            <a:ext cx="7467600" cy="1008063"/>
          </a:xfrm>
        </p:spPr>
        <p:txBody>
          <a:bodyPr>
            <a:normAutofit/>
          </a:bodyPr>
          <a:lstStyle/>
          <a:p>
            <a:pPr lvl="0" algn="ctr"/>
            <a:r>
              <a:rPr lang="uk-UA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0" y="-27383"/>
            <a:ext cx="9144000" cy="3240359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36576" indent="360000">
              <a:lnSpc>
                <a:spcPts val="3360"/>
              </a:lnSpc>
              <a:spcBef>
                <a:spcPts val="600"/>
              </a:spcBef>
              <a:buNone/>
            </a:pPr>
            <a: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  <a:t>Соціально відповідальний </a:t>
            </a:r>
            <a:r>
              <a:rPr lang="uk-UA" dirty="0">
                <a:solidFill>
                  <a:schemeClr val="accent1">
                    <a:lumMod val="75000"/>
                  </a:schemeClr>
                </a:solidFill>
              </a:rPr>
              <a:t>маркетинг – це процес виявлення та </a:t>
            </a:r>
            <a: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  <a:t>задоволення </a:t>
            </a:r>
            <a:r>
              <a:rPr lang="uk-UA" dirty="0">
                <a:solidFill>
                  <a:schemeClr val="accent1">
                    <a:lumMod val="75000"/>
                  </a:schemeClr>
                </a:solidFill>
              </a:rPr>
              <a:t>потреб споживачів з урахуванням потреб усього суспільства в цілому. </a:t>
            </a:r>
            <a: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  <a:t>Соціально </a:t>
            </a:r>
            <a:r>
              <a:rPr lang="uk-UA" dirty="0" err="1" smtClean="0">
                <a:solidFill>
                  <a:schemeClr val="accent1">
                    <a:lumMod val="75000"/>
                  </a:schemeClr>
                </a:solidFill>
              </a:rPr>
              <a:t>відповідаль</a:t>
            </a:r>
            <a:r>
              <a:rPr lang="uk-UA" dirty="0" smtClean="0">
                <a:solidFill>
                  <a:schemeClr val="accent1">
                    <a:lumMod val="75000"/>
                  </a:schemeClr>
                </a:solidFill>
              </a:rPr>
              <a:t>-ний </a:t>
            </a:r>
            <a:r>
              <a:rPr lang="uk-UA" dirty="0">
                <a:solidFill>
                  <a:schemeClr val="accent1">
                    <a:lumMod val="75000"/>
                  </a:schemeClr>
                </a:solidFill>
              </a:rPr>
              <a:t>маркетинг є практичним вираженням зовнішньої складової концепції соціальної відповідальності бізнесу.</a:t>
            </a:r>
          </a:p>
          <a:p>
            <a:pPr marL="36576" indent="0">
              <a:lnSpc>
                <a:spcPct val="150000"/>
              </a:lnSpc>
              <a:spcBef>
                <a:spcPts val="0"/>
              </a:spcBef>
              <a:buNone/>
            </a:pPr>
            <a:endParaRPr lang="uk-UA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82946" name="Picture 2" descr="Результат пошуку зображень за запитом &quot;етика і соціальна відповідальність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212976"/>
            <a:ext cx="9144000" cy="364502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9496609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6592</TotalTime>
  <Words>460</Words>
  <Application>Microsoft Office PowerPoint</Application>
  <PresentationFormat>Экран (4:3)</PresentationFormat>
  <Paragraphs>25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Franklin Gothic Book</vt:lpstr>
      <vt:lpstr>Franklin Gothic Medium</vt:lpstr>
      <vt:lpstr>Wingdings 2</vt:lpstr>
      <vt:lpstr>Трек</vt:lpstr>
      <vt:lpstr>Етика і соціальна відповідальність в маркетингу</vt:lpstr>
      <vt:lpstr> </vt:lpstr>
      <vt:lpstr>Культура та етичні норми суспільства</vt:lpstr>
      <vt:lpstr>Ділова культура  визначає правила проведення ділових операцій, впливає  на поведінку, що визначає відносини між продавцями й покупцями під час обміну.</vt:lpstr>
      <vt:lpstr>корпоративна культура –</vt:lpstr>
      <vt:lpstr>Особиста моральна філософія та норми етичної поведінки</vt:lpstr>
      <vt:lpstr> Основні етичні проблеми маркетингової діяльності</vt:lpstr>
      <vt:lpstr>Головні сфери прийняття маркетингових рішень, що можуть становити етичну проблему</vt:lpstr>
      <vt:lpstr> </vt:lpstr>
      <vt:lpstr>Соціально–етичний маркетинг </vt:lpstr>
      <vt:lpstr>Формування концепцій соціальної відповідальності</vt:lpstr>
      <vt:lpstr>              Концепції соціальної    відповідальності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Етика і соціальна відповідальність в маркетингу</dc:title>
  <dc:creator>User</dc:creator>
  <cp:lastModifiedBy>Валя</cp:lastModifiedBy>
  <cp:revision>50</cp:revision>
  <dcterms:created xsi:type="dcterms:W3CDTF">2016-05-24T13:27:42Z</dcterms:created>
  <dcterms:modified xsi:type="dcterms:W3CDTF">2016-12-05T13:30:31Z</dcterms:modified>
</cp:coreProperties>
</file>