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12"/>
  </p:notesMasterIdLst>
  <p:sldIdLst>
    <p:sldId id="267" r:id="rId2"/>
    <p:sldId id="257" r:id="rId3"/>
    <p:sldId id="263" r:id="rId4"/>
    <p:sldId id="261" r:id="rId5"/>
    <p:sldId id="258" r:id="rId6"/>
    <p:sldId id="259" r:id="rId7"/>
    <p:sldId id="264" r:id="rId8"/>
    <p:sldId id="265" r:id="rId9"/>
    <p:sldId id="266" r:id="rId10"/>
    <p:sldId id="262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06" autoAdjust="0"/>
  </p:normalViewPr>
  <p:slideViewPr>
    <p:cSldViewPr>
      <p:cViewPr varScale="1">
        <p:scale>
          <a:sx n="74" d="100"/>
          <a:sy n="74" d="100"/>
        </p:scale>
        <p:origin x="1000" y="10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9A969-6E6A-4505-A5DB-BEE9A03141B5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40AF1-671A-439B-BA42-1ED5D94C016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1424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244B-016F-42E4-AC37-5B5966038E7B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51F8B-BCB2-45FF-9797-8642F58785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654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244B-016F-42E4-AC37-5B5966038E7B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51F8B-BCB2-45FF-9797-8642F58785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9106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244B-016F-42E4-AC37-5B5966038E7B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51F8B-BCB2-45FF-9797-8642F58785A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2321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244B-016F-42E4-AC37-5B5966038E7B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51F8B-BCB2-45FF-9797-8642F58785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6407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244B-016F-42E4-AC37-5B5966038E7B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51F8B-BCB2-45FF-9797-8642F58785A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6518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244B-016F-42E4-AC37-5B5966038E7B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51F8B-BCB2-45FF-9797-8642F58785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4257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244B-016F-42E4-AC37-5B5966038E7B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51F8B-BCB2-45FF-9797-8642F58785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291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244B-016F-42E4-AC37-5B5966038E7B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51F8B-BCB2-45FF-9797-8642F58785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6434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244B-016F-42E4-AC37-5B5966038E7B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51F8B-BCB2-45FF-9797-8642F58785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2487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244B-016F-42E4-AC37-5B5966038E7B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51F8B-BCB2-45FF-9797-8642F58785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3653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244B-016F-42E4-AC37-5B5966038E7B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51F8B-BCB2-45FF-9797-8642F58785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0541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244B-016F-42E4-AC37-5B5966038E7B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51F8B-BCB2-45FF-9797-8642F58785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20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244B-016F-42E4-AC37-5B5966038E7B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51F8B-BCB2-45FF-9797-8642F58785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008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244B-016F-42E4-AC37-5B5966038E7B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51F8B-BCB2-45FF-9797-8642F58785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152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244B-016F-42E4-AC37-5B5966038E7B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51F8B-BCB2-45FF-9797-8642F58785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8603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244B-016F-42E4-AC37-5B5966038E7B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51F8B-BCB2-45FF-9797-8642F58785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566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C244B-016F-42E4-AC37-5B5966038E7B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F251F8B-BCB2-45FF-9797-8642F58785A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102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6600" dirty="0" smtClean="0"/>
              <a:t>Маркетингове середовище </a:t>
            </a:r>
            <a:endParaRPr lang="ru-RU" sz="6600" dirty="0"/>
          </a:p>
        </p:txBody>
      </p:sp>
      <p:pic>
        <p:nvPicPr>
          <p:cNvPr id="1026" name="Picture 2" descr="Результат пошуку зображень за запитом &quot;маркетингове середовище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571744"/>
            <a:ext cx="4762500" cy="3571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460432" cy="1916832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rgbClr val="7030A0"/>
                </a:solidFill>
              </a:rPr>
              <a:t> Маркетингове мікросередовище</a:t>
            </a:r>
            <a:br>
              <a:rPr lang="uk-UA" sz="4000" dirty="0" smtClean="0">
                <a:solidFill>
                  <a:srgbClr val="7030A0"/>
                </a:solidFill>
              </a:rPr>
            </a:br>
            <a:r>
              <a:rPr lang="uk-UA" sz="4000" dirty="0" smtClean="0">
                <a:solidFill>
                  <a:srgbClr val="7030A0"/>
                </a:solidFill>
              </a:rPr>
              <a:t>підприємства</a:t>
            </a:r>
            <a:r>
              <a:rPr lang="uk-UA" sz="4000" dirty="0"/>
              <a:t/>
            </a:r>
            <a:br>
              <a:rPr lang="uk-UA" sz="4000" dirty="0"/>
            </a:br>
            <a:endParaRPr lang="uk-UA" sz="40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196752"/>
            <a:ext cx="8604448" cy="3024336"/>
          </a:xfrm>
        </p:spPr>
        <p:txBody>
          <a:bodyPr>
            <a:normAutofit fontScale="70000" lnSpcReduction="20000"/>
          </a:bodyPr>
          <a:lstStyle/>
          <a:p>
            <a:endParaRPr lang="uk-UA" dirty="0"/>
          </a:p>
          <a:p>
            <a:pPr marL="0" indent="0">
              <a:buNone/>
            </a:pPr>
            <a:r>
              <a:rPr lang="uk-UA" dirty="0" smtClean="0"/>
              <a:t>    </a:t>
            </a:r>
            <a:r>
              <a:rPr lang="uk-UA" sz="2800" dirty="0" smtClean="0">
                <a:solidFill>
                  <a:srgbClr val="0070C0"/>
                </a:solidFill>
              </a:rPr>
              <a:t>Маркетингове </a:t>
            </a:r>
            <a:r>
              <a:rPr lang="uk-UA" sz="2800">
                <a:solidFill>
                  <a:srgbClr val="0070C0"/>
                </a:solidFill>
              </a:rPr>
              <a:t>мікросередовище </a:t>
            </a:r>
            <a:r>
              <a:rPr lang="uk-UA" sz="2800" smtClean="0">
                <a:solidFill>
                  <a:srgbClr val="0070C0"/>
                </a:solidFill>
              </a:rPr>
              <a:t>– </a:t>
            </a:r>
            <a:r>
              <a:rPr lang="uk-UA" sz="2800" dirty="0">
                <a:solidFill>
                  <a:srgbClr val="0070C0"/>
                </a:solidFill>
              </a:rPr>
              <a:t>частина середовища, в якому фірма безпосередньо функціонує в процесі маркетингової діяльності. 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rgbClr val="0070C0"/>
                </a:solidFill>
              </a:rPr>
              <a:t>    До нього належать: постачальники;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rgbClr val="0070C0"/>
                </a:solidFill>
              </a:rPr>
              <a:t>                                    посередники;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rgbClr val="0070C0"/>
                </a:solidFill>
              </a:rPr>
              <a:t>                                    конкуренти;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rgbClr val="0070C0"/>
                </a:solidFill>
              </a:rPr>
              <a:t>                                    споживачі;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rgbClr val="0070C0"/>
                </a:solidFill>
              </a:rPr>
              <a:t>                                    контактні аудиторії</a:t>
            </a:r>
          </a:p>
          <a:p>
            <a:pPr marL="0" indent="0">
              <a:buNone/>
            </a:pPr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933056"/>
            <a:ext cx="5715000" cy="2924944"/>
          </a:xfrm>
          <a:prstGeom prst="rect">
            <a:avLst/>
          </a:prstGeom>
          <a:effectLst>
            <a:softEdge rad="4572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311"/>
            <a:ext cx="7452320" cy="1407162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Left"/>
            <a:lightRig rig="threePt" dir="t"/>
          </a:scene3d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uk-UA" sz="4400" dirty="0" smtClean="0">
                <a:solidFill>
                  <a:srgbClr val="7030A0"/>
                </a:solidFill>
              </a:rPr>
              <a:t>Сутність маркетингового </a:t>
            </a:r>
            <a:r>
              <a:rPr lang="uk-UA" sz="4400" dirty="0">
                <a:solidFill>
                  <a:srgbClr val="7030A0"/>
                </a:solidFill>
              </a:rPr>
              <a:t>середовища</a:t>
            </a:r>
            <a:endParaRPr lang="uk-UA" sz="4400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6228184" cy="5445224"/>
          </a:xfrm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uk-UA" sz="2000" dirty="0"/>
              <a:t>         </a:t>
            </a:r>
            <a:r>
              <a:rPr lang="uk-UA" sz="2000" kern="1000" dirty="0">
                <a:solidFill>
                  <a:schemeClr val="accent5">
                    <a:lumMod val="75000"/>
                  </a:schemeClr>
                </a:solidFill>
              </a:rPr>
              <a:t>Маркетингове середовище </a:t>
            </a:r>
            <a:r>
              <a:rPr lang="uk-UA" sz="2000" kern="1000" dirty="0" smtClean="0">
                <a:solidFill>
                  <a:schemeClr val="accent5">
                    <a:lumMod val="75000"/>
                  </a:schemeClr>
                </a:solidFill>
              </a:rPr>
              <a:t>підприємства – сукупність </a:t>
            </a:r>
            <a:r>
              <a:rPr lang="uk-UA" sz="2000" kern="1000" dirty="0" smtClean="0">
                <a:solidFill>
                  <a:schemeClr val="accent5">
                    <a:lumMod val="75000"/>
                  </a:schemeClr>
                </a:solidFill>
              </a:rPr>
              <a:t>чинників, </a:t>
            </a:r>
            <a:r>
              <a:rPr lang="uk-UA" sz="2000" kern="1000" dirty="0">
                <a:solidFill>
                  <a:schemeClr val="accent5">
                    <a:lumMod val="75000"/>
                  </a:schemeClr>
                </a:solidFill>
              </a:rPr>
              <a:t>які впливають на </a:t>
            </a:r>
            <a:r>
              <a:rPr lang="uk-UA" sz="2000" kern="1000" dirty="0" smtClean="0">
                <a:solidFill>
                  <a:schemeClr val="accent5">
                    <a:lumMod val="75000"/>
                  </a:schemeClr>
                </a:solidFill>
              </a:rPr>
              <a:t>маркетингову діяльність підприємства, його маркетинговий розвиток та взаємовідносини  зі </a:t>
            </a:r>
            <a:r>
              <a:rPr lang="uk-UA" sz="2000" kern="1000" dirty="0">
                <a:solidFill>
                  <a:schemeClr val="accent5">
                    <a:lumMod val="75000"/>
                  </a:schemeClr>
                </a:solidFill>
              </a:rPr>
              <a:t>споживачами.</a:t>
            </a:r>
          </a:p>
          <a:p>
            <a:pPr>
              <a:buNone/>
            </a:pPr>
            <a:r>
              <a:rPr lang="uk-UA" sz="2000" kern="1000" dirty="0">
                <a:solidFill>
                  <a:schemeClr val="accent5">
                    <a:lumMod val="75000"/>
                  </a:schemeClr>
                </a:solidFill>
              </a:rPr>
              <a:t>         Будь-яке підприємство існує і функціонує у взаємозв'язку з безліччю чинників, які по-різному впливають на підприємство і на його можливості, перспективи і стратегію. Сукупність чинників взаємодії розглядається в управлінні як середовище підприємства. </a:t>
            </a:r>
            <a:endParaRPr lang="uk-UA" sz="2000" kern="1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sz="2000" kern="1000" dirty="0" smtClean="0">
                <a:solidFill>
                  <a:schemeClr val="accent5">
                    <a:lumMod val="75000"/>
                  </a:schemeClr>
                </a:solidFill>
              </a:rPr>
              <a:t>         Забезпечити </a:t>
            </a:r>
            <a:r>
              <a:rPr lang="uk-UA" sz="2000" kern="1000" dirty="0">
                <a:solidFill>
                  <a:schemeClr val="accent5">
                    <a:lumMod val="75000"/>
                  </a:schemeClr>
                </a:solidFill>
              </a:rPr>
              <a:t>ефективне стратегічне управління </a:t>
            </a:r>
            <a:r>
              <a:rPr lang="uk-UA" sz="2000" kern="1000" dirty="0" smtClean="0">
                <a:solidFill>
                  <a:schemeClr val="accent5">
                    <a:lumMod val="75000"/>
                  </a:schemeClr>
                </a:solidFill>
              </a:rPr>
              <a:t> можливо </a:t>
            </a:r>
            <a:r>
              <a:rPr lang="uk-UA" sz="2000" kern="1000" dirty="0">
                <a:solidFill>
                  <a:schemeClr val="accent5">
                    <a:lumMod val="75000"/>
                  </a:schemeClr>
                </a:solidFill>
              </a:rPr>
              <a:t>лише </a:t>
            </a:r>
            <a:r>
              <a:rPr lang="uk-UA" sz="2000" kern="1000" dirty="0" smtClean="0">
                <a:solidFill>
                  <a:schemeClr val="accent5">
                    <a:lumMod val="75000"/>
                  </a:schemeClr>
                </a:solidFill>
              </a:rPr>
              <a:t>враховуючи чинники </a:t>
            </a:r>
            <a:r>
              <a:rPr lang="uk-UA" sz="2000" kern="1000" dirty="0">
                <a:solidFill>
                  <a:schemeClr val="accent5">
                    <a:lumMod val="75000"/>
                  </a:schemeClr>
                </a:solidFill>
              </a:rPr>
              <a:t>середовища, що потребує їх класифікації.</a:t>
            </a:r>
          </a:p>
          <a:p>
            <a:pPr>
              <a:buNone/>
            </a:pPr>
            <a:endParaRPr lang="uk-UA" sz="2000" kern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442473"/>
            <a:ext cx="3275856" cy="46977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2346" y="188640"/>
            <a:ext cx="8280920" cy="18002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7030A0"/>
                </a:solidFill>
              </a:rPr>
              <a:t> </a:t>
            </a:r>
            <a:r>
              <a:rPr lang="uk-UA" dirty="0">
                <a:solidFill>
                  <a:srgbClr val="7030A0"/>
                </a:solidFill>
              </a:rPr>
              <a:t>Виявлення </a:t>
            </a:r>
            <a:r>
              <a:rPr lang="uk-UA" dirty="0" smtClean="0">
                <a:solidFill>
                  <a:srgbClr val="7030A0"/>
                </a:solidFill>
              </a:rPr>
              <a:t> тенденцій </a:t>
            </a:r>
            <a:r>
              <a:rPr lang="uk-UA" dirty="0">
                <a:solidFill>
                  <a:srgbClr val="7030A0"/>
                </a:solidFill>
              </a:rPr>
              <a:t>розвитку маркетингового середовища</a:t>
            </a:r>
            <a:br>
              <a:rPr lang="uk-UA" dirty="0">
                <a:solidFill>
                  <a:srgbClr val="7030A0"/>
                </a:solidFill>
              </a:rPr>
            </a:br>
            <a:endParaRPr lang="uk-UA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2346" y="1628800"/>
            <a:ext cx="5530450" cy="5229200"/>
          </a:xfrm>
        </p:spPr>
        <p:txBody>
          <a:bodyPr>
            <a:normAutofit fontScale="85000" lnSpcReduction="20000"/>
          </a:bodyPr>
          <a:lstStyle/>
          <a:p>
            <a:pPr marL="288000" indent="-288000" algn="just">
              <a:buNone/>
            </a:pPr>
            <a:r>
              <a:rPr lang="uk-UA" sz="2800" dirty="0" smtClean="0">
                <a:solidFill>
                  <a:srgbClr val="0070C0"/>
                </a:solidFill>
              </a:rPr>
              <a:t>         Тенденції маркетингового </a:t>
            </a:r>
            <a:r>
              <a:rPr lang="uk-UA" sz="2800" dirty="0" smtClean="0">
                <a:solidFill>
                  <a:srgbClr val="0070C0"/>
                </a:solidFill>
              </a:rPr>
              <a:t>се-</a:t>
            </a:r>
            <a:r>
              <a:rPr lang="uk-UA" sz="2800" dirty="0" err="1" smtClean="0">
                <a:solidFill>
                  <a:srgbClr val="0070C0"/>
                </a:solidFill>
              </a:rPr>
              <a:t>редовища</a:t>
            </a:r>
            <a:r>
              <a:rPr lang="uk-UA" sz="2800" dirty="0" smtClean="0">
                <a:solidFill>
                  <a:srgbClr val="0070C0"/>
                </a:solidFill>
              </a:rPr>
              <a:t> виявляють, </a:t>
            </a:r>
            <a:r>
              <a:rPr lang="uk-UA" sz="2800" dirty="0" smtClean="0">
                <a:solidFill>
                  <a:srgbClr val="0070C0"/>
                </a:solidFill>
              </a:rPr>
              <a:t>досліджуючи п’ять груп чинників. До них належать </a:t>
            </a:r>
            <a:r>
              <a:rPr lang="en-US" sz="2800" dirty="0" smtClean="0">
                <a:solidFill>
                  <a:srgbClr val="0070C0"/>
                </a:solidFill>
              </a:rPr>
              <a:t>: </a:t>
            </a:r>
            <a:endParaRPr lang="uk-UA" sz="2800" dirty="0" smtClean="0">
              <a:solidFill>
                <a:srgbClr val="0070C0"/>
              </a:solidFill>
            </a:endParaRPr>
          </a:p>
          <a:p>
            <a:pPr marL="288000" indent="-288000" algn="just">
              <a:buNone/>
            </a:pPr>
            <a:r>
              <a:rPr lang="uk-UA" sz="2800" dirty="0" smtClean="0">
                <a:solidFill>
                  <a:srgbClr val="0070C0"/>
                </a:solidFill>
              </a:rPr>
              <a:t>    соціальні;</a:t>
            </a:r>
          </a:p>
          <a:p>
            <a:pPr marL="288000" indent="-288000" algn="just">
              <a:buNone/>
            </a:pPr>
            <a:r>
              <a:rPr lang="uk-UA" sz="2800" dirty="0" smtClean="0">
                <a:solidFill>
                  <a:srgbClr val="0070C0"/>
                </a:solidFill>
              </a:rPr>
              <a:t>    економічні;</a:t>
            </a:r>
          </a:p>
          <a:p>
            <a:pPr marL="288000" indent="-288000" algn="just">
              <a:buNone/>
            </a:pPr>
            <a:r>
              <a:rPr lang="uk-UA" sz="2800" dirty="0" smtClean="0">
                <a:solidFill>
                  <a:srgbClr val="0070C0"/>
                </a:solidFill>
              </a:rPr>
              <a:t>    технологічні;</a:t>
            </a:r>
          </a:p>
          <a:p>
            <a:pPr marL="288000" indent="-288000" algn="just">
              <a:buNone/>
            </a:pPr>
            <a:r>
              <a:rPr lang="uk-UA" sz="2800" dirty="0" smtClean="0">
                <a:solidFill>
                  <a:srgbClr val="0070C0"/>
                </a:solidFill>
              </a:rPr>
              <a:t>    конкурентні;</a:t>
            </a:r>
          </a:p>
          <a:p>
            <a:pPr marL="288000" indent="-288000" algn="just">
              <a:buNone/>
            </a:pPr>
            <a:r>
              <a:rPr lang="uk-UA" sz="2800" dirty="0" smtClean="0">
                <a:solidFill>
                  <a:srgbClr val="0070C0"/>
                </a:solidFill>
              </a:rPr>
              <a:t>    політико-правові.</a:t>
            </a:r>
          </a:p>
          <a:p>
            <a:pPr marL="288000" indent="-288000" algn="just">
              <a:buNone/>
            </a:pPr>
            <a:r>
              <a:rPr lang="uk-UA" sz="2800" dirty="0" smtClean="0">
                <a:solidFill>
                  <a:srgbClr val="0070C0"/>
                </a:solidFill>
              </a:rPr>
              <a:t>         Вони </a:t>
            </a:r>
            <a:r>
              <a:rPr lang="uk-UA" sz="2800" dirty="0" smtClean="0">
                <a:solidFill>
                  <a:srgbClr val="0070C0"/>
                </a:solidFill>
              </a:rPr>
              <a:t>здійснюють </a:t>
            </a:r>
            <a:r>
              <a:rPr lang="uk-UA" sz="2800" dirty="0" smtClean="0">
                <a:solidFill>
                  <a:srgbClr val="0070C0"/>
                </a:solidFill>
              </a:rPr>
              <a:t>значний, хоча </a:t>
            </a:r>
            <a:r>
              <a:rPr lang="uk-UA" sz="2800" dirty="0" smtClean="0">
                <a:solidFill>
                  <a:srgbClr val="0070C0"/>
                </a:solidFill>
              </a:rPr>
              <a:t>опосередкований, </a:t>
            </a:r>
            <a:r>
              <a:rPr lang="uk-UA" sz="2800" dirty="0" smtClean="0">
                <a:solidFill>
                  <a:srgbClr val="0070C0"/>
                </a:solidFill>
              </a:rPr>
              <a:t>вплив на життя і купівельну поведінку споживачів і маркетингову діяльність підприємства.</a:t>
            </a:r>
            <a:endParaRPr lang="uk-UA" sz="2800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564904"/>
            <a:ext cx="4203700" cy="4293096"/>
          </a:xfrm>
          <a:prstGeom prst="rect">
            <a:avLst/>
          </a:prstGeom>
          <a:effectLst>
            <a:softEdge rad="4064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192721"/>
            <a:ext cx="7596337" cy="1813768"/>
          </a:xfrm>
        </p:spPr>
        <p:txBody>
          <a:bodyPr>
            <a:normAutofit/>
          </a:bodyPr>
          <a:lstStyle/>
          <a:p>
            <a:pPr marL="0" indent="0"/>
            <a:r>
              <a:rPr lang="uk-UA" dirty="0" smtClean="0">
                <a:solidFill>
                  <a:srgbClr val="7030A0"/>
                </a:solidFill>
              </a:rPr>
              <a:t> Маркетингове макросередовище</a:t>
            </a:r>
            <a:br>
              <a:rPr lang="uk-UA" dirty="0" smtClean="0">
                <a:solidFill>
                  <a:srgbClr val="7030A0"/>
                </a:solidFill>
              </a:rPr>
            </a:br>
            <a:r>
              <a:rPr lang="uk-UA" dirty="0" smtClean="0">
                <a:solidFill>
                  <a:srgbClr val="7030A0"/>
                </a:solidFill>
              </a:rPr>
              <a:t>підприємства</a:t>
            </a:r>
            <a:endParaRPr lang="uk-UA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7740352" cy="2592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    </a:t>
            </a:r>
            <a:r>
              <a:rPr lang="uk-UA" dirty="0" smtClean="0">
                <a:solidFill>
                  <a:srgbClr val="0070C0"/>
                </a:solidFill>
              </a:rPr>
              <a:t>Маркетингове </a:t>
            </a:r>
            <a:r>
              <a:rPr lang="uk-UA" dirty="0">
                <a:solidFill>
                  <a:srgbClr val="0070C0"/>
                </a:solidFill>
              </a:rPr>
              <a:t>макросередовище </a:t>
            </a:r>
            <a:r>
              <a:rPr lang="uk-UA" dirty="0">
                <a:solidFill>
                  <a:srgbClr val="0070C0"/>
                </a:solidFill>
              </a:rPr>
              <a:t>–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r>
              <a:rPr lang="uk-UA" dirty="0">
                <a:solidFill>
                  <a:srgbClr val="0070C0"/>
                </a:solidFill>
              </a:rPr>
              <a:t>це ті фактори, якими фірма </a:t>
            </a:r>
            <a:r>
              <a:rPr lang="uk-UA" dirty="0" smtClean="0">
                <a:solidFill>
                  <a:srgbClr val="0070C0"/>
                </a:solidFill>
              </a:rPr>
              <a:t>не може </a:t>
            </a:r>
            <a:r>
              <a:rPr lang="uk-UA" dirty="0">
                <a:solidFill>
                  <a:srgbClr val="0070C0"/>
                </a:solidFill>
              </a:rPr>
              <a:t>безпосередньо керувати, але які впливають на її маркетингову діяльність</a:t>
            </a:r>
            <a:r>
              <a:rPr lang="uk-UA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0070C0"/>
                </a:solidFill>
              </a:rPr>
              <a:t>         </a:t>
            </a:r>
            <a:endParaRPr lang="uk-UA" dirty="0">
              <a:solidFill>
                <a:srgbClr val="0070C0"/>
              </a:solidFill>
            </a:endParaRPr>
          </a:p>
          <a:p>
            <a:pPr>
              <a:buNone/>
            </a:pPr>
            <a:endParaRPr lang="uk-UA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6592" y="3068960"/>
            <a:ext cx="8239347" cy="4090343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reflection endPos="0" dist="50800" dir="5400000" sy="-100000" algn="bl" rotWithShape="0"/>
            <a:softEdge rad="368300"/>
          </a:effectLst>
          <a:scene3d>
            <a:camera prst="orthographicFront">
              <a:rot lat="0" lon="19199962" rev="0"/>
            </a:camera>
            <a:lightRig rig="threePt" dir="t"/>
          </a:scene3d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7596336" cy="2232248"/>
          </a:xfrm>
        </p:spPr>
        <p:txBody>
          <a:bodyPr>
            <a:normAutofit/>
          </a:bodyPr>
          <a:lstStyle/>
          <a:p>
            <a:pPr algn="ctr"/>
            <a:r>
              <a:rPr lang="uk-UA" sz="4000" dirty="0" smtClean="0">
                <a:solidFill>
                  <a:srgbClr val="7030A0"/>
                </a:solidFill>
              </a:rPr>
              <a:t> Соціальні чинники </a:t>
            </a:r>
            <a:r>
              <a:rPr lang="uk-UA" sz="4000" dirty="0" err="1" smtClean="0">
                <a:solidFill>
                  <a:srgbClr val="7030A0"/>
                </a:solidFill>
              </a:rPr>
              <a:t>макромаркетингового</a:t>
            </a:r>
            <a:r>
              <a:rPr lang="uk-UA" sz="4000" dirty="0" smtClean="0">
                <a:solidFill>
                  <a:srgbClr val="7030A0"/>
                </a:solidFill>
              </a:rPr>
              <a:t> </a:t>
            </a:r>
            <a:r>
              <a:rPr lang="uk-UA" sz="4000" dirty="0" smtClean="0">
                <a:solidFill>
                  <a:srgbClr val="7030A0"/>
                </a:solidFill>
              </a:rPr>
              <a:t>середовища:</a:t>
            </a:r>
            <a:endParaRPr lang="uk-UA" sz="4000" dirty="0">
              <a:solidFill>
                <a:srgbClr val="7030A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2204864"/>
            <a:ext cx="7067794" cy="3880773"/>
          </a:xfrm>
        </p:spPr>
        <p:txBody>
          <a:bodyPr>
            <a:noAutofit/>
          </a:bodyPr>
          <a:lstStyle/>
          <a:p>
            <a:pPr>
              <a:buBlip>
                <a:blip r:embed="rId2"/>
              </a:buBlip>
            </a:pPr>
            <a:r>
              <a:rPr lang="uk-UA" sz="2800" dirty="0"/>
              <a:t>1) </a:t>
            </a:r>
            <a:r>
              <a:rPr lang="uk-UA" sz="2800" dirty="0" smtClean="0"/>
              <a:t>динаміка чисельності населення;</a:t>
            </a:r>
            <a:endParaRPr lang="uk-UA" sz="2800" dirty="0"/>
          </a:p>
          <a:p>
            <a:pPr>
              <a:buBlip>
                <a:blip r:embed="rId2"/>
              </a:buBlip>
            </a:pPr>
            <a:r>
              <a:rPr lang="uk-UA" sz="2800" dirty="0"/>
              <a:t>2) </a:t>
            </a:r>
            <a:r>
              <a:rPr lang="uk-UA" sz="2800" dirty="0" smtClean="0"/>
              <a:t> географічне розміщення;</a:t>
            </a:r>
            <a:endParaRPr lang="uk-UA" sz="2800" dirty="0"/>
          </a:p>
          <a:p>
            <a:pPr>
              <a:buBlip>
                <a:blip r:embed="rId2"/>
              </a:buBlip>
            </a:pPr>
            <a:r>
              <a:rPr lang="uk-UA" sz="2800" dirty="0"/>
              <a:t>3) </a:t>
            </a:r>
            <a:r>
              <a:rPr lang="uk-UA" sz="2800" dirty="0" smtClean="0"/>
              <a:t>процеси міграції;</a:t>
            </a:r>
            <a:endParaRPr lang="uk-UA" sz="2800" dirty="0"/>
          </a:p>
          <a:p>
            <a:pPr>
              <a:buBlip>
                <a:blip r:embed="rId2"/>
              </a:buBlip>
            </a:pPr>
            <a:r>
              <a:rPr lang="uk-UA" sz="2800" dirty="0"/>
              <a:t>4) </a:t>
            </a:r>
            <a:r>
              <a:rPr lang="uk-UA" sz="2800" dirty="0" smtClean="0"/>
              <a:t>статевий та віковий склад;</a:t>
            </a:r>
            <a:endParaRPr lang="uk-UA" sz="2800" dirty="0"/>
          </a:p>
          <a:p>
            <a:r>
              <a:rPr lang="uk-UA" sz="2800" dirty="0" smtClean="0"/>
              <a:t>5) сімейний стан та склад домогосподарств</a:t>
            </a:r>
            <a:endParaRPr lang="uk-UA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8636"/>
            <a:ext cx="8892480" cy="1354162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perspectiveBelow"/>
            <a:lightRig rig="threePt" dir="t"/>
          </a:scene3d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rgbClr val="7030A0"/>
                </a:solidFill>
              </a:rPr>
              <a:t>Економічні чинники </a:t>
            </a:r>
            <a:r>
              <a:rPr lang="uk-UA" sz="4000" dirty="0" err="1" smtClean="0">
                <a:solidFill>
                  <a:srgbClr val="7030A0"/>
                </a:solidFill>
              </a:rPr>
              <a:t>макромаркетингового</a:t>
            </a:r>
            <a:r>
              <a:rPr lang="uk-UA" sz="4000" dirty="0" smtClean="0">
                <a:solidFill>
                  <a:srgbClr val="7030A0"/>
                </a:solidFill>
              </a:rPr>
              <a:t> середовища: </a:t>
            </a:r>
            <a:endParaRPr lang="uk-UA" sz="4000" i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1382798"/>
            <a:ext cx="8286808" cy="4448026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   </a:t>
            </a:r>
            <a:r>
              <a:rPr lang="uk-UA" dirty="0" smtClean="0"/>
              <a:t> </a:t>
            </a:r>
            <a:r>
              <a:rPr lang="uk-UA" sz="2800" dirty="0" smtClean="0">
                <a:solidFill>
                  <a:srgbClr val="00B0F0"/>
                </a:solidFill>
              </a:rPr>
              <a:t>1</a:t>
            </a:r>
            <a:r>
              <a:rPr lang="uk-UA" sz="2800" dirty="0" smtClean="0">
                <a:solidFill>
                  <a:srgbClr val="00B0F0"/>
                </a:solidFill>
              </a:rPr>
              <a:t>) макроекономічні </a:t>
            </a:r>
            <a:r>
              <a:rPr lang="uk-UA" sz="2800" dirty="0" smtClean="0">
                <a:solidFill>
                  <a:srgbClr val="00B0F0"/>
                </a:solidFill>
              </a:rPr>
              <a:t>показники;</a:t>
            </a:r>
            <a:endParaRPr lang="uk-UA" sz="28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uk-UA" sz="2800" dirty="0" smtClean="0">
                <a:solidFill>
                  <a:srgbClr val="00B0F0"/>
                </a:solidFill>
              </a:rPr>
              <a:t>   2) зовнішньоторговельний та платіжний </a:t>
            </a:r>
            <a:r>
              <a:rPr lang="uk-UA" sz="2800" dirty="0" smtClean="0">
                <a:solidFill>
                  <a:srgbClr val="00B0F0"/>
                </a:solidFill>
              </a:rPr>
              <a:t>баланс;</a:t>
            </a:r>
            <a:endParaRPr lang="uk-UA" sz="28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uk-UA" sz="2800" dirty="0" smtClean="0">
                <a:solidFill>
                  <a:srgbClr val="00B0F0"/>
                </a:solidFill>
              </a:rPr>
              <a:t>   3) валовий внутрішній </a:t>
            </a:r>
            <a:r>
              <a:rPr lang="uk-UA" sz="2800" dirty="0" smtClean="0">
                <a:solidFill>
                  <a:srgbClr val="00B0F0"/>
                </a:solidFill>
              </a:rPr>
              <a:t>продукт;</a:t>
            </a:r>
            <a:endParaRPr lang="uk-UA" sz="28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uk-UA" sz="2800" dirty="0" smtClean="0">
                <a:solidFill>
                  <a:srgbClr val="00B0F0"/>
                </a:solidFill>
              </a:rPr>
              <a:t>   4) рівень інфляції;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rgbClr val="00B0F0"/>
                </a:solidFill>
              </a:rPr>
              <a:t>   5) рівень безробіття;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rgbClr val="00B0F0"/>
                </a:solidFill>
              </a:rPr>
              <a:t>   6) рівень доходів </a:t>
            </a:r>
            <a:r>
              <a:rPr lang="uk-UA" sz="2800" dirty="0" smtClean="0">
                <a:solidFill>
                  <a:srgbClr val="00B0F0"/>
                </a:solidFill>
              </a:rPr>
              <a:t>споживачів;</a:t>
            </a:r>
            <a:endParaRPr lang="uk-UA" sz="28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uk-UA" sz="2800" dirty="0" smtClean="0">
                <a:solidFill>
                  <a:srgbClr val="00B0F0"/>
                </a:solidFill>
              </a:rPr>
              <a:t>   7) індекс промислового виробництва</a:t>
            </a:r>
          </a:p>
          <a:p>
            <a:endParaRPr lang="uk-UA" sz="2000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36" y="116632"/>
            <a:ext cx="8572528" cy="1813768"/>
          </a:xfrm>
        </p:spPr>
        <p:txBody>
          <a:bodyPr>
            <a:noAutofit/>
          </a:bodyPr>
          <a:lstStyle/>
          <a:p>
            <a:pPr lvl="0"/>
            <a:r>
              <a:rPr lang="uk-UA" sz="4000" dirty="0" smtClean="0">
                <a:solidFill>
                  <a:srgbClr val="7030A0"/>
                </a:solidFill>
              </a:rPr>
              <a:t>Технологічні чинники </a:t>
            </a:r>
            <a:r>
              <a:rPr lang="uk-UA" sz="4000" dirty="0" err="1" smtClean="0">
                <a:solidFill>
                  <a:srgbClr val="7030A0"/>
                </a:solidFill>
              </a:rPr>
              <a:t>макромаркетингового</a:t>
            </a:r>
            <a:r>
              <a:rPr lang="uk-UA" sz="4000" dirty="0" smtClean="0">
                <a:solidFill>
                  <a:srgbClr val="7030A0"/>
                </a:solidFill>
              </a:rPr>
              <a:t> </a:t>
            </a:r>
            <a:r>
              <a:rPr lang="uk-UA" sz="4000" dirty="0" smtClean="0">
                <a:solidFill>
                  <a:srgbClr val="7030A0"/>
                </a:solidFill>
              </a:rPr>
              <a:t>середовища</a:t>
            </a:r>
            <a:r>
              <a:rPr lang="uk-UA" sz="4000" dirty="0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:</a:t>
            </a:r>
            <a:r>
              <a:rPr lang="uk-UA" sz="4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4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uk-UA" sz="40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808"/>
            <a:ext cx="7884368" cy="43405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/>
              <a:t>       1) виникнення і впровадження нових технологій;</a:t>
            </a:r>
          </a:p>
          <a:p>
            <a:pPr marL="0" indent="0">
              <a:buNone/>
            </a:pPr>
            <a:r>
              <a:rPr lang="uk-UA" sz="2400" dirty="0" smtClean="0"/>
              <a:t>       2) рівень витрат на наукові дослідження;</a:t>
            </a:r>
          </a:p>
          <a:p>
            <a:pPr marL="0" indent="0">
              <a:buNone/>
            </a:pPr>
            <a:r>
              <a:rPr lang="uk-UA" sz="2400" dirty="0" smtClean="0"/>
              <a:t>       3) вплив технологій на споживчу вартість.    </a:t>
            </a:r>
            <a:endParaRPr lang="uk-UA" sz="2000" dirty="0"/>
          </a:p>
          <a:p>
            <a:pPr>
              <a:buFont typeface="Wingdings" panose="05000000000000000000" pitchFamily="2" charset="2"/>
              <a:buChar char="v"/>
            </a:pPr>
            <a:r>
              <a:rPr lang="uk-UA" sz="2000" dirty="0" smtClean="0"/>
              <a:t>  </a:t>
            </a:r>
            <a:endParaRPr lang="uk-UA" sz="2000" dirty="0"/>
          </a:p>
          <a:p>
            <a:endParaRPr lang="uk-UA" dirty="0"/>
          </a:p>
        </p:txBody>
      </p:sp>
      <p:pic>
        <p:nvPicPr>
          <p:cNvPr id="4098" name="Picture 2" descr="Результат пошуку зображень за запитом &quot;маркетингове середовище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429000"/>
            <a:ext cx="6029325" cy="312420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7296"/>
            <a:ext cx="9144000" cy="6453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 smtClean="0">
                <a:solidFill>
                  <a:srgbClr val="0070C0"/>
                </a:solidFill>
              </a:rPr>
              <a:t>Політико-правові чинники </a:t>
            </a:r>
            <a:r>
              <a:rPr lang="uk-UA" sz="3200" dirty="0" err="1" smtClean="0">
                <a:solidFill>
                  <a:srgbClr val="0070C0"/>
                </a:solidFill>
              </a:rPr>
              <a:t>макромаркетингового</a:t>
            </a:r>
            <a:r>
              <a:rPr lang="uk-UA" sz="3200" dirty="0" smtClean="0">
                <a:solidFill>
                  <a:srgbClr val="0070C0"/>
                </a:solidFill>
              </a:rPr>
              <a:t> </a:t>
            </a:r>
            <a:r>
              <a:rPr lang="uk-UA" sz="3200" dirty="0" smtClean="0">
                <a:solidFill>
                  <a:srgbClr val="0070C0"/>
                </a:solidFill>
              </a:rPr>
              <a:t>середовища: </a:t>
            </a:r>
            <a:endParaRPr lang="uk-UA" sz="32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uk-UA" sz="3200" dirty="0" smtClean="0">
                <a:solidFill>
                  <a:srgbClr val="0070C0"/>
                </a:solidFill>
              </a:rPr>
              <a:t> </a:t>
            </a:r>
            <a:r>
              <a:rPr lang="uk-UA" sz="2400" dirty="0" smtClean="0">
                <a:solidFill>
                  <a:srgbClr val="0070C0"/>
                </a:solidFill>
              </a:rPr>
              <a:t>1) політична стабільність;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rgbClr val="0070C0"/>
                </a:solidFill>
              </a:rPr>
              <a:t>  </a:t>
            </a:r>
            <a:r>
              <a:rPr lang="uk-UA" sz="2400" dirty="0" smtClean="0">
                <a:solidFill>
                  <a:srgbClr val="0070C0"/>
                </a:solidFill>
              </a:rPr>
              <a:t> 2</a:t>
            </a:r>
            <a:r>
              <a:rPr lang="uk-UA" sz="2400" dirty="0" smtClean="0">
                <a:solidFill>
                  <a:srgbClr val="0070C0"/>
                </a:solidFill>
              </a:rPr>
              <a:t>) міжнародна політика та </a:t>
            </a:r>
            <a:r>
              <a:rPr lang="uk-UA" sz="2400" dirty="0" smtClean="0">
                <a:solidFill>
                  <a:srgbClr val="0070C0"/>
                </a:solidFill>
              </a:rPr>
              <a:t>зовнішньоекономічні зв’язки</a:t>
            </a:r>
            <a:r>
              <a:rPr lang="uk-UA" sz="2400" dirty="0" smtClean="0">
                <a:solidFill>
                  <a:srgbClr val="0070C0"/>
                </a:solidFill>
              </a:rPr>
              <a:t>;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rgbClr val="0070C0"/>
                </a:solidFill>
              </a:rPr>
              <a:t>  </a:t>
            </a:r>
            <a:r>
              <a:rPr lang="uk-UA" sz="2400" dirty="0" smtClean="0">
                <a:solidFill>
                  <a:srgbClr val="0070C0"/>
                </a:solidFill>
              </a:rPr>
              <a:t>  </a:t>
            </a:r>
            <a:r>
              <a:rPr lang="uk-UA" sz="2400" dirty="0" smtClean="0">
                <a:solidFill>
                  <a:srgbClr val="0070C0"/>
                </a:solidFill>
              </a:rPr>
              <a:t>3) податкова політика;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rgbClr val="0070C0"/>
                </a:solidFill>
              </a:rPr>
              <a:t>    </a:t>
            </a:r>
            <a:r>
              <a:rPr lang="uk-UA" sz="2400" dirty="0" smtClean="0">
                <a:solidFill>
                  <a:srgbClr val="0070C0"/>
                </a:solidFill>
              </a:rPr>
              <a:t> 4</a:t>
            </a:r>
            <a:r>
              <a:rPr lang="uk-UA" sz="2400" dirty="0" smtClean="0">
                <a:solidFill>
                  <a:srgbClr val="0070C0"/>
                </a:solidFill>
              </a:rPr>
              <a:t>) управління конкуренцією;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rgbClr val="0070C0"/>
                </a:solidFill>
              </a:rPr>
              <a:t>     </a:t>
            </a:r>
            <a:r>
              <a:rPr lang="uk-UA" sz="2400" dirty="0" smtClean="0">
                <a:solidFill>
                  <a:srgbClr val="0070C0"/>
                </a:solidFill>
              </a:rPr>
              <a:t> 5</a:t>
            </a:r>
            <a:r>
              <a:rPr lang="uk-UA" sz="2400" dirty="0" smtClean="0">
                <a:solidFill>
                  <a:srgbClr val="0070C0"/>
                </a:solidFill>
              </a:rPr>
              <a:t>) захист прав споживачів</a:t>
            </a:r>
            <a:endParaRPr lang="uk-UA" sz="3200" dirty="0"/>
          </a:p>
        </p:txBody>
      </p:sp>
      <p:pic>
        <p:nvPicPr>
          <p:cNvPr id="3074" name="Picture 2" descr="Результат пошуку зображень за запитом &quot;конституція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743324"/>
            <a:ext cx="3067050" cy="311467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8521" y="143130"/>
            <a:ext cx="9035479" cy="3861934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rgbClr val="0070C0"/>
                </a:solidFill>
              </a:rPr>
              <a:t>  </a:t>
            </a:r>
            <a:r>
              <a:rPr lang="uk-UA" dirty="0" smtClean="0">
                <a:solidFill>
                  <a:srgbClr val="7030A0"/>
                </a:solidFill>
              </a:rPr>
              <a:t>Конкурентні чинники </a:t>
            </a:r>
            <a:r>
              <a:rPr lang="uk-UA" dirty="0" err="1" smtClean="0">
                <a:solidFill>
                  <a:srgbClr val="7030A0"/>
                </a:solidFill>
              </a:rPr>
              <a:t>макромаркетингового</a:t>
            </a:r>
            <a:r>
              <a:rPr lang="uk-UA" dirty="0" smtClean="0">
                <a:solidFill>
                  <a:srgbClr val="7030A0"/>
                </a:solidFill>
              </a:rPr>
              <a:t> </a:t>
            </a:r>
            <a:r>
              <a:rPr lang="uk-UA" dirty="0" smtClean="0">
                <a:solidFill>
                  <a:srgbClr val="7030A0"/>
                </a:solidFill>
              </a:rPr>
              <a:t>середовища:</a:t>
            </a:r>
            <a:r>
              <a:rPr lang="uk-UA" dirty="0" smtClean="0">
                <a:solidFill>
                  <a:srgbClr val="7030A0"/>
                </a:solidFill>
              </a:rPr>
              <a:t/>
            </a:r>
            <a:br>
              <a:rPr lang="uk-UA" dirty="0" smtClean="0">
                <a:solidFill>
                  <a:srgbClr val="7030A0"/>
                </a:solidFill>
              </a:rPr>
            </a:br>
            <a:r>
              <a:rPr lang="uk-UA" dirty="0" smtClean="0">
                <a:solidFill>
                  <a:srgbClr val="7030A0"/>
                </a:solidFill>
              </a:rPr>
              <a:t>  </a:t>
            </a:r>
            <a:r>
              <a:rPr lang="uk-UA" sz="2400" dirty="0" smtClean="0">
                <a:solidFill>
                  <a:srgbClr val="0070C0"/>
                </a:solidFill>
              </a:rPr>
              <a:t>1) види конкуренції;</a:t>
            </a:r>
            <a:br>
              <a:rPr lang="uk-UA" sz="2400" dirty="0" smtClean="0">
                <a:solidFill>
                  <a:srgbClr val="0070C0"/>
                </a:solidFill>
              </a:rPr>
            </a:br>
            <a:r>
              <a:rPr lang="uk-UA" sz="2400" dirty="0" smtClean="0">
                <a:solidFill>
                  <a:srgbClr val="0070C0"/>
                </a:solidFill>
              </a:rPr>
              <a:t>   2) складові </a:t>
            </a:r>
            <a:r>
              <a:rPr lang="uk-UA" sz="2400" dirty="0" smtClean="0">
                <a:solidFill>
                  <a:srgbClr val="0070C0"/>
                </a:solidFill>
              </a:rPr>
              <a:t>конкуренції;</a:t>
            </a:r>
            <a:r>
              <a:rPr lang="uk-UA" sz="2400" dirty="0" smtClean="0">
                <a:solidFill>
                  <a:srgbClr val="0070C0"/>
                </a:solidFill>
              </a:rPr>
              <a:t/>
            </a:r>
            <a:br>
              <a:rPr lang="uk-UA" sz="2400" dirty="0" smtClean="0">
                <a:solidFill>
                  <a:srgbClr val="0070C0"/>
                </a:solidFill>
              </a:rPr>
            </a:br>
            <a:r>
              <a:rPr lang="uk-UA" sz="2400" dirty="0" smtClean="0">
                <a:solidFill>
                  <a:srgbClr val="0070C0"/>
                </a:solidFill>
              </a:rPr>
              <a:t>   3) нові тенденції в управлінні підприємствами</a:t>
            </a:r>
            <a:endParaRPr lang="uk-UA" sz="2400" dirty="0">
              <a:solidFill>
                <a:srgbClr val="0070C0"/>
              </a:solidFill>
            </a:endParaRPr>
          </a:p>
        </p:txBody>
      </p:sp>
      <p:pic>
        <p:nvPicPr>
          <p:cNvPr id="2050" name="Picture 2" descr="Результат пошуку зображень за запитом &quot;конкурент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643182"/>
            <a:ext cx="6000792" cy="378621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521</TotalTime>
  <Words>351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Маркетингове середовище </vt:lpstr>
      <vt:lpstr>Сутність маркетингового середовища</vt:lpstr>
      <vt:lpstr> Виявлення  тенденцій розвитку маркетингового середовища </vt:lpstr>
      <vt:lpstr> Маркетингове макросередовище підприємства</vt:lpstr>
      <vt:lpstr> Соціальні чинники макромаркетингового середовища:</vt:lpstr>
      <vt:lpstr>Економічні чинники макромаркетингового середовища: </vt:lpstr>
      <vt:lpstr>Технологічні чинники макромаркетингового середовища: </vt:lpstr>
      <vt:lpstr>Презентация PowerPoint</vt:lpstr>
      <vt:lpstr>  Конкурентні чинники макромаркетингового середовища:   1) види конкуренції;    2) складові конкуренції;    3) нові тенденції в управлінні підприємствами</vt:lpstr>
      <vt:lpstr> Маркетингове мікросередовище підприємства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Проведення маркетингових досліджень на ринку</dc:title>
  <dc:creator>Галя</dc:creator>
  <cp:lastModifiedBy>Валя</cp:lastModifiedBy>
  <cp:revision>71</cp:revision>
  <dcterms:created xsi:type="dcterms:W3CDTF">2016-05-16T17:45:56Z</dcterms:created>
  <dcterms:modified xsi:type="dcterms:W3CDTF">2016-12-05T12:08:31Z</dcterms:modified>
</cp:coreProperties>
</file>