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sldIdLst>
    <p:sldId id="256" r:id="rId2"/>
    <p:sldId id="274" r:id="rId3"/>
    <p:sldId id="259" r:id="rId4"/>
    <p:sldId id="271" r:id="rId5"/>
    <p:sldId id="266" r:id="rId6"/>
    <p:sldId id="273" r:id="rId7"/>
    <p:sldId id="261" r:id="rId8"/>
    <p:sldId id="275" r:id="rId9"/>
    <p:sldId id="263" r:id="rId10"/>
    <p:sldId id="268" r:id="rId11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06" autoAdjust="0"/>
  </p:normalViewPr>
  <p:slideViewPr>
    <p:cSldViewPr>
      <p:cViewPr varScale="1">
        <p:scale>
          <a:sx n="74" d="100"/>
          <a:sy n="74" d="100"/>
        </p:scale>
        <p:origin x="100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EE76DE6-7F4B-4C2F-AE1B-C35CC7DE38A2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1FA967-2445-4319-B50D-921CA94019B9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23ED50-35DD-4130-B1D7-249C192188D9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083039-3616-4167-9B80-974E7E008726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EA617D35-4D5D-47AD-869F-A9DD6C72CE70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7FB03FD-893E-478F-AD23-74895BE609F4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0A01BD-DC2B-4E2F-8ECF-09780017FDF8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276944-D5BB-4244-B299-2BC45C7F8CB9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2B5A8CF-9201-428B-8395-1B31CD95A0FD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1BBC2185-E991-452E-ACA1-51D0436E55C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5B627CE-16F7-48A7-B7FD-BDBF597594CB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B4C682-2FDA-4C69-B130-2D499EACE8B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742E4FA-865F-417E-BE89-0DAA3FCF8ED0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D9EC61-4A21-4D06-AE06-B98F387E4721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E6092F-DE68-47C7-BB12-C3F868F48E11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872B6D-69D2-44FF-AFD6-CD25E1C0C110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79B7616-90E1-4121-A9CE-58D4AF7CBA69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FD96C2-9C99-49C8-A40E-989DB7FA9BD6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AD8BE4-C337-4F97-8912-83BA3F303B75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544DF0-B4A6-41C1-B974-E340FD5A2691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1607A4-FBEC-4D4C-A5F9-7E0BDFD70788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5E4A5A-9D94-4DCB-89FE-724419AE6D0F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AE777A0-85E4-4D84-9BED-E51BDD14535A}" type="datetimeFigureOut">
              <a:rPr lang="uk-UA" smtClean="0"/>
              <a:pPr>
                <a:defRPr/>
              </a:pPr>
              <a:t>05.12.2016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1B01483-1FCB-4256-BD43-3CB3026B19A5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b="1" i="1" dirty="0" smtClean="0">
                <a:solidFill>
                  <a:srgbClr val="FF5050"/>
                </a:solidFill>
              </a:rPr>
              <a:t>                      </a:t>
            </a:r>
            <a:endParaRPr lang="uk-UA" b="1" i="1" dirty="0">
              <a:solidFill>
                <a:srgbClr val="FF505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Вихід на міжнародний ринок</a:t>
            </a:r>
            <a:endParaRPr lang="ru-RU" sz="4000" dirty="0"/>
          </a:p>
        </p:txBody>
      </p:sp>
      <p:pic>
        <p:nvPicPr>
          <p:cNvPr id="1028" name="Picture 4" descr="Результат пошуку зображень за запитом &quot;міжнародний ринок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0"/>
            <a:ext cx="5715040" cy="364331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192688"/>
          </a:xfrm>
        </p:spPr>
        <p:txBody>
          <a:bodyPr>
            <a:normAutofit fontScale="25000" lnSpcReduction="20000"/>
          </a:bodyPr>
          <a:lstStyle/>
          <a:p>
            <a:pPr marL="0" indent="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7400" b="1" dirty="0" smtClean="0">
                <a:solidFill>
                  <a:srgbClr val="FFC000"/>
                </a:solidFill>
              </a:rPr>
              <a:t>       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За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сучасних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умов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міжнародний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маркетинг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стає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необхідною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передумовою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досягнення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успіху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компанії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зовнішньому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ринку,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оскільки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він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орієнтує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підприємця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на потреби,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вимоги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тенденції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розвитку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цільових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ринків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дає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змогу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правильно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спрямувати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діяльність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компанії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сприяє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зміцненню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конкурентних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позицій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фірми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створює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підґрунтя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для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ефективної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зовнішньоекономічної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політики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Крім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того,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необхідність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використання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інструментарію</a:t>
            </a:r>
            <a:endParaRPr lang="ru-RU" sz="7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міжнародного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маркетингу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зростає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з</a:t>
            </a:r>
          </a:p>
          <a:p>
            <a:pPr marL="0" indent="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поширенням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глобалізаційних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процесів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0" indent="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загостренням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конкурентної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боротьби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, яка </a:t>
            </a:r>
          </a:p>
          <a:p>
            <a:pPr marL="0" indent="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запроваджує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свої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правила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гри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світовому</a:t>
            </a:r>
            <a:endParaRPr lang="ru-RU" sz="7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ринку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змушуючи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підприємства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швидше</a:t>
            </a:r>
            <a:endParaRPr lang="ru-RU" sz="7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реагувати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несподівані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зміни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ринковому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середовищі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та </a:t>
            </a:r>
            <a:r>
              <a:rPr lang="ru-RU" sz="7400" dirty="0" err="1" smtClean="0">
                <a:solidFill>
                  <a:schemeClr val="accent3">
                    <a:lumMod val="75000"/>
                  </a:schemeClr>
                </a:solidFill>
              </a:rPr>
              <a:t>пристосовуватись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до них.  </a:t>
            </a:r>
            <a:endParaRPr lang="uk-UA" sz="7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4400" dirty="0"/>
          </a:p>
        </p:txBody>
      </p:sp>
      <p:pic>
        <p:nvPicPr>
          <p:cNvPr id="6" name="Рисунок 5" descr="yak-poprositi-nachalnika-pro-pidvishenn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69673">
            <a:off x="5551416" y="3222346"/>
            <a:ext cx="3418768" cy="2290574"/>
          </a:xfrm>
          <a:prstGeom prst="rect">
            <a:avLst/>
          </a:prstGeom>
          <a:scene3d>
            <a:camera prst="perspectiveLeft"/>
            <a:lightRig rig="threePt" dir="t"/>
          </a:scene3d>
        </p:spPr>
      </p:pic>
    </p:spTree>
    <p:custDataLst>
      <p:tags r:id="rId1"/>
    </p:custData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19125"/>
            <a:ext cx="7772400" cy="1595438"/>
          </a:xfrm>
          <a:ln>
            <a:noFill/>
          </a:ln>
        </p:spPr>
        <p:txBody>
          <a:bodyPr/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Глобальний маркетинг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2366963"/>
            <a:ext cx="7772400" cy="3424237"/>
          </a:xfrm>
        </p:spPr>
        <p:txBody>
          <a:bodyPr/>
          <a:lstStyle/>
          <a:p>
            <a:r>
              <a:rPr lang="uk-UA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/>
              <a:t>Глобальний</a:t>
            </a:r>
            <a:r>
              <a:rPr lang="ru-RU" dirty="0" smtClean="0"/>
              <a:t> маркетинг — </a:t>
            </a:r>
            <a:r>
              <a:rPr lang="ru-RU" dirty="0" err="1" smtClean="0"/>
              <a:t>маркетингова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, яка </a:t>
            </a:r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як </a:t>
            </a:r>
            <a:r>
              <a:rPr lang="ru-RU" dirty="0" err="1" smtClean="0"/>
              <a:t>єдине</a:t>
            </a:r>
            <a:r>
              <a:rPr lang="ru-RU" dirty="0" smtClean="0"/>
              <a:t> </a:t>
            </a:r>
            <a:r>
              <a:rPr lang="ru-RU" dirty="0" err="1" smtClean="0"/>
              <a:t>ціле</a:t>
            </a:r>
            <a:r>
              <a:rPr lang="ru-RU" dirty="0" smtClean="0"/>
              <a:t> («Весь </a:t>
            </a:r>
            <a:r>
              <a:rPr lang="ru-RU" dirty="0" err="1" smtClean="0"/>
              <a:t>світ</a:t>
            </a:r>
            <a:r>
              <a:rPr lang="ru-RU" dirty="0" smtClean="0"/>
              <a:t> — </a:t>
            </a:r>
            <a:r>
              <a:rPr lang="ru-RU" dirty="0" err="1" smtClean="0"/>
              <a:t>мій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!»).</a:t>
            </a:r>
            <a:r>
              <a:rPr lang="uk-UA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588" name="Picture 12" descr="Результат пошуку зображень за запитом &quot;глобальний маркетинг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643314"/>
            <a:ext cx="4500594" cy="3214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100" b="1" i="1" dirty="0" smtClean="0">
                <a:solidFill>
                  <a:srgbClr val="FFC000"/>
                </a:solidFill>
              </a:rPr>
              <a:t>Тенденції, що вплинули на глобальний маркетинг</a:t>
            </a:r>
            <a:endParaRPr lang="uk-UA" i="1" dirty="0">
              <a:solidFill>
                <a:srgbClr val="FFC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 1) Поступове зменшення економічного протекціонізму окремими країнами. </a:t>
            </a:r>
            <a:endParaRPr lang="ru-RU" dirty="0" smtClean="0"/>
          </a:p>
          <a:p>
            <a:r>
              <a:rPr lang="uk-UA" dirty="0" smtClean="0"/>
              <a:t> 2) Формальна економічна інтеграція та вільна торгівля між країнами.</a:t>
            </a:r>
            <a:endParaRPr lang="ru-RU" dirty="0" smtClean="0"/>
          </a:p>
          <a:p>
            <a:r>
              <a:rPr lang="uk-UA" dirty="0" smtClean="0"/>
              <a:t> 3) Глобальна конкуренція між глобальними компаніями за глобальних споживачів. </a:t>
            </a:r>
            <a:endParaRPr lang="ru-RU" dirty="0" smtClean="0"/>
          </a:p>
          <a:p>
            <a:r>
              <a:rPr lang="uk-UA" dirty="0" smtClean="0"/>
              <a:t> 4) Розвиток мереж у глобальному ринковому просторі.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3554" name="Picture 2" descr="Результат пошуку зображень за запитом &quot;глобальний маркетинг&quot;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977640" y="3599028"/>
            <a:ext cx="4916049" cy="266429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n>
                  <a:solidFill>
                    <a:schemeClr val="accent1"/>
                  </a:solidFill>
                </a:ln>
              </a:rPr>
              <a:t>На Динаміку світової торгівлі впливають:</a:t>
            </a:r>
            <a:endParaRPr lang="ru-RU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a:rPr>
              <a:t> </a:t>
            </a:r>
            <a:r>
              <a:rPr lang="ru-RU" dirty="0" err="1" smtClean="0"/>
              <a:t>Глобалізація</a:t>
            </a:r>
            <a:r>
              <a:rPr lang="ru-RU" dirty="0" smtClean="0"/>
              <a:t> </a:t>
            </a:r>
            <a:r>
              <a:rPr lang="ru-RU" dirty="0" err="1" smtClean="0"/>
              <a:t>світогосподарських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потреб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Зовнішньоторговельна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держав;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Триваюча</a:t>
            </a:r>
            <a:r>
              <a:rPr lang="ru-RU" dirty="0" smtClean="0"/>
              <a:t> </a:t>
            </a:r>
            <a:r>
              <a:rPr lang="ru-RU" dirty="0" err="1" smtClean="0"/>
              <a:t>концентрація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капіталу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інтеграційних</a:t>
            </a:r>
            <a:r>
              <a:rPr lang="ru-RU" dirty="0" smtClean="0"/>
              <a:t> </a:t>
            </a:r>
            <a:r>
              <a:rPr lang="ru-RU" dirty="0" err="1" smtClean="0"/>
              <a:t>утворень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торгових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на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торгово-економічних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.</a:t>
            </a:r>
          </a:p>
          <a:p>
            <a:endParaRPr lang="uk-UA" dirty="0" smtClean="0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a:endParaRPr>
          </a:p>
          <a:p>
            <a:endParaRPr lang="ru-RU" dirty="0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788" y="260350"/>
            <a:ext cx="7773987" cy="1597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 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зростання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економічної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інтеграції</a:t>
            </a:r>
            <a:endParaRPr lang="uk-UA" dirty="0">
              <a:solidFill>
                <a:srgbClr val="FFC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46125" y="1751013"/>
            <a:ext cx="7772400" cy="192563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dirty="0" err="1" smtClean="0"/>
              <a:t>Інтеграція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економіки</a:t>
            </a:r>
            <a:r>
              <a:rPr lang="ru-RU" sz="2000" dirty="0" smtClean="0"/>
              <a:t> </a:t>
            </a:r>
            <a:r>
              <a:rPr lang="ru-RU" sz="2000" dirty="0" err="1" smtClean="0"/>
              <a:t>зумовлює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перспективний</a:t>
            </a:r>
            <a:r>
              <a:rPr lang="ru-RU" sz="2000" dirty="0" smtClean="0"/>
              <a:t> шлях </a:t>
            </a:r>
            <a:r>
              <a:rPr lang="ru-RU" sz="2000" dirty="0" err="1" smtClean="0"/>
              <a:t>вдосконалення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розширення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процесів</a:t>
            </a:r>
            <a:r>
              <a:rPr lang="ru-RU" sz="2000" dirty="0" smtClean="0"/>
              <a:t> в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галузях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господарства</a:t>
            </a:r>
            <a:r>
              <a:rPr lang="ru-RU" sz="2000" dirty="0" smtClean="0"/>
              <a:t>.</a:t>
            </a:r>
            <a:endParaRPr lang="uk-UA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000" dirty="0" smtClean="0"/>
              <a:t>Багато країн із подібними економічними цілями створили транснаціональні торговельні групи або підписали торговельні угоди для сприяння вільній торгівлі між країнами-членами і посилення своєї економіки:</a:t>
            </a:r>
          </a:p>
          <a:p>
            <a:pPr>
              <a:buNone/>
              <a:defRPr/>
            </a:pPr>
            <a:r>
              <a:rPr lang="uk-UA" sz="2000" dirty="0" smtClean="0"/>
              <a:t>Європейський союз</a:t>
            </a:r>
          </a:p>
          <a:p>
            <a:pPr>
              <a:buNone/>
              <a:defRPr/>
            </a:pPr>
            <a:r>
              <a:rPr lang="uk-UA" sz="2000" dirty="0" smtClean="0"/>
              <a:t>Світова організація торгівлі </a:t>
            </a:r>
          </a:p>
          <a:p>
            <a:pPr>
              <a:buNone/>
              <a:defRPr/>
            </a:pPr>
            <a:r>
              <a:rPr lang="uk-UA" sz="2000" dirty="0" smtClean="0"/>
              <a:t>Північноамериканська угода про</a:t>
            </a:r>
          </a:p>
          <a:p>
            <a:pPr>
              <a:buNone/>
              <a:defRPr/>
            </a:pPr>
            <a:r>
              <a:rPr lang="uk-UA" sz="2000" dirty="0" smtClean="0"/>
              <a:t> вільну торгівлю</a:t>
            </a:r>
          </a:p>
          <a:p>
            <a:pPr>
              <a:buNone/>
              <a:defRPr/>
            </a:pPr>
            <a:r>
              <a:rPr lang="uk-UA" sz="2000" dirty="0" smtClean="0"/>
              <a:t>Азіатська зона вільної торгівлі.</a:t>
            </a:r>
            <a:endParaRPr lang="ru-RU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 smtClean="0">
              <a:solidFill>
                <a:srgbClr val="92D050"/>
              </a:solidFill>
            </a:endParaRPr>
          </a:p>
        </p:txBody>
      </p:sp>
      <p:pic>
        <p:nvPicPr>
          <p:cNvPr id="15362" name="Picture 2" descr="Результат пошуку зображень за запитом &quot;економічна інтеграція україни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472" y="4217652"/>
            <a:ext cx="4000528" cy="264034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116680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rPr>
              <a:t> </a:t>
            </a:r>
            <a:r>
              <a:rPr lang="ru-RU" sz="2800" dirty="0" smtClean="0"/>
              <a:t>     </a:t>
            </a:r>
            <a:r>
              <a:rPr lang="ru-RU" sz="2800" dirty="0" err="1" smtClean="0"/>
              <a:t>Теорія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конкурентних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переваг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М. Портера </a:t>
            </a:r>
            <a:br>
              <a:rPr lang="ru-RU" sz="2800" dirty="0" smtClean="0"/>
            </a:br>
            <a:endParaRPr lang="ru-RU" sz="2800" dirty="0"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330" y="1571612"/>
            <a:ext cx="7772870" cy="5072097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3400" dirty="0" smtClean="0"/>
              <a:t>      У </a:t>
            </a:r>
            <a:r>
              <a:rPr lang="ru-RU" sz="3400" dirty="0" err="1" smtClean="0"/>
              <a:t>своїй</a:t>
            </a:r>
            <a:r>
              <a:rPr lang="ru-RU" sz="3400" dirty="0" smtClean="0"/>
              <a:t> </a:t>
            </a:r>
            <a:r>
              <a:rPr lang="ru-RU" sz="3400" dirty="0" err="1" smtClean="0"/>
              <a:t>теорії</a:t>
            </a:r>
            <a:r>
              <a:rPr lang="ru-RU" sz="3400" dirty="0" smtClean="0"/>
              <a:t> М. Портер </a:t>
            </a:r>
            <a:r>
              <a:rPr lang="ru-RU" sz="3400" dirty="0" err="1" smtClean="0"/>
              <a:t>виділив</a:t>
            </a:r>
            <a:r>
              <a:rPr lang="ru-RU" sz="3400" dirty="0" smtClean="0"/>
              <a:t> </a:t>
            </a:r>
            <a:r>
              <a:rPr lang="ru-RU" sz="3400" dirty="0" err="1" smtClean="0"/>
              <a:t>чотири</a:t>
            </a:r>
            <a:r>
              <a:rPr lang="ru-RU" sz="3400" dirty="0" smtClean="0"/>
              <a:t> </a:t>
            </a:r>
            <a:r>
              <a:rPr lang="ru-RU" sz="3400" dirty="0" err="1" smtClean="0"/>
              <a:t>детермінанти</a:t>
            </a:r>
            <a:r>
              <a:rPr lang="ru-RU" sz="3400" dirty="0" smtClean="0"/>
              <a:t> ("ромб </a:t>
            </a:r>
            <a:r>
              <a:rPr lang="ru-RU" sz="3400" dirty="0" err="1" smtClean="0"/>
              <a:t>національних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переваг</a:t>
            </a:r>
            <a:r>
              <a:rPr lang="ru-RU" sz="3400" dirty="0" smtClean="0"/>
              <a:t>") </a:t>
            </a:r>
            <a:r>
              <a:rPr lang="ru-RU" sz="3400" dirty="0" smtClean="0"/>
              <a:t>– </a:t>
            </a:r>
            <a:r>
              <a:rPr lang="ru-RU" sz="3400" dirty="0" err="1" smtClean="0"/>
              <a:t>складові</a:t>
            </a:r>
            <a:r>
              <a:rPr lang="ru-RU" sz="3400" dirty="0" smtClean="0"/>
              <a:t> </a:t>
            </a:r>
            <a:r>
              <a:rPr lang="ru-RU" sz="3400" dirty="0" err="1" smtClean="0"/>
              <a:t>успіху</a:t>
            </a:r>
            <a:r>
              <a:rPr lang="ru-RU" sz="3400" dirty="0" smtClean="0"/>
              <a:t>, </a:t>
            </a:r>
            <a:r>
              <a:rPr lang="ru-RU" sz="3400" dirty="0" err="1" smtClean="0"/>
              <a:t>які</a:t>
            </a:r>
            <a:r>
              <a:rPr lang="ru-RU" sz="3400" dirty="0" smtClean="0"/>
              <a:t> </a:t>
            </a:r>
            <a:r>
              <a:rPr lang="ru-RU" sz="3400" dirty="0" err="1" smtClean="0"/>
              <a:t>визначають</a:t>
            </a:r>
            <a:r>
              <a:rPr lang="ru-RU" sz="3400" dirty="0" smtClean="0"/>
              <a:t> стан </a:t>
            </a:r>
            <a:r>
              <a:rPr lang="ru-RU" sz="3400" dirty="0" err="1" smtClean="0"/>
              <a:t>середовища</a:t>
            </a:r>
            <a:r>
              <a:rPr lang="ru-RU" sz="3400" dirty="0" smtClean="0"/>
              <a:t>, </a:t>
            </a:r>
            <a:r>
              <a:rPr lang="ru-RU" sz="3400" dirty="0" err="1" smtClean="0"/>
              <a:t>всередині</a:t>
            </a:r>
            <a:r>
              <a:rPr lang="ru-RU" sz="3400" dirty="0" smtClean="0"/>
              <a:t> </a:t>
            </a:r>
            <a:r>
              <a:rPr lang="ru-RU" sz="3400" dirty="0" err="1" smtClean="0"/>
              <a:t>якого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формуються</a:t>
            </a:r>
            <a:r>
              <a:rPr lang="ru-RU" sz="3400" dirty="0" smtClean="0"/>
              <a:t> </a:t>
            </a:r>
            <a:r>
              <a:rPr lang="ru-RU" sz="3400" dirty="0" err="1" smtClean="0"/>
              <a:t>конкурентні</a:t>
            </a:r>
            <a:r>
              <a:rPr lang="ru-RU" sz="3400" dirty="0" smtClean="0"/>
              <a:t> </a:t>
            </a:r>
            <a:r>
              <a:rPr lang="ru-RU" sz="3400" dirty="0" err="1" smtClean="0"/>
              <a:t>переваги</a:t>
            </a:r>
            <a:r>
              <a:rPr lang="ru-RU" sz="3400" dirty="0" smtClean="0"/>
              <a:t> </a:t>
            </a:r>
            <a:r>
              <a:rPr lang="ru-RU" sz="3400" dirty="0" err="1" smtClean="0"/>
              <a:t>галузей</a:t>
            </a:r>
            <a:r>
              <a:rPr lang="ru-RU" sz="3400" dirty="0" smtClean="0"/>
              <a:t> і </a:t>
            </a:r>
            <a:r>
              <a:rPr lang="ru-RU" sz="3400" dirty="0" err="1" smtClean="0"/>
              <a:t>фірм</a:t>
            </a:r>
            <a:r>
              <a:rPr lang="ru-RU" sz="3400" dirty="0" smtClean="0"/>
              <a:t>, а </a:t>
            </a:r>
            <a:r>
              <a:rPr lang="ru-RU" sz="3400" dirty="0" err="1" smtClean="0"/>
              <a:t>саме</a:t>
            </a:r>
            <a:r>
              <a:rPr lang="ru-RU" sz="3400" dirty="0" smtClean="0"/>
              <a:t>:</a:t>
            </a:r>
          </a:p>
          <a:p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1. 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Параметри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факторів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виробництва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Це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насамперед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фактори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пов'язані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з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науково-технічним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прогресом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;</a:t>
            </a:r>
            <a:r>
              <a:rPr lang="ru-RU" sz="3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інформаційна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наукова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і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технічна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забезпеченість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та стан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ринкової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виробничої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і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соціальної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інфраструктури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а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також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крім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того,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традиційні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фактори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виробництва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–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праця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земля,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капітал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підприємницька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активність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2. 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Стратегія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фірми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 Вона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має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відповідати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становищу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фірми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у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галузі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стану ринку. Правильно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обрана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стратегія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передбачає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формування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прогресивної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бізнес-структури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заснованої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ефективному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менеджменті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3. 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Параметри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попиту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Це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насамперед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місткість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ринку,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його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динаміка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диференціація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рівень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вимог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покупців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до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якості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товару.</a:t>
            </a:r>
          </a:p>
          <a:p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4. 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Споріднені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підтримуючі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i="1" dirty="0" err="1" smtClean="0">
                <a:solidFill>
                  <a:schemeClr val="accent4">
                    <a:lumMod val="50000"/>
                  </a:schemeClr>
                </a:solidFill>
              </a:rPr>
              <a:t>галузі</a:t>
            </a:r>
            <a:r>
              <a:rPr lang="ru-RU" sz="34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 Вони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забезпечують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експортні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галузі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необхідними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матеріалами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комплектуючими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виробами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інформацією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Це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єдність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взаємопов'язаних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err="1" smtClean="0">
                <a:solidFill>
                  <a:schemeClr val="accent4">
                    <a:lumMod val="50000"/>
                  </a:schemeClr>
                </a:solidFill>
              </a:rPr>
              <a:t>галузей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– 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кластер.</a:t>
            </a:r>
          </a:p>
          <a:p>
            <a:pPr>
              <a:buNone/>
            </a:pPr>
            <a:r>
              <a:rPr lang="ru-RU" sz="3400" dirty="0" smtClean="0"/>
              <a:t>      М. Портер </a:t>
            </a:r>
            <a:r>
              <a:rPr lang="ru-RU" sz="3400" dirty="0" err="1" smtClean="0"/>
              <a:t>підкреслював</a:t>
            </a:r>
            <a:r>
              <a:rPr lang="ru-RU" sz="3400" dirty="0" smtClean="0"/>
              <a:t>, </a:t>
            </a:r>
            <a:r>
              <a:rPr lang="ru-RU" sz="3400" dirty="0" err="1" smtClean="0"/>
              <a:t>що</a:t>
            </a:r>
            <a:r>
              <a:rPr lang="ru-RU" sz="3400" dirty="0" smtClean="0"/>
              <a:t> на </a:t>
            </a:r>
            <a:r>
              <a:rPr lang="ru-RU" sz="3400" dirty="0" err="1" smtClean="0"/>
              <a:t>світовому</a:t>
            </a:r>
            <a:r>
              <a:rPr lang="ru-RU" sz="3400" dirty="0" smtClean="0"/>
              <a:t> ринку </a:t>
            </a:r>
            <a:r>
              <a:rPr lang="ru-RU" sz="3400" dirty="0" err="1" smtClean="0"/>
              <a:t>існує</a:t>
            </a:r>
            <a:r>
              <a:rPr lang="ru-RU" sz="3400" dirty="0" smtClean="0"/>
              <a:t> </a:t>
            </a:r>
            <a:r>
              <a:rPr lang="ru-RU" sz="3400" dirty="0" err="1" smtClean="0"/>
              <a:t>конкуренція</a:t>
            </a:r>
            <a:r>
              <a:rPr lang="ru-RU" sz="3400" dirty="0" smtClean="0"/>
              <a:t> </a:t>
            </a:r>
            <a:r>
              <a:rPr lang="ru-RU" sz="3400" dirty="0" err="1" smtClean="0"/>
              <a:t>фірми</a:t>
            </a:r>
            <a:r>
              <a:rPr lang="ru-RU" sz="3400" dirty="0" smtClean="0"/>
              <a:t>, а не </a:t>
            </a:r>
            <a:r>
              <a:rPr lang="ru-RU" sz="3400" dirty="0" err="1" smtClean="0"/>
              <a:t>урядів</a:t>
            </a:r>
            <a:r>
              <a:rPr lang="ru-RU" sz="3400" dirty="0" smtClean="0"/>
              <a:t>. Уряди </a:t>
            </a:r>
            <a:r>
              <a:rPr lang="ru-RU" sz="3400" dirty="0" err="1" smtClean="0"/>
              <a:t>можуть</a:t>
            </a:r>
            <a:r>
              <a:rPr lang="ru-RU" sz="3400" dirty="0" smtClean="0"/>
              <a:t> </a:t>
            </a:r>
            <a:r>
              <a:rPr lang="ru-RU" sz="3400" dirty="0" err="1" smtClean="0"/>
              <a:t>лише</a:t>
            </a:r>
            <a:r>
              <a:rPr lang="ru-RU" sz="3400" dirty="0" smtClean="0"/>
              <a:t> </a:t>
            </a:r>
            <a:r>
              <a:rPr lang="ru-RU" sz="3400" dirty="0" err="1" smtClean="0"/>
              <a:t>сприяти</a:t>
            </a:r>
            <a:r>
              <a:rPr lang="ru-RU" sz="3400" dirty="0" smtClean="0"/>
              <a:t> </a:t>
            </a:r>
            <a:r>
              <a:rPr lang="ru-RU" sz="3400" dirty="0" err="1" smtClean="0"/>
              <a:t>успіху</a:t>
            </a:r>
            <a:r>
              <a:rPr lang="ru-RU" sz="3400" dirty="0" smtClean="0"/>
              <a:t> </a:t>
            </a:r>
            <a:r>
              <a:rPr lang="ru-RU" sz="3400" dirty="0" err="1" smtClean="0"/>
              <a:t>конкурентної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боротьби</a:t>
            </a:r>
            <a:r>
              <a:rPr lang="ru-RU" sz="3400" dirty="0" smtClean="0"/>
              <a:t> </a:t>
            </a:r>
            <a:r>
              <a:rPr lang="ru-RU" sz="3400" dirty="0" err="1" smtClean="0"/>
              <a:t>вітчизняних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виробників</a:t>
            </a:r>
            <a:r>
              <a:rPr lang="ru-RU" sz="3400" dirty="0" smtClean="0"/>
              <a:t>. Держава </a:t>
            </a:r>
            <a:r>
              <a:rPr lang="ru-RU" sz="3400" dirty="0" err="1" smtClean="0"/>
              <a:t>може</a:t>
            </a:r>
            <a:r>
              <a:rPr lang="ru-RU" sz="3400" dirty="0" smtClean="0"/>
              <a:t> </a:t>
            </a:r>
            <a:r>
              <a:rPr lang="ru-RU" sz="3400" dirty="0" err="1" smtClean="0"/>
              <a:t>посилити</a:t>
            </a:r>
            <a:r>
              <a:rPr lang="ru-RU" sz="3400" dirty="0" smtClean="0"/>
              <a:t> </a:t>
            </a:r>
            <a:r>
              <a:rPr lang="ru-RU" sz="3400" dirty="0" err="1" smtClean="0"/>
              <a:t>фактори</a:t>
            </a:r>
            <a:r>
              <a:rPr lang="ru-RU" sz="3400" dirty="0" smtClean="0"/>
              <a:t> </a:t>
            </a:r>
            <a:r>
              <a:rPr lang="ru-RU" sz="3400" dirty="0" err="1" smtClean="0"/>
              <a:t>успіху</a:t>
            </a:r>
            <a:r>
              <a:rPr lang="ru-RU" sz="3400" dirty="0" smtClean="0"/>
              <a:t> </a:t>
            </a:r>
            <a:r>
              <a:rPr lang="ru-RU" sz="3400" dirty="0" err="1" smtClean="0"/>
              <a:t>фірми</a:t>
            </a:r>
            <a:r>
              <a:rPr lang="ru-RU" sz="3400" dirty="0" smtClean="0"/>
              <a:t> шляхом </a:t>
            </a:r>
            <a:r>
              <a:rPr lang="ru-RU" sz="3400" dirty="0" err="1" smtClean="0"/>
              <a:t>виваженої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економічної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політики</a:t>
            </a:r>
            <a:r>
              <a:rPr lang="ru-RU" sz="3400" dirty="0" smtClean="0"/>
              <a:t>, </a:t>
            </a:r>
            <a:r>
              <a:rPr lang="ru-RU" sz="3400" dirty="0" err="1" smtClean="0"/>
              <a:t>підтримки</a:t>
            </a:r>
            <a:r>
              <a:rPr lang="ru-RU" sz="3400" dirty="0" smtClean="0"/>
              <a:t> </a:t>
            </a:r>
            <a:r>
              <a:rPr lang="ru-RU" sz="3400" dirty="0" err="1" smtClean="0"/>
              <a:t>інноваційного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процесу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стимулювання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експорту</a:t>
            </a:r>
            <a:r>
              <a:rPr lang="ru-RU" sz="3400" dirty="0" smtClean="0"/>
              <a:t>.</a:t>
            </a:r>
          </a:p>
          <a:p>
            <a:endParaRPr lang="ru-RU" sz="3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7410" name="Picture 2" descr="Результат пошуку зображень за запитом &quot;м. портер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24" y="-1"/>
            <a:ext cx="1619672" cy="1785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30832" y="214313"/>
            <a:ext cx="8229600" cy="61864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i="1" dirty="0" smtClean="0"/>
              <a:t>Фактори, що впливають на глобальний </a:t>
            </a:r>
            <a:r>
              <a:rPr lang="uk-UA" b="1" i="1" dirty="0" smtClean="0"/>
              <a:t>маркетинг:</a:t>
            </a:r>
            <a:endParaRPr lang="uk-UA" b="1" i="1" dirty="0" smtClean="0"/>
          </a:p>
          <a:p>
            <a:r>
              <a:rPr lang="uk-UA" dirty="0" smtClean="0"/>
              <a:t>культурні</a:t>
            </a:r>
            <a:r>
              <a:rPr lang="uk-UA" dirty="0" smtClean="0"/>
              <a:t>,</a:t>
            </a:r>
          </a:p>
          <a:p>
            <a:r>
              <a:rPr lang="uk-UA" dirty="0" smtClean="0"/>
              <a:t>Економічні, </a:t>
            </a:r>
            <a:endParaRPr lang="uk-UA" dirty="0" smtClean="0"/>
          </a:p>
          <a:p>
            <a:r>
              <a:rPr lang="uk-UA" dirty="0" smtClean="0"/>
              <a:t>політико-правові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dirty="0"/>
          </a:p>
        </p:txBody>
      </p:sp>
      <p:pic>
        <p:nvPicPr>
          <p:cNvPr id="22530" name="Picture 2" descr="Результат пошуку зображень за запитом &quot;глобальний маркетинг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32829">
            <a:off x="4229113" y="1639707"/>
            <a:ext cx="3400449" cy="2000264"/>
          </a:xfrm>
          <a:prstGeom prst="rect">
            <a:avLst/>
          </a:prstGeom>
          <a:noFill/>
        </p:spPr>
      </p:pic>
      <p:pic>
        <p:nvPicPr>
          <p:cNvPr id="22534" name="Picture 6" descr="Результат пошуку зображень за запитом &quot;глобальний маркетинг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967630">
            <a:off x="159631" y="3979506"/>
            <a:ext cx="4002426" cy="2545890"/>
          </a:xfrm>
          <a:prstGeom prst="rect">
            <a:avLst/>
          </a:prstGeom>
          <a:noFill/>
        </p:spPr>
      </p:pic>
      <p:pic>
        <p:nvPicPr>
          <p:cNvPr id="22536" name="Picture 8" descr="Результат пошуку зображень за запитом &quot;глобальний маркетинг&quot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293096"/>
            <a:ext cx="3311879" cy="220773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i="1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5389098" y="428604"/>
            <a:ext cx="3429000" cy="4775270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 </a:t>
            </a:r>
            <a:r>
              <a:rPr lang="uk-UA" sz="2800" b="1" i="1" dirty="0" smtClean="0"/>
              <a:t>Міжнародна </a:t>
            </a:r>
            <a:r>
              <a:rPr lang="uk-UA" sz="2800" b="1" i="1" dirty="0" smtClean="0"/>
              <a:t>маркетингова програма включає:</a:t>
            </a:r>
          </a:p>
          <a:p>
            <a:pPr marL="342900" indent="-342900">
              <a:buAutoNum type="arabicParenR"/>
            </a:pPr>
            <a:r>
              <a:rPr lang="uk-UA" sz="2800" b="1" i="1" dirty="0" smtClean="0"/>
              <a:t>товарну </a:t>
            </a:r>
            <a:r>
              <a:rPr lang="uk-UA" sz="2800" b="1" i="1" dirty="0" smtClean="0"/>
              <a:t>стратегію</a:t>
            </a:r>
          </a:p>
          <a:p>
            <a:pPr marL="342900" indent="-342900">
              <a:buAutoNum type="arabicParenR"/>
            </a:pPr>
            <a:r>
              <a:rPr lang="uk-UA" sz="2800" b="1" i="1" dirty="0" smtClean="0"/>
              <a:t>стратегію </a:t>
            </a:r>
            <a:r>
              <a:rPr lang="uk-UA" sz="2800" b="1" i="1" dirty="0" smtClean="0"/>
              <a:t>просування</a:t>
            </a:r>
          </a:p>
          <a:p>
            <a:pPr marL="342900" indent="-342900">
              <a:buAutoNum type="arabicParenR"/>
            </a:pPr>
            <a:r>
              <a:rPr lang="uk-UA" sz="2800" b="1" i="1" dirty="0" smtClean="0"/>
              <a:t>цінову </a:t>
            </a:r>
            <a:r>
              <a:rPr lang="uk-UA" sz="2800" b="1" i="1" dirty="0" smtClean="0"/>
              <a:t>стратегію</a:t>
            </a:r>
          </a:p>
          <a:p>
            <a:pPr marL="342900" indent="-342900">
              <a:buAutoNum type="arabicParenR"/>
            </a:pPr>
            <a:r>
              <a:rPr lang="uk-UA" sz="2800" b="1" i="1" dirty="0" smtClean="0"/>
              <a:t>стратегію </a:t>
            </a:r>
            <a:r>
              <a:rPr lang="uk-UA" sz="2800" b="1" i="1" dirty="0" smtClean="0"/>
              <a:t>дистрибуції</a:t>
            </a:r>
          </a:p>
          <a:p>
            <a:pPr marL="342900" indent="-342900">
              <a:buAutoNum type="arabicParenR"/>
            </a:pPr>
            <a:endParaRPr lang="uk-UA" sz="2800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uk-UA" b="1" i="1" dirty="0" smtClean="0"/>
          </a:p>
          <a:p>
            <a:pPr marL="342900" indent="-342900">
              <a:buAutoNum type="arabicParenR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25602" name="Picture 2" descr="Результат пошуку зображень за запитом &quot;комплекс міжнародного маркетингу&quot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2486" r="1248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80400" cy="18732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C000"/>
                </a:solidFill>
              </a:rPr>
              <a:t> стратегії роботи на міжнародному ринку</a:t>
            </a:r>
            <a:endParaRPr lang="uk-UA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2349500"/>
            <a:ext cx="8229600" cy="40322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3200" dirty="0" smtClean="0">
                <a:solidFill>
                  <a:schemeClr val="accent4">
                    <a:lumMod val="50000"/>
                  </a:schemeClr>
                </a:solidFill>
              </a:rPr>
              <a:t>Стратегія стандартизації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3200" dirty="0" smtClean="0">
                <a:solidFill>
                  <a:schemeClr val="accent4">
                    <a:lumMod val="50000"/>
                  </a:schemeClr>
                </a:solidFill>
              </a:rPr>
              <a:t>Стратегія адаптації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Глобальні компанії користуються простим правилом: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стандартизують </a:t>
            </a: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програму, </a:t>
            </a: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де це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Можливо, і адаптують її, </a:t>
            </a: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коли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це необхідно.</a:t>
            </a:r>
            <a:endParaRPr lang="uk-UA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482" name="Picture 2" descr="Результат пошуку зображень за запитом &quot;комплекс міжнародного маркетингу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929066"/>
            <a:ext cx="2381250" cy="23812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7|1|1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9|1|1.2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1.4|0.9|0.7|0.7|0.6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7|0.8|0.7|0.8|0.9|0.4|0.9|0.4|0.4|0.5|0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381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2</vt:lpstr>
      <vt:lpstr>Изящная</vt:lpstr>
      <vt:lpstr>                      </vt:lpstr>
      <vt:lpstr> Глобальний маркетинг</vt:lpstr>
      <vt:lpstr>Тенденції, що вплинули на глобальний маркетинг</vt:lpstr>
      <vt:lpstr>На Динаміку світової торгівлі впливають:</vt:lpstr>
      <vt:lpstr>  зростання економічної інтеграції</vt:lpstr>
      <vt:lpstr>      Теорія конкурентних переваг  М. Портера  </vt:lpstr>
      <vt:lpstr>Презентация PowerPoint</vt:lpstr>
      <vt:lpstr>  </vt:lpstr>
      <vt:lpstr> стратегії роботи на міжнародному ринку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Проведення маркетингових досліджень на ринку</dc:title>
  <dc:creator>Галя</dc:creator>
  <cp:lastModifiedBy>Валя</cp:lastModifiedBy>
  <cp:revision>84</cp:revision>
  <dcterms:created xsi:type="dcterms:W3CDTF">2016-05-16T17:45:56Z</dcterms:created>
  <dcterms:modified xsi:type="dcterms:W3CDTF">2016-12-05T12:33:48Z</dcterms:modified>
</cp:coreProperties>
</file>