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74" r:id="rId3"/>
    <p:sldId id="259" r:id="rId4"/>
    <p:sldId id="261" r:id="rId5"/>
    <p:sldId id="262" r:id="rId6"/>
    <p:sldId id="263" r:id="rId7"/>
    <p:sldId id="271" r:id="rId8"/>
    <p:sldId id="273" r:id="rId9"/>
    <p:sldId id="272" r:id="rId10"/>
    <p:sldId id="275" r:id="rId11"/>
    <p:sldId id="266" r:id="rId1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06" autoAdjust="0"/>
  </p:normalViewPr>
  <p:slideViewPr>
    <p:cSldViewPr>
      <p:cViewPr varScale="1">
        <p:scale>
          <a:sx n="74" d="100"/>
          <a:sy n="74" d="100"/>
        </p:scale>
        <p:origin x="1000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76DE6-7F4B-4C2F-AE1B-C35CC7DE38A2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FA967-2445-4319-B50D-921CA94019B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3ED50-35DD-4130-B1D7-249C192188D9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83039-3616-4167-9B80-974E7E00872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17D35-4D5D-47AD-869F-A9DD6C72CE70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B03FD-893E-478F-AD23-74895BE609F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A01BD-DC2B-4E2F-8ECF-09780017FDF8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76944-D5BB-4244-B299-2BC45C7F8CB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5A8CF-9201-428B-8395-1B31CD95A0FD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BBC2185-E991-452E-ACA1-51D0436E55C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627CE-16F7-48A7-B7FD-BDBF597594CB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4C682-2FDA-4C69-B130-2D499EACE8B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2E4FA-865F-417E-BE89-0DAA3FCF8ED0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9EC61-4A21-4D06-AE06-B98F387E4721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6092F-DE68-47C7-BB12-C3F868F48E11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72B6D-69D2-44FF-AFD6-CD25E1C0C11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B7616-90E1-4121-A9CE-58D4AF7CBA69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D96C2-9C99-49C8-A40E-989DB7FA9BD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D8BE4-C337-4F97-8912-83BA3F303B75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44DF0-B4A6-41C1-B974-E340FD5A2691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607A4-FBEC-4D4C-A5F9-7E0BDFD70788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E4A5A-9D94-4DCB-89FE-724419AE6D0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AE777A0-85E4-4D84-9BED-E51BDD14535A}" type="datetimeFigureOut">
              <a:rPr lang="uk-UA" smtClean="0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1B01483-1FCB-4256-BD43-3CB3026B19A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7989888" cy="3240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FF5050"/>
                </a:solidFill>
              </a:rPr>
              <a:t>Поведінка споживача </a:t>
            </a:r>
            <a:endParaRPr lang="uk-UA" b="1" i="1" dirty="0">
              <a:solidFill>
                <a:srgbClr val="FF5050"/>
              </a:solidFill>
            </a:endParaRPr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2046" y="4107234"/>
            <a:ext cx="5832648" cy="274654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Рисунок 4" descr="Результат пошуку зображень за запитом &quot;процес прийняття рішення про купівлю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286124"/>
            <a:ext cx="5656147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Результат пошуку зображень за запитом &quot;поведінка споживача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500307"/>
            <a:ext cx="6786610" cy="435769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Результат пошуку зображень за запитом &quot;е-р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600200" y="714356"/>
            <a:ext cx="7086600" cy="564360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Істотною інновацією у процесі здійснення закупівлі організаціями-покупцями стало створення в 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інтернеті 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торговельних співтовариств, названих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Е-ринками, 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які об’єднують організації-споживачі з організаціями-постачальниками. 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788" y="260350"/>
            <a:ext cx="7773987" cy="1597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Онлайн-закупівля на ринках організацій має свої </a:t>
            </a:r>
            <a:r>
              <a:rPr lang="uk-UA" dirty="0" smtClean="0"/>
              <a:t>особливості. 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46125" y="2143116"/>
            <a:ext cx="7772400" cy="153353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По-перше, організації-споживачі зацікавлені в одержанні від постачальника своєчасної інформації про придатність продукту, його технічні характеристики, умови використання, необхідність сервісного обслуговування, ціну, графік поставок тощо. Таку інформацію можна швидко поширювати за допомогою </a:t>
            </a:r>
            <a:r>
              <a:rPr lang="uk-UA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інтернету</a:t>
            </a:r>
            <a:r>
              <a:rPr lang="uk-UA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По-друге, ця технологія дозволяє істотно скоротити витрати на збут за рахунок охоплення одразу значної кількості клієнтів.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По-третє, торговельні посередники зрозуміли, що </a:t>
            </a:r>
            <a:r>
              <a:rPr lang="uk-UA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інтернет </a:t>
            </a:r>
            <a:r>
              <a:rPr lang="uk-UA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може скоротити маркетингові витрати, особливо на продаж і рекламу, та поповнити базу даних потенційних покупців різних видів продуктів і послуг.</a:t>
            </a:r>
            <a:endParaRPr lang="uk-UA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6" name="AutoShape 8" descr="Результат пошуку зображень за запитом &quot;е-р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Результат пошуку зображень за запитом &quot;е-р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Результат пошуку зображень за запитом &quot;е-р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Результат пошуку зображень за запитом &quot;е-р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Результат пошуку зображень за запитом &quot;е-р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Результат пошуку зображень за запитом &quot;е-р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Результат пошуку зображень за запитом &quot;е-р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 descr="Результат пошуку зображень за запитом &quot;е-р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Результат пошуку зображень за запитом &quot;е-р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4" name="Picture 26" descr="Результат пошуку зображень за запитом &quot;е-рин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63464">
            <a:off x="6287183" y="4964481"/>
            <a:ext cx="4102478" cy="252781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7772400" cy="1595438"/>
          </a:xfrm>
          <a:ln>
            <a:noFill/>
          </a:ln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Поведінка споживача 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366963"/>
            <a:ext cx="7772400" cy="3424237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є сукупністю дій, які людина здійснює під час купівлі та використання товару, включаючи інтелектуальні та соціальні процеси, що передують цим діям і йдуть за ними.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 descr="Вплив олімпійської символіки як торгової марки на поведінку споживач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71942"/>
            <a:ext cx="5053008" cy="2534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100" b="1" i="1" dirty="0" smtClean="0">
                <a:solidFill>
                  <a:srgbClr val="FFC000"/>
                </a:solidFill>
              </a:rPr>
              <a:t>Процес прийняття рішення про купівлю</a:t>
            </a:r>
            <a:endParaRPr lang="uk-UA" i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 1) усвідомлення проблеми: відчуття потреби; </a:t>
            </a:r>
          </a:p>
          <a:p>
            <a:r>
              <a:rPr lang="uk-UA" dirty="0" smtClean="0"/>
              <a:t>2) пошук інформації: визначення цінності; </a:t>
            </a:r>
          </a:p>
          <a:p>
            <a:r>
              <a:rPr lang="uk-UA" dirty="0" smtClean="0"/>
              <a:t>3) оцінка варіантів: визначення вартості;</a:t>
            </a:r>
          </a:p>
          <a:p>
            <a:r>
              <a:rPr lang="uk-UA" dirty="0" smtClean="0"/>
              <a:t>4) рішення про купівлю: купівля споживчої цінності;</a:t>
            </a:r>
          </a:p>
          <a:p>
            <a:r>
              <a:rPr lang="uk-UA" dirty="0" smtClean="0"/>
              <a:t> 5) поведінка після купівлі: відчуття цінності у процесі споживання чи використання.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44" name="Picture 4" descr="Результат пошуку зображень за запитом &quot;поведінка споживача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702520"/>
            <a:ext cx="4329112" cy="276582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229600" cy="61864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i="1" dirty="0" smtClean="0"/>
              <a:t>Чинники, що впливають на процес прийняття споживачем рішення про купівлю:</a:t>
            </a:r>
          </a:p>
          <a:p>
            <a:r>
              <a:rPr lang="uk-UA" b="1" i="1" dirty="0" smtClean="0"/>
              <a:t>психологічні</a:t>
            </a:r>
            <a:r>
              <a:rPr lang="uk-UA" b="1" i="1" dirty="0" smtClean="0"/>
              <a:t>;</a:t>
            </a:r>
          </a:p>
          <a:p>
            <a:r>
              <a:rPr lang="uk-UA" b="1" i="1" dirty="0" smtClean="0"/>
              <a:t>особистісні</a:t>
            </a:r>
            <a:r>
              <a:rPr lang="uk-UA" b="1" i="1" dirty="0" smtClean="0"/>
              <a:t>;</a:t>
            </a:r>
          </a:p>
          <a:p>
            <a:r>
              <a:rPr lang="uk-UA" b="1" i="1" dirty="0" smtClean="0"/>
              <a:t>соціокультурні</a:t>
            </a:r>
            <a:r>
              <a:rPr lang="uk-UA" b="1" i="1" dirty="0" smtClean="0"/>
              <a:t>;</a:t>
            </a:r>
          </a:p>
          <a:p>
            <a:r>
              <a:rPr lang="uk-UA" b="1" i="1" dirty="0"/>
              <a:t>с</a:t>
            </a:r>
            <a:r>
              <a:rPr lang="uk-UA" b="1" i="1" dirty="0" smtClean="0"/>
              <a:t>итуаційні</a:t>
            </a:r>
            <a:r>
              <a:rPr lang="uk-UA" b="1" i="1" dirty="0" smtClean="0"/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  <p:pic>
        <p:nvPicPr>
          <p:cNvPr id="4" name="Рисунок 3" descr="adv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0000">
            <a:off x="5410257" y="4325897"/>
            <a:ext cx="3440382" cy="216024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Рисунок 4" descr="sertifika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6152">
            <a:off x="2918261" y="4397550"/>
            <a:ext cx="2482592" cy="2221984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6" name="Рисунок 5" descr="5874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99685">
            <a:off x="171431" y="4457964"/>
            <a:ext cx="2604163" cy="196092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9218" name="Picture 2" descr="Результат пошуку зображень за запитом &quot;поведінка споживача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286256"/>
            <a:ext cx="3589144" cy="2214578"/>
          </a:xfrm>
          <a:prstGeom prst="rect">
            <a:avLst/>
          </a:prstGeom>
          <a:noFill/>
        </p:spPr>
      </p:pic>
      <p:pic>
        <p:nvPicPr>
          <p:cNvPr id="9220" name="Picture 4" descr="Результат пошуку зображень за запитом &quot;поведінка споживача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1714488"/>
            <a:ext cx="3505200" cy="2619375"/>
          </a:xfrm>
          <a:prstGeom prst="rect">
            <a:avLst/>
          </a:prstGeom>
          <a:noFill/>
        </p:spPr>
      </p:pic>
      <p:pic>
        <p:nvPicPr>
          <p:cNvPr id="9222" name="Picture 6" descr="Результат пошуку зображень за запитом &quot;поведінка споживача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50609">
            <a:off x="2603611" y="4309745"/>
            <a:ext cx="2822239" cy="2314616"/>
          </a:xfrm>
          <a:prstGeom prst="rect">
            <a:avLst/>
          </a:prstGeom>
          <a:noFill/>
        </p:spPr>
      </p:pic>
      <p:pic>
        <p:nvPicPr>
          <p:cNvPr id="9224" name="Picture 8" descr="Результат пошуку зображень за запитом &quot;поведінка споживача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357694"/>
            <a:ext cx="3000364" cy="21431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92D050"/>
                </a:solidFill>
              </a:rPr>
              <a:t>Організації-покупці</a:t>
            </a:r>
            <a:endParaRPr lang="uk-UA" sz="3200" b="1" dirty="0">
              <a:solidFill>
                <a:srgbClr val="FF6699"/>
              </a:solidFill>
            </a:endParaRPr>
          </a:p>
        </p:txBody>
      </p:sp>
      <p:pic>
        <p:nvPicPr>
          <p:cNvPr id="8196" name="Picture 4" descr="Результат пошуку зображень за запитом &quot;ринок організацій-споживачів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852" b="1852"/>
          <a:stretch>
            <a:fillRect/>
          </a:stretch>
        </p:blipFill>
        <p:spPr bwMode="auto">
          <a:xfrm>
            <a:off x="3563888" y="1928802"/>
            <a:ext cx="5486400" cy="39624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/>
        <p:txBody>
          <a:bodyPr numCol="2">
            <a:noAutofit/>
          </a:bodyPr>
          <a:lstStyle/>
          <a:p>
            <a:pPr>
              <a:buNone/>
            </a:pPr>
            <a:r>
              <a:rPr lang="uk-UA" sz="1600" dirty="0" smtClean="0">
                <a:solidFill>
                  <a:srgbClr val="92D050"/>
                </a:solidFill>
              </a:rPr>
              <a:t> </a:t>
            </a:r>
            <a:endParaRPr lang="ru-RU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 </a:t>
            </a:r>
            <a:endParaRPr lang="uk-UA" dirty="0">
              <a:solidFill>
                <a:srgbClr val="92D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571612"/>
            <a:ext cx="32861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uk-UA" sz="2000" dirty="0" smtClean="0">
                <a:solidFill>
                  <a:srgbClr val="92D050"/>
                </a:solidFill>
                <a:latin typeface="Times New Roman"/>
                <a:cs typeface="+mn-cs"/>
              </a:rPr>
              <a:t> </a:t>
            </a:r>
            <a:r>
              <a:rPr lang="uk-UA" sz="2000" dirty="0" smtClean="0">
                <a:solidFill>
                  <a:prstClr val="white"/>
                </a:solidFill>
                <a:latin typeface="Times New Roman"/>
                <a:cs typeface="+mn-cs"/>
              </a:rPr>
              <a:t>це </a:t>
            </a:r>
            <a:r>
              <a:rPr lang="uk-UA" sz="2000" dirty="0" smtClean="0">
                <a:solidFill>
                  <a:prstClr val="white"/>
                </a:solidFill>
                <a:latin typeface="Times New Roman"/>
                <a:cs typeface="+mn-cs"/>
              </a:rPr>
              <a:t>–  виробники</a:t>
            </a:r>
            <a:r>
              <a:rPr lang="uk-UA" sz="2000" dirty="0" smtClean="0">
                <a:solidFill>
                  <a:prstClr val="white"/>
                </a:solidFill>
                <a:latin typeface="Times New Roman"/>
                <a:cs typeface="+mn-cs"/>
              </a:rPr>
              <a:t>,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uk-UA" sz="2000" dirty="0" smtClean="0">
                <a:solidFill>
                  <a:prstClr val="white"/>
                </a:solidFill>
                <a:latin typeface="Times New Roman"/>
                <a:cs typeface="+mn-cs"/>
              </a:rPr>
              <a:t> </a:t>
            </a:r>
            <a:r>
              <a:rPr lang="uk-UA" sz="2000" dirty="0" smtClean="0">
                <a:solidFill>
                  <a:prstClr val="white"/>
                </a:solidFill>
                <a:latin typeface="Times New Roman"/>
                <a:cs typeface="+mn-cs"/>
              </a:rPr>
              <a:t>оптово-роздрібні </a:t>
            </a:r>
            <a:r>
              <a:rPr lang="uk-UA" sz="2000" dirty="0" smtClean="0">
                <a:solidFill>
                  <a:prstClr val="white"/>
                </a:solidFill>
                <a:latin typeface="Times New Roman"/>
                <a:cs typeface="+mn-cs"/>
              </a:rPr>
              <a:t>торговці,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uk-UA" sz="2000" dirty="0" smtClean="0">
                <a:solidFill>
                  <a:prstClr val="white"/>
                </a:solidFill>
                <a:latin typeface="Times New Roman"/>
                <a:cs typeface="+mn-cs"/>
              </a:rPr>
              <a:t>державні установи, 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uk-UA" sz="2000" dirty="0" smtClean="0">
                <a:solidFill>
                  <a:prstClr val="white"/>
                </a:solidFill>
                <a:latin typeface="Times New Roman"/>
                <a:cs typeface="+mn-cs"/>
              </a:rPr>
              <a:t>некомерційні організації,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uk-UA" sz="2000" dirty="0" smtClean="0">
                <a:solidFill>
                  <a:prstClr val="white"/>
                </a:solidFill>
                <a:latin typeface="Times New Roman"/>
                <a:cs typeface="+mn-cs"/>
              </a:rPr>
              <a:t>      які купують продукти і послуги для власного використання або перепродажу</a:t>
            </a:r>
            <a:endParaRPr lang="ru-RU" sz="20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1873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C000"/>
                </a:solidFill>
              </a:rPr>
              <a:t> </a:t>
            </a:r>
            <a:r>
              <a:rPr lang="uk-UA" dirty="0" smtClean="0"/>
              <a:t>Організації-покупці функціонують на ринках чотирьох типів:</a:t>
            </a:r>
            <a:endParaRPr lang="uk-UA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9500"/>
            <a:ext cx="8229600" cy="403225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ринку </a:t>
            </a: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товарів </a:t>
            </a: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промислового</a:t>
            </a:r>
          </a:p>
          <a:p>
            <a:pPr>
              <a:buNone/>
              <a:defRPr/>
            </a:pP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призначення, </a:t>
            </a:r>
          </a:p>
          <a:p>
            <a:pPr>
              <a:buNone/>
              <a:defRPr/>
            </a:pP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ринку </a:t>
            </a: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торговельних посередників, </a:t>
            </a:r>
          </a:p>
          <a:p>
            <a:pPr>
              <a:buNone/>
              <a:defRPr/>
            </a:pP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ринку </a:t>
            </a: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державних </a:t>
            </a: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установ,</a:t>
            </a:r>
            <a:endParaRPr lang="uk-UA" sz="4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  <a:defRPr/>
            </a:pP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ринку </a:t>
            </a: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некомерційних організацій.</a:t>
            </a:r>
            <a:endParaRPr lang="ru-RU" sz="4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4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Особливості ринку організацій: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 Попит на товари на ринку організацій визначається попитом на споживчому ринку;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2. На ринку організацій є менше покупців, які, як </a:t>
            </a: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правило, </a:t>
            </a: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географічно зосереджені;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 Основну частину закупівель здійснює кілька покупців;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4. Обсяги закупівлі є великими;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5. Товари  для потреб організацій закуповують професійно підготовлені агенти.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72400" cy="1166801"/>
          </a:xfrm>
        </p:spPr>
        <p:txBody>
          <a:bodyPr>
            <a:normAutofit/>
          </a:bodyPr>
          <a:lstStyle/>
          <a:p>
            <a:r>
              <a:rPr lang="uk-UA" sz="28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Типи закупівель на ринку організацій</a:t>
            </a:r>
            <a:endParaRPr lang="ru-RU" sz="2800" dirty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330" y="1571613"/>
            <a:ext cx="7772870" cy="4219588"/>
          </a:xfrm>
        </p:spPr>
        <p:txBody>
          <a:bodyPr>
            <a:noAutofit/>
          </a:bodyPr>
          <a:lstStyle/>
          <a:p>
            <a:pPr lvl="0"/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Повторна закупівля без змін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покупець або менеджер із закупівель регулярно замовляє в одного з постачальників один і той самий товар, який уже використовується у компанії.  </a:t>
            </a: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Повторна закупівля з модифікацією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користувачі,  особи, які впливають на рішення і приймають його, прагнуть внести зміни у технічні характеристики товару, ціну, графік і умови постачань або замінити постачальника. </a:t>
            </a: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Нова закупівля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організація стає покупцем продукту або послуги вперше. 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1595438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Процес прийняття рішення про покупку на ринку підприємств включає такі етапи: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/>
              <a:t>1. Усвідомлення потреб виробництва. </a:t>
            </a:r>
            <a:r>
              <a:rPr lang="uk-UA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uk-UA" sz="2000" b="1" dirty="0" smtClean="0"/>
              <a:t>2. Узагальнений опис потреб. </a:t>
            </a:r>
            <a:r>
              <a:rPr lang="uk-UA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uk-UA" sz="2000" b="1" dirty="0" smtClean="0"/>
              <a:t>3. Оцінювання характеристик товару</a:t>
            </a:r>
            <a:r>
              <a:rPr lang="uk-UA" sz="2000" dirty="0" smtClean="0"/>
              <a:t>.  </a:t>
            </a:r>
            <a:endParaRPr lang="ru-RU" sz="2000" dirty="0" smtClean="0"/>
          </a:p>
          <a:p>
            <a:pPr>
              <a:buNone/>
            </a:pPr>
            <a:r>
              <a:rPr lang="uk-UA" sz="2000" b="1" dirty="0" smtClean="0"/>
              <a:t>4. Пошук потенційних постачальників. </a:t>
            </a:r>
            <a:r>
              <a:rPr lang="uk-UA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uk-UA" sz="2000" b="1" dirty="0" smtClean="0"/>
              <a:t>5. Вивчення пропозицій від кваліфікованих постачальників. </a:t>
            </a:r>
            <a:r>
              <a:rPr lang="uk-UA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uk-UA" sz="2000" b="1" dirty="0" smtClean="0"/>
              <a:t>6. Остаточний вибір постачальника. </a:t>
            </a:r>
            <a:r>
              <a:rPr lang="uk-UA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uk-UA" sz="2000" b="1" dirty="0" smtClean="0"/>
              <a:t>7. Розробка процедури видачі замовлення.</a:t>
            </a:r>
            <a:r>
              <a:rPr lang="uk-UA" sz="2000" dirty="0" smtClean="0"/>
              <a:t>  </a:t>
            </a:r>
            <a:endParaRPr lang="ru-RU" sz="2000" dirty="0" smtClean="0"/>
          </a:p>
          <a:p>
            <a:pPr>
              <a:buNone/>
            </a:pPr>
            <a:r>
              <a:rPr lang="uk-UA" sz="2000" b="1" dirty="0" smtClean="0"/>
              <a:t>8. Оцінювання роботи постачальника</a:t>
            </a:r>
            <a:endParaRPr lang="ru-RU" sz="2000" dirty="0"/>
          </a:p>
        </p:txBody>
      </p:sp>
      <p:pic>
        <p:nvPicPr>
          <p:cNvPr id="5" name="Рисунок 4" descr="miniatura_Marketing_researches_indus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797152"/>
            <a:ext cx="2736304" cy="18329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123" name="Picture 3" descr="Результат пошуку зображень за запитом &quot;ринок організацій-споживачів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572008"/>
            <a:ext cx="392909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1|1.2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8|0.7|0.5|0.3|0.3|0.6|0.4|0.4|0.9|0.4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|0.9|0.7|0.7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1|1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641</TotalTime>
  <Words>492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Поведінка споживача </vt:lpstr>
      <vt:lpstr>Поведінка споживача  </vt:lpstr>
      <vt:lpstr>Процес прийняття рішення про купівлю</vt:lpstr>
      <vt:lpstr>Презентация PowerPoint</vt:lpstr>
      <vt:lpstr>Організації-покупці</vt:lpstr>
      <vt:lpstr> Організації-покупці функціонують на ринках чотирьох типів:</vt:lpstr>
      <vt:lpstr>Особливості ринку організацій:</vt:lpstr>
      <vt:lpstr>Типи закупівель на ринку організацій</vt:lpstr>
      <vt:lpstr>Процес прийняття рішення про покупку на ринку підприємств включає такі етапи:</vt:lpstr>
      <vt:lpstr>  </vt:lpstr>
      <vt:lpstr>Онлайн-закупівля на ринках організацій має свої особливості.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Проведення маркетингових досліджень на ринку</dc:title>
  <dc:creator>Галя</dc:creator>
  <cp:lastModifiedBy>Валя</cp:lastModifiedBy>
  <cp:revision>83</cp:revision>
  <dcterms:created xsi:type="dcterms:W3CDTF">2016-05-16T17:45:56Z</dcterms:created>
  <dcterms:modified xsi:type="dcterms:W3CDTF">2016-12-05T12:18:16Z</dcterms:modified>
</cp:coreProperties>
</file>