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62" r:id="rId3"/>
    <p:sldId id="263" r:id="rId4"/>
    <p:sldId id="256" r:id="rId5"/>
    <p:sldId id="257" r:id="rId6"/>
    <p:sldId id="258" r:id="rId7"/>
    <p:sldId id="264" r:id="rId8"/>
    <p:sldId id="259" r:id="rId9"/>
    <p:sldId id="260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00" y="-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F830DE47-7445-489F-ABB8-535CCB0E53BF}" type="datetimeFigureOut">
              <a:rPr lang="ru-RU" smtClean="0"/>
              <a:pPr/>
              <a:t>05.12.2016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23937B2-4A6B-4DB1-90E2-101CAA809F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8000" dirty="0" smtClean="0"/>
              <a:t>Маркетинг –</a:t>
            </a:r>
            <a:endParaRPr lang="ru-RU" sz="8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3200" b="1" dirty="0" smtClean="0"/>
              <a:t>механізм створення цінностей і </a:t>
            </a:r>
            <a:endParaRPr lang="ru-RU" sz="3200" dirty="0" smtClean="0"/>
          </a:p>
          <a:p>
            <a:r>
              <a:rPr lang="uk-UA" sz="3200" b="1" dirty="0" smtClean="0"/>
              <a:t>зв’язків зі споживачами</a:t>
            </a:r>
            <a:endParaRPr lang="ru-RU" sz="3200" dirty="0" smtClean="0"/>
          </a:p>
          <a:p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1285884"/>
          </a:xfrm>
        </p:spPr>
        <p:txBody>
          <a:bodyPr>
            <a:noAutofit/>
          </a:bodyPr>
          <a:lstStyle/>
          <a:p>
            <a:r>
              <a:rPr lang="ru-RU" sz="2400" b="1" dirty="0" err="1" smtClean="0"/>
              <a:t>Концепція</a:t>
            </a:r>
            <a:r>
              <a:rPr lang="ru-RU" sz="2400" b="1" dirty="0" smtClean="0"/>
              <a:t> маркетингу</a:t>
            </a:r>
            <a:r>
              <a:rPr lang="ru-RU" sz="2400" dirty="0" smtClean="0"/>
              <a:t> </a:t>
            </a:r>
            <a:r>
              <a:rPr lang="ru-RU" sz="2400" dirty="0" smtClean="0"/>
              <a:t>– </a:t>
            </a:r>
            <a:r>
              <a:rPr lang="ru-RU" sz="2400" dirty="0" err="1" smtClean="0"/>
              <a:t>це</a:t>
            </a:r>
            <a:r>
              <a:rPr lang="ru-RU" sz="2400" dirty="0" smtClean="0"/>
              <a:t> </a:t>
            </a:r>
            <a:r>
              <a:rPr lang="ru-RU" sz="2400" dirty="0" err="1" smtClean="0"/>
              <a:t>орієнтована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споживача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інтегрована</a:t>
            </a:r>
            <a:r>
              <a:rPr lang="ru-RU" sz="2400" dirty="0" smtClean="0"/>
              <a:t> </a:t>
            </a:r>
            <a:r>
              <a:rPr lang="ru-RU" sz="2400" dirty="0" err="1" smtClean="0"/>
              <a:t>цільова</a:t>
            </a:r>
            <a:r>
              <a:rPr lang="ru-RU" sz="2400" dirty="0" smtClean="0"/>
              <a:t> </a:t>
            </a:r>
            <a:r>
              <a:rPr lang="ru-RU" sz="2400" dirty="0" err="1" smtClean="0"/>
              <a:t>філософія</a:t>
            </a:r>
            <a:r>
              <a:rPr lang="ru-RU" sz="2400" dirty="0" smtClean="0"/>
              <a:t> </a:t>
            </a:r>
            <a:r>
              <a:rPr lang="ru-RU" sz="2400" dirty="0" err="1" smtClean="0"/>
              <a:t>фірми</a:t>
            </a:r>
            <a:r>
              <a:rPr lang="ru-RU" sz="2400" dirty="0" smtClean="0"/>
              <a:t>, </a:t>
            </a:r>
            <a:r>
              <a:rPr lang="ru-RU" sz="2400" dirty="0" err="1" smtClean="0"/>
              <a:t>організації</a:t>
            </a:r>
            <a:r>
              <a:rPr lang="ru-RU" sz="2400" dirty="0" smtClean="0"/>
              <a:t> </a:t>
            </a:r>
            <a:r>
              <a:rPr lang="ru-RU" sz="2400" dirty="0" err="1" smtClean="0"/>
              <a:t>чи</a:t>
            </a:r>
            <a:r>
              <a:rPr lang="ru-RU" sz="2400" dirty="0" smtClean="0"/>
              <a:t> </a:t>
            </a:r>
            <a:r>
              <a:rPr lang="ru-RU" sz="2400" dirty="0" err="1" smtClean="0"/>
              <a:t>людини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214554"/>
            <a:ext cx="8643998" cy="432511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ru-RU" sz="2000" dirty="0" smtClean="0"/>
              <a:t>1. </a:t>
            </a:r>
            <a:r>
              <a:rPr lang="ru-RU" sz="2000" dirty="0" err="1" smtClean="0"/>
              <a:t>Виробнича</a:t>
            </a:r>
            <a:r>
              <a:rPr lang="ru-RU" sz="2000" dirty="0" smtClean="0"/>
              <a:t> (</a:t>
            </a:r>
            <a:r>
              <a:rPr lang="ru-RU" sz="2000" dirty="0" smtClean="0"/>
              <a:t>30–50 </a:t>
            </a:r>
            <a:r>
              <a:rPr lang="ru-RU" sz="2000" dirty="0" err="1" smtClean="0"/>
              <a:t>рр</a:t>
            </a:r>
            <a:r>
              <a:rPr lang="ru-RU" sz="2000" dirty="0" smtClean="0"/>
              <a:t>.) –</a:t>
            </a:r>
            <a:r>
              <a:rPr lang="ru-RU" sz="2000" dirty="0" smtClean="0"/>
              <a:t> 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вдосконалення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 </a:t>
            </a:r>
            <a:r>
              <a:rPr lang="ru-RU" sz="2000" dirty="0" smtClean="0"/>
              <a:t>– </a:t>
            </a:r>
            <a:r>
              <a:rPr lang="ru-RU" sz="2000" dirty="0" smtClean="0"/>
              <a:t>продукт </a:t>
            </a:r>
            <a:r>
              <a:rPr lang="ru-RU" sz="2000" dirty="0" err="1" smtClean="0"/>
              <a:t>або</a:t>
            </a:r>
            <a:r>
              <a:rPr lang="ru-RU" sz="2000" dirty="0" smtClean="0"/>
              <a:t> товар </a:t>
            </a:r>
            <a:r>
              <a:rPr lang="ru-RU" sz="2000" dirty="0" err="1" smtClean="0"/>
              <a:t>може</a:t>
            </a:r>
            <a:r>
              <a:rPr lang="ru-RU" sz="2000" dirty="0" smtClean="0"/>
              <a:t> бути </a:t>
            </a:r>
            <a:r>
              <a:rPr lang="ru-RU" sz="2000" dirty="0" err="1" smtClean="0"/>
              <a:t>доступним</a:t>
            </a:r>
            <a:r>
              <a:rPr lang="ru-RU" sz="2000" dirty="0" smtClean="0"/>
              <a:t> для </a:t>
            </a:r>
            <a:r>
              <a:rPr lang="ru-RU" sz="2000" dirty="0" err="1" smtClean="0"/>
              <a:t>споживача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підвищується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ефективність</a:t>
            </a:r>
            <a:r>
              <a:rPr lang="ru-RU" sz="2000" dirty="0" smtClean="0"/>
              <a:t> </a:t>
            </a:r>
            <a:r>
              <a:rPr lang="ru-RU" sz="2000" dirty="0" err="1" smtClean="0"/>
              <a:t>виробництва</a:t>
            </a:r>
            <a:r>
              <a:rPr lang="ru-RU" sz="2000" dirty="0" smtClean="0"/>
              <a:t> і </a:t>
            </a:r>
            <a:r>
              <a:rPr lang="ru-RU" sz="2000" dirty="0" err="1" smtClean="0"/>
              <a:t>розподілу</a:t>
            </a:r>
            <a:r>
              <a:rPr lang="ru-RU" sz="2000" dirty="0" smtClean="0"/>
              <a:t> товару.</a:t>
            </a:r>
          </a:p>
          <a:p>
            <a:r>
              <a:rPr lang="ru-RU" sz="2000" dirty="0" smtClean="0"/>
              <a:t>2. 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вдосконалення</a:t>
            </a:r>
            <a:r>
              <a:rPr lang="ru-RU" sz="2000" dirty="0" smtClean="0"/>
              <a:t> товару </a:t>
            </a:r>
            <a:r>
              <a:rPr lang="ru-RU" sz="2000" dirty="0" smtClean="0"/>
              <a:t>– </a:t>
            </a:r>
            <a:r>
              <a:rPr lang="ru-RU" sz="2000" dirty="0" err="1"/>
              <a:t>п</a:t>
            </a:r>
            <a:r>
              <a:rPr lang="ru-RU" sz="2000" dirty="0" err="1" smtClean="0"/>
              <a:t>родуктова</a:t>
            </a:r>
            <a:r>
              <a:rPr lang="ru-RU" sz="2000" dirty="0" smtClean="0"/>
              <a:t> </a:t>
            </a:r>
            <a:r>
              <a:rPr lang="ru-RU" sz="2000" dirty="0" smtClean="0"/>
              <a:t>– </a:t>
            </a:r>
            <a:r>
              <a:rPr lang="ru-RU" sz="2000" dirty="0" err="1" smtClean="0"/>
              <a:t>споживачам</a:t>
            </a:r>
            <a:r>
              <a:rPr lang="ru-RU" sz="2000" dirty="0" smtClean="0"/>
              <a:t> </a:t>
            </a:r>
            <a:r>
              <a:rPr lang="ru-RU" sz="2000" dirty="0" err="1" smtClean="0"/>
              <a:t>потрібний</a:t>
            </a:r>
            <a:r>
              <a:rPr lang="ru-RU" sz="2000" dirty="0" smtClean="0"/>
              <a:t> товар з </a:t>
            </a:r>
            <a:r>
              <a:rPr lang="ru-RU" sz="2000" dirty="0" err="1" smtClean="0"/>
              <a:t>найкращими</a:t>
            </a:r>
            <a:r>
              <a:rPr lang="ru-RU" sz="2000" dirty="0" smtClean="0"/>
              <a:t> </a:t>
            </a:r>
            <a:r>
              <a:rPr lang="ru-RU" sz="2000" dirty="0" err="1" smtClean="0"/>
              <a:t>споживчими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властивостями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3. 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інтенсифікації</a:t>
            </a:r>
            <a:r>
              <a:rPr lang="ru-RU" sz="2000" dirty="0" smtClean="0"/>
              <a:t> </a:t>
            </a:r>
            <a:r>
              <a:rPr lang="ru-RU" sz="2000" dirty="0" err="1" smtClean="0"/>
              <a:t>комерційних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зусиль</a:t>
            </a:r>
            <a:r>
              <a:rPr lang="ru-RU" sz="2000" dirty="0" smtClean="0"/>
              <a:t> (</a:t>
            </a:r>
            <a:r>
              <a:rPr lang="ru-RU" sz="2000" dirty="0" err="1" smtClean="0"/>
              <a:t>збуту</a:t>
            </a:r>
            <a:r>
              <a:rPr lang="ru-RU" sz="2000" dirty="0" smtClean="0"/>
              <a:t>) </a:t>
            </a:r>
            <a:r>
              <a:rPr lang="ru-RU" sz="2000" dirty="0" smtClean="0"/>
              <a:t>–</a:t>
            </a:r>
            <a:r>
              <a:rPr lang="ru-RU" sz="2000" dirty="0" err="1"/>
              <a:t>к</a:t>
            </a:r>
            <a:r>
              <a:rPr lang="ru-RU" sz="2000" dirty="0" err="1" smtClean="0"/>
              <a:t>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продажів</a:t>
            </a:r>
            <a:r>
              <a:rPr lang="ru-RU" sz="2000" dirty="0" smtClean="0"/>
              <a:t> (</a:t>
            </a:r>
            <a:r>
              <a:rPr lang="ru-RU" sz="2000" dirty="0" smtClean="0"/>
              <a:t>50–і </a:t>
            </a:r>
            <a:r>
              <a:rPr lang="ru-RU" sz="2000" dirty="0" err="1" smtClean="0"/>
              <a:t>рр</a:t>
            </a:r>
            <a:r>
              <a:rPr lang="ru-RU" sz="2000" dirty="0" smtClean="0"/>
              <a:t>.) – </a:t>
            </a:r>
            <a:r>
              <a:rPr lang="ru-RU" sz="2000" dirty="0" err="1" smtClean="0"/>
              <a:t>споживачі</a:t>
            </a:r>
            <a:r>
              <a:rPr lang="ru-RU" sz="2000" dirty="0" smtClean="0"/>
              <a:t> не </a:t>
            </a:r>
            <a:r>
              <a:rPr lang="ru-RU" sz="2000" dirty="0" err="1" smtClean="0"/>
              <a:t>купуватимуть</a:t>
            </a:r>
            <a:r>
              <a:rPr lang="ru-RU" sz="2000" dirty="0" smtClean="0"/>
              <a:t> </a:t>
            </a:r>
            <a:r>
              <a:rPr lang="ru-RU" sz="2000" dirty="0" err="1" smtClean="0"/>
              <a:t>товари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в </a:t>
            </a:r>
            <a:r>
              <a:rPr lang="ru-RU" sz="2000" dirty="0" err="1" smtClean="0"/>
              <a:t>достатніх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обсягах</a:t>
            </a:r>
            <a:r>
              <a:rPr lang="ru-RU" sz="2000" dirty="0" smtClean="0"/>
              <a:t>, </a:t>
            </a:r>
            <a:r>
              <a:rPr lang="ru-RU" sz="2000" dirty="0" err="1" smtClean="0"/>
              <a:t>якщо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організація</a:t>
            </a:r>
            <a:r>
              <a:rPr lang="ru-RU" sz="2000" dirty="0" smtClean="0"/>
              <a:t> не </a:t>
            </a:r>
            <a:r>
              <a:rPr lang="ru-RU" sz="2000" dirty="0" err="1" smtClean="0"/>
              <a:t>зробить</a:t>
            </a:r>
            <a:r>
              <a:rPr lang="ru-RU" sz="2000" dirty="0" smtClean="0"/>
              <a:t> </a:t>
            </a:r>
            <a:r>
              <a:rPr lang="ru-RU" sz="2000" dirty="0" err="1" smtClean="0"/>
              <a:t>значних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зусиль</a:t>
            </a:r>
            <a:r>
              <a:rPr lang="ru-RU" sz="2000" dirty="0" smtClean="0"/>
              <a:t> у </a:t>
            </a:r>
            <a:r>
              <a:rPr lang="ru-RU" sz="2000" dirty="0" err="1" smtClean="0"/>
              <a:t>сфері</a:t>
            </a:r>
            <a:r>
              <a:rPr lang="ru-RU" sz="2000" dirty="0" smtClean="0"/>
              <a:t> </a:t>
            </a:r>
            <a:r>
              <a:rPr lang="ru-RU" sz="2000" dirty="0" err="1" smtClean="0"/>
              <a:t>збуту</a:t>
            </a:r>
            <a:r>
              <a:rPr lang="ru-RU" sz="2000" dirty="0" smtClean="0"/>
              <a:t> і </a:t>
            </a:r>
            <a:r>
              <a:rPr lang="ru-RU" sz="2000" dirty="0" err="1" smtClean="0"/>
              <a:t>стимулювання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4. 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маркетингу (</a:t>
            </a:r>
            <a:r>
              <a:rPr lang="ru-RU" sz="2000" dirty="0" smtClean="0"/>
              <a:t>60–і </a:t>
            </a:r>
            <a:r>
              <a:rPr lang="ru-RU" sz="2000" dirty="0" err="1" smtClean="0"/>
              <a:t>рр</a:t>
            </a:r>
            <a:r>
              <a:rPr lang="ru-RU" sz="2000" dirty="0" smtClean="0"/>
              <a:t>.)</a:t>
            </a:r>
            <a:r>
              <a:rPr lang="ru-RU" sz="2000" dirty="0" smtClean="0"/>
              <a:t> </a:t>
            </a:r>
            <a:r>
              <a:rPr lang="ru-RU" sz="2000" dirty="0" smtClean="0"/>
              <a:t>– </a:t>
            </a:r>
            <a:r>
              <a:rPr lang="ru-RU" sz="2000" dirty="0" err="1" smtClean="0"/>
              <a:t>стверджує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запорукою</a:t>
            </a:r>
            <a:r>
              <a:rPr lang="ru-RU" sz="2000" dirty="0" smtClean="0"/>
              <a:t> </a:t>
            </a:r>
            <a:r>
              <a:rPr lang="ru-RU" sz="2000" dirty="0" err="1" smtClean="0"/>
              <a:t>досягнення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цілей</a:t>
            </a:r>
            <a:r>
              <a:rPr lang="ru-RU" sz="2000" dirty="0" smtClean="0"/>
              <a:t> </a:t>
            </a:r>
            <a:r>
              <a:rPr lang="ru-RU" sz="2000" dirty="0" err="1" smtClean="0"/>
              <a:t>організації</a:t>
            </a:r>
            <a:r>
              <a:rPr lang="ru-RU" sz="2000" dirty="0" smtClean="0"/>
              <a:t> є </a:t>
            </a:r>
            <a:r>
              <a:rPr lang="ru-RU" sz="2000" dirty="0" err="1" smtClean="0"/>
              <a:t>визначення</a:t>
            </a:r>
            <a:r>
              <a:rPr lang="ru-RU" sz="2000" dirty="0" smtClean="0"/>
              <a:t> потреб </a:t>
            </a:r>
            <a:r>
              <a:rPr lang="ru-RU" sz="2000" dirty="0" err="1" smtClean="0"/>
              <a:t>цільових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ринків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забезпечення</a:t>
            </a:r>
            <a:r>
              <a:rPr lang="ru-RU" sz="2000" dirty="0" smtClean="0"/>
              <a:t> </a:t>
            </a:r>
            <a:r>
              <a:rPr lang="ru-RU" sz="2000" dirty="0" err="1" smtClean="0"/>
              <a:t>бажаної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задоволеності</a:t>
            </a:r>
            <a:r>
              <a:rPr lang="ru-RU" sz="2000" dirty="0" smtClean="0"/>
              <a:t> </a:t>
            </a:r>
            <a:r>
              <a:rPr lang="ru-RU" sz="2000" dirty="0" err="1" smtClean="0"/>
              <a:t>більш</a:t>
            </a:r>
            <a:r>
              <a:rPr lang="ru-RU" sz="2000" dirty="0" smtClean="0"/>
              <a:t> </a:t>
            </a:r>
            <a:r>
              <a:rPr lang="ru-RU" sz="2000" dirty="0" err="1" smtClean="0"/>
              <a:t>ефективними</a:t>
            </a:r>
            <a:r>
              <a:rPr lang="ru-RU" sz="2000" dirty="0" smtClean="0"/>
              <a:t>, </a:t>
            </a:r>
            <a:r>
              <a:rPr lang="ru-RU" sz="2000" dirty="0" err="1" smtClean="0"/>
              <a:t>ніж</a:t>
            </a:r>
            <a:r>
              <a:rPr lang="ru-RU" sz="2000" dirty="0" smtClean="0"/>
              <a:t> у </a:t>
            </a:r>
            <a:r>
              <a:rPr lang="ru-RU" sz="2000" dirty="0" err="1" smtClean="0"/>
              <a:t>конкурентів</a:t>
            </a:r>
            <a:r>
              <a:rPr lang="ru-RU" sz="2000" dirty="0" smtClean="0"/>
              <a:t>, способами.</a:t>
            </a:r>
          </a:p>
          <a:p>
            <a:r>
              <a:rPr lang="ru-RU" sz="2000" dirty="0" smtClean="0"/>
              <a:t>5. </a:t>
            </a:r>
            <a:r>
              <a:rPr lang="ru-RU" sz="2000" dirty="0" err="1" smtClean="0"/>
              <a:t>Концепція</a:t>
            </a:r>
            <a:r>
              <a:rPr lang="ru-RU" sz="2000" dirty="0" smtClean="0"/>
              <a:t> </a:t>
            </a:r>
            <a:r>
              <a:rPr lang="ru-RU" sz="2000" dirty="0" err="1" smtClean="0"/>
              <a:t>соціально-етичного</a:t>
            </a:r>
            <a:r>
              <a:rPr lang="ru-RU" sz="2000" dirty="0" smtClean="0"/>
              <a:t> маркетингу (</a:t>
            </a:r>
            <a:r>
              <a:rPr lang="ru-RU" sz="2000" dirty="0" smtClean="0"/>
              <a:t>80–90 </a:t>
            </a:r>
            <a:r>
              <a:rPr lang="ru-RU" sz="2000" dirty="0" err="1" smtClean="0"/>
              <a:t>рр</a:t>
            </a:r>
            <a:r>
              <a:rPr lang="ru-RU" sz="2000" dirty="0" smtClean="0"/>
              <a:t>.) – </a:t>
            </a:r>
            <a:r>
              <a:rPr lang="ru-RU" sz="2000" dirty="0" err="1" smtClean="0"/>
              <a:t>передбачає</a:t>
            </a:r>
            <a:r>
              <a:rPr lang="ru-RU" sz="2000" dirty="0" smtClean="0"/>
              <a:t>, </a:t>
            </a:r>
            <a:r>
              <a:rPr lang="ru-RU" sz="2000" dirty="0" err="1" smtClean="0"/>
              <a:t>що</a:t>
            </a:r>
            <a:r>
              <a:rPr lang="ru-RU" sz="2000" dirty="0" smtClean="0"/>
              <a:t> </a:t>
            </a:r>
            <a:r>
              <a:rPr lang="ru-RU" sz="2000" dirty="0" err="1" smtClean="0"/>
              <a:t>підприємство</a:t>
            </a:r>
            <a:r>
              <a:rPr lang="ru-RU" sz="2000" dirty="0" smtClean="0"/>
              <a:t> </a:t>
            </a:r>
            <a:r>
              <a:rPr lang="ru-RU" sz="2000" dirty="0" err="1" smtClean="0"/>
              <a:t>має</a:t>
            </a:r>
            <a:r>
              <a:rPr lang="ru-RU" sz="2000" dirty="0" smtClean="0"/>
              <a:t> </a:t>
            </a:r>
            <a:r>
              <a:rPr lang="ru-RU" sz="2000" dirty="0" err="1" smtClean="0"/>
              <a:t>задовольняти</a:t>
            </a:r>
            <a:r>
              <a:rPr lang="ru-RU" sz="2000" dirty="0" smtClean="0"/>
              <a:t> не </a:t>
            </a:r>
            <a:r>
              <a:rPr lang="ru-RU" sz="2000" dirty="0" err="1" smtClean="0"/>
              <a:t>тільки</a:t>
            </a:r>
            <a:r>
              <a:rPr lang="ru-RU" sz="2000" dirty="0" smtClean="0"/>
              <a:t> </a:t>
            </a:r>
            <a:r>
              <a:rPr lang="ru-RU" sz="2000" dirty="0" err="1" smtClean="0"/>
              <a:t>запити</a:t>
            </a:r>
            <a:r>
              <a:rPr lang="ru-RU" sz="2000" dirty="0" smtClean="0"/>
              <a:t> </a:t>
            </a:r>
            <a:r>
              <a:rPr lang="ru-RU" sz="2000" dirty="0" err="1" smtClean="0"/>
              <a:t>окремих</a:t>
            </a:r>
            <a:r>
              <a:rPr lang="ru-RU" sz="2000" dirty="0" smtClean="0"/>
              <a:t> </a:t>
            </a:r>
            <a:r>
              <a:rPr lang="ru-RU" sz="2000" dirty="0" err="1" smtClean="0"/>
              <a:t>покупців</a:t>
            </a:r>
            <a:r>
              <a:rPr lang="ru-RU" sz="2000" dirty="0" smtClean="0"/>
              <a:t>, а й </a:t>
            </a:r>
            <a:r>
              <a:rPr lang="ru-RU" sz="2000" dirty="0" err="1" smtClean="0"/>
              <a:t>суспільства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цілому</a:t>
            </a:r>
            <a:endParaRPr lang="uk-UA" sz="2000" dirty="0" smtClean="0"/>
          </a:p>
          <a:p>
            <a:endParaRPr lang="ru-R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dirty="0" smtClean="0"/>
              <a:t>Суть успішного маркетингу полягає у приверненні організацією уваги споживачів шляхом пропонування виняткової споживчої цінності.</a:t>
            </a:r>
            <a:r>
              <a:rPr lang="uk-UA" sz="4400" dirty="0" smtClean="0"/>
              <a:t/>
            </a:r>
            <a:br>
              <a:rPr lang="uk-UA" sz="4400" dirty="0" smtClean="0"/>
            </a:b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>
          <a:xfrm>
            <a:off x="722313" y="2714620"/>
            <a:ext cx="7772400" cy="3857652"/>
          </a:xfrm>
        </p:spPr>
        <p:txBody>
          <a:bodyPr>
            <a:normAutofit lnSpcReduction="10000"/>
          </a:bodyPr>
          <a:lstStyle/>
          <a:p>
            <a:r>
              <a:rPr lang="uk-UA" sz="3600" dirty="0" smtClean="0">
                <a:latin typeface="+mj-lt"/>
              </a:rPr>
              <a:t>Споживча цінність поєднує вигоди, які отримує цільовий ринок:</a:t>
            </a:r>
          </a:p>
          <a:p>
            <a:r>
              <a:rPr lang="uk-UA" sz="3600" dirty="0" smtClean="0">
                <a:latin typeface="+mj-lt"/>
              </a:rPr>
              <a:t> 1) якість,</a:t>
            </a:r>
          </a:p>
          <a:p>
            <a:r>
              <a:rPr lang="uk-UA" sz="3600" dirty="0" smtClean="0">
                <a:latin typeface="+mj-lt"/>
              </a:rPr>
              <a:t> 2) ціну,</a:t>
            </a:r>
          </a:p>
          <a:p>
            <a:r>
              <a:rPr lang="uk-UA" sz="3600" dirty="0" smtClean="0">
                <a:latin typeface="+mj-lt"/>
              </a:rPr>
              <a:t> 3) зручність,</a:t>
            </a:r>
          </a:p>
          <a:p>
            <a:r>
              <a:rPr lang="uk-UA" sz="3600" dirty="0" smtClean="0">
                <a:latin typeface="+mj-lt"/>
              </a:rPr>
              <a:t> 4) вчасну доставку, </a:t>
            </a:r>
          </a:p>
          <a:p>
            <a:r>
              <a:rPr lang="uk-UA" sz="3600" dirty="0" smtClean="0">
                <a:latin typeface="+mj-lt"/>
              </a:rPr>
              <a:t> 5</a:t>
            </a:r>
            <a:r>
              <a:rPr lang="uk-UA" sz="3600" dirty="0" smtClean="0">
                <a:latin typeface="+mj-lt"/>
              </a:rPr>
              <a:t>) сервіс. </a:t>
            </a:r>
            <a:endParaRPr lang="ru-RU" sz="3600" dirty="0" smtClean="0">
              <a:latin typeface="+mj-lt"/>
            </a:endParaRPr>
          </a:p>
          <a:p>
            <a:endParaRPr lang="ru-RU" dirty="0">
              <a:latin typeface="+mj-lt"/>
            </a:endParaRPr>
          </a:p>
        </p:txBody>
      </p:sp>
      <p:pic>
        <p:nvPicPr>
          <p:cNvPr id="23556" name="Picture 4" descr="Результат пошуку зображень за запитом &quot;концепції маркетингу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3714752"/>
            <a:ext cx="3095630" cy="28098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200" dirty="0" smtClean="0"/>
              <a:t>Встановлення й підтримання ефективних відносин зі споживачами в теорії і практиці маркетингу називається маркетингом відносин;  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4294967295"/>
          </p:nvPr>
        </p:nvSpPr>
        <p:spPr>
          <a:xfrm>
            <a:off x="4643438" y="2428868"/>
            <a:ext cx="4500562" cy="442913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uk-UA" sz="2800" dirty="0" smtClean="0">
                <a:latin typeface="+mj-lt"/>
              </a:rPr>
              <a:t>Маркетинг відносин </a:t>
            </a:r>
            <a:r>
              <a:rPr lang="uk-UA" sz="2800" dirty="0" smtClean="0">
                <a:latin typeface="+mj-lt"/>
              </a:rPr>
              <a:t>0 </a:t>
            </a:r>
            <a:r>
              <a:rPr lang="uk-UA" sz="2800" dirty="0" smtClean="0">
                <a:latin typeface="+mj-lt"/>
              </a:rPr>
              <a:t>це сукупність відносин організації з її споживачами, працівниками, постачальниками та іншими партнерами для отримання взаємної довготривалої вигоди.</a:t>
            </a:r>
            <a:endParaRPr lang="ru-RU" sz="2800" dirty="0">
              <a:latin typeface="+mj-lt"/>
            </a:endParaRPr>
          </a:p>
        </p:txBody>
      </p:sp>
      <p:pic>
        <p:nvPicPr>
          <p:cNvPr id="25602" name="Picture 2" descr="Результат пошуку зображень за запитом &quot;маркетинг відносин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212976"/>
            <a:ext cx="4643438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6600" dirty="0" smtClean="0"/>
              <a:t>Маркетинг:</a:t>
            </a:r>
            <a:endParaRPr lang="ru-RU" sz="6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управлінський процес планування та втілення задуму, ціноутворення, поширення й просування ідей, товарів, послуг від виробника до споживача з метою задоволення потреб усіх суб’єктів ринку. </a:t>
            </a:r>
          </a:p>
          <a:p>
            <a:r>
              <a:rPr lang="uk-UA" dirty="0" smtClean="0"/>
              <a:t>діяльність людей для задоволення потреб за допомогою обміну.</a:t>
            </a:r>
            <a:endParaRPr lang="ru-RU" smtClean="0"/>
          </a:p>
          <a:p>
            <a:endParaRPr lang="ru-RU" dirty="0"/>
          </a:p>
        </p:txBody>
      </p:sp>
      <p:pic>
        <p:nvPicPr>
          <p:cNvPr id="5123" name="Picture 3" descr="Результат пошуку зображень за запитом &quot;категорії маркетингу ц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286388"/>
            <a:ext cx="6667500" cy="15716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Результат пошуку зображень за запитом &quot;котлер филип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8604"/>
            <a:ext cx="5000628" cy="6429396"/>
          </a:xfrm>
          <a:prstGeom prst="rect">
            <a:avLst/>
          </a:prstGeom>
          <a:noFill/>
        </p:spPr>
      </p:pic>
      <p:pic>
        <p:nvPicPr>
          <p:cNvPr id="20484" name="Picture 4" descr="Результат пошуку зображень за запитом &quot;котлер филип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4813331"/>
            <a:ext cx="4286248" cy="2044669"/>
          </a:xfrm>
          <a:prstGeom prst="rect">
            <a:avLst/>
          </a:prstGeom>
          <a:noFill/>
        </p:spPr>
      </p:pic>
      <p:sp>
        <p:nvSpPr>
          <p:cNvPr id="15" name="Прямоугольник 14"/>
          <p:cNvSpPr/>
          <p:nvPr/>
        </p:nvSpPr>
        <p:spPr>
          <a:xfrm>
            <a:off x="5000628" y="642918"/>
            <a:ext cx="414337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 smtClean="0"/>
              <a:t>Одним із основоположників сучасної теорії маркетингу є </a:t>
            </a:r>
            <a:r>
              <a:rPr lang="vi-VN" sz="2400" dirty="0" smtClean="0"/>
              <a:t>Ф</a:t>
            </a:r>
            <a:r>
              <a:rPr lang="uk-UA" sz="2400" dirty="0" smtClean="0"/>
              <a:t>.</a:t>
            </a:r>
            <a:r>
              <a:rPr lang="vi-VN" sz="2400" dirty="0" smtClean="0"/>
              <a:t> </a:t>
            </a:r>
            <a:r>
              <a:rPr lang="vi-VN" sz="2400" dirty="0" smtClean="0"/>
              <a:t>Ко́тлер </a:t>
            </a:r>
            <a:r>
              <a:rPr lang="uk-UA" sz="2400" dirty="0"/>
              <a:t>–</a:t>
            </a:r>
            <a:r>
              <a:rPr lang="vi-VN" sz="2400" dirty="0" smtClean="0"/>
              <a:t> </a:t>
            </a:r>
            <a:r>
              <a:rPr lang="vi-VN" sz="2400" dirty="0" smtClean="0"/>
              <a:t>американський економіст, професор міжнародного маркетингу Вищої школи менеджменту Дж. Л.Келлога при Північно-Західному університеті</a:t>
            </a:r>
            <a:r>
              <a:rPr lang="uk-UA" sz="2400" dirty="0" smtClean="0"/>
              <a:t> (США)</a:t>
            </a:r>
          </a:p>
          <a:p>
            <a:endParaRPr lang="uk-UA" sz="2400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643181"/>
          </a:xfrm>
        </p:spPr>
        <p:txBody>
          <a:bodyPr/>
          <a:lstStyle/>
          <a:p>
            <a:r>
              <a:rPr lang="uk-UA" dirty="0" smtClean="0"/>
              <a:t>Чинники впливу на маркетингову </a:t>
            </a:r>
            <a:r>
              <a:rPr lang="uk-UA" dirty="0" smtClean="0"/>
              <a:t>діяльність: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86190"/>
            <a:ext cx="9144000" cy="307181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• </a:t>
            </a:r>
            <a:r>
              <a:rPr lang="uk-UA" sz="3600" dirty="0"/>
              <a:t>о</a:t>
            </a:r>
            <a:r>
              <a:rPr lang="uk-UA" sz="3600" dirty="0" smtClean="0"/>
              <a:t>рганізація</a:t>
            </a:r>
            <a:endParaRPr lang="uk-UA" sz="3600" dirty="0" smtClean="0"/>
          </a:p>
          <a:p>
            <a:r>
              <a:rPr lang="uk-UA" sz="3600" dirty="0" smtClean="0"/>
              <a:t>• громадськість</a:t>
            </a:r>
            <a:endParaRPr lang="uk-UA" sz="3600" dirty="0" smtClean="0"/>
          </a:p>
          <a:p>
            <a:r>
              <a:rPr lang="uk-UA" sz="3600" dirty="0" smtClean="0"/>
              <a:t>• постачальники</a:t>
            </a:r>
            <a:endParaRPr lang="uk-UA" sz="3600" dirty="0" smtClean="0"/>
          </a:p>
          <a:p>
            <a:r>
              <a:rPr lang="uk-UA" sz="3600" dirty="0" smtClean="0"/>
              <a:t>• с</a:t>
            </a:r>
            <a:r>
              <a:rPr lang="uk-UA" sz="3600" dirty="0" smtClean="0"/>
              <a:t>поживачі</a:t>
            </a:r>
            <a:endParaRPr lang="uk-UA" sz="3600" dirty="0"/>
          </a:p>
          <a:p>
            <a:r>
              <a:rPr lang="uk-UA" sz="3600" dirty="0" smtClean="0"/>
              <a:t>• фактори </a:t>
            </a:r>
            <a:r>
              <a:rPr lang="uk-UA" sz="3600" dirty="0" smtClean="0"/>
              <a:t>зовнішнього середовища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229600" cy="1066800"/>
          </a:xfrm>
        </p:spPr>
        <p:txBody>
          <a:bodyPr/>
          <a:lstStyle/>
          <a:p>
            <a:r>
              <a:rPr lang="uk-UA" dirty="0" smtClean="0"/>
              <a:t>Умови реалізації </a:t>
            </a:r>
            <a:r>
              <a:rPr lang="uk-UA" dirty="0" smtClean="0"/>
              <a:t>маркетингу: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1) наявність принаймні двох сторін, які мають незадоволені потреби</a:t>
            </a:r>
            <a:r>
              <a:rPr lang="uk-UA" dirty="0" smtClean="0"/>
              <a:t>;</a:t>
            </a:r>
          </a:p>
          <a:p>
            <a:r>
              <a:rPr lang="uk-UA" dirty="0" smtClean="0"/>
              <a:t> </a:t>
            </a:r>
            <a:r>
              <a:rPr lang="uk-UA" dirty="0"/>
              <a:t>2) бажання і можливість кожної зі сторін задовольнити ці потреби; </a:t>
            </a:r>
            <a:endParaRPr lang="uk-UA" dirty="0" smtClean="0"/>
          </a:p>
          <a:p>
            <a:r>
              <a:rPr lang="uk-UA" dirty="0" smtClean="0"/>
              <a:t>3</a:t>
            </a:r>
            <a:r>
              <a:rPr lang="uk-UA" dirty="0"/>
              <a:t>) наявність у сторін можливості спілкуватися; </a:t>
            </a:r>
            <a:endParaRPr lang="ru-RU" dirty="0"/>
          </a:p>
          <a:p>
            <a:r>
              <a:rPr lang="uk-UA" dirty="0"/>
              <a:t>4) наявність товару, призначеного для обміну</a:t>
            </a:r>
            <a:r>
              <a:rPr lang="uk-UA" dirty="0" smtClean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098" name="Picture 2" descr="Результат пошуку зображень за запитом &quot;категорії маркетингу ц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5500702"/>
            <a:ext cx="4000495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857256"/>
          </a:xfrm>
        </p:spPr>
        <p:txBody>
          <a:bodyPr>
            <a:normAutofit/>
          </a:bodyPr>
          <a:lstStyle/>
          <a:p>
            <a:r>
              <a:rPr lang="uk-UA" dirty="0" smtClean="0"/>
              <a:t>Комплекс маркетингових засобів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4145668"/>
          </a:xfrm>
        </p:spPr>
        <p:txBody>
          <a:bodyPr>
            <a:normAutofit lnSpcReduction="10000"/>
          </a:bodyPr>
          <a:lstStyle/>
          <a:p>
            <a:pPr lvl="0"/>
            <a:r>
              <a:rPr lang="uk-UA" i="1" dirty="0"/>
              <a:t>Продукт – </a:t>
            </a:r>
            <a:r>
              <a:rPr lang="uk-UA" dirty="0"/>
              <a:t>це товари, послуги та ідеї, призначені для задоволення потреб споживачів.</a:t>
            </a:r>
            <a:endParaRPr lang="ru-RU" dirty="0"/>
          </a:p>
          <a:p>
            <a:pPr lvl="0"/>
            <a:r>
              <a:rPr lang="uk-UA" i="1" dirty="0"/>
              <a:t>Ціна – </a:t>
            </a:r>
            <a:r>
              <a:rPr lang="uk-UA" dirty="0"/>
              <a:t>це грошова сума, яку споживачі мають заплатити за отримання товару.</a:t>
            </a:r>
            <a:endParaRPr lang="ru-RU" dirty="0"/>
          </a:p>
          <a:p>
            <a:pPr lvl="0"/>
            <a:r>
              <a:rPr lang="uk-UA" i="1" dirty="0"/>
              <a:t>Просування – </a:t>
            </a:r>
            <a:r>
              <a:rPr lang="uk-UA" dirty="0"/>
              <a:t>це засоби зв’язку між продавцем і споживачем.</a:t>
            </a:r>
            <a:endParaRPr lang="ru-RU" dirty="0"/>
          </a:p>
          <a:p>
            <a:pPr lvl="0"/>
            <a:r>
              <a:rPr lang="uk-UA" i="1" dirty="0"/>
              <a:t>Канали збуту – </a:t>
            </a:r>
            <a:r>
              <a:rPr lang="uk-UA" dirty="0"/>
              <a:t>це способи переміщення продукту від виробника до кінцевого споживача.</a:t>
            </a:r>
            <a:endParaRPr lang="ru-RU" dirty="0"/>
          </a:p>
        </p:txBody>
      </p:sp>
      <p:pic>
        <p:nvPicPr>
          <p:cNvPr id="3074" name="Picture 2" descr="Комплекс маркетинга (маркетинг микс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67"/>
            <a:ext cx="8572528" cy="10715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071570"/>
          </a:xfrm>
        </p:spPr>
        <p:txBody>
          <a:bodyPr>
            <a:normAutofit/>
          </a:bodyPr>
          <a:lstStyle/>
          <a:p>
            <a:r>
              <a:rPr lang="uk-UA" dirty="0" smtClean="0"/>
              <a:t>Основні категорії маркетингу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50006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uk-UA" dirty="0" smtClean="0"/>
              <a:t>Потреба – </a:t>
            </a:r>
            <a:r>
              <a:rPr lang="uk-UA" dirty="0" smtClean="0"/>
              <a:t>відчуття людиною браку чогось.  </a:t>
            </a:r>
            <a:endParaRPr lang="ru-RU" dirty="0" smtClean="0"/>
          </a:p>
          <a:p>
            <a:r>
              <a:rPr lang="uk-UA" dirty="0" smtClean="0"/>
              <a:t>Бажання –  </a:t>
            </a:r>
            <a:r>
              <a:rPr lang="uk-UA" dirty="0" smtClean="0"/>
              <a:t>форма прояву потреб, що  залежить від знань і культурного рівня людини. </a:t>
            </a:r>
            <a:endParaRPr lang="ru-RU" dirty="0" smtClean="0"/>
          </a:p>
          <a:p>
            <a:r>
              <a:rPr lang="uk-UA" dirty="0" smtClean="0"/>
              <a:t> </a:t>
            </a:r>
            <a:r>
              <a:rPr lang="ru-RU" dirty="0" smtClean="0"/>
              <a:t>Попит </a:t>
            </a:r>
            <a:r>
              <a:rPr lang="ru-RU" dirty="0" smtClean="0"/>
              <a:t>– </a:t>
            </a:r>
            <a:r>
              <a:rPr lang="ru-RU" dirty="0" err="1" smtClean="0"/>
              <a:t>це</a:t>
            </a:r>
            <a:r>
              <a:rPr lang="ru-RU" dirty="0" smtClean="0"/>
              <a:t> потреба, </a:t>
            </a:r>
            <a:r>
              <a:rPr lang="ru-RU" dirty="0" err="1" smtClean="0"/>
              <a:t>підкріплена</a:t>
            </a:r>
            <a:r>
              <a:rPr lang="ru-RU" dirty="0" smtClean="0"/>
              <a:t> </a:t>
            </a:r>
            <a:r>
              <a:rPr lang="ru-RU" dirty="0" err="1" smtClean="0"/>
              <a:t>купівельною</a:t>
            </a:r>
            <a:r>
              <a:rPr lang="ru-RU" dirty="0" smtClean="0"/>
              <a:t> </a:t>
            </a:r>
            <a:r>
              <a:rPr lang="ru-RU" dirty="0" err="1" smtClean="0"/>
              <a:t>спроможністю</a:t>
            </a:r>
            <a:r>
              <a:rPr lang="ru-RU" dirty="0" smtClean="0"/>
              <a:t>. </a:t>
            </a:r>
          </a:p>
          <a:p>
            <a:r>
              <a:rPr lang="ru-RU" dirty="0" smtClean="0"/>
              <a:t>Товар </a:t>
            </a:r>
            <a:r>
              <a:rPr lang="ru-RU" dirty="0" smtClean="0"/>
              <a:t>– </a:t>
            </a:r>
            <a:r>
              <a:rPr lang="ru-RU" dirty="0" smtClean="0"/>
              <a:t>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задовольнити</a:t>
            </a:r>
            <a:r>
              <a:rPr lang="ru-RU" dirty="0" smtClean="0"/>
              <a:t> </a:t>
            </a:r>
            <a:r>
              <a:rPr lang="ru-RU" dirty="0" smtClean="0"/>
              <a:t>потребу,  </a:t>
            </a:r>
            <a:r>
              <a:rPr lang="ru-RU" dirty="0" smtClean="0"/>
              <a:t>і </a:t>
            </a:r>
            <a:r>
              <a:rPr lang="ru-RU" dirty="0" err="1" smtClean="0"/>
              <a:t>пропонують</a:t>
            </a:r>
            <a:r>
              <a:rPr lang="ru-RU" dirty="0" smtClean="0"/>
              <a:t> на ринку,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привернути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, </a:t>
            </a:r>
            <a:r>
              <a:rPr lang="ru-RU" dirty="0" err="1" smtClean="0"/>
              <a:t>змусити</a:t>
            </a:r>
            <a:r>
              <a:rPr lang="ru-RU" dirty="0" smtClean="0"/>
              <a:t> </a:t>
            </a:r>
            <a:r>
              <a:rPr lang="ru-RU" dirty="0" err="1" smtClean="0"/>
              <a:t>придбати</a:t>
            </a:r>
            <a:r>
              <a:rPr lang="ru-RU" dirty="0" smtClean="0"/>
              <a:t>, </a:t>
            </a:r>
            <a:r>
              <a:rPr lang="ru-RU" dirty="0" err="1" smtClean="0"/>
              <a:t>використати</a:t>
            </a:r>
            <a:r>
              <a:rPr lang="ru-RU" dirty="0" smtClean="0"/>
              <a:t>, </a:t>
            </a:r>
            <a:r>
              <a:rPr lang="ru-RU" dirty="0" err="1" smtClean="0"/>
              <a:t>спожити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Обмін</a:t>
            </a:r>
            <a:r>
              <a:rPr lang="ru-RU" dirty="0" smtClean="0"/>
              <a:t> </a:t>
            </a:r>
            <a:r>
              <a:rPr lang="ru-RU" dirty="0" smtClean="0"/>
              <a:t>–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одержання</a:t>
            </a:r>
            <a:r>
              <a:rPr lang="ru-RU" dirty="0" smtClean="0"/>
              <a:t> </a:t>
            </a:r>
            <a:r>
              <a:rPr lang="ru-RU" dirty="0" err="1" smtClean="0"/>
              <a:t>бажаного</a:t>
            </a:r>
            <a:r>
              <a:rPr lang="ru-RU" dirty="0" smtClean="0"/>
              <a:t> </a:t>
            </a:r>
            <a:r>
              <a:rPr lang="ru-RU" dirty="0" err="1" smtClean="0"/>
              <a:t>об'єкта</a:t>
            </a:r>
            <a:r>
              <a:rPr lang="ru-RU" dirty="0" smtClean="0"/>
              <a:t> з 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отримати</a:t>
            </a:r>
            <a:r>
              <a:rPr lang="ru-RU" dirty="0" smtClean="0"/>
              <a:t> </a:t>
            </a:r>
            <a:r>
              <a:rPr lang="ru-RU" dirty="0" err="1" smtClean="0"/>
              <a:t>взамін</a:t>
            </a:r>
            <a:r>
              <a:rPr lang="ru-RU" dirty="0" smtClean="0"/>
              <a:t> </a:t>
            </a:r>
            <a:r>
              <a:rPr lang="ru-RU" dirty="0" err="1" smtClean="0"/>
              <a:t>щось</a:t>
            </a:r>
            <a:r>
              <a:rPr lang="ru-RU" dirty="0" smtClean="0"/>
              <a:t> </a:t>
            </a:r>
            <a:r>
              <a:rPr lang="ru-RU" dirty="0" err="1" smtClean="0"/>
              <a:t>інше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Угода</a:t>
            </a:r>
            <a:r>
              <a:rPr lang="ru-RU" b="1" dirty="0" smtClean="0"/>
              <a:t> </a:t>
            </a:r>
            <a:r>
              <a:rPr lang="ru-RU" dirty="0" smtClean="0"/>
              <a:t>(</a:t>
            </a:r>
            <a:r>
              <a:rPr lang="ru-RU" dirty="0" err="1" smtClean="0"/>
              <a:t>операція</a:t>
            </a:r>
            <a:r>
              <a:rPr lang="ru-RU" dirty="0" smtClean="0"/>
              <a:t>) </a:t>
            </a:r>
            <a:r>
              <a:rPr lang="ru-RU" dirty="0" smtClean="0"/>
              <a:t>– </a:t>
            </a:r>
            <a:r>
              <a:rPr lang="ru-RU" dirty="0" err="1" smtClean="0"/>
              <a:t>комерційний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цінностями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двома</a:t>
            </a:r>
            <a:r>
              <a:rPr lang="ru-RU" dirty="0" smtClean="0"/>
              <a:t> сторонами.</a:t>
            </a:r>
          </a:p>
          <a:p>
            <a:r>
              <a:rPr lang="ru-RU" dirty="0" err="1" smtClean="0"/>
              <a:t>Ринок</a:t>
            </a:r>
            <a:r>
              <a:rPr lang="ru-RU" dirty="0" smtClean="0"/>
              <a:t> </a:t>
            </a:r>
            <a:r>
              <a:rPr lang="ru-RU" dirty="0" smtClean="0"/>
              <a:t>– </a:t>
            </a:r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 smtClean="0"/>
              <a:t>існуючих</a:t>
            </a:r>
            <a:r>
              <a:rPr lang="ru-RU" dirty="0" smtClean="0"/>
              <a:t> і </a:t>
            </a:r>
            <a:r>
              <a:rPr lang="ru-RU" dirty="0" err="1" smtClean="0"/>
              <a:t>потенційних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товару. 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14364"/>
          </a:xfrm>
        </p:spPr>
        <p:txBody>
          <a:bodyPr/>
          <a:lstStyle/>
          <a:p>
            <a:r>
              <a:rPr lang="uk-UA" dirty="0" smtClean="0"/>
              <a:t>Концепція маркетингу </a:t>
            </a:r>
            <a:r>
              <a:rPr lang="uk-UA" dirty="0" smtClean="0"/>
              <a:t>–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717172"/>
          </a:xfrm>
        </p:spPr>
        <p:txBody>
          <a:bodyPr/>
          <a:lstStyle/>
          <a:p>
            <a:pPr marL="109728" indent="0">
              <a:buNone/>
            </a:pPr>
            <a:r>
              <a:rPr lang="uk-UA" dirty="0" smtClean="0"/>
              <a:t>це </a:t>
            </a:r>
            <a:r>
              <a:rPr lang="uk-UA" dirty="0"/>
              <a:t>система поглядів, які визначають </a:t>
            </a:r>
            <a:r>
              <a:rPr lang="uk-UA" dirty="0" smtClean="0"/>
              <a:t>  орієнтацію </a:t>
            </a:r>
            <a:r>
              <a:rPr lang="uk-UA" dirty="0"/>
              <a:t>підприємницької діяльності на певних етапах його розвитку.</a:t>
            </a:r>
            <a:endParaRPr lang="ru-RU" dirty="0"/>
          </a:p>
        </p:txBody>
      </p:sp>
      <p:pic>
        <p:nvPicPr>
          <p:cNvPr id="2050" name="Picture 2" descr="Результат пошуку зображень за запитом &quot;категорії маркетингу ц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Концепції маркетингової діяльності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Концепція </a:t>
            </a:r>
            <a:r>
              <a:rPr lang="uk-UA" dirty="0"/>
              <a:t>вдосконалення </a:t>
            </a:r>
            <a:r>
              <a:rPr lang="uk-UA" dirty="0" smtClean="0"/>
              <a:t>виробництва</a:t>
            </a:r>
            <a:endParaRPr lang="uk-UA" dirty="0" smtClean="0"/>
          </a:p>
          <a:p>
            <a:r>
              <a:rPr lang="uk-UA" dirty="0"/>
              <a:t>Концепція вдосконалення </a:t>
            </a:r>
            <a:r>
              <a:rPr lang="uk-UA" dirty="0" smtClean="0"/>
              <a:t>товару </a:t>
            </a:r>
            <a:endParaRPr lang="uk-UA" dirty="0" smtClean="0"/>
          </a:p>
          <a:p>
            <a:r>
              <a:rPr lang="uk-UA" dirty="0"/>
              <a:t>Концепція інтенсифікації збутових </a:t>
            </a:r>
            <a:r>
              <a:rPr lang="uk-UA" dirty="0" smtClean="0"/>
              <a:t>зусиль </a:t>
            </a:r>
            <a:endParaRPr lang="uk-UA" dirty="0" smtClean="0"/>
          </a:p>
          <a:p>
            <a:r>
              <a:rPr lang="uk-UA" dirty="0"/>
              <a:t>Концепція </a:t>
            </a:r>
            <a:r>
              <a:rPr lang="uk-UA" dirty="0" smtClean="0"/>
              <a:t>маркетингу </a:t>
            </a:r>
            <a:endParaRPr lang="uk-UA" dirty="0" smtClean="0"/>
          </a:p>
          <a:p>
            <a:r>
              <a:rPr lang="uk-UA" dirty="0"/>
              <a:t>Концепція соціально-етичного </a:t>
            </a:r>
            <a:r>
              <a:rPr lang="uk-UA" dirty="0" smtClean="0"/>
              <a:t>маркетингу </a:t>
            </a:r>
            <a:endParaRPr lang="uk-UA" dirty="0"/>
          </a:p>
        </p:txBody>
      </p:sp>
      <p:pic>
        <p:nvPicPr>
          <p:cNvPr id="1026" name="Picture 2" descr="Результат пошуку зображень за запитом &quot;категорії маркетингу це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4572008"/>
            <a:ext cx="4357686" cy="2285992"/>
          </a:xfrm>
          <a:prstGeom prst="rect">
            <a:avLst/>
          </a:prstGeom>
          <a:noFill/>
        </p:spPr>
      </p:pic>
      <p:pic>
        <p:nvPicPr>
          <p:cNvPr id="1028" name="Picture 4" descr="Результат пошуку зображень за запитом &quot;категорії маркетингу це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490819">
            <a:off x="0" y="4643446"/>
            <a:ext cx="3048000" cy="22145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738</TotalTime>
  <Words>355</Words>
  <Application>Microsoft Office PowerPoint</Application>
  <PresentationFormat>Экран (4:3)</PresentationFormat>
  <Paragraphs>83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Georgia</vt:lpstr>
      <vt:lpstr>Times New Roman</vt:lpstr>
      <vt:lpstr>Trebuchet MS</vt:lpstr>
      <vt:lpstr>Wingdings 2</vt:lpstr>
      <vt:lpstr>Городская</vt:lpstr>
      <vt:lpstr>Маркетинг –</vt:lpstr>
      <vt:lpstr>Маркетинг:</vt:lpstr>
      <vt:lpstr>Презентация PowerPoint</vt:lpstr>
      <vt:lpstr>Чинники впливу на маркетингову діяльність:</vt:lpstr>
      <vt:lpstr>Умови реалізації маркетингу:</vt:lpstr>
      <vt:lpstr>Комплекс маркетингових засобів</vt:lpstr>
      <vt:lpstr>Основні категорії маркетингу</vt:lpstr>
      <vt:lpstr>Концепція маркетингу –</vt:lpstr>
      <vt:lpstr>Концепції маркетингової діяльності</vt:lpstr>
      <vt:lpstr>Концепція маркетингу – це орієнтована на споживача інтегрована цільова філософія фірми, організації чи людини.</vt:lpstr>
      <vt:lpstr>Суть успішного маркетингу полягає у приверненні організацією уваги споживачів шляхом пропонування виняткової споживчої цінності. </vt:lpstr>
      <vt:lpstr>Встановлення й підтримання ефективних відносин зі споживачами в теорії і практиці маркетингу називається маркетингом відносин;  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Чинники впливу на маркетингову діяльність</dc:title>
  <dc:creator>Оксана</dc:creator>
  <cp:lastModifiedBy>Валя</cp:lastModifiedBy>
  <cp:revision>50</cp:revision>
  <dcterms:created xsi:type="dcterms:W3CDTF">2016-08-29T16:12:05Z</dcterms:created>
  <dcterms:modified xsi:type="dcterms:W3CDTF">2016-12-05T11:38:37Z</dcterms:modified>
</cp:coreProperties>
</file>