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73" r:id="rId4"/>
    <p:sldId id="272" r:id="rId5"/>
    <p:sldId id="271" r:id="rId6"/>
    <p:sldId id="260" r:id="rId7"/>
    <p:sldId id="274" r:id="rId8"/>
    <p:sldId id="261" r:id="rId9"/>
    <p:sldId id="276" r:id="rId10"/>
    <p:sldId id="262" r:id="rId11"/>
    <p:sldId id="275" r:id="rId12"/>
    <p:sldId id="263" r:id="rId13"/>
    <p:sldId id="278" r:id="rId14"/>
    <p:sldId id="279" r:id="rId15"/>
    <p:sldId id="264" r:id="rId16"/>
    <p:sldId id="266" r:id="rId17"/>
    <p:sldId id="280" r:id="rId18"/>
    <p:sldId id="265" r:id="rId19"/>
    <p:sldId id="267" r:id="rId20"/>
    <p:sldId id="269"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0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1ECE637B-B02A-40D9-9C2F-08C5DB4FBF02}" type="datetimeFigureOut">
              <a:rPr lang="ru-RU" smtClean="0"/>
              <a:pPr/>
              <a:t>14.04.2016</a:t>
            </a:fld>
            <a:endParaRPr lang="ru-RU"/>
          </a:p>
        </p:txBody>
      </p:sp>
      <p:sp>
        <p:nvSpPr>
          <p:cNvPr id="16" name="Номер слайда 15"/>
          <p:cNvSpPr>
            <a:spLocks noGrp="1"/>
          </p:cNvSpPr>
          <p:nvPr>
            <p:ph type="sldNum" sz="quarter" idx="11"/>
          </p:nvPr>
        </p:nvSpPr>
        <p:spPr/>
        <p:txBody>
          <a:bodyPr/>
          <a:lstStyle/>
          <a:p>
            <a:fld id="{6F0366EE-1034-45B5-AE35-31F123A0902A}"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ECE637B-B02A-40D9-9C2F-08C5DB4FBF02}" type="datetimeFigureOut">
              <a:rPr lang="ru-RU" smtClean="0"/>
              <a:pPr/>
              <a:t>14.04.2016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0366EE-1034-45B5-AE35-31F123A0902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ECE637B-B02A-40D9-9C2F-08C5DB4FBF02}" type="datetimeFigureOut">
              <a:rPr lang="ru-RU" smtClean="0"/>
              <a:pPr/>
              <a:t>14.04.2016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0366EE-1034-45B5-AE35-31F123A0902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1ECE637B-B02A-40D9-9C2F-08C5DB4FBF02}" type="datetimeFigureOut">
              <a:rPr lang="ru-RU" smtClean="0"/>
              <a:pPr/>
              <a:t>14.04.2016</a:t>
            </a:fld>
            <a:endParaRPr lang="ru-RU"/>
          </a:p>
        </p:txBody>
      </p:sp>
      <p:sp>
        <p:nvSpPr>
          <p:cNvPr id="15" name="Номер слайда 14"/>
          <p:cNvSpPr>
            <a:spLocks noGrp="1"/>
          </p:cNvSpPr>
          <p:nvPr>
            <p:ph type="sldNum" sz="quarter" idx="15"/>
          </p:nvPr>
        </p:nvSpPr>
        <p:spPr/>
        <p:txBody>
          <a:bodyPr/>
          <a:lstStyle>
            <a:lvl1pPr algn="ctr">
              <a:defRPr/>
            </a:lvl1pPr>
          </a:lstStyle>
          <a:p>
            <a:fld id="{6F0366EE-1034-45B5-AE35-31F123A0902A}"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1ECE637B-B02A-40D9-9C2F-08C5DB4FBF02}" type="datetimeFigureOut">
              <a:rPr lang="ru-RU" smtClean="0"/>
              <a:pPr/>
              <a:t>14.04.2016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0366EE-1034-45B5-AE35-31F123A0902A}"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1ECE637B-B02A-40D9-9C2F-08C5DB4FBF02}" type="datetimeFigureOut">
              <a:rPr lang="ru-RU" smtClean="0"/>
              <a:pPr/>
              <a:t>14.04.2016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0366EE-1034-45B5-AE35-31F123A0902A}"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6F0366EE-1034-45B5-AE35-31F123A0902A}"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1ECE637B-B02A-40D9-9C2F-08C5DB4FBF02}" type="datetimeFigureOut">
              <a:rPr lang="ru-RU" smtClean="0"/>
              <a:pPr/>
              <a:t>14.04.2016</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1ECE637B-B02A-40D9-9C2F-08C5DB4FBF02}" type="datetimeFigureOut">
              <a:rPr lang="ru-RU" smtClean="0"/>
              <a:pPr/>
              <a:t>14.04.2016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F0366EE-1034-45B5-AE35-31F123A0902A}"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ECE637B-B02A-40D9-9C2F-08C5DB4FBF02}" type="datetimeFigureOut">
              <a:rPr lang="ru-RU" smtClean="0"/>
              <a:pPr/>
              <a:t>14.04.2016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F0366EE-1034-45B5-AE35-31F123A0902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1ECE637B-B02A-40D9-9C2F-08C5DB4FBF02}" type="datetimeFigureOut">
              <a:rPr lang="ru-RU" smtClean="0"/>
              <a:pPr/>
              <a:t>14.04.2016</a:t>
            </a:fld>
            <a:endParaRPr lang="ru-RU"/>
          </a:p>
        </p:txBody>
      </p:sp>
      <p:sp>
        <p:nvSpPr>
          <p:cNvPr id="9" name="Номер слайда 8"/>
          <p:cNvSpPr>
            <a:spLocks noGrp="1"/>
          </p:cNvSpPr>
          <p:nvPr>
            <p:ph type="sldNum" sz="quarter" idx="15"/>
          </p:nvPr>
        </p:nvSpPr>
        <p:spPr/>
        <p:txBody>
          <a:bodyPr/>
          <a:lstStyle/>
          <a:p>
            <a:fld id="{6F0366EE-1034-45B5-AE35-31F123A0902A}"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1ECE637B-B02A-40D9-9C2F-08C5DB4FBF02}" type="datetimeFigureOut">
              <a:rPr lang="ru-RU" smtClean="0"/>
              <a:pPr/>
              <a:t>14.04.2016</a:t>
            </a:fld>
            <a:endParaRPr lang="ru-RU"/>
          </a:p>
        </p:txBody>
      </p:sp>
      <p:sp>
        <p:nvSpPr>
          <p:cNvPr id="9" name="Номер слайда 8"/>
          <p:cNvSpPr>
            <a:spLocks noGrp="1"/>
          </p:cNvSpPr>
          <p:nvPr>
            <p:ph type="sldNum" sz="quarter" idx="11"/>
          </p:nvPr>
        </p:nvSpPr>
        <p:spPr/>
        <p:txBody>
          <a:bodyPr/>
          <a:lstStyle/>
          <a:p>
            <a:fld id="{6F0366EE-1034-45B5-AE35-31F123A0902A}"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ECE637B-B02A-40D9-9C2F-08C5DB4FBF02}" type="datetimeFigureOut">
              <a:rPr lang="ru-RU" smtClean="0"/>
              <a:pPr/>
              <a:t>14.04.2016</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F0366EE-1034-45B5-AE35-31F123A0902A}"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gif"/></Relationships>
</file>

<file path=ppt/slides/_rels/slide13.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slideLayout" Target="../slideLayouts/slideLayout6.xml"/><Relationship Id="rId1" Type="http://schemas.openxmlformats.org/officeDocument/2006/relationships/audio" Target="../media/audio4.wav"/><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jpe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audio" Target="../media/audio5.wav"/><Relationship Id="rId6" Type="http://schemas.openxmlformats.org/officeDocument/2006/relationships/image" Target="../media/image50.wmf"/><Relationship Id="rId5" Type="http://schemas.openxmlformats.org/officeDocument/2006/relationships/image" Target="../media/image49.jpe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6.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17.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3.wmf"/><Relationship Id="rId2" Type="http://schemas.openxmlformats.org/officeDocument/2006/relationships/slideLayout" Target="../slideLayouts/slideLayout2.xml"/><Relationship Id="rId1" Type="http://schemas.openxmlformats.org/officeDocument/2006/relationships/audio" Target="../media/audio6.wav"/><Relationship Id="rId6" Type="http://schemas.openxmlformats.org/officeDocument/2006/relationships/image" Target="../media/image14.png"/><Relationship Id="rId5" Type="http://schemas.openxmlformats.org/officeDocument/2006/relationships/image" Target="../media/image62.wmf"/><Relationship Id="rId4" Type="http://schemas.openxmlformats.org/officeDocument/2006/relationships/image" Target="../media/image61.jpeg"/></Relationships>
</file>

<file path=ppt/slides/_rels/slide1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jpeg"/></Relationships>
</file>

<file path=ppt/slides/_rels/slide1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image" Target="../media/image70.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7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emf"/><Relationship Id="rId2" Type="http://schemas.openxmlformats.org/officeDocument/2006/relationships/slideLayout" Target="../slideLayouts/slideLayout6.xml"/><Relationship Id="rId1" Type="http://schemas.openxmlformats.org/officeDocument/2006/relationships/audio" Target="../media/audio1.wav"/><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audio" Target="../media/audio2.wav"/><Relationship Id="rId6" Type="http://schemas.openxmlformats.org/officeDocument/2006/relationships/image" Target="../media/image14.pn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audio" Target="../media/audio3.wav"/><Relationship Id="rId6" Type="http://schemas.openxmlformats.org/officeDocument/2006/relationships/image" Target="../media/image14.png"/><Relationship Id="rId5" Type="http://schemas.openxmlformats.org/officeDocument/2006/relationships/image" Target="../media/image29.wmf"/><Relationship Id="rId4" Type="http://schemas.openxmlformats.org/officeDocument/2006/relationships/image" Target="../media/image2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188640"/>
            <a:ext cx="8305800" cy="3792800"/>
          </a:xfrm>
        </p:spPr>
        <p:txBody>
          <a:bodyPr/>
          <a:lstStyle/>
          <a:p>
            <a:r>
              <a:rPr lang="uk-UA" sz="3600" b="1" i="1" dirty="0" smtClean="0">
                <a:latin typeface="Times New Roman" pitchFamily="18" charset="0"/>
                <a:cs typeface="Times New Roman" pitchFamily="18" charset="0"/>
              </a:rPr>
              <a:t/>
            </a:r>
            <a:br>
              <a:rPr lang="uk-UA" sz="3600" b="1" i="1" dirty="0" smtClean="0">
                <a:latin typeface="Times New Roman" pitchFamily="18" charset="0"/>
                <a:cs typeface="Times New Roman" pitchFamily="18" charset="0"/>
              </a:rPr>
            </a:br>
            <a:r>
              <a:rPr lang="uk-UA" sz="3600" b="1" i="1" dirty="0">
                <a:solidFill>
                  <a:srgbClr val="FF0000"/>
                </a:solidFill>
                <a:latin typeface="Times New Roman" pitchFamily="18" charset="0"/>
                <a:cs typeface="Times New Roman" pitchFamily="18" charset="0"/>
              </a:rPr>
              <a:t>З</a:t>
            </a:r>
            <a:r>
              <a:rPr lang="uk-UA" sz="3600" b="1" i="1" dirty="0" smtClean="0">
                <a:solidFill>
                  <a:srgbClr val="FF0000"/>
                </a:solidFill>
                <a:latin typeface="Times New Roman" pitchFamily="18" charset="0"/>
                <a:cs typeface="Times New Roman" pitchFamily="18" charset="0"/>
              </a:rPr>
              <a:t>олотоніський технікум ветеринарної медицини БНАУ</a:t>
            </a:r>
            <a:r>
              <a:rPr lang="uk-UA" sz="3600" b="1" i="1" dirty="0">
                <a:latin typeface="Times New Roman" pitchFamily="18" charset="0"/>
                <a:cs typeface="Times New Roman" pitchFamily="18" charset="0"/>
              </a:rPr>
              <a:t/>
            </a:r>
            <a:br>
              <a:rPr lang="uk-UA" sz="3600" b="1" i="1" dirty="0">
                <a:latin typeface="Times New Roman" pitchFamily="18" charset="0"/>
                <a:cs typeface="Times New Roman" pitchFamily="18" charset="0"/>
              </a:rPr>
            </a:br>
            <a:r>
              <a:rPr lang="uk-UA" sz="3600" b="1" i="1" dirty="0" smtClean="0">
                <a:solidFill>
                  <a:srgbClr val="002060"/>
                </a:solidFill>
                <a:latin typeface="Times New Roman" pitchFamily="18" charset="0"/>
                <a:cs typeface="Times New Roman" pitchFamily="18" charset="0"/>
              </a:rPr>
              <a:t>Тема.</a:t>
            </a:r>
            <a:r>
              <a:rPr lang="ru-RU" sz="3600" b="1" i="1" dirty="0" smtClean="0">
                <a:solidFill>
                  <a:srgbClr val="002060"/>
                </a:solidFill>
                <a:latin typeface="Times New Roman" pitchFamily="18" charset="0"/>
                <a:cs typeface="Times New Roman" pitchFamily="18" charset="0"/>
              </a:rPr>
              <a:t> </a:t>
            </a:r>
            <a:r>
              <a:rPr lang="ru-RU" sz="3600" b="1" i="1" dirty="0" smtClean="0">
                <a:solidFill>
                  <a:srgbClr val="002060"/>
                </a:solidFill>
                <a:latin typeface="Times New Roman" pitchFamily="18" charset="0"/>
                <a:cs typeface="Times New Roman" pitchFamily="18" charset="0"/>
              </a:rPr>
              <a:t>Роль </a:t>
            </a:r>
            <a:r>
              <a:rPr lang="ru-RU" sz="3600" b="1" i="1" dirty="0" err="1" smtClean="0">
                <a:solidFill>
                  <a:srgbClr val="002060"/>
                </a:solidFill>
                <a:latin typeface="Times New Roman" pitchFamily="18" charset="0"/>
                <a:cs typeface="Times New Roman" pitchFamily="18" charset="0"/>
              </a:rPr>
              <a:t>мікроорганізмів</a:t>
            </a:r>
            <a:r>
              <a:rPr lang="ru-RU" sz="3600" b="1" i="1" dirty="0" smtClean="0">
                <a:solidFill>
                  <a:srgbClr val="002060"/>
                </a:solidFill>
                <a:latin typeface="Times New Roman" pitchFamily="18" charset="0"/>
                <a:cs typeface="Times New Roman" pitchFamily="18" charset="0"/>
              </a:rPr>
              <a:t> у </a:t>
            </a:r>
            <a:r>
              <a:rPr lang="ru-RU" sz="3600" b="1" i="1" dirty="0" err="1" smtClean="0">
                <a:solidFill>
                  <a:srgbClr val="002060"/>
                </a:solidFill>
                <a:latin typeface="Times New Roman" pitchFamily="18" charset="0"/>
                <a:cs typeface="Times New Roman" pitchFamily="18" charset="0"/>
              </a:rPr>
              <a:t>промисловості</a:t>
            </a:r>
            <a:r>
              <a:rPr lang="ru-RU" sz="3600" b="1" i="1" dirty="0" smtClean="0">
                <a:solidFill>
                  <a:srgbClr val="002060"/>
                </a:solidFill>
                <a:latin typeface="Times New Roman" pitchFamily="18" charset="0"/>
                <a:cs typeface="Times New Roman" pitchFamily="18" charset="0"/>
              </a:rPr>
              <a:t> та </a:t>
            </a:r>
            <a:r>
              <a:rPr lang="ru-RU" sz="3600" b="1" i="1" dirty="0" err="1" smtClean="0">
                <a:solidFill>
                  <a:srgbClr val="002060"/>
                </a:solidFill>
                <a:latin typeface="Times New Roman" pitchFamily="18" charset="0"/>
                <a:cs typeface="Times New Roman" pitchFamily="18" charset="0"/>
              </a:rPr>
              <a:t>сільському</a:t>
            </a:r>
            <a:r>
              <a:rPr lang="ru-RU" sz="3600" b="1" i="1" dirty="0" smtClean="0">
                <a:solidFill>
                  <a:srgbClr val="002060"/>
                </a:solidFill>
                <a:latin typeface="Times New Roman" pitchFamily="18" charset="0"/>
                <a:cs typeface="Times New Roman" pitchFamily="18" charset="0"/>
              </a:rPr>
              <a:t> </a:t>
            </a:r>
            <a:r>
              <a:rPr lang="ru-RU" sz="3600" b="1" i="1" dirty="0" err="1" smtClean="0">
                <a:solidFill>
                  <a:srgbClr val="002060"/>
                </a:solidFill>
                <a:latin typeface="Times New Roman" pitchFamily="18" charset="0"/>
                <a:cs typeface="Times New Roman" pitchFamily="18" charset="0"/>
              </a:rPr>
              <a:t>господарстві</a:t>
            </a:r>
            <a:r>
              <a:rPr lang="ru-RU" sz="3600" b="1" i="1" dirty="0" smtClean="0">
                <a:solidFill>
                  <a:srgbClr val="002060"/>
                </a:solidFill>
                <a:latin typeface="Times New Roman" pitchFamily="18" charset="0"/>
                <a:cs typeface="Times New Roman" pitchFamily="18" charset="0"/>
              </a:rPr>
              <a:t>. </a:t>
            </a:r>
            <a:r>
              <a:rPr lang="ru-RU" sz="3600" b="1" i="1" dirty="0" err="1" smtClean="0">
                <a:solidFill>
                  <a:srgbClr val="002060"/>
                </a:solidFill>
                <a:latin typeface="Times New Roman" pitchFamily="18" charset="0"/>
                <a:cs typeface="Times New Roman" pitchFamily="18" charset="0"/>
              </a:rPr>
              <a:t>Поширення</a:t>
            </a:r>
            <a:r>
              <a:rPr lang="ru-RU" sz="3600" b="1" i="1" dirty="0" smtClean="0">
                <a:solidFill>
                  <a:srgbClr val="002060"/>
                </a:solidFill>
                <a:latin typeface="Times New Roman" pitchFamily="18" charset="0"/>
                <a:cs typeface="Times New Roman" pitchFamily="18" charset="0"/>
              </a:rPr>
              <a:t> </a:t>
            </a:r>
            <a:r>
              <a:rPr lang="ru-RU" sz="3600" b="1" i="1" dirty="0" err="1" smtClean="0">
                <a:solidFill>
                  <a:srgbClr val="002060"/>
                </a:solidFill>
                <a:latin typeface="Times New Roman" pitchFamily="18" charset="0"/>
                <a:cs typeface="Times New Roman" pitchFamily="18" charset="0"/>
              </a:rPr>
              <a:t>їх</a:t>
            </a:r>
            <a:r>
              <a:rPr lang="ru-RU" sz="3600" b="1" i="1" dirty="0" smtClean="0">
                <a:solidFill>
                  <a:srgbClr val="002060"/>
                </a:solidFill>
                <a:latin typeface="Times New Roman" pitchFamily="18" charset="0"/>
                <a:cs typeface="Times New Roman" pitchFamily="18" charset="0"/>
              </a:rPr>
              <a:t> у </a:t>
            </a:r>
            <a:r>
              <a:rPr lang="ru-RU" sz="3600" b="1" i="1" dirty="0" err="1" smtClean="0">
                <a:solidFill>
                  <a:srgbClr val="002060"/>
                </a:solidFill>
                <a:latin typeface="Times New Roman" pitchFamily="18" charset="0"/>
                <a:cs typeface="Times New Roman" pitchFamily="18" charset="0"/>
              </a:rPr>
              <a:t>природі</a:t>
            </a:r>
            <a:r>
              <a:rPr lang="ru-RU" sz="3600" b="1" i="1" dirty="0" smtClean="0">
                <a:latin typeface="Times New Roman" pitchFamily="18" charset="0"/>
                <a:cs typeface="Times New Roman" pitchFamily="18" charset="0"/>
              </a:rPr>
              <a:t>.</a:t>
            </a:r>
            <a:br>
              <a:rPr lang="ru-RU" sz="3600" b="1" i="1" dirty="0" smtClean="0">
                <a:latin typeface="Times New Roman" pitchFamily="18" charset="0"/>
                <a:cs typeface="Times New Roman" pitchFamily="18" charset="0"/>
              </a:rPr>
            </a:br>
            <a:r>
              <a:rPr lang="ru-RU" sz="2800" b="1" i="1" dirty="0" smtClean="0">
                <a:solidFill>
                  <a:srgbClr val="FFFF00"/>
                </a:solidFill>
                <a:latin typeface="Times New Roman" pitchFamily="18" charset="0"/>
                <a:cs typeface="Times New Roman" pitchFamily="18" charset="0"/>
              </a:rPr>
              <a:t>МЕТА. </a:t>
            </a:r>
            <a:r>
              <a:rPr lang="ru-RU" sz="2800" b="1" i="1" dirty="0" err="1" smtClean="0">
                <a:solidFill>
                  <a:srgbClr val="FFFF00"/>
                </a:solidFill>
                <a:latin typeface="Times New Roman" pitchFamily="18" charset="0"/>
                <a:cs typeface="Times New Roman" pitchFamily="18" charset="0"/>
              </a:rPr>
              <a:t>Ознайомити</a:t>
            </a:r>
            <a:r>
              <a:rPr lang="ru-RU" sz="2800" b="1" i="1" dirty="0" smtClean="0">
                <a:solidFill>
                  <a:srgbClr val="FFFF00"/>
                </a:solidFill>
                <a:latin typeface="Times New Roman" pitchFamily="18" charset="0"/>
                <a:cs typeface="Times New Roman" pitchFamily="18" charset="0"/>
              </a:rPr>
              <a:t> </a:t>
            </a:r>
            <a:r>
              <a:rPr lang="ru-RU" sz="2800" b="1" i="1" dirty="0" err="1">
                <a:solidFill>
                  <a:srgbClr val="FFFF00"/>
                </a:solidFill>
                <a:latin typeface="Times New Roman" pitchFamily="18" charset="0"/>
                <a:cs typeface="Times New Roman" pitchFamily="18" charset="0"/>
              </a:rPr>
              <a:t>студентів</a:t>
            </a:r>
            <a:r>
              <a:rPr lang="ru-RU" sz="2800" b="1" i="1" dirty="0">
                <a:solidFill>
                  <a:srgbClr val="FFFF00"/>
                </a:solidFill>
                <a:latin typeface="Times New Roman" pitchFamily="18" charset="0"/>
                <a:cs typeface="Times New Roman" pitchFamily="18" charset="0"/>
              </a:rPr>
              <a:t> з </a:t>
            </a:r>
            <a:r>
              <a:rPr lang="ru-RU" sz="2800" b="1" i="1" dirty="0" err="1">
                <a:solidFill>
                  <a:srgbClr val="FFFF00"/>
                </a:solidFill>
                <a:latin typeface="Times New Roman" pitchFamily="18" charset="0"/>
                <a:cs typeface="Times New Roman" pitchFamily="18" charset="0"/>
              </a:rPr>
              <a:t>корисними</a:t>
            </a:r>
            <a:r>
              <a:rPr lang="ru-RU" sz="2800" b="1" i="1" dirty="0">
                <a:solidFill>
                  <a:srgbClr val="FFFF00"/>
                </a:solidFill>
                <a:latin typeface="Times New Roman" pitchFamily="18" charset="0"/>
                <a:cs typeface="Times New Roman" pitchFamily="18" charset="0"/>
              </a:rPr>
              <a:t> та </a:t>
            </a:r>
            <a:r>
              <a:rPr lang="ru-RU" sz="2800" b="1" i="1" dirty="0" err="1">
                <a:solidFill>
                  <a:srgbClr val="FFFF00"/>
                </a:solidFill>
                <a:latin typeface="Times New Roman" pitchFamily="18" charset="0"/>
                <a:cs typeface="Times New Roman" pitchFamily="18" charset="0"/>
              </a:rPr>
              <a:t>шкідливими</a:t>
            </a:r>
            <a:r>
              <a:rPr lang="ru-RU" sz="2800" b="1" i="1" dirty="0">
                <a:solidFill>
                  <a:srgbClr val="FFFF00"/>
                </a:solidFill>
                <a:latin typeface="Times New Roman" pitchFamily="18" charset="0"/>
                <a:cs typeface="Times New Roman" pitchFamily="18" charset="0"/>
              </a:rPr>
              <a:t> </a:t>
            </a:r>
            <a:r>
              <a:rPr lang="ru-RU" sz="2800" b="1" i="1" dirty="0" err="1">
                <a:solidFill>
                  <a:srgbClr val="FFFF00"/>
                </a:solidFill>
                <a:latin typeface="Times New Roman" pitchFamily="18" charset="0"/>
                <a:cs typeface="Times New Roman" pitchFamily="18" charset="0"/>
              </a:rPr>
              <a:t>мікроорганізмами</a:t>
            </a:r>
            <a:r>
              <a:rPr lang="ru-RU" sz="2800" dirty="0" smtClean="0">
                <a:solidFill>
                  <a:srgbClr val="FFFF00"/>
                </a:solidFill>
                <a:latin typeface="Times New Roman" pitchFamily="18" charset="0"/>
                <a:cs typeface="Times New Roman" pitchFamily="18" charset="0"/>
              </a:rPr>
              <a:t/>
            </a:r>
            <a:br>
              <a:rPr lang="ru-RU" sz="2800" dirty="0" smtClean="0">
                <a:solidFill>
                  <a:srgbClr val="FFFF00"/>
                </a:solidFill>
                <a:latin typeface="Times New Roman" pitchFamily="18" charset="0"/>
                <a:cs typeface="Times New Roman" pitchFamily="18" charset="0"/>
              </a:rPr>
            </a:br>
            <a:endParaRPr lang="ru-RU" sz="2800" dirty="0">
              <a:solidFill>
                <a:srgbClr val="FFFF00"/>
              </a:solidFill>
              <a:latin typeface="Times New Roman" pitchFamily="18" charset="0"/>
              <a:cs typeface="Times New Roman" pitchFamily="18" charset="0"/>
            </a:endParaRPr>
          </a:p>
        </p:txBody>
      </p:sp>
      <p:pic>
        <p:nvPicPr>
          <p:cNvPr id="4" name="Рисунок 3" descr="e-coli.jpg"/>
          <p:cNvPicPr>
            <a:picLocks noChangeAspect="1"/>
          </p:cNvPicPr>
          <p:nvPr/>
        </p:nvPicPr>
        <p:blipFill>
          <a:blip r:embed="rId2"/>
          <a:stretch>
            <a:fillRect/>
          </a:stretch>
        </p:blipFill>
        <p:spPr>
          <a:xfrm rot="16200000">
            <a:off x="3448752" y="3400122"/>
            <a:ext cx="2577467" cy="364333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285728"/>
            <a:ext cx="8715436" cy="3143272"/>
          </a:xfrm>
        </p:spPr>
        <p:txBody>
          <a:bodyPr>
            <a:normAutofit fontScale="85000" lnSpcReduction="10000"/>
          </a:bodyPr>
          <a:lstStyle/>
          <a:p>
            <a:r>
              <a:rPr lang="uk-UA" sz="2000" b="1" i="1" dirty="0" smtClean="0"/>
              <a:t>Симбіотичні бактерії</a:t>
            </a:r>
            <a:endParaRPr lang="ru-RU" sz="2000" dirty="0" smtClean="0"/>
          </a:p>
          <a:p>
            <a:r>
              <a:rPr lang="uk-UA" sz="2000" dirty="0" smtClean="0"/>
              <a:t>     Бактерії </a:t>
            </a:r>
            <a:r>
              <a:rPr lang="uk-UA" sz="2000" dirty="0" smtClean="0"/>
              <a:t>і тварини перебувають у взаємозв'язку через процес травлення. Травоїдні тварини харчуються переважно травою, основна маса якої складається з целюлози. Ссавці та інші тварини не можуть перетравлювати целюлозу, оскільки у них відсутні відповідні травні ферменти. Тут "на допомогу" приходять бактерії та найпростіші (організми, які складаються з однієї клітини, належать до тварин), які живуть у кишечнику. Харчуючись целюлозою, вони перетравлюють її, розкладають на більш прості речовини, здатні перетравлюватися травною системою травоїдних тварин. У кролів такі бактерії живуть у сліпій кишці й апендиксі, а у корів та </a:t>
            </a:r>
            <a:r>
              <a:rPr lang="uk-UA" sz="2000" dirty="0" err="1" smtClean="0"/>
              <a:t>овець</a:t>
            </a:r>
            <a:r>
              <a:rPr lang="uk-UA" sz="2000" dirty="0" smtClean="0"/>
              <a:t> </a:t>
            </a:r>
            <a:r>
              <a:rPr lang="uk-UA" sz="2000" dirty="0" smtClean="0"/>
              <a:t>– </a:t>
            </a:r>
            <a:r>
              <a:rPr lang="uk-UA" sz="2000" dirty="0" smtClean="0"/>
              <a:t>в частині </a:t>
            </a:r>
            <a:r>
              <a:rPr lang="uk-UA" sz="2000" dirty="0" err="1" smtClean="0"/>
              <a:t>шлунка</a:t>
            </a:r>
            <a:r>
              <a:rPr lang="uk-UA" sz="2000" dirty="0" smtClean="0"/>
              <a:t> </a:t>
            </a:r>
            <a:r>
              <a:rPr lang="uk-UA" sz="2000" dirty="0" smtClean="0"/>
              <a:t>– </a:t>
            </a:r>
            <a:r>
              <a:rPr lang="uk-UA" sz="2000" dirty="0" smtClean="0"/>
              <a:t>рубці. Непрямий стосунок ці бактерії мають до людини, бо вона вживає у їжу м'ясо травоїдних тварин.</a:t>
            </a:r>
            <a:endParaRPr lang="ru-RU" sz="2000" dirty="0" smtClean="0"/>
          </a:p>
          <a:p>
            <a:endParaRPr lang="ru-RU" sz="2000" dirty="0"/>
          </a:p>
        </p:txBody>
      </p:sp>
      <p:pic>
        <p:nvPicPr>
          <p:cNvPr id="4" name="Рисунок 3" descr="rat5.jpg"/>
          <p:cNvPicPr>
            <a:picLocks noChangeAspect="1"/>
          </p:cNvPicPr>
          <p:nvPr/>
        </p:nvPicPr>
        <p:blipFill>
          <a:blip r:embed="rId2"/>
          <a:stretch>
            <a:fillRect/>
          </a:stretch>
        </p:blipFill>
        <p:spPr>
          <a:xfrm>
            <a:off x="214282" y="3286124"/>
            <a:ext cx="2500330" cy="3338676"/>
          </a:xfrm>
          <a:prstGeom prst="rect">
            <a:avLst/>
          </a:prstGeom>
        </p:spPr>
      </p:pic>
      <p:pic>
        <p:nvPicPr>
          <p:cNvPr id="6" name="Рисунок 5" descr="106.jpg"/>
          <p:cNvPicPr>
            <a:picLocks noChangeAspect="1"/>
          </p:cNvPicPr>
          <p:nvPr/>
        </p:nvPicPr>
        <p:blipFill>
          <a:blip r:embed="rId3"/>
          <a:stretch>
            <a:fillRect/>
          </a:stretch>
        </p:blipFill>
        <p:spPr>
          <a:xfrm>
            <a:off x="5143504" y="3500438"/>
            <a:ext cx="3810027" cy="2857520"/>
          </a:xfrm>
          <a:prstGeom prst="rect">
            <a:avLst/>
          </a:prstGeom>
        </p:spPr>
      </p:pic>
      <p:pic>
        <p:nvPicPr>
          <p:cNvPr id="5" name="Рисунок 4" descr="12151101.jpg"/>
          <p:cNvPicPr>
            <a:picLocks noChangeAspect="1"/>
          </p:cNvPicPr>
          <p:nvPr/>
        </p:nvPicPr>
        <p:blipFill>
          <a:blip r:embed="rId4"/>
          <a:stretch>
            <a:fillRect/>
          </a:stretch>
        </p:blipFill>
        <p:spPr>
          <a:xfrm>
            <a:off x="2857488" y="3429000"/>
            <a:ext cx="2286016" cy="307880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214290"/>
            <a:ext cx="8229600" cy="4572000"/>
          </a:xfrm>
        </p:spPr>
        <p:txBody>
          <a:bodyPr>
            <a:normAutofit/>
          </a:bodyPr>
          <a:lstStyle/>
          <a:p>
            <a:r>
              <a:rPr lang="uk-UA" sz="2000" dirty="0" smtClean="0"/>
              <a:t>     Людини </a:t>
            </a:r>
            <a:r>
              <a:rPr lang="uk-UA" sz="2000" dirty="0" smtClean="0"/>
              <a:t>безпосередньо стосуються бактерії, які живуть у її кишечнику. Вони синтезують вітаміни групи В і вітамін К. Вітаміни групи В мають винятково важливе значення для людини, оскільки беруть участь у багатьох процесах обміну речовин, особливо впливаючи на її м'язову систему. Вітамін К регулює процес зсідання крові.</a:t>
            </a:r>
            <a:endParaRPr lang="ru-RU" sz="2000" dirty="0" smtClean="0"/>
          </a:p>
          <a:p>
            <a:endParaRPr lang="ru-RU" sz="2000" dirty="0"/>
          </a:p>
        </p:txBody>
      </p:sp>
      <p:pic>
        <p:nvPicPr>
          <p:cNvPr id="4" name="Picture 6" descr="colon_intestines"/>
          <p:cNvPicPr>
            <a:picLocks noChangeAspect="1" noChangeArrowheads="1"/>
          </p:cNvPicPr>
          <p:nvPr/>
        </p:nvPicPr>
        <p:blipFill>
          <a:blip r:embed="rId2"/>
          <a:srcRect/>
          <a:stretch>
            <a:fillRect/>
          </a:stretch>
        </p:blipFill>
        <p:spPr bwMode="auto">
          <a:xfrm>
            <a:off x="500034" y="2428868"/>
            <a:ext cx="4321175" cy="4044950"/>
          </a:xfrm>
          <a:prstGeom prst="rect">
            <a:avLst/>
          </a:prstGeom>
          <a:noFill/>
        </p:spPr>
      </p:pic>
      <p:pic>
        <p:nvPicPr>
          <p:cNvPr id="6" name="Picture 4" descr="бактерии в пищеварении"/>
          <p:cNvPicPr>
            <a:picLocks noChangeAspect="1" noChangeArrowheads="1"/>
          </p:cNvPicPr>
          <p:nvPr/>
        </p:nvPicPr>
        <p:blipFill>
          <a:blip r:embed="rId3"/>
          <a:srcRect/>
          <a:stretch>
            <a:fillRect/>
          </a:stretch>
        </p:blipFill>
        <p:spPr bwMode="auto">
          <a:xfrm>
            <a:off x="5143504" y="4357694"/>
            <a:ext cx="2520950" cy="2143125"/>
          </a:xfrm>
          <a:prstGeom prst="rect">
            <a:avLst/>
          </a:prstGeom>
          <a:noFill/>
        </p:spPr>
      </p:pic>
      <p:pic>
        <p:nvPicPr>
          <p:cNvPr id="7" name="Рисунок 6" descr="002.jpg"/>
          <p:cNvPicPr>
            <a:picLocks noChangeAspect="1"/>
          </p:cNvPicPr>
          <p:nvPr/>
        </p:nvPicPr>
        <p:blipFill>
          <a:blip r:embed="rId4"/>
          <a:stretch>
            <a:fillRect/>
          </a:stretch>
        </p:blipFill>
        <p:spPr>
          <a:xfrm>
            <a:off x="6715140" y="3571876"/>
            <a:ext cx="2092084" cy="2037744"/>
          </a:xfrm>
          <a:prstGeom prst="rect">
            <a:avLst/>
          </a:prstGeom>
        </p:spPr>
      </p:pic>
      <p:pic>
        <p:nvPicPr>
          <p:cNvPr id="8" name="Рисунок 7" descr="profile1.jpg"/>
          <p:cNvPicPr>
            <a:picLocks noChangeAspect="1"/>
          </p:cNvPicPr>
          <p:nvPr/>
        </p:nvPicPr>
        <p:blipFill>
          <a:blip r:embed="rId5"/>
          <a:stretch>
            <a:fillRect/>
          </a:stretch>
        </p:blipFill>
        <p:spPr>
          <a:xfrm>
            <a:off x="4143372" y="2143116"/>
            <a:ext cx="3167069" cy="3281623"/>
          </a:xfrm>
          <a:prstGeom prst="rect">
            <a:avLst/>
          </a:prstGeom>
        </p:spPr>
      </p:pic>
      <p:pic>
        <p:nvPicPr>
          <p:cNvPr id="9" name="Рисунок 8" descr="image006.jpg"/>
          <p:cNvPicPr>
            <a:picLocks noChangeAspect="1"/>
          </p:cNvPicPr>
          <p:nvPr/>
        </p:nvPicPr>
        <p:blipFill>
          <a:blip r:embed="rId6"/>
          <a:stretch>
            <a:fillRect/>
          </a:stretch>
        </p:blipFill>
        <p:spPr>
          <a:xfrm>
            <a:off x="5143504" y="1857364"/>
            <a:ext cx="3609975" cy="3209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57158" y="285728"/>
            <a:ext cx="8229600" cy="4572000"/>
          </a:xfrm>
        </p:spPr>
        <p:txBody>
          <a:bodyPr>
            <a:normAutofit/>
          </a:bodyPr>
          <a:lstStyle/>
          <a:p>
            <a:r>
              <a:rPr lang="uk-UA" sz="2000" b="1" i="1" dirty="0" smtClean="0"/>
              <a:t>Промислові процеси бродіння</a:t>
            </a:r>
            <a:endParaRPr lang="ru-RU" sz="2000" dirty="0" smtClean="0"/>
          </a:p>
          <a:p>
            <a:r>
              <a:rPr lang="uk-UA" sz="2000" dirty="0" smtClean="0"/>
              <a:t>     Багато </a:t>
            </a:r>
            <a:r>
              <a:rPr lang="uk-UA" sz="2000" dirty="0" smtClean="0"/>
              <a:t>корисних органічних продуктів отримують у результаті бродіння. Так, якщо у розчин, що містить спирт, помістити бактерію </a:t>
            </a:r>
            <a:r>
              <a:rPr lang="uk-UA" sz="2000" dirty="0" err="1" smtClean="0"/>
              <a:t>Ацетобактер</a:t>
            </a:r>
            <a:r>
              <a:rPr lang="uk-UA" sz="2000" dirty="0" smtClean="0"/>
              <a:t>, то ця бактерія буде харчуватися спиртом й утворювати оцет. </a:t>
            </a:r>
            <a:r>
              <a:rPr lang="uk-UA" sz="2000" dirty="0" smtClean="0"/>
              <a:t>Тож,  </a:t>
            </a:r>
            <a:r>
              <a:rPr lang="uk-UA" sz="2000" dirty="0" smtClean="0"/>
              <a:t>якщо ви бачите на пляшці з оцтом напис "Оцет спиртовий", знайте, що він отриманий саме таким чином.</a:t>
            </a:r>
          </a:p>
          <a:p>
            <a:endParaRPr lang="ru-RU" sz="2000" dirty="0" smtClean="0"/>
          </a:p>
          <a:p>
            <a:r>
              <a:rPr lang="uk-UA" sz="2000" dirty="0" smtClean="0"/>
              <a:t>     Зі </a:t>
            </a:r>
            <a:r>
              <a:rPr lang="uk-UA" sz="2000" dirty="0" smtClean="0"/>
              <a:t>скошеної трави, зеленої кукурудзи і </a:t>
            </a:r>
          </a:p>
          <a:p>
            <a:pPr>
              <a:buNone/>
            </a:pPr>
            <a:r>
              <a:rPr lang="uk-UA" sz="2000" dirty="0" smtClean="0"/>
              <a:t>    діяльності бактерій </a:t>
            </a:r>
            <a:r>
              <a:rPr lang="uk-UA" sz="2000" dirty="0" err="1" smtClean="0"/>
              <a:t>Ешеріхія</a:t>
            </a:r>
            <a:r>
              <a:rPr lang="uk-UA" sz="2000" dirty="0" smtClean="0"/>
              <a:t>, </a:t>
            </a:r>
            <a:r>
              <a:rPr lang="uk-UA" sz="2000" dirty="0" err="1" smtClean="0"/>
              <a:t>Аеробактер</a:t>
            </a:r>
            <a:r>
              <a:rPr lang="uk-UA" sz="2000" dirty="0" smtClean="0"/>
              <a:t> </a:t>
            </a:r>
          </a:p>
          <a:p>
            <a:pPr>
              <a:buNone/>
            </a:pPr>
            <a:r>
              <a:rPr lang="uk-UA" sz="2000" dirty="0" smtClean="0"/>
              <a:t>    та анаеробних мікроорганізмів отримують</a:t>
            </a:r>
          </a:p>
          <a:p>
            <a:pPr>
              <a:buNone/>
            </a:pPr>
            <a:r>
              <a:rPr lang="uk-UA" sz="2000" dirty="0" smtClean="0"/>
              <a:t>    силос, яким харчується велика рогата худоба.  </a:t>
            </a:r>
            <a:endParaRPr lang="ru-RU" sz="2000" dirty="0" smtClean="0"/>
          </a:p>
          <a:p>
            <a:endParaRPr lang="ru-RU" sz="2000" dirty="0"/>
          </a:p>
        </p:txBody>
      </p:sp>
      <p:pic>
        <p:nvPicPr>
          <p:cNvPr id="4" name="Рисунок 3" descr="351.jpg"/>
          <p:cNvPicPr>
            <a:picLocks noChangeAspect="1"/>
          </p:cNvPicPr>
          <p:nvPr/>
        </p:nvPicPr>
        <p:blipFill>
          <a:blip r:embed="rId2"/>
          <a:stretch>
            <a:fillRect/>
          </a:stretch>
        </p:blipFill>
        <p:spPr>
          <a:xfrm>
            <a:off x="6643702" y="2285992"/>
            <a:ext cx="2200284" cy="3146406"/>
          </a:xfrm>
          <a:prstGeom prst="rect">
            <a:avLst/>
          </a:prstGeom>
        </p:spPr>
      </p:pic>
      <p:pic>
        <p:nvPicPr>
          <p:cNvPr id="5" name="Рисунок 4" descr="1402437014_1192542033.jpg"/>
          <p:cNvPicPr>
            <a:picLocks noChangeAspect="1"/>
          </p:cNvPicPr>
          <p:nvPr/>
        </p:nvPicPr>
        <p:blipFill>
          <a:blip r:embed="rId3"/>
          <a:stretch>
            <a:fillRect/>
          </a:stretch>
        </p:blipFill>
        <p:spPr>
          <a:xfrm>
            <a:off x="6072198" y="3000372"/>
            <a:ext cx="2514600" cy="2514600"/>
          </a:xfrm>
          <a:prstGeom prst="rect">
            <a:avLst/>
          </a:prstGeom>
        </p:spPr>
      </p:pic>
      <p:pic>
        <p:nvPicPr>
          <p:cNvPr id="6" name="Рисунок 5" descr="2-1.gif"/>
          <p:cNvPicPr>
            <a:picLocks noChangeAspect="1"/>
          </p:cNvPicPr>
          <p:nvPr/>
        </p:nvPicPr>
        <p:blipFill>
          <a:blip r:embed="rId4"/>
          <a:stretch>
            <a:fillRect/>
          </a:stretch>
        </p:blipFill>
        <p:spPr>
          <a:xfrm>
            <a:off x="285720" y="4143380"/>
            <a:ext cx="3028950" cy="2486025"/>
          </a:xfrm>
          <a:prstGeom prst="rect">
            <a:avLst/>
          </a:prstGeom>
        </p:spPr>
      </p:pic>
      <p:pic>
        <p:nvPicPr>
          <p:cNvPr id="8" name="Рисунок 7" descr="lapa.jpg"/>
          <p:cNvPicPr>
            <a:picLocks noChangeAspect="1"/>
          </p:cNvPicPr>
          <p:nvPr/>
        </p:nvPicPr>
        <p:blipFill>
          <a:blip r:embed="rId5"/>
          <a:stretch>
            <a:fillRect/>
          </a:stretch>
        </p:blipFill>
        <p:spPr>
          <a:xfrm>
            <a:off x="3428992" y="4357694"/>
            <a:ext cx="2928958" cy="21893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288" y="5445125"/>
            <a:ext cx="8229600" cy="1143000"/>
          </a:xfrm>
        </p:spPr>
        <p:txBody>
          <a:bodyPr>
            <a:normAutofit/>
          </a:bodyPr>
          <a:lstStyle/>
          <a:p>
            <a:r>
              <a:rPr lang="uk-UA" sz="2400" dirty="0" smtClean="0"/>
              <a:t>З молока за допомогою бактерій </a:t>
            </a:r>
            <a:r>
              <a:rPr lang="uk-UA" sz="2400" dirty="0" err="1" smtClean="0"/>
              <a:t>Лактобацілюс</a:t>
            </a:r>
            <a:r>
              <a:rPr lang="uk-UA" sz="2400" dirty="0" smtClean="0"/>
              <a:t> отримують масло, сир, йогурт</a:t>
            </a:r>
            <a:endParaRPr lang="ru-RU" sz="2400" dirty="0"/>
          </a:p>
        </p:txBody>
      </p:sp>
      <p:pic>
        <p:nvPicPr>
          <p:cNvPr id="3081" name="Picture 9" descr="MCj03440050000[1]"/>
          <p:cNvPicPr>
            <a:picLocks noChangeAspect="1" noChangeArrowheads="1"/>
          </p:cNvPicPr>
          <p:nvPr/>
        </p:nvPicPr>
        <p:blipFill>
          <a:blip r:embed="rId3"/>
          <a:srcRect/>
          <a:stretch>
            <a:fillRect/>
          </a:stretch>
        </p:blipFill>
        <p:spPr bwMode="auto">
          <a:xfrm>
            <a:off x="7019925" y="765175"/>
            <a:ext cx="1655763" cy="1362075"/>
          </a:xfrm>
          <a:prstGeom prst="rect">
            <a:avLst/>
          </a:prstGeom>
          <a:noFill/>
        </p:spPr>
      </p:pic>
      <p:pic>
        <p:nvPicPr>
          <p:cNvPr id="3082" name="Picture 10" descr="MPj04095790000[1]"/>
          <p:cNvPicPr>
            <a:picLocks noChangeAspect="1" noChangeArrowheads="1"/>
          </p:cNvPicPr>
          <p:nvPr/>
        </p:nvPicPr>
        <p:blipFill>
          <a:blip r:embed="rId4"/>
          <a:srcRect/>
          <a:stretch>
            <a:fillRect/>
          </a:stretch>
        </p:blipFill>
        <p:spPr bwMode="auto">
          <a:xfrm>
            <a:off x="2916238" y="1052513"/>
            <a:ext cx="3816350" cy="3816350"/>
          </a:xfrm>
          <a:prstGeom prst="rect">
            <a:avLst/>
          </a:prstGeom>
          <a:noFill/>
        </p:spPr>
      </p:pic>
      <p:pic>
        <p:nvPicPr>
          <p:cNvPr id="3085" name="Picture 13" descr="MCFD01226_0000[1]"/>
          <p:cNvPicPr>
            <a:picLocks noChangeAspect="1" noChangeArrowheads="1"/>
          </p:cNvPicPr>
          <p:nvPr/>
        </p:nvPicPr>
        <p:blipFill>
          <a:blip r:embed="rId5"/>
          <a:srcRect/>
          <a:stretch>
            <a:fillRect/>
          </a:stretch>
        </p:blipFill>
        <p:spPr bwMode="auto">
          <a:xfrm>
            <a:off x="1692275" y="3068638"/>
            <a:ext cx="1104900" cy="1571625"/>
          </a:xfrm>
          <a:prstGeom prst="rect">
            <a:avLst/>
          </a:prstGeom>
          <a:noFill/>
        </p:spPr>
      </p:pic>
      <p:pic>
        <p:nvPicPr>
          <p:cNvPr id="3080" name="Picture 8" descr="MCj03440010000[1]"/>
          <p:cNvPicPr>
            <a:picLocks noChangeAspect="1" noChangeArrowheads="1"/>
          </p:cNvPicPr>
          <p:nvPr/>
        </p:nvPicPr>
        <p:blipFill>
          <a:blip r:embed="rId6"/>
          <a:srcRect/>
          <a:stretch>
            <a:fillRect/>
          </a:stretch>
        </p:blipFill>
        <p:spPr bwMode="auto">
          <a:xfrm>
            <a:off x="323850" y="333375"/>
            <a:ext cx="3143250" cy="1901825"/>
          </a:xfrm>
          <a:prstGeom prst="rect">
            <a:avLst/>
          </a:prstGeom>
          <a:noFill/>
        </p:spPr>
      </p:pic>
      <p:pic>
        <p:nvPicPr>
          <p:cNvPr id="3087" name="Picture 15" descr="MCj02327640000[1]"/>
          <p:cNvPicPr>
            <a:picLocks noChangeAspect="1" noChangeArrowheads="1"/>
          </p:cNvPicPr>
          <p:nvPr/>
        </p:nvPicPr>
        <p:blipFill>
          <a:blip r:embed="rId7"/>
          <a:srcRect/>
          <a:stretch>
            <a:fillRect/>
          </a:stretch>
        </p:blipFill>
        <p:spPr bwMode="auto">
          <a:xfrm>
            <a:off x="539750" y="2924175"/>
            <a:ext cx="835025" cy="2381250"/>
          </a:xfrm>
          <a:prstGeom prst="rect">
            <a:avLst/>
          </a:prstGeom>
          <a:noFill/>
        </p:spPr>
      </p:pic>
      <p:pic>
        <p:nvPicPr>
          <p:cNvPr id="3088" name="Picture 16" descr="MCj04132940000[1]"/>
          <p:cNvPicPr>
            <a:picLocks noChangeAspect="1" noChangeArrowheads="1"/>
          </p:cNvPicPr>
          <p:nvPr/>
        </p:nvPicPr>
        <p:blipFill>
          <a:blip r:embed="rId8"/>
          <a:srcRect/>
          <a:stretch>
            <a:fillRect/>
          </a:stretch>
        </p:blipFill>
        <p:spPr bwMode="auto">
          <a:xfrm>
            <a:off x="5684838" y="3141663"/>
            <a:ext cx="3459162" cy="2451100"/>
          </a:xfrm>
          <a:prstGeom prst="rect">
            <a:avLst/>
          </a:prstGeom>
          <a:noFill/>
        </p:spPr>
      </p:pic>
      <p:pic>
        <p:nvPicPr>
          <p:cNvPr id="3089" name="Picture 17">
            <a:hlinkClick r:id="" action="ppaction://media"/>
          </p:cNvPr>
          <p:cNvPicPr>
            <a:picLocks noRot="1" noChangeAspect="1" noChangeArrowheads="1"/>
          </p:cNvPicPr>
          <p:nvPr>
            <a:wavAudioFile r:embed="rId1" name="Записанный звук"/>
          </p:nvPr>
        </p:nvPicPr>
        <p:blipFill>
          <a:blip r:embed="rId9"/>
          <a:srcRect/>
          <a:stretch>
            <a:fillRect/>
          </a:stretch>
        </p:blipFill>
        <p:spPr bwMode="auto">
          <a:xfrm>
            <a:off x="8910638" y="-531813"/>
            <a:ext cx="233362" cy="233363"/>
          </a:xfrm>
          <a:prstGeom prst="rect">
            <a:avLst/>
          </a:prstGeom>
          <a:noFill/>
        </p:spPr>
      </p:pic>
      <p:grpSp>
        <p:nvGrpSpPr>
          <p:cNvPr id="2" name="Group 18"/>
          <p:cNvGrpSpPr>
            <a:grpSpLocks/>
          </p:cNvGrpSpPr>
          <p:nvPr/>
        </p:nvGrpSpPr>
        <p:grpSpPr bwMode="auto">
          <a:xfrm>
            <a:off x="3635375" y="549275"/>
            <a:ext cx="215900" cy="503238"/>
            <a:chOff x="2653" y="935"/>
            <a:chExt cx="363" cy="998"/>
          </a:xfrm>
        </p:grpSpPr>
        <p:sp>
          <p:nvSpPr>
            <p:cNvPr id="3091" name="AutoShape 19"/>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3092" name="Line 20"/>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3093" name="Line 21"/>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3094" name="Line 22"/>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3095" name="Line 23"/>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3096" name="Line 24"/>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grpSp>
        <p:nvGrpSpPr>
          <p:cNvPr id="3" name="Group 25"/>
          <p:cNvGrpSpPr>
            <a:grpSpLocks/>
          </p:cNvGrpSpPr>
          <p:nvPr/>
        </p:nvGrpSpPr>
        <p:grpSpPr bwMode="auto">
          <a:xfrm>
            <a:off x="1835150" y="2708275"/>
            <a:ext cx="215900" cy="503238"/>
            <a:chOff x="2653" y="935"/>
            <a:chExt cx="363" cy="998"/>
          </a:xfrm>
        </p:grpSpPr>
        <p:sp>
          <p:nvSpPr>
            <p:cNvPr id="3098" name="AutoShape 26"/>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3099" name="Line 27"/>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3100" name="Line 28"/>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3101" name="Line 29"/>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3102" name="Line 30"/>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3103" name="Line 31"/>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grpSp>
        <p:nvGrpSpPr>
          <p:cNvPr id="4" name="Group 32"/>
          <p:cNvGrpSpPr>
            <a:grpSpLocks/>
          </p:cNvGrpSpPr>
          <p:nvPr/>
        </p:nvGrpSpPr>
        <p:grpSpPr bwMode="auto">
          <a:xfrm>
            <a:off x="7524750" y="1125538"/>
            <a:ext cx="215900" cy="503237"/>
            <a:chOff x="2653" y="935"/>
            <a:chExt cx="363" cy="998"/>
          </a:xfrm>
        </p:grpSpPr>
        <p:sp>
          <p:nvSpPr>
            <p:cNvPr id="3105" name="AutoShape 33"/>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3106" name="Line 34"/>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3107" name="Line 35"/>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3108" name="Line 36"/>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3109" name="Line 37"/>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3110" name="Line 38"/>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grpSp>
        <p:nvGrpSpPr>
          <p:cNvPr id="5" name="Group 39"/>
          <p:cNvGrpSpPr>
            <a:grpSpLocks/>
          </p:cNvGrpSpPr>
          <p:nvPr/>
        </p:nvGrpSpPr>
        <p:grpSpPr bwMode="auto">
          <a:xfrm>
            <a:off x="1979613" y="549275"/>
            <a:ext cx="215900" cy="503238"/>
            <a:chOff x="2653" y="935"/>
            <a:chExt cx="363" cy="998"/>
          </a:xfrm>
        </p:grpSpPr>
        <p:sp>
          <p:nvSpPr>
            <p:cNvPr id="3112" name="AutoShape 40"/>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3113" name="Line 41"/>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3114" name="Line 42"/>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3115" name="Line 43"/>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3116" name="Line 44"/>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3117" name="Line 45"/>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grpSp>
        <p:nvGrpSpPr>
          <p:cNvPr id="6" name="Group 46"/>
          <p:cNvGrpSpPr>
            <a:grpSpLocks/>
          </p:cNvGrpSpPr>
          <p:nvPr/>
        </p:nvGrpSpPr>
        <p:grpSpPr bwMode="auto">
          <a:xfrm>
            <a:off x="7740650" y="2781300"/>
            <a:ext cx="215900" cy="503238"/>
            <a:chOff x="2653" y="935"/>
            <a:chExt cx="363" cy="998"/>
          </a:xfrm>
        </p:grpSpPr>
        <p:sp>
          <p:nvSpPr>
            <p:cNvPr id="3119" name="AutoShape 47"/>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3120" name="Line 48"/>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3121" name="Line 49"/>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3122" name="Line 50"/>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3123" name="Line 51"/>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3124" name="Line 52"/>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80" fill="hold"/>
                                        <p:tgtEl>
                                          <p:spTgt spid="3089"/>
                                        </p:tgtEl>
                                      </p:cBhvr>
                                    </p:cmd>
                                  </p:childTnLst>
                                </p:cTn>
                              </p:par>
                              <p:par>
                                <p:cTn id="7" presetID="12" presetClass="entr" presetSubtype="4" fill="hold" nodeType="withEffect">
                                  <p:stCondLst>
                                    <p:cond delay="5000"/>
                                  </p:stCondLst>
                                  <p:childTnLst>
                                    <p:set>
                                      <p:cBhvr>
                                        <p:cTn id="8" dur="1" fill="hold">
                                          <p:stCondLst>
                                            <p:cond delay="0"/>
                                          </p:stCondLst>
                                        </p:cTn>
                                        <p:tgtEl>
                                          <p:spTgt spid="3080"/>
                                        </p:tgtEl>
                                        <p:attrNameLst>
                                          <p:attrName>style.visibility</p:attrName>
                                        </p:attrNameLst>
                                      </p:cBhvr>
                                      <p:to>
                                        <p:strVal val="visible"/>
                                      </p:to>
                                    </p:set>
                                    <p:animEffect transition="in" filter="slide(fromBottom)">
                                      <p:cBhvr>
                                        <p:cTn id="9" dur="2000"/>
                                        <p:tgtEl>
                                          <p:spTgt spid="3080"/>
                                        </p:tgtEl>
                                      </p:cBhvr>
                                    </p:animEffect>
                                  </p:childTnLst>
                                </p:cTn>
                              </p:par>
                              <p:par>
                                <p:cTn id="10" presetID="10" presetClass="entr" presetSubtype="0" fill="hold" nodeType="withEffect">
                                  <p:stCondLst>
                                    <p:cond delay="5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10" presetClass="entr" presetSubtype="0" fill="hold" nodeType="withEffect">
                                  <p:stCondLst>
                                    <p:cond delay="7000"/>
                                  </p:stCondLst>
                                  <p:childTnLst>
                                    <p:set>
                                      <p:cBhvr>
                                        <p:cTn id="14" dur="1" fill="hold">
                                          <p:stCondLst>
                                            <p:cond delay="0"/>
                                          </p:stCondLst>
                                        </p:cTn>
                                        <p:tgtEl>
                                          <p:spTgt spid="3081"/>
                                        </p:tgtEl>
                                        <p:attrNameLst>
                                          <p:attrName>style.visibility</p:attrName>
                                        </p:attrNameLst>
                                      </p:cBhvr>
                                      <p:to>
                                        <p:strVal val="visible"/>
                                      </p:to>
                                    </p:set>
                                    <p:animEffect transition="in" filter="fade">
                                      <p:cBhvr>
                                        <p:cTn id="15" dur="2000"/>
                                        <p:tgtEl>
                                          <p:spTgt spid="3081"/>
                                        </p:tgtEl>
                                      </p:cBhvr>
                                    </p:animEffect>
                                  </p:childTnLst>
                                </p:cTn>
                              </p:par>
                              <p:par>
                                <p:cTn id="16" presetID="10" presetClass="entr" presetSubtype="0" fill="hold" nodeType="withEffect">
                                  <p:stCondLst>
                                    <p:cond delay="70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par>
                                <p:cTn id="19" presetID="10" presetClass="entr" presetSubtype="0" fill="hold" nodeType="withEffect">
                                  <p:stCondLst>
                                    <p:cond delay="9000"/>
                                  </p:stCondLst>
                                  <p:childTnLst>
                                    <p:set>
                                      <p:cBhvr>
                                        <p:cTn id="20" dur="1" fill="hold">
                                          <p:stCondLst>
                                            <p:cond delay="0"/>
                                          </p:stCondLst>
                                        </p:cTn>
                                        <p:tgtEl>
                                          <p:spTgt spid="3085"/>
                                        </p:tgtEl>
                                        <p:attrNameLst>
                                          <p:attrName>style.visibility</p:attrName>
                                        </p:attrNameLst>
                                      </p:cBhvr>
                                      <p:to>
                                        <p:strVal val="visible"/>
                                      </p:to>
                                    </p:set>
                                    <p:animEffect transition="in" filter="fade">
                                      <p:cBhvr>
                                        <p:cTn id="21" dur="2000"/>
                                        <p:tgtEl>
                                          <p:spTgt spid="3085"/>
                                        </p:tgtEl>
                                      </p:cBhvr>
                                    </p:animEffect>
                                  </p:childTnLst>
                                </p:cTn>
                              </p:par>
                              <p:par>
                                <p:cTn id="22" presetID="10" presetClass="entr" presetSubtype="0" fill="hold" nodeType="withEffect">
                                  <p:stCondLst>
                                    <p:cond delay="820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2000"/>
                                        <p:tgtEl>
                                          <p:spTgt spid="3"/>
                                        </p:tgtEl>
                                      </p:cBhvr>
                                    </p:animEffect>
                                  </p:childTnLst>
                                </p:cTn>
                              </p:par>
                              <p:par>
                                <p:cTn id="25" presetID="12" presetClass="entr" presetSubtype="2" fill="hold" nodeType="withEffect">
                                  <p:stCondLst>
                                    <p:cond delay="11000"/>
                                  </p:stCondLst>
                                  <p:childTnLst>
                                    <p:set>
                                      <p:cBhvr>
                                        <p:cTn id="26" dur="1" fill="hold">
                                          <p:stCondLst>
                                            <p:cond delay="0"/>
                                          </p:stCondLst>
                                        </p:cTn>
                                        <p:tgtEl>
                                          <p:spTgt spid="3088"/>
                                        </p:tgtEl>
                                        <p:attrNameLst>
                                          <p:attrName>style.visibility</p:attrName>
                                        </p:attrNameLst>
                                      </p:cBhvr>
                                      <p:to>
                                        <p:strVal val="visible"/>
                                      </p:to>
                                    </p:set>
                                    <p:animEffect transition="in" filter="slide(fromRight)">
                                      <p:cBhvr>
                                        <p:cTn id="27" dur="500"/>
                                        <p:tgtEl>
                                          <p:spTgt spid="3088"/>
                                        </p:tgtEl>
                                      </p:cBhvr>
                                    </p:animEffect>
                                  </p:childTnLst>
                                </p:cTn>
                              </p:par>
                              <p:par>
                                <p:cTn id="28" presetID="10" presetClass="entr" presetSubtype="0" fill="hold" nodeType="withEffect">
                                  <p:stCondLst>
                                    <p:cond delay="930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308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95288" y="5949950"/>
            <a:ext cx="7129462" cy="509588"/>
          </a:xfrm>
        </p:spPr>
        <p:txBody>
          <a:bodyPr>
            <a:noAutofit/>
          </a:bodyPr>
          <a:lstStyle/>
          <a:p>
            <a:pPr algn="l"/>
            <a:r>
              <a:rPr lang="ru-RU" altLang="ja-JP" sz="2400" dirty="0" smtClean="0"/>
              <a:t>З  </a:t>
            </a:r>
            <a:r>
              <a:rPr lang="ru-RU" altLang="ja-JP" sz="2400" dirty="0" err="1" smtClean="0"/>
              <a:t>оцетової</a:t>
            </a:r>
            <a:r>
              <a:rPr lang="ru-RU" altLang="ja-JP" sz="2400" dirty="0" smtClean="0"/>
              <a:t>  </a:t>
            </a:r>
            <a:r>
              <a:rPr lang="ru-RU" altLang="ja-JP" sz="2400" dirty="0" err="1" smtClean="0"/>
              <a:t>бактерії</a:t>
            </a:r>
            <a:r>
              <a:rPr lang="ru-RU" altLang="ja-JP" sz="2400" dirty="0" smtClean="0"/>
              <a:t>  </a:t>
            </a:r>
            <a:r>
              <a:rPr lang="ru-RU" altLang="ja-JP" sz="2400" dirty="0" err="1" smtClean="0"/>
              <a:t>виробляють</a:t>
            </a:r>
            <a:r>
              <a:rPr lang="ru-RU" altLang="ja-JP" sz="2400" dirty="0" smtClean="0"/>
              <a:t> закваску для квасу.  </a:t>
            </a:r>
            <a:r>
              <a:rPr lang="ru-RU" altLang="ja-JP" sz="2400" dirty="0" err="1" smtClean="0"/>
              <a:t>Також</a:t>
            </a:r>
            <a:r>
              <a:rPr lang="ru-RU" altLang="ja-JP" sz="2400" dirty="0" smtClean="0"/>
              <a:t>  </a:t>
            </a:r>
            <a:r>
              <a:rPr lang="ru-RU" altLang="ja-JP" sz="2400" dirty="0" err="1" smtClean="0"/>
              <a:t>бактерії</a:t>
            </a:r>
            <a:r>
              <a:rPr lang="ru-RU" altLang="ja-JP" sz="2400" dirty="0" smtClean="0"/>
              <a:t> </a:t>
            </a:r>
            <a:r>
              <a:rPr lang="ru-RU" altLang="ja-JP" sz="2400" dirty="0" err="1" smtClean="0"/>
              <a:t>допомагають</a:t>
            </a:r>
            <a:r>
              <a:rPr lang="ru-RU" altLang="ja-JP" sz="2400" dirty="0" smtClean="0"/>
              <a:t>  </a:t>
            </a:r>
            <a:r>
              <a:rPr lang="ru-RU" altLang="ja-JP" sz="2400" dirty="0" err="1" smtClean="0"/>
              <a:t>зробити</a:t>
            </a:r>
            <a:r>
              <a:rPr lang="ru-RU" altLang="ja-JP" sz="2400" dirty="0" smtClean="0"/>
              <a:t>  з  </a:t>
            </a:r>
            <a:r>
              <a:rPr lang="ru-RU" altLang="ja-JP" sz="2400" dirty="0" err="1" smtClean="0"/>
              <a:t>тіста</a:t>
            </a:r>
            <a:r>
              <a:rPr lang="ru-RU" altLang="ja-JP" sz="2400" dirty="0" smtClean="0"/>
              <a:t> </a:t>
            </a:r>
            <a:r>
              <a:rPr lang="ru-RU" altLang="ja-JP" sz="2400" dirty="0" err="1" smtClean="0"/>
              <a:t>хліб</a:t>
            </a:r>
            <a:r>
              <a:rPr lang="ru-RU" altLang="ja-JP" sz="2400" dirty="0" smtClean="0"/>
              <a:t>.</a:t>
            </a:r>
            <a:endParaRPr lang="ru-RU" sz="2400" dirty="0"/>
          </a:p>
        </p:txBody>
      </p:sp>
      <p:sp>
        <p:nvSpPr>
          <p:cNvPr id="41989" name="Rectangle 5" descr="квас"/>
          <p:cNvSpPr>
            <a:spLocks noGrp="1" noChangeAspect="1" noChangeArrowheads="1"/>
          </p:cNvSpPr>
          <p:nvPr isPhoto="1"/>
        </p:nvSpPr>
        <p:spPr bwMode="auto">
          <a:xfrm>
            <a:off x="755650" y="476250"/>
            <a:ext cx="1958975" cy="2611438"/>
          </a:xfrm>
          <a:prstGeom prst="rect">
            <a:avLst/>
          </a:prstGeom>
          <a:blipFill dpi="0" rotWithShape="1">
            <a:blip r:embed="rId3"/>
            <a:srcRect/>
            <a:stretch>
              <a:fillRect b="-20"/>
            </a:stretch>
          </a:blipFill>
          <a:ln w="9525">
            <a:noFill/>
            <a:miter lim="800000"/>
            <a:headEnd/>
            <a:tailEnd/>
          </a:ln>
          <a:effectLst>
            <a:outerShdw dist="150806" dir="13500000" algn="ctr" rotWithShape="0">
              <a:srgbClr val="808080">
                <a:alpha val="50000"/>
              </a:srgbClr>
            </a:outerShdw>
          </a:effectLst>
        </p:spPr>
        <p:txBody>
          <a:bodyPr/>
          <a:lstStyle/>
          <a:p>
            <a:endParaRPr lang="ru-RU"/>
          </a:p>
        </p:txBody>
      </p:sp>
      <p:pic>
        <p:nvPicPr>
          <p:cNvPr id="41990" name="Picture 6">
            <a:hlinkClick r:id="" action="ppaction://media"/>
          </p:cNvPr>
          <p:cNvPicPr>
            <a:picLocks noRot="1" noChangeAspect="1" noChangeArrowheads="1"/>
          </p:cNvPicPr>
          <p:nvPr>
            <a:wavAudioFile r:embed="rId1" name="Записанный звук"/>
          </p:nvPr>
        </p:nvPicPr>
        <p:blipFill>
          <a:blip r:embed="rId4"/>
          <a:srcRect/>
          <a:stretch>
            <a:fillRect/>
          </a:stretch>
        </p:blipFill>
        <p:spPr bwMode="auto">
          <a:xfrm>
            <a:off x="8910638" y="-458788"/>
            <a:ext cx="233362" cy="233363"/>
          </a:xfrm>
          <a:prstGeom prst="rect">
            <a:avLst/>
          </a:prstGeom>
          <a:noFill/>
        </p:spPr>
      </p:pic>
      <p:grpSp>
        <p:nvGrpSpPr>
          <p:cNvPr id="2" name="Group 7"/>
          <p:cNvGrpSpPr>
            <a:grpSpLocks/>
          </p:cNvGrpSpPr>
          <p:nvPr/>
        </p:nvGrpSpPr>
        <p:grpSpPr bwMode="auto">
          <a:xfrm>
            <a:off x="971550" y="4149725"/>
            <a:ext cx="215900" cy="503238"/>
            <a:chOff x="2653" y="935"/>
            <a:chExt cx="363" cy="998"/>
          </a:xfrm>
        </p:grpSpPr>
        <p:sp>
          <p:nvSpPr>
            <p:cNvPr id="41992" name="AutoShape 8"/>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41993" name="Line 9"/>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41994" name="Line 10"/>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41995" name="Line 11"/>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41996" name="Line 12"/>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41997" name="Line 13"/>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grpSp>
        <p:nvGrpSpPr>
          <p:cNvPr id="3" name="Group 14"/>
          <p:cNvGrpSpPr>
            <a:grpSpLocks/>
          </p:cNvGrpSpPr>
          <p:nvPr/>
        </p:nvGrpSpPr>
        <p:grpSpPr bwMode="auto">
          <a:xfrm>
            <a:off x="1476375" y="3933825"/>
            <a:ext cx="215900" cy="503238"/>
            <a:chOff x="2653" y="935"/>
            <a:chExt cx="363" cy="998"/>
          </a:xfrm>
        </p:grpSpPr>
        <p:sp>
          <p:nvSpPr>
            <p:cNvPr id="41999" name="AutoShape 15"/>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42000" name="Line 16"/>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42001" name="Line 17"/>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42002" name="Line 18"/>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42003" name="Line 19"/>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42004" name="Line 20"/>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grpSp>
        <p:nvGrpSpPr>
          <p:cNvPr id="4" name="Group 45"/>
          <p:cNvGrpSpPr>
            <a:grpSpLocks/>
          </p:cNvGrpSpPr>
          <p:nvPr/>
        </p:nvGrpSpPr>
        <p:grpSpPr bwMode="auto">
          <a:xfrm>
            <a:off x="971550" y="4508500"/>
            <a:ext cx="1944688" cy="863600"/>
            <a:chOff x="703" y="3022"/>
            <a:chExt cx="1406" cy="544"/>
          </a:xfrm>
        </p:grpSpPr>
        <p:sp>
          <p:nvSpPr>
            <p:cNvPr id="42027" name="AutoShape 43"/>
            <p:cNvSpPr>
              <a:spLocks noChangeArrowheads="1"/>
            </p:cNvSpPr>
            <p:nvPr/>
          </p:nvSpPr>
          <p:spPr bwMode="auto">
            <a:xfrm>
              <a:off x="703" y="3067"/>
              <a:ext cx="1406" cy="499"/>
            </a:xfrm>
            <a:prstGeom prst="can">
              <a:avLst>
                <a:gd name="adj" fmla="val 32667"/>
              </a:avLst>
            </a:prstGeom>
            <a:solidFill>
              <a:srgbClr val="F8A678"/>
            </a:solidFill>
            <a:ln w="9525">
              <a:solidFill>
                <a:schemeClr val="tx1"/>
              </a:solidFill>
              <a:round/>
              <a:headEnd/>
              <a:tailEnd/>
            </a:ln>
            <a:effectLst/>
          </p:spPr>
          <p:txBody>
            <a:bodyPr wrap="none" anchor="ctr"/>
            <a:lstStyle/>
            <a:p>
              <a:endParaRPr lang="ru-RU"/>
            </a:p>
          </p:txBody>
        </p:sp>
        <p:sp>
          <p:nvSpPr>
            <p:cNvPr id="42028" name="Oval 44"/>
            <p:cNvSpPr>
              <a:spLocks noChangeArrowheads="1"/>
            </p:cNvSpPr>
            <p:nvPr/>
          </p:nvSpPr>
          <p:spPr bwMode="auto">
            <a:xfrm>
              <a:off x="703" y="3022"/>
              <a:ext cx="1406" cy="227"/>
            </a:xfrm>
            <a:prstGeom prst="ellipse">
              <a:avLst/>
            </a:prstGeom>
            <a:solidFill>
              <a:srgbClr val="FDEBDB"/>
            </a:solidFill>
            <a:ln w="9525">
              <a:solidFill>
                <a:schemeClr val="tx1"/>
              </a:solidFill>
              <a:round/>
              <a:headEnd/>
              <a:tailEnd/>
            </a:ln>
            <a:effectLst/>
          </p:spPr>
          <p:txBody>
            <a:bodyPr wrap="none" anchor="ctr"/>
            <a:lstStyle/>
            <a:p>
              <a:endParaRPr lang="ru-RU"/>
            </a:p>
          </p:txBody>
        </p:sp>
      </p:grpSp>
      <p:grpSp>
        <p:nvGrpSpPr>
          <p:cNvPr id="5" name="Group 46"/>
          <p:cNvGrpSpPr>
            <a:grpSpLocks/>
          </p:cNvGrpSpPr>
          <p:nvPr/>
        </p:nvGrpSpPr>
        <p:grpSpPr bwMode="auto">
          <a:xfrm>
            <a:off x="2339975" y="4221163"/>
            <a:ext cx="215900" cy="503237"/>
            <a:chOff x="2653" y="935"/>
            <a:chExt cx="363" cy="998"/>
          </a:xfrm>
        </p:grpSpPr>
        <p:sp>
          <p:nvSpPr>
            <p:cNvPr id="42031" name="AutoShape 47"/>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42032" name="Line 48"/>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42033" name="Line 49"/>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42034" name="Line 50"/>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42035" name="Line 51"/>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42036" name="Line 52"/>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grpSp>
        <p:nvGrpSpPr>
          <p:cNvPr id="6" name="Group 53"/>
          <p:cNvGrpSpPr>
            <a:grpSpLocks/>
          </p:cNvGrpSpPr>
          <p:nvPr/>
        </p:nvGrpSpPr>
        <p:grpSpPr bwMode="auto">
          <a:xfrm>
            <a:off x="4859338" y="4797425"/>
            <a:ext cx="215900" cy="503238"/>
            <a:chOff x="2653" y="935"/>
            <a:chExt cx="363" cy="998"/>
          </a:xfrm>
        </p:grpSpPr>
        <p:sp>
          <p:nvSpPr>
            <p:cNvPr id="42038" name="AutoShape 54"/>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42039" name="Line 55"/>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42040" name="Line 56"/>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42041" name="Line 57"/>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42042" name="Line 58"/>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42043" name="Line 59"/>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grpSp>
        <p:nvGrpSpPr>
          <p:cNvPr id="7" name="Group 60"/>
          <p:cNvGrpSpPr>
            <a:grpSpLocks/>
          </p:cNvGrpSpPr>
          <p:nvPr/>
        </p:nvGrpSpPr>
        <p:grpSpPr bwMode="auto">
          <a:xfrm>
            <a:off x="1835150" y="4292600"/>
            <a:ext cx="215900" cy="503238"/>
            <a:chOff x="2653" y="935"/>
            <a:chExt cx="363" cy="998"/>
          </a:xfrm>
        </p:grpSpPr>
        <p:sp>
          <p:nvSpPr>
            <p:cNvPr id="42045" name="AutoShape 61"/>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42046" name="Line 62"/>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42047" name="Line 63"/>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42048" name="Line 64"/>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42049" name="Line 65"/>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42050" name="Line 66"/>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pic>
        <p:nvPicPr>
          <p:cNvPr id="42052" name="Picture 68" descr="MPj04095710000[1]"/>
          <p:cNvPicPr>
            <a:picLocks noChangeAspect="1" noChangeArrowheads="1"/>
          </p:cNvPicPr>
          <p:nvPr/>
        </p:nvPicPr>
        <p:blipFill>
          <a:blip r:embed="rId5"/>
          <a:srcRect/>
          <a:stretch>
            <a:fillRect/>
          </a:stretch>
        </p:blipFill>
        <p:spPr bwMode="auto">
          <a:xfrm>
            <a:off x="5867400" y="2781300"/>
            <a:ext cx="2890838" cy="2890838"/>
          </a:xfrm>
          <a:prstGeom prst="rect">
            <a:avLst/>
          </a:prstGeom>
          <a:noFill/>
        </p:spPr>
      </p:pic>
      <p:pic>
        <p:nvPicPr>
          <p:cNvPr id="42053" name="Picture 69" descr="MCj04133060000[1]"/>
          <p:cNvPicPr>
            <a:picLocks noChangeAspect="1" noChangeArrowheads="1"/>
          </p:cNvPicPr>
          <p:nvPr/>
        </p:nvPicPr>
        <p:blipFill>
          <a:blip r:embed="rId6"/>
          <a:srcRect/>
          <a:stretch>
            <a:fillRect/>
          </a:stretch>
        </p:blipFill>
        <p:spPr bwMode="auto">
          <a:xfrm>
            <a:off x="2916238" y="2636838"/>
            <a:ext cx="2822575" cy="1485900"/>
          </a:xfrm>
          <a:prstGeom prst="rect">
            <a:avLst/>
          </a:prstGeom>
          <a:noFill/>
        </p:spPr>
      </p:pic>
      <p:pic>
        <p:nvPicPr>
          <p:cNvPr id="42054" name="Picture 70" descr="MCj02373590000[1]"/>
          <p:cNvPicPr>
            <a:picLocks noChangeAspect="1" noChangeArrowheads="1"/>
          </p:cNvPicPr>
          <p:nvPr/>
        </p:nvPicPr>
        <p:blipFill>
          <a:blip r:embed="rId7"/>
          <a:srcRect/>
          <a:stretch>
            <a:fillRect/>
          </a:stretch>
        </p:blipFill>
        <p:spPr bwMode="auto">
          <a:xfrm>
            <a:off x="6372225" y="260350"/>
            <a:ext cx="2520950" cy="2333625"/>
          </a:xfrm>
          <a:prstGeom prst="rect">
            <a:avLst/>
          </a:prstGeom>
          <a:noFill/>
        </p:spPr>
      </p:pic>
      <p:grpSp>
        <p:nvGrpSpPr>
          <p:cNvPr id="8" name="Group 71"/>
          <p:cNvGrpSpPr>
            <a:grpSpLocks/>
          </p:cNvGrpSpPr>
          <p:nvPr/>
        </p:nvGrpSpPr>
        <p:grpSpPr bwMode="auto">
          <a:xfrm>
            <a:off x="6659563" y="981075"/>
            <a:ext cx="215900" cy="503238"/>
            <a:chOff x="2653" y="935"/>
            <a:chExt cx="363" cy="998"/>
          </a:xfrm>
        </p:grpSpPr>
        <p:sp>
          <p:nvSpPr>
            <p:cNvPr id="42056" name="AutoShape 72"/>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42057" name="Line 73"/>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42058" name="Line 74"/>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42059" name="Line 75"/>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42060" name="Line 76"/>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42061" name="Line 77"/>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grpSp>
        <p:nvGrpSpPr>
          <p:cNvPr id="9" name="Group 78"/>
          <p:cNvGrpSpPr>
            <a:grpSpLocks/>
          </p:cNvGrpSpPr>
          <p:nvPr/>
        </p:nvGrpSpPr>
        <p:grpSpPr bwMode="auto">
          <a:xfrm>
            <a:off x="8316913" y="1916113"/>
            <a:ext cx="215900" cy="503237"/>
            <a:chOff x="2653" y="935"/>
            <a:chExt cx="363" cy="998"/>
          </a:xfrm>
        </p:grpSpPr>
        <p:sp>
          <p:nvSpPr>
            <p:cNvPr id="42063" name="AutoShape 79"/>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42064" name="Line 80"/>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42065" name="Line 81"/>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42066" name="Line 82"/>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42067" name="Line 83"/>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42068" name="Line 84"/>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grpSp>
        <p:nvGrpSpPr>
          <p:cNvPr id="10" name="Group 85"/>
          <p:cNvGrpSpPr>
            <a:grpSpLocks/>
          </p:cNvGrpSpPr>
          <p:nvPr/>
        </p:nvGrpSpPr>
        <p:grpSpPr bwMode="auto">
          <a:xfrm>
            <a:off x="3708400" y="2492375"/>
            <a:ext cx="215900" cy="503238"/>
            <a:chOff x="2653" y="935"/>
            <a:chExt cx="363" cy="998"/>
          </a:xfrm>
        </p:grpSpPr>
        <p:sp>
          <p:nvSpPr>
            <p:cNvPr id="42070" name="AutoShape 86"/>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42071" name="Line 87"/>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42072" name="Line 88"/>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42073" name="Line 89"/>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42074" name="Line 90"/>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42075" name="Line 91"/>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grpSp>
        <p:nvGrpSpPr>
          <p:cNvPr id="11" name="Group 92"/>
          <p:cNvGrpSpPr>
            <a:grpSpLocks/>
          </p:cNvGrpSpPr>
          <p:nvPr/>
        </p:nvGrpSpPr>
        <p:grpSpPr bwMode="auto">
          <a:xfrm>
            <a:off x="4859338" y="2349500"/>
            <a:ext cx="215900" cy="503238"/>
            <a:chOff x="2653" y="935"/>
            <a:chExt cx="363" cy="998"/>
          </a:xfrm>
        </p:grpSpPr>
        <p:sp>
          <p:nvSpPr>
            <p:cNvPr id="42077" name="AutoShape 93"/>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42078" name="Line 94"/>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42079" name="Line 95"/>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42080" name="Line 96"/>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42081" name="Line 97"/>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42082" name="Line 98"/>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grpSp>
        <p:nvGrpSpPr>
          <p:cNvPr id="12" name="Group 101"/>
          <p:cNvGrpSpPr>
            <a:grpSpLocks/>
          </p:cNvGrpSpPr>
          <p:nvPr/>
        </p:nvGrpSpPr>
        <p:grpSpPr bwMode="auto">
          <a:xfrm>
            <a:off x="3203575" y="1196975"/>
            <a:ext cx="576263" cy="1152525"/>
            <a:chOff x="1927" y="300"/>
            <a:chExt cx="408" cy="953"/>
          </a:xfrm>
        </p:grpSpPr>
        <p:sp>
          <p:nvSpPr>
            <p:cNvPr id="42083" name="AutoShape 99"/>
            <p:cNvSpPr>
              <a:spLocks noChangeArrowheads="1"/>
            </p:cNvSpPr>
            <p:nvPr/>
          </p:nvSpPr>
          <p:spPr bwMode="auto">
            <a:xfrm>
              <a:off x="1927" y="346"/>
              <a:ext cx="408" cy="90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CC6600"/>
                </a:gs>
                <a:gs pos="50000">
                  <a:schemeClr val="bg1"/>
                </a:gs>
                <a:gs pos="100000">
                  <a:srgbClr val="CC6600"/>
                </a:gs>
              </a:gsLst>
              <a:lin ang="0" scaled="1"/>
            </a:gradFill>
            <a:ln w="9525">
              <a:solidFill>
                <a:schemeClr val="tx1"/>
              </a:solidFill>
              <a:miter lim="800000"/>
              <a:headEnd/>
              <a:tailEnd/>
            </a:ln>
            <a:effectLst/>
          </p:spPr>
          <p:txBody>
            <a:bodyPr wrap="none" anchor="ctr"/>
            <a:lstStyle/>
            <a:p>
              <a:endParaRPr lang="ru-RU"/>
            </a:p>
          </p:txBody>
        </p:sp>
        <p:sp>
          <p:nvSpPr>
            <p:cNvPr id="42084" name="Oval 100"/>
            <p:cNvSpPr>
              <a:spLocks noChangeArrowheads="1"/>
            </p:cNvSpPr>
            <p:nvPr/>
          </p:nvSpPr>
          <p:spPr bwMode="auto">
            <a:xfrm>
              <a:off x="1927" y="300"/>
              <a:ext cx="408" cy="91"/>
            </a:xfrm>
            <a:prstGeom prst="ellipse">
              <a:avLst/>
            </a:prstGeom>
            <a:solidFill>
              <a:srgbClr val="CC6600"/>
            </a:solidFill>
            <a:ln w="9525">
              <a:solidFill>
                <a:schemeClr val="tx1"/>
              </a:solidFill>
              <a:round/>
              <a:headEnd/>
              <a:tailEnd/>
            </a:ln>
            <a:effectLst/>
          </p:spPr>
          <p:txBody>
            <a:bodyPr wrap="none" anchor="ctr"/>
            <a:lstStyle/>
            <a:p>
              <a:endParaRPr lang="ru-RU"/>
            </a:p>
          </p:txBody>
        </p:sp>
      </p:grpSp>
      <p:grpSp>
        <p:nvGrpSpPr>
          <p:cNvPr id="13" name="Group 102"/>
          <p:cNvGrpSpPr>
            <a:grpSpLocks/>
          </p:cNvGrpSpPr>
          <p:nvPr/>
        </p:nvGrpSpPr>
        <p:grpSpPr bwMode="auto">
          <a:xfrm>
            <a:off x="4572000" y="4797425"/>
            <a:ext cx="215900" cy="503238"/>
            <a:chOff x="2653" y="935"/>
            <a:chExt cx="363" cy="998"/>
          </a:xfrm>
        </p:grpSpPr>
        <p:sp>
          <p:nvSpPr>
            <p:cNvPr id="42087" name="AutoShape 103"/>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42088" name="Line 104"/>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42089" name="Line 105"/>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42090" name="Line 106"/>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42091" name="Line 107"/>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42092" name="Line 108"/>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grpSp>
        <p:nvGrpSpPr>
          <p:cNvPr id="14" name="Group 109"/>
          <p:cNvGrpSpPr>
            <a:grpSpLocks/>
          </p:cNvGrpSpPr>
          <p:nvPr/>
        </p:nvGrpSpPr>
        <p:grpSpPr bwMode="auto">
          <a:xfrm>
            <a:off x="3708400" y="692150"/>
            <a:ext cx="215900" cy="503238"/>
            <a:chOff x="2653" y="935"/>
            <a:chExt cx="363" cy="998"/>
          </a:xfrm>
        </p:grpSpPr>
        <p:sp>
          <p:nvSpPr>
            <p:cNvPr id="42094" name="AutoShape 110"/>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42095" name="Line 111"/>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42096" name="Line 112"/>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42097" name="Line 113"/>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42098" name="Line 114"/>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42099" name="Line 115"/>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sp>
        <p:nvSpPr>
          <p:cNvPr id="42100" name="Text Box 116"/>
          <p:cNvSpPr txBox="1">
            <a:spLocks noChangeArrowheads="1"/>
          </p:cNvSpPr>
          <p:nvPr/>
        </p:nvSpPr>
        <p:spPr bwMode="auto">
          <a:xfrm>
            <a:off x="3203575" y="1484313"/>
            <a:ext cx="504825" cy="274637"/>
          </a:xfrm>
          <a:prstGeom prst="rect">
            <a:avLst/>
          </a:prstGeom>
          <a:noFill/>
          <a:ln w="9525">
            <a:noFill/>
            <a:miter lim="800000"/>
            <a:headEnd/>
            <a:tailEnd/>
          </a:ln>
          <a:effectLst/>
        </p:spPr>
        <p:txBody>
          <a:bodyPr>
            <a:spAutoFit/>
          </a:bodyPr>
          <a:lstStyle/>
          <a:p>
            <a:pPr>
              <a:spcBef>
                <a:spcPct val="50000"/>
              </a:spcBef>
            </a:pPr>
            <a:r>
              <a:rPr lang="ru-RU" sz="1200"/>
              <a:t>квас</a:t>
            </a:r>
          </a:p>
        </p:txBody>
      </p:sp>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03" fill="hold"/>
                                        <p:tgtEl>
                                          <p:spTgt spid="41990"/>
                                        </p:tgtEl>
                                      </p:cBhvr>
                                    </p:cmd>
                                  </p:childTnLst>
                                </p:cTn>
                              </p:par>
                              <p:par>
                                <p:cTn id="7" presetID="10" presetClass="entr" presetSubtype="0" fill="hold" nodeType="withEffect">
                                  <p:stCondLst>
                                    <p:cond delay="4000"/>
                                  </p:stCondLst>
                                  <p:childTnLst>
                                    <p:set>
                                      <p:cBhvr>
                                        <p:cTn id="8" dur="1" fill="hold">
                                          <p:stCondLst>
                                            <p:cond delay="0"/>
                                          </p:stCondLst>
                                        </p:cTn>
                                        <p:tgtEl>
                                          <p:spTgt spid="42054"/>
                                        </p:tgtEl>
                                        <p:attrNameLst>
                                          <p:attrName>style.visibility</p:attrName>
                                        </p:attrNameLst>
                                      </p:cBhvr>
                                      <p:to>
                                        <p:strVal val="visible"/>
                                      </p:to>
                                    </p:set>
                                    <p:animEffect transition="in" filter="fade">
                                      <p:cBhvr>
                                        <p:cTn id="9" dur="2000"/>
                                        <p:tgtEl>
                                          <p:spTgt spid="42054"/>
                                        </p:tgtEl>
                                      </p:cBhvr>
                                    </p:animEffect>
                                  </p:childTnLst>
                                </p:cTn>
                              </p:par>
                              <p:par>
                                <p:cTn id="10" presetID="10" presetClass="entr" presetSubtype="0" fill="hold" nodeType="withEffect">
                                  <p:stCondLst>
                                    <p:cond delay="40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par>
                                <p:cTn id="13" presetID="10" presetClass="entr" presetSubtype="0" fill="hold" nodeType="withEffect">
                                  <p:stCondLst>
                                    <p:cond delay="4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nodeType="withEffect">
                                  <p:stCondLst>
                                    <p:cond delay="5000"/>
                                  </p:stCondLst>
                                  <p:childTnLst>
                                    <p:set>
                                      <p:cBhvr>
                                        <p:cTn id="17" dur="1" fill="hold">
                                          <p:stCondLst>
                                            <p:cond delay="0"/>
                                          </p:stCondLst>
                                        </p:cTn>
                                        <p:tgtEl>
                                          <p:spTgt spid="42053"/>
                                        </p:tgtEl>
                                        <p:attrNameLst>
                                          <p:attrName>style.visibility</p:attrName>
                                        </p:attrNameLst>
                                      </p:cBhvr>
                                      <p:to>
                                        <p:strVal val="visible"/>
                                      </p:to>
                                    </p:set>
                                    <p:animEffect transition="in" filter="fade">
                                      <p:cBhvr>
                                        <p:cTn id="18" dur="2000"/>
                                        <p:tgtEl>
                                          <p:spTgt spid="42053"/>
                                        </p:tgtEl>
                                      </p:cBhvr>
                                    </p:animEffect>
                                  </p:childTnLst>
                                </p:cTn>
                              </p:par>
                              <p:par>
                                <p:cTn id="19" presetID="10" presetClass="entr" presetSubtype="0" fill="hold" nodeType="withEffect">
                                  <p:stCondLst>
                                    <p:cond delay="50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par>
                                <p:cTn id="22" presetID="10" presetClass="entr" presetSubtype="0" fill="hold" nodeType="withEffect">
                                  <p:stCondLst>
                                    <p:cond delay="50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childTnLst>
                                </p:cTn>
                              </p:par>
                              <p:par>
                                <p:cTn id="25" presetID="12" presetClass="entr" presetSubtype="8" fill="hold" nodeType="withEffect">
                                  <p:stCondLst>
                                    <p:cond delay="6000"/>
                                  </p:stCondLst>
                                  <p:childTnLst>
                                    <p:set>
                                      <p:cBhvr>
                                        <p:cTn id="26" dur="1" fill="hold">
                                          <p:stCondLst>
                                            <p:cond delay="0"/>
                                          </p:stCondLst>
                                        </p:cTn>
                                        <p:tgtEl>
                                          <p:spTgt spid="42052"/>
                                        </p:tgtEl>
                                        <p:attrNameLst>
                                          <p:attrName>style.visibility</p:attrName>
                                        </p:attrNameLst>
                                      </p:cBhvr>
                                      <p:to>
                                        <p:strVal val="visible"/>
                                      </p:to>
                                    </p:set>
                                    <p:animEffect transition="in" filter="slide(fromLeft)">
                                      <p:cBhvr>
                                        <p:cTn id="27" dur="1000"/>
                                        <p:tgtEl>
                                          <p:spTgt spid="42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41990"/>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428604"/>
            <a:ext cx="8229600" cy="4572000"/>
          </a:xfrm>
        </p:spPr>
        <p:txBody>
          <a:bodyPr>
            <a:normAutofit/>
          </a:bodyPr>
          <a:lstStyle/>
          <a:p>
            <a:r>
              <a:rPr lang="uk-UA" sz="1600" b="1" i="1" dirty="0" smtClean="0"/>
              <a:t>Антибіотики</a:t>
            </a:r>
            <a:endParaRPr lang="ru-RU" sz="1600" dirty="0" smtClean="0"/>
          </a:p>
          <a:p>
            <a:r>
              <a:rPr lang="uk-UA" sz="1600" dirty="0" smtClean="0"/>
              <a:t>     З </a:t>
            </a:r>
            <a:r>
              <a:rPr lang="uk-UA" sz="1600" dirty="0" smtClean="0"/>
              <a:t>30-х років </a:t>
            </a:r>
            <a:r>
              <a:rPr lang="en-US" sz="1600" dirty="0" smtClean="0"/>
              <a:t>XX </a:t>
            </a:r>
            <a:r>
              <a:rPr lang="uk-UA" sz="1600" dirty="0" smtClean="0"/>
              <a:t>сторіччя багато дослідників почали займатись виділенням природних речовин з бактерій і грибів, які мають здатність вбивати інші мікроорганізми, тобто мають ефект антибіотиків. Ці дослідження тривають і досі. Антибіотики мають винятково важливе значення для лікування тварин. Найбільшу кількість речовин антибіотичної дії отримують із бактерій, які живуть у ґрунті. Більш ніж 50 антибіотиків успішно застосовуються у лікувальній справі. Серед них — стрептоміцин, антибіотики тетрациклінового ряду</a:t>
            </a:r>
            <a:r>
              <a:rPr lang="uk-UA" sz="1600" i="1" dirty="0" smtClean="0"/>
              <a:t>. </a:t>
            </a:r>
            <a:r>
              <a:rPr lang="uk-UA" sz="1600" dirty="0" smtClean="0"/>
              <a:t>Вони виявлені у бактерій роду </a:t>
            </a:r>
            <a:r>
              <a:rPr lang="uk-UA" sz="1600" dirty="0" err="1" smtClean="0"/>
              <a:t>Стрептоміцес</a:t>
            </a:r>
            <a:r>
              <a:rPr lang="uk-UA" sz="1600" dirty="0" smtClean="0"/>
              <a:t>. </a:t>
            </a:r>
            <a:endParaRPr lang="ru-RU" sz="2000" dirty="0"/>
          </a:p>
        </p:txBody>
      </p:sp>
      <p:pic>
        <p:nvPicPr>
          <p:cNvPr id="4" name="Рисунок 3" descr="169.jpg"/>
          <p:cNvPicPr>
            <a:picLocks noChangeAspect="1"/>
          </p:cNvPicPr>
          <p:nvPr/>
        </p:nvPicPr>
        <p:blipFill>
          <a:blip r:embed="rId2"/>
          <a:stretch>
            <a:fillRect/>
          </a:stretch>
        </p:blipFill>
        <p:spPr>
          <a:xfrm>
            <a:off x="714348" y="3429000"/>
            <a:ext cx="1371600" cy="2249424"/>
          </a:xfrm>
          <a:prstGeom prst="rect">
            <a:avLst/>
          </a:prstGeom>
        </p:spPr>
      </p:pic>
      <p:pic>
        <p:nvPicPr>
          <p:cNvPr id="5" name="Рисунок 4" descr="catalog_40.jpg"/>
          <p:cNvPicPr>
            <a:picLocks noChangeAspect="1"/>
          </p:cNvPicPr>
          <p:nvPr/>
        </p:nvPicPr>
        <p:blipFill>
          <a:blip r:embed="rId3"/>
          <a:stretch>
            <a:fillRect/>
          </a:stretch>
        </p:blipFill>
        <p:spPr>
          <a:xfrm>
            <a:off x="2285984" y="3214686"/>
            <a:ext cx="4448175" cy="3333750"/>
          </a:xfrm>
          <a:prstGeom prst="rect">
            <a:avLst/>
          </a:prstGeom>
        </p:spPr>
      </p:pic>
      <p:pic>
        <p:nvPicPr>
          <p:cNvPr id="6" name="Рисунок 5" descr="streptomicin14741-1212739159.jpg"/>
          <p:cNvPicPr>
            <a:picLocks noChangeAspect="1"/>
          </p:cNvPicPr>
          <p:nvPr/>
        </p:nvPicPr>
        <p:blipFill>
          <a:blip r:embed="rId4"/>
          <a:stretch>
            <a:fillRect/>
          </a:stretch>
        </p:blipFill>
        <p:spPr>
          <a:xfrm>
            <a:off x="1714480" y="4572008"/>
            <a:ext cx="1905000" cy="1905000"/>
          </a:xfrm>
          <a:prstGeom prst="rect">
            <a:avLst/>
          </a:prstGeom>
        </p:spPr>
      </p:pic>
      <p:pic>
        <p:nvPicPr>
          <p:cNvPr id="7" name="Рисунок 6" descr="ii.jpg"/>
          <p:cNvPicPr>
            <a:picLocks noChangeAspect="1"/>
          </p:cNvPicPr>
          <p:nvPr/>
        </p:nvPicPr>
        <p:blipFill>
          <a:blip r:embed="rId5"/>
          <a:stretch>
            <a:fillRect/>
          </a:stretch>
        </p:blipFill>
        <p:spPr>
          <a:xfrm>
            <a:off x="4286248" y="3286124"/>
            <a:ext cx="4572032" cy="3048021"/>
          </a:xfrm>
          <a:prstGeom prst="rect">
            <a:avLst/>
          </a:prstGeom>
        </p:spPr>
      </p:pic>
      <p:pic>
        <p:nvPicPr>
          <p:cNvPr id="8" name="Рисунок 7" descr="100115532.jpg"/>
          <p:cNvPicPr>
            <a:picLocks noChangeAspect="1"/>
          </p:cNvPicPr>
          <p:nvPr/>
        </p:nvPicPr>
        <p:blipFill>
          <a:blip r:embed="rId6"/>
          <a:stretch>
            <a:fillRect/>
          </a:stretch>
        </p:blipFill>
        <p:spPr>
          <a:xfrm>
            <a:off x="1714480" y="3429000"/>
            <a:ext cx="3643338" cy="22388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0"/>
            <a:ext cx="8715436" cy="4572000"/>
          </a:xfrm>
        </p:spPr>
        <p:txBody>
          <a:bodyPr>
            <a:normAutofit/>
          </a:bodyPr>
          <a:lstStyle/>
          <a:p>
            <a:r>
              <a:rPr lang="uk-UA" sz="1600" b="1" i="1" dirty="0" smtClean="0"/>
              <a:t>Використання бактерій біотехнологією та генною інженерією</a:t>
            </a:r>
            <a:endParaRPr lang="ru-RU" sz="1600" dirty="0" smtClean="0"/>
          </a:p>
          <a:p>
            <a:r>
              <a:rPr lang="uk-UA" sz="1600" dirty="0" smtClean="0"/>
              <a:t>     В </a:t>
            </a:r>
            <a:r>
              <a:rPr lang="uk-UA" sz="1600" dirty="0" smtClean="0"/>
              <a:t>останні роки </a:t>
            </a:r>
            <a:r>
              <a:rPr lang="en-US" sz="1600" dirty="0" smtClean="0"/>
              <a:t>XX </a:t>
            </a:r>
            <a:r>
              <a:rPr lang="uk-UA" sz="1600" dirty="0" smtClean="0"/>
              <a:t>сторіччя з'явилось нове джерело їжі, так званий білок одноклітинних, який отримують із мікроорганізмів. Використання мікроорганізмів має </a:t>
            </a:r>
            <a:r>
              <a:rPr lang="uk-UA" sz="1600" dirty="0" smtClean="0"/>
              <a:t>цілу низку переваг</a:t>
            </a:r>
            <a:r>
              <a:rPr lang="uk-UA" sz="1600" dirty="0" smtClean="0"/>
              <a:t>: не треба великих площ для сівби, приміщень для худоби; мікроорганізми швидко ростуть на найдешевших чи побічних продуктах сільського господарства та промисловості (наприклад, на нафтопродуктах, метанолі чи папері). Білок одноклітинних можна використовувати як корм для худоби замість продуктів, що використовуються людьми. Так, наприклад, в різних країнах світу фермери </a:t>
            </a:r>
            <a:r>
              <a:rPr lang="uk-UA" sz="1600" dirty="0" smtClean="0"/>
              <a:t>під час </a:t>
            </a:r>
            <a:r>
              <a:rPr lang="uk-UA" sz="1600" dirty="0" smtClean="0"/>
              <a:t>відгодівлі тварин використовують дуже багато зерна і заміна цих кормів на білок одноклітинних допоможе зберегти зерно для людей.</a:t>
            </a:r>
            <a:endParaRPr lang="ru-RU" sz="1600" dirty="0" smtClean="0"/>
          </a:p>
          <a:p>
            <a:endParaRPr lang="ru-RU" sz="1600" dirty="0"/>
          </a:p>
        </p:txBody>
      </p:sp>
      <p:pic>
        <p:nvPicPr>
          <p:cNvPr id="4" name="Рисунок 3" descr="vector_scafandr.jpg"/>
          <p:cNvPicPr>
            <a:picLocks noChangeAspect="1"/>
          </p:cNvPicPr>
          <p:nvPr/>
        </p:nvPicPr>
        <p:blipFill>
          <a:blip r:embed="rId2"/>
          <a:stretch>
            <a:fillRect/>
          </a:stretch>
        </p:blipFill>
        <p:spPr>
          <a:xfrm>
            <a:off x="642909" y="2857496"/>
            <a:ext cx="2583661" cy="3444881"/>
          </a:xfrm>
          <a:prstGeom prst="rect">
            <a:avLst/>
          </a:prstGeom>
        </p:spPr>
      </p:pic>
      <p:pic>
        <p:nvPicPr>
          <p:cNvPr id="5" name="Рисунок 4" descr="duma-3.GIF"/>
          <p:cNvPicPr>
            <a:picLocks noChangeAspect="1"/>
          </p:cNvPicPr>
          <p:nvPr/>
        </p:nvPicPr>
        <p:blipFill>
          <a:blip r:embed="rId3"/>
          <a:stretch>
            <a:fillRect/>
          </a:stretch>
        </p:blipFill>
        <p:spPr>
          <a:xfrm>
            <a:off x="3714744" y="3214686"/>
            <a:ext cx="1695450" cy="1847850"/>
          </a:xfrm>
          <a:prstGeom prst="rect">
            <a:avLst/>
          </a:prstGeom>
        </p:spPr>
      </p:pic>
      <p:pic>
        <p:nvPicPr>
          <p:cNvPr id="6" name="Рисунок 5" descr="agro_2_2.jpg"/>
          <p:cNvPicPr>
            <a:picLocks noChangeAspect="1"/>
          </p:cNvPicPr>
          <p:nvPr/>
        </p:nvPicPr>
        <p:blipFill>
          <a:blip r:embed="rId4"/>
          <a:stretch>
            <a:fillRect/>
          </a:stretch>
        </p:blipFill>
        <p:spPr>
          <a:xfrm>
            <a:off x="5715008" y="3571876"/>
            <a:ext cx="3048022" cy="228601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85720" y="5857892"/>
            <a:ext cx="8229600" cy="782638"/>
          </a:xfrm>
        </p:spPr>
        <p:txBody>
          <a:bodyPr>
            <a:noAutofit/>
          </a:bodyPr>
          <a:lstStyle/>
          <a:p>
            <a:pPr algn="l"/>
            <a:r>
              <a:rPr lang="ru-RU" sz="2400" dirty="0" err="1" smtClean="0"/>
              <a:t>Бактерії</a:t>
            </a:r>
            <a:r>
              <a:rPr lang="ru-RU" sz="2400" dirty="0" smtClean="0"/>
              <a:t> , </a:t>
            </a:r>
            <a:r>
              <a:rPr lang="ru-RU" sz="2400" dirty="0" err="1" smtClean="0"/>
              <a:t>які</a:t>
            </a:r>
            <a:r>
              <a:rPr lang="ru-RU" sz="2400" dirty="0" smtClean="0"/>
              <a:t> </a:t>
            </a:r>
            <a:r>
              <a:rPr lang="ru-RU" sz="2400" dirty="0" err="1" smtClean="0"/>
              <a:t>живуть</a:t>
            </a:r>
            <a:r>
              <a:rPr lang="ru-RU" sz="2400" dirty="0" smtClean="0"/>
              <a:t> </a:t>
            </a:r>
            <a:r>
              <a:rPr lang="ru-RU" sz="2400" dirty="0" err="1" smtClean="0"/>
              <a:t>глибоко</a:t>
            </a:r>
            <a:r>
              <a:rPr lang="ru-RU" sz="2400" dirty="0" smtClean="0"/>
              <a:t> </a:t>
            </a:r>
            <a:r>
              <a:rPr lang="ru-RU" sz="2400" dirty="0" err="1" smtClean="0"/>
              <a:t>під</a:t>
            </a:r>
            <a:r>
              <a:rPr lang="ru-RU" sz="2400" dirty="0" smtClean="0"/>
              <a:t> водою </a:t>
            </a:r>
            <a:r>
              <a:rPr lang="ru-RU" sz="2400" dirty="0" err="1" smtClean="0"/>
              <a:t>допомагають</a:t>
            </a:r>
            <a:r>
              <a:rPr lang="ru-RU" sz="2400" dirty="0" smtClean="0"/>
              <a:t> </a:t>
            </a:r>
            <a:r>
              <a:rPr lang="ru-RU" sz="2400" dirty="0" err="1" smtClean="0"/>
              <a:t>створювати</a:t>
            </a:r>
            <a:r>
              <a:rPr lang="ru-RU" sz="2400" dirty="0" smtClean="0"/>
              <a:t>  лосьон  для </a:t>
            </a:r>
            <a:r>
              <a:rPr lang="ru-RU" sz="2400" dirty="0" err="1" smtClean="0"/>
              <a:t>ефективного</a:t>
            </a:r>
            <a:r>
              <a:rPr lang="ru-RU" sz="2400" dirty="0" smtClean="0"/>
              <a:t> </a:t>
            </a:r>
            <a:r>
              <a:rPr lang="ru-RU" sz="2400" dirty="0" err="1" smtClean="0"/>
              <a:t>захисту</a:t>
            </a:r>
            <a:r>
              <a:rPr lang="ru-RU" sz="2400" dirty="0" smtClean="0"/>
              <a:t>  </a:t>
            </a:r>
            <a:r>
              <a:rPr lang="ru-RU" sz="2400" dirty="0" err="1" smtClean="0"/>
              <a:t>шкіри</a:t>
            </a:r>
            <a:r>
              <a:rPr lang="ru-RU" sz="2400" dirty="0" smtClean="0"/>
              <a:t>   </a:t>
            </a:r>
            <a:r>
              <a:rPr lang="ru-RU" sz="2400" dirty="0" err="1" smtClean="0"/>
              <a:t>від</a:t>
            </a:r>
            <a:r>
              <a:rPr lang="ru-RU" sz="2400" dirty="0" smtClean="0"/>
              <a:t> </a:t>
            </a:r>
            <a:r>
              <a:rPr lang="ru-RU" sz="2400" dirty="0" err="1" smtClean="0"/>
              <a:t>згубних</a:t>
            </a:r>
            <a:r>
              <a:rPr lang="ru-RU" sz="2400" dirty="0" smtClean="0"/>
              <a:t> </a:t>
            </a:r>
            <a:r>
              <a:rPr lang="ru-RU" sz="2400" dirty="0" err="1" smtClean="0"/>
              <a:t>променів</a:t>
            </a:r>
            <a:r>
              <a:rPr lang="ru-RU" sz="2400" dirty="0" smtClean="0"/>
              <a:t> </a:t>
            </a:r>
            <a:r>
              <a:rPr lang="ru-RU" sz="2400" dirty="0" err="1" smtClean="0"/>
              <a:t>сонця</a:t>
            </a:r>
            <a:r>
              <a:rPr lang="ru-RU" sz="2400" dirty="0" smtClean="0"/>
              <a:t>.</a:t>
            </a:r>
            <a:endParaRPr lang="ru-RU" sz="2400" dirty="0"/>
          </a:p>
        </p:txBody>
      </p:sp>
      <p:pic>
        <p:nvPicPr>
          <p:cNvPr id="27653" name="Picture 5" descr="MPj03373780000[1]"/>
          <p:cNvPicPr>
            <a:picLocks noChangeAspect="1" noChangeArrowheads="1"/>
          </p:cNvPicPr>
          <p:nvPr/>
        </p:nvPicPr>
        <p:blipFill>
          <a:blip r:embed="rId3"/>
          <a:srcRect/>
          <a:stretch>
            <a:fillRect/>
          </a:stretch>
        </p:blipFill>
        <p:spPr bwMode="auto">
          <a:xfrm>
            <a:off x="6577013" y="333375"/>
            <a:ext cx="2260600" cy="3167063"/>
          </a:xfrm>
          <a:prstGeom prst="rect">
            <a:avLst/>
          </a:prstGeom>
          <a:noFill/>
        </p:spPr>
      </p:pic>
      <p:pic>
        <p:nvPicPr>
          <p:cNvPr id="27655" name="Picture 7" descr="MPj03374130000[1]"/>
          <p:cNvPicPr>
            <a:picLocks noChangeAspect="1" noChangeArrowheads="1"/>
          </p:cNvPicPr>
          <p:nvPr/>
        </p:nvPicPr>
        <p:blipFill>
          <a:blip r:embed="rId4"/>
          <a:srcRect/>
          <a:stretch>
            <a:fillRect/>
          </a:stretch>
        </p:blipFill>
        <p:spPr bwMode="auto">
          <a:xfrm>
            <a:off x="3697288" y="1125538"/>
            <a:ext cx="2260600" cy="3167062"/>
          </a:xfrm>
          <a:prstGeom prst="rect">
            <a:avLst/>
          </a:prstGeom>
          <a:noFill/>
        </p:spPr>
      </p:pic>
      <p:pic>
        <p:nvPicPr>
          <p:cNvPr id="27656" name="Picture 8" descr="MCj03710860000[1]"/>
          <p:cNvPicPr>
            <a:picLocks noChangeAspect="1" noChangeArrowheads="1"/>
          </p:cNvPicPr>
          <p:nvPr/>
        </p:nvPicPr>
        <p:blipFill>
          <a:blip r:embed="rId5"/>
          <a:srcRect/>
          <a:stretch>
            <a:fillRect/>
          </a:stretch>
        </p:blipFill>
        <p:spPr bwMode="auto">
          <a:xfrm>
            <a:off x="6143636" y="4143380"/>
            <a:ext cx="1962150" cy="1414462"/>
          </a:xfrm>
          <a:prstGeom prst="rect">
            <a:avLst/>
          </a:prstGeom>
          <a:noFill/>
        </p:spPr>
      </p:pic>
      <p:sp>
        <p:nvSpPr>
          <p:cNvPr id="27657" name="AutoShape 9"/>
          <p:cNvSpPr>
            <a:spLocks noChangeArrowheads="1"/>
          </p:cNvSpPr>
          <p:nvPr/>
        </p:nvSpPr>
        <p:spPr bwMode="auto">
          <a:xfrm>
            <a:off x="468313" y="260350"/>
            <a:ext cx="1582737" cy="1584325"/>
          </a:xfrm>
          <a:prstGeom prst="sun">
            <a:avLst>
              <a:gd name="adj" fmla="val 36407"/>
            </a:avLst>
          </a:prstGeom>
          <a:gradFill rotWithShape="1">
            <a:gsLst>
              <a:gs pos="0">
                <a:srgbClr val="FFCC00"/>
              </a:gs>
              <a:gs pos="100000">
                <a:srgbClr val="FF6600"/>
              </a:gs>
            </a:gsLst>
            <a:path path="rect">
              <a:fillToRect l="50000" t="50000" r="50000" b="50000"/>
            </a:path>
          </a:gradFill>
          <a:ln w="9525">
            <a:solidFill>
              <a:srgbClr val="FF6600"/>
            </a:solidFill>
            <a:miter lim="800000"/>
            <a:headEnd/>
            <a:tailEnd/>
          </a:ln>
          <a:effectLst/>
        </p:spPr>
        <p:txBody>
          <a:bodyPr wrap="none" anchor="ctr"/>
          <a:lstStyle/>
          <a:p>
            <a:endParaRPr lang="ru-RU"/>
          </a:p>
        </p:txBody>
      </p:sp>
      <p:pic>
        <p:nvPicPr>
          <p:cNvPr id="27658" name="Picture 10">
            <a:hlinkClick r:id="" action="ppaction://media"/>
          </p:cNvPr>
          <p:cNvPicPr>
            <a:picLocks noRot="1" noChangeAspect="1" noChangeArrowheads="1"/>
          </p:cNvPicPr>
          <p:nvPr>
            <a:wavAudioFile r:embed="rId1" name="Записанный звук"/>
          </p:nvPr>
        </p:nvPicPr>
        <p:blipFill>
          <a:blip r:embed="rId6"/>
          <a:srcRect/>
          <a:stretch>
            <a:fillRect/>
          </a:stretch>
        </p:blipFill>
        <p:spPr bwMode="auto">
          <a:xfrm>
            <a:off x="8910638" y="-458788"/>
            <a:ext cx="233362" cy="233363"/>
          </a:xfrm>
          <a:prstGeom prst="rect">
            <a:avLst/>
          </a:prstGeom>
          <a:noFill/>
        </p:spPr>
      </p:pic>
      <p:grpSp>
        <p:nvGrpSpPr>
          <p:cNvPr id="2" name="Group 11"/>
          <p:cNvGrpSpPr>
            <a:grpSpLocks/>
          </p:cNvGrpSpPr>
          <p:nvPr/>
        </p:nvGrpSpPr>
        <p:grpSpPr bwMode="auto">
          <a:xfrm>
            <a:off x="5148263" y="549275"/>
            <a:ext cx="215900" cy="503238"/>
            <a:chOff x="2653" y="935"/>
            <a:chExt cx="363" cy="998"/>
          </a:xfrm>
        </p:grpSpPr>
        <p:sp>
          <p:nvSpPr>
            <p:cNvPr id="27660" name="AutoShape 12"/>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27661" name="Line 13"/>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27662" name="Line 14"/>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27663" name="Line 15"/>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27664" name="Line 16"/>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27665" name="Line 17"/>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grpSp>
        <p:nvGrpSpPr>
          <p:cNvPr id="3" name="Group 18"/>
          <p:cNvGrpSpPr>
            <a:grpSpLocks/>
          </p:cNvGrpSpPr>
          <p:nvPr/>
        </p:nvGrpSpPr>
        <p:grpSpPr bwMode="auto">
          <a:xfrm>
            <a:off x="2411413" y="3789363"/>
            <a:ext cx="215900" cy="503237"/>
            <a:chOff x="2653" y="935"/>
            <a:chExt cx="363" cy="998"/>
          </a:xfrm>
        </p:grpSpPr>
        <p:sp>
          <p:nvSpPr>
            <p:cNvPr id="27667" name="AutoShape 19"/>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27668" name="Line 20"/>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27669" name="Line 21"/>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27670" name="Line 22"/>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27671" name="Line 23"/>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27672" name="Line 24"/>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grpSp>
        <p:nvGrpSpPr>
          <p:cNvPr id="4" name="Group 25"/>
          <p:cNvGrpSpPr>
            <a:grpSpLocks/>
          </p:cNvGrpSpPr>
          <p:nvPr/>
        </p:nvGrpSpPr>
        <p:grpSpPr bwMode="auto">
          <a:xfrm>
            <a:off x="5219700" y="3068638"/>
            <a:ext cx="215900" cy="503237"/>
            <a:chOff x="2653" y="935"/>
            <a:chExt cx="363" cy="998"/>
          </a:xfrm>
        </p:grpSpPr>
        <p:sp>
          <p:nvSpPr>
            <p:cNvPr id="27674" name="AutoShape 26"/>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27675" name="Line 27"/>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27676" name="Line 28"/>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27677" name="Line 29"/>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27678" name="Line 30"/>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27679" name="Line 31"/>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grpSp>
        <p:nvGrpSpPr>
          <p:cNvPr id="5" name="Group 32"/>
          <p:cNvGrpSpPr>
            <a:grpSpLocks/>
          </p:cNvGrpSpPr>
          <p:nvPr/>
        </p:nvGrpSpPr>
        <p:grpSpPr bwMode="auto">
          <a:xfrm>
            <a:off x="7308850" y="4508500"/>
            <a:ext cx="215900" cy="503238"/>
            <a:chOff x="2653" y="935"/>
            <a:chExt cx="363" cy="998"/>
          </a:xfrm>
        </p:grpSpPr>
        <p:sp>
          <p:nvSpPr>
            <p:cNvPr id="27681" name="AutoShape 33"/>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27682" name="Line 34"/>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27683" name="Line 35"/>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27684" name="Line 36"/>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27685" name="Line 37"/>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27686" name="Line 38"/>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grpSp>
        <p:nvGrpSpPr>
          <p:cNvPr id="6" name="Group 39"/>
          <p:cNvGrpSpPr>
            <a:grpSpLocks/>
          </p:cNvGrpSpPr>
          <p:nvPr/>
        </p:nvGrpSpPr>
        <p:grpSpPr bwMode="auto">
          <a:xfrm>
            <a:off x="8101013" y="1700213"/>
            <a:ext cx="215900" cy="503237"/>
            <a:chOff x="2653" y="935"/>
            <a:chExt cx="363" cy="998"/>
          </a:xfrm>
        </p:grpSpPr>
        <p:sp>
          <p:nvSpPr>
            <p:cNvPr id="27688" name="AutoShape 40"/>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27689" name="Line 41"/>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27690" name="Line 42"/>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27691" name="Line 43"/>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27692" name="Line 44"/>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27693" name="Line 45"/>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pic>
        <p:nvPicPr>
          <p:cNvPr id="27694" name="Picture 46" descr="MCj03964740000[1]"/>
          <p:cNvPicPr>
            <a:picLocks noChangeAspect="1" noChangeArrowheads="1"/>
          </p:cNvPicPr>
          <p:nvPr/>
        </p:nvPicPr>
        <p:blipFill>
          <a:blip r:embed="rId7"/>
          <a:srcRect/>
          <a:stretch>
            <a:fillRect/>
          </a:stretch>
        </p:blipFill>
        <p:spPr bwMode="auto">
          <a:xfrm>
            <a:off x="357158" y="3786190"/>
            <a:ext cx="3354387" cy="1814513"/>
          </a:xfrm>
          <a:prstGeom prst="rect">
            <a:avLst/>
          </a:prstGeom>
          <a:noFill/>
        </p:spPr>
      </p:pic>
      <p:sp>
        <p:nvSpPr>
          <p:cNvPr id="27695" name="Line 47"/>
          <p:cNvSpPr>
            <a:spLocks noChangeShapeType="1"/>
          </p:cNvSpPr>
          <p:nvPr/>
        </p:nvSpPr>
        <p:spPr bwMode="auto">
          <a:xfrm flipH="1">
            <a:off x="1042988" y="1484313"/>
            <a:ext cx="73025" cy="1873250"/>
          </a:xfrm>
          <a:prstGeom prst="line">
            <a:avLst/>
          </a:prstGeom>
          <a:noFill/>
          <a:ln w="28575">
            <a:solidFill>
              <a:srgbClr val="FF9900"/>
            </a:solidFill>
            <a:round/>
            <a:headEnd/>
            <a:tailEnd/>
          </a:ln>
          <a:effectLst/>
        </p:spPr>
        <p:txBody>
          <a:bodyPr/>
          <a:lstStyle/>
          <a:p>
            <a:endParaRPr lang="ru-RU"/>
          </a:p>
        </p:txBody>
      </p:sp>
      <p:sp>
        <p:nvSpPr>
          <p:cNvPr id="27696" name="Line 48"/>
          <p:cNvSpPr>
            <a:spLocks noChangeShapeType="1"/>
          </p:cNvSpPr>
          <p:nvPr/>
        </p:nvSpPr>
        <p:spPr bwMode="auto">
          <a:xfrm flipH="1">
            <a:off x="395288" y="1484313"/>
            <a:ext cx="647700" cy="1223962"/>
          </a:xfrm>
          <a:prstGeom prst="line">
            <a:avLst/>
          </a:prstGeom>
          <a:noFill/>
          <a:ln w="28575">
            <a:solidFill>
              <a:srgbClr val="FF9900"/>
            </a:solidFill>
            <a:round/>
            <a:headEnd/>
            <a:tailEnd/>
          </a:ln>
          <a:effectLst/>
        </p:spPr>
        <p:txBody>
          <a:bodyPr/>
          <a:lstStyle/>
          <a:p>
            <a:endParaRPr lang="ru-RU"/>
          </a:p>
        </p:txBody>
      </p:sp>
      <p:sp>
        <p:nvSpPr>
          <p:cNvPr id="27697" name="Line 49"/>
          <p:cNvSpPr>
            <a:spLocks noChangeShapeType="1"/>
          </p:cNvSpPr>
          <p:nvPr/>
        </p:nvSpPr>
        <p:spPr bwMode="auto">
          <a:xfrm>
            <a:off x="1692275" y="1341438"/>
            <a:ext cx="935038" cy="431800"/>
          </a:xfrm>
          <a:prstGeom prst="line">
            <a:avLst/>
          </a:prstGeom>
          <a:noFill/>
          <a:ln w="28575">
            <a:solidFill>
              <a:srgbClr val="FF9900"/>
            </a:solidFill>
            <a:round/>
            <a:headEnd/>
            <a:tailEnd/>
          </a:ln>
          <a:effectLst/>
        </p:spPr>
        <p:txBody>
          <a:bodyPr/>
          <a:lstStyle/>
          <a:p>
            <a:endParaRPr lang="ru-RU"/>
          </a:p>
        </p:txBody>
      </p:sp>
      <p:sp>
        <p:nvSpPr>
          <p:cNvPr id="27698" name="Line 50"/>
          <p:cNvSpPr>
            <a:spLocks noChangeShapeType="1"/>
          </p:cNvSpPr>
          <p:nvPr/>
        </p:nvSpPr>
        <p:spPr bwMode="auto">
          <a:xfrm>
            <a:off x="1403350" y="1484313"/>
            <a:ext cx="215900" cy="1727200"/>
          </a:xfrm>
          <a:prstGeom prst="line">
            <a:avLst/>
          </a:prstGeom>
          <a:noFill/>
          <a:ln w="28575">
            <a:solidFill>
              <a:srgbClr val="FF9900"/>
            </a:solidFill>
            <a:round/>
            <a:headEnd/>
            <a:tailEnd/>
          </a:ln>
          <a:effectLst/>
        </p:spPr>
        <p:txBody>
          <a:bodyPr/>
          <a:lstStyle/>
          <a:p>
            <a:endParaRPr lang="ru-RU"/>
          </a:p>
        </p:txBody>
      </p:sp>
      <p:sp>
        <p:nvSpPr>
          <p:cNvPr id="27699" name="Line 51"/>
          <p:cNvSpPr>
            <a:spLocks noChangeShapeType="1"/>
          </p:cNvSpPr>
          <p:nvPr/>
        </p:nvSpPr>
        <p:spPr bwMode="auto">
          <a:xfrm flipH="1">
            <a:off x="684213" y="1484313"/>
            <a:ext cx="431800" cy="1800225"/>
          </a:xfrm>
          <a:prstGeom prst="line">
            <a:avLst/>
          </a:prstGeom>
          <a:noFill/>
          <a:ln w="28575">
            <a:solidFill>
              <a:srgbClr val="FF9900"/>
            </a:solidFill>
            <a:round/>
            <a:headEnd/>
            <a:tailEnd/>
          </a:ln>
          <a:effectLst/>
        </p:spPr>
        <p:txBody>
          <a:bodyPr/>
          <a:lstStyle/>
          <a:p>
            <a:endParaRPr lang="ru-RU"/>
          </a:p>
        </p:txBody>
      </p:sp>
      <p:sp>
        <p:nvSpPr>
          <p:cNvPr id="27700" name="Line 52"/>
          <p:cNvSpPr>
            <a:spLocks noChangeShapeType="1"/>
          </p:cNvSpPr>
          <p:nvPr/>
        </p:nvSpPr>
        <p:spPr bwMode="auto">
          <a:xfrm flipH="1">
            <a:off x="179388" y="1196975"/>
            <a:ext cx="755650" cy="360363"/>
          </a:xfrm>
          <a:prstGeom prst="line">
            <a:avLst/>
          </a:prstGeom>
          <a:noFill/>
          <a:ln w="28575">
            <a:solidFill>
              <a:srgbClr val="FF9900"/>
            </a:solidFill>
            <a:round/>
            <a:headEnd/>
            <a:tailEnd/>
          </a:ln>
          <a:effectLst/>
        </p:spPr>
        <p:txBody>
          <a:bodyPr/>
          <a:lstStyle/>
          <a:p>
            <a:endParaRPr lang="ru-RU"/>
          </a:p>
        </p:txBody>
      </p:sp>
      <p:sp>
        <p:nvSpPr>
          <p:cNvPr id="27701" name="Line 53"/>
          <p:cNvSpPr>
            <a:spLocks noChangeShapeType="1"/>
          </p:cNvSpPr>
          <p:nvPr/>
        </p:nvSpPr>
        <p:spPr bwMode="auto">
          <a:xfrm flipH="1" flipV="1">
            <a:off x="1403350" y="1484313"/>
            <a:ext cx="1655763" cy="1368425"/>
          </a:xfrm>
          <a:prstGeom prst="line">
            <a:avLst/>
          </a:prstGeom>
          <a:noFill/>
          <a:ln w="28575">
            <a:solidFill>
              <a:srgbClr val="FF9900"/>
            </a:solidFill>
            <a:round/>
            <a:headEnd/>
            <a:tailEnd/>
          </a:ln>
          <a:effectLst/>
        </p:spPr>
        <p:txBody>
          <a:bodyPr/>
          <a:lstStyle/>
          <a:p>
            <a:endParaRPr lang="ru-RU"/>
          </a:p>
        </p:txBody>
      </p:sp>
      <p:sp>
        <p:nvSpPr>
          <p:cNvPr id="27702" name="Line 54"/>
          <p:cNvSpPr>
            <a:spLocks noChangeShapeType="1"/>
          </p:cNvSpPr>
          <p:nvPr/>
        </p:nvSpPr>
        <p:spPr bwMode="auto">
          <a:xfrm>
            <a:off x="1428728" y="1500174"/>
            <a:ext cx="720725" cy="2305050"/>
          </a:xfrm>
          <a:prstGeom prst="line">
            <a:avLst/>
          </a:prstGeom>
          <a:noFill/>
          <a:ln w="28575">
            <a:solidFill>
              <a:srgbClr val="FF9900"/>
            </a:solidFill>
            <a:round/>
            <a:headEnd/>
            <a:tailEnd/>
          </a:ln>
          <a:effectLst/>
        </p:spPr>
        <p:txBody>
          <a:bodyPr/>
          <a:lstStyle/>
          <a:p>
            <a:endParaRPr lang="ru-RU"/>
          </a:p>
        </p:txBody>
      </p:sp>
      <p:grpSp>
        <p:nvGrpSpPr>
          <p:cNvPr id="7" name="Group 55"/>
          <p:cNvGrpSpPr>
            <a:grpSpLocks/>
          </p:cNvGrpSpPr>
          <p:nvPr/>
        </p:nvGrpSpPr>
        <p:grpSpPr bwMode="auto">
          <a:xfrm>
            <a:off x="1258888" y="3429000"/>
            <a:ext cx="215900" cy="503238"/>
            <a:chOff x="2653" y="935"/>
            <a:chExt cx="363" cy="998"/>
          </a:xfrm>
        </p:grpSpPr>
        <p:sp>
          <p:nvSpPr>
            <p:cNvPr id="27704" name="AutoShape 56"/>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27705" name="Line 57"/>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27706" name="Line 58"/>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27707" name="Line 59"/>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27708" name="Line 60"/>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27709" name="Line 61"/>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grpSp>
        <p:nvGrpSpPr>
          <p:cNvPr id="8" name="Group 62"/>
          <p:cNvGrpSpPr>
            <a:grpSpLocks/>
          </p:cNvGrpSpPr>
          <p:nvPr/>
        </p:nvGrpSpPr>
        <p:grpSpPr bwMode="auto">
          <a:xfrm>
            <a:off x="468313" y="3357563"/>
            <a:ext cx="215900" cy="503237"/>
            <a:chOff x="2653" y="935"/>
            <a:chExt cx="363" cy="998"/>
          </a:xfrm>
        </p:grpSpPr>
        <p:sp>
          <p:nvSpPr>
            <p:cNvPr id="27711" name="AutoShape 63"/>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27712" name="Line 64"/>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27713" name="Line 65"/>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27714" name="Line 66"/>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27715" name="Line 67"/>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27716" name="Line 68"/>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grpSp>
        <p:nvGrpSpPr>
          <p:cNvPr id="9" name="Group 69"/>
          <p:cNvGrpSpPr>
            <a:grpSpLocks/>
          </p:cNvGrpSpPr>
          <p:nvPr/>
        </p:nvGrpSpPr>
        <p:grpSpPr bwMode="auto">
          <a:xfrm>
            <a:off x="2916238" y="3860800"/>
            <a:ext cx="215900" cy="503238"/>
            <a:chOff x="2653" y="935"/>
            <a:chExt cx="363" cy="998"/>
          </a:xfrm>
        </p:grpSpPr>
        <p:sp>
          <p:nvSpPr>
            <p:cNvPr id="27718" name="AutoShape 70"/>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27719" name="Line 71"/>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27720" name="Line 72"/>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27721" name="Line 73"/>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27722" name="Line 74"/>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27723" name="Line 75"/>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grpSp>
        <p:nvGrpSpPr>
          <p:cNvPr id="10" name="Group 76"/>
          <p:cNvGrpSpPr>
            <a:grpSpLocks/>
          </p:cNvGrpSpPr>
          <p:nvPr/>
        </p:nvGrpSpPr>
        <p:grpSpPr bwMode="auto">
          <a:xfrm>
            <a:off x="1979613" y="3716338"/>
            <a:ext cx="215900" cy="503237"/>
            <a:chOff x="2653" y="935"/>
            <a:chExt cx="363" cy="998"/>
          </a:xfrm>
        </p:grpSpPr>
        <p:sp>
          <p:nvSpPr>
            <p:cNvPr id="27725" name="AutoShape 77"/>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27726" name="Line 78"/>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27727" name="Line 79"/>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27728" name="Line 80"/>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27729" name="Line 81"/>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27730" name="Line 82"/>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sp>
        <p:nvSpPr>
          <p:cNvPr id="27731" name="Line 83"/>
          <p:cNvSpPr>
            <a:spLocks noChangeShapeType="1"/>
          </p:cNvSpPr>
          <p:nvPr/>
        </p:nvSpPr>
        <p:spPr bwMode="auto">
          <a:xfrm flipH="1" flipV="1">
            <a:off x="1692275" y="908050"/>
            <a:ext cx="792163" cy="44450"/>
          </a:xfrm>
          <a:prstGeom prst="line">
            <a:avLst/>
          </a:prstGeom>
          <a:noFill/>
          <a:ln w="28575">
            <a:solidFill>
              <a:srgbClr val="FF9900"/>
            </a:solidFill>
            <a:round/>
            <a:headEnd/>
            <a:tailEnd/>
          </a:ln>
          <a:effectLst/>
        </p:spPr>
        <p:txBody>
          <a:bodyPr/>
          <a:lstStyle/>
          <a:p>
            <a:endParaRPr lang="ru-RU"/>
          </a:p>
        </p:txBody>
      </p:sp>
      <p:sp>
        <p:nvSpPr>
          <p:cNvPr id="27732" name="Line 84"/>
          <p:cNvSpPr>
            <a:spLocks noChangeShapeType="1"/>
          </p:cNvSpPr>
          <p:nvPr/>
        </p:nvSpPr>
        <p:spPr bwMode="auto">
          <a:xfrm flipH="1">
            <a:off x="1692275" y="404813"/>
            <a:ext cx="792163" cy="431800"/>
          </a:xfrm>
          <a:prstGeom prst="line">
            <a:avLst/>
          </a:prstGeom>
          <a:noFill/>
          <a:ln w="28575">
            <a:solidFill>
              <a:srgbClr val="FF9900"/>
            </a:solidFill>
            <a:round/>
            <a:headEnd/>
            <a:tailEnd/>
          </a:ln>
          <a:effectLst/>
        </p:spPr>
        <p:txBody>
          <a:bodyPr/>
          <a:lstStyle/>
          <a:p>
            <a:endParaRPr lang="ru-RU"/>
          </a:p>
        </p:txBody>
      </p:sp>
      <p:sp>
        <p:nvSpPr>
          <p:cNvPr id="27733" name="Line 85"/>
          <p:cNvSpPr>
            <a:spLocks noChangeShapeType="1"/>
          </p:cNvSpPr>
          <p:nvPr/>
        </p:nvSpPr>
        <p:spPr bwMode="auto">
          <a:xfrm flipH="1">
            <a:off x="1403350" y="260350"/>
            <a:ext cx="215900" cy="431800"/>
          </a:xfrm>
          <a:prstGeom prst="line">
            <a:avLst/>
          </a:prstGeom>
          <a:noFill/>
          <a:ln w="28575">
            <a:solidFill>
              <a:srgbClr val="FF9900"/>
            </a:solidFill>
            <a:round/>
            <a:headEnd/>
            <a:tailEnd/>
          </a:ln>
          <a:effectLst/>
        </p:spPr>
        <p:txBody>
          <a:bodyPr/>
          <a:lstStyle/>
          <a:p>
            <a:endParaRPr lang="ru-RU"/>
          </a:p>
        </p:txBody>
      </p:sp>
      <p:sp>
        <p:nvSpPr>
          <p:cNvPr id="27734" name="Line 86"/>
          <p:cNvSpPr>
            <a:spLocks noChangeShapeType="1"/>
          </p:cNvSpPr>
          <p:nvPr/>
        </p:nvSpPr>
        <p:spPr bwMode="auto">
          <a:xfrm>
            <a:off x="1403350" y="1484313"/>
            <a:ext cx="1223963" cy="2305050"/>
          </a:xfrm>
          <a:prstGeom prst="line">
            <a:avLst/>
          </a:prstGeom>
          <a:noFill/>
          <a:ln w="28575">
            <a:solidFill>
              <a:srgbClr val="FF9900"/>
            </a:solidFill>
            <a:round/>
            <a:headEnd/>
            <a:tailEnd/>
          </a:ln>
          <a:effectLst/>
        </p:spPr>
        <p:txBody>
          <a:bodyPr/>
          <a:lstStyle/>
          <a:p>
            <a:endParaRPr lang="ru-RU"/>
          </a:p>
        </p:txBody>
      </p:sp>
      <p:sp>
        <p:nvSpPr>
          <p:cNvPr id="27735" name="Line 87"/>
          <p:cNvSpPr>
            <a:spLocks noChangeShapeType="1"/>
          </p:cNvSpPr>
          <p:nvPr/>
        </p:nvSpPr>
        <p:spPr bwMode="auto">
          <a:xfrm flipH="1">
            <a:off x="395288" y="1196975"/>
            <a:ext cx="504825" cy="719138"/>
          </a:xfrm>
          <a:prstGeom prst="line">
            <a:avLst/>
          </a:prstGeom>
          <a:noFill/>
          <a:ln w="28575">
            <a:solidFill>
              <a:srgbClr val="FF9900"/>
            </a:solidFill>
            <a:round/>
            <a:headEnd/>
            <a:tailEnd/>
          </a:ln>
          <a:effectLst/>
        </p:spPr>
        <p:txBody>
          <a:bodyPr/>
          <a:lstStyle/>
          <a:p>
            <a:endParaRPr lang="ru-RU"/>
          </a:p>
        </p:txBody>
      </p:sp>
      <p:sp>
        <p:nvSpPr>
          <p:cNvPr id="27736" name="Line 88"/>
          <p:cNvSpPr>
            <a:spLocks noChangeShapeType="1"/>
          </p:cNvSpPr>
          <p:nvPr/>
        </p:nvSpPr>
        <p:spPr bwMode="auto">
          <a:xfrm flipH="1">
            <a:off x="1187450" y="1484313"/>
            <a:ext cx="215900" cy="2089150"/>
          </a:xfrm>
          <a:prstGeom prst="line">
            <a:avLst/>
          </a:prstGeom>
          <a:noFill/>
          <a:ln w="28575">
            <a:solidFill>
              <a:srgbClr val="FF9900"/>
            </a:solidFill>
            <a:round/>
            <a:headEnd/>
            <a:tailEnd/>
          </a:ln>
          <a:effectLst/>
        </p:spPr>
        <p:txBody>
          <a:bodyPr/>
          <a:lstStyle/>
          <a:p>
            <a:endParaRPr lang="ru-RU"/>
          </a:p>
        </p:txBody>
      </p:sp>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289" fill="hold"/>
                                        <p:tgtEl>
                                          <p:spTgt spid="27658"/>
                                        </p:tgtEl>
                                      </p:cBhvr>
                                    </p:cmd>
                                  </p:childTnLst>
                                </p:cTn>
                              </p:par>
                              <p:par>
                                <p:cTn id="7" presetID="30" presetClass="entr" presetSubtype="0" fill="hold" nodeType="withEffect">
                                  <p:stCondLst>
                                    <p:cond delay="3000"/>
                                  </p:stCondLst>
                                  <p:childTnLst>
                                    <p:set>
                                      <p:cBhvr>
                                        <p:cTn id="8" dur="1" fill="hold">
                                          <p:stCondLst>
                                            <p:cond delay="0"/>
                                          </p:stCondLst>
                                        </p:cTn>
                                        <p:tgtEl>
                                          <p:spTgt spid="27653"/>
                                        </p:tgtEl>
                                        <p:attrNameLst>
                                          <p:attrName>style.visibility</p:attrName>
                                        </p:attrNameLst>
                                      </p:cBhvr>
                                      <p:to>
                                        <p:strVal val="visible"/>
                                      </p:to>
                                    </p:set>
                                    <p:animEffect transition="in" filter="fade">
                                      <p:cBhvr>
                                        <p:cTn id="9" dur="800" decel="100000"/>
                                        <p:tgtEl>
                                          <p:spTgt spid="27653"/>
                                        </p:tgtEl>
                                      </p:cBhvr>
                                    </p:animEffect>
                                    <p:anim calcmode="lin" valueType="num">
                                      <p:cBhvr>
                                        <p:cTn id="10" dur="800" decel="100000" fill="hold"/>
                                        <p:tgtEl>
                                          <p:spTgt spid="27653"/>
                                        </p:tgtEl>
                                        <p:attrNameLst>
                                          <p:attrName>style.rotation</p:attrName>
                                        </p:attrNameLst>
                                      </p:cBhvr>
                                      <p:tavLst>
                                        <p:tav tm="0">
                                          <p:val>
                                            <p:fltVal val="-90"/>
                                          </p:val>
                                        </p:tav>
                                        <p:tav tm="100000">
                                          <p:val>
                                            <p:fltVal val="0"/>
                                          </p:val>
                                        </p:tav>
                                      </p:tavLst>
                                    </p:anim>
                                    <p:anim calcmode="lin" valueType="num">
                                      <p:cBhvr>
                                        <p:cTn id="11" dur="800" decel="100000" fill="hold"/>
                                        <p:tgtEl>
                                          <p:spTgt spid="27653"/>
                                        </p:tgtEl>
                                        <p:attrNameLst>
                                          <p:attrName>ppt_x</p:attrName>
                                        </p:attrNameLst>
                                      </p:cBhvr>
                                      <p:tavLst>
                                        <p:tav tm="0">
                                          <p:val>
                                            <p:strVal val="#ppt_x+0.4"/>
                                          </p:val>
                                        </p:tav>
                                        <p:tav tm="100000">
                                          <p:val>
                                            <p:strVal val="#ppt_x-0.05"/>
                                          </p:val>
                                        </p:tav>
                                      </p:tavLst>
                                    </p:anim>
                                    <p:anim calcmode="lin" valueType="num">
                                      <p:cBhvr>
                                        <p:cTn id="12" dur="800" decel="100000" fill="hold"/>
                                        <p:tgtEl>
                                          <p:spTgt spid="27653"/>
                                        </p:tgtEl>
                                        <p:attrNameLst>
                                          <p:attrName>ppt_y</p:attrName>
                                        </p:attrNameLst>
                                      </p:cBhvr>
                                      <p:tavLst>
                                        <p:tav tm="0">
                                          <p:val>
                                            <p:strVal val="#ppt_y-0.4"/>
                                          </p:val>
                                        </p:tav>
                                        <p:tav tm="100000">
                                          <p:val>
                                            <p:strVal val="#ppt_y+0.1"/>
                                          </p:val>
                                        </p:tav>
                                      </p:tavLst>
                                    </p:anim>
                                    <p:anim calcmode="lin" valueType="num">
                                      <p:cBhvr>
                                        <p:cTn id="13" dur="200" accel="100000" fill="hold">
                                          <p:stCondLst>
                                            <p:cond delay="800"/>
                                          </p:stCondLst>
                                        </p:cTn>
                                        <p:tgtEl>
                                          <p:spTgt spid="27653"/>
                                        </p:tgtEl>
                                        <p:attrNameLst>
                                          <p:attrName>ppt_x</p:attrName>
                                        </p:attrNameLst>
                                      </p:cBhvr>
                                      <p:tavLst>
                                        <p:tav tm="0">
                                          <p:val>
                                            <p:strVal val="#ppt_x-0.05"/>
                                          </p:val>
                                        </p:tav>
                                        <p:tav tm="100000">
                                          <p:val>
                                            <p:strVal val="#ppt_x"/>
                                          </p:val>
                                        </p:tav>
                                      </p:tavLst>
                                    </p:anim>
                                    <p:anim calcmode="lin" valueType="num">
                                      <p:cBhvr>
                                        <p:cTn id="14" dur="200" accel="100000" fill="hold">
                                          <p:stCondLst>
                                            <p:cond delay="800"/>
                                          </p:stCondLst>
                                        </p:cTn>
                                        <p:tgtEl>
                                          <p:spTgt spid="2765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27658"/>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428604"/>
            <a:ext cx="8715436" cy="4572000"/>
          </a:xfrm>
        </p:spPr>
        <p:txBody>
          <a:bodyPr>
            <a:normAutofit/>
          </a:bodyPr>
          <a:lstStyle/>
          <a:p>
            <a:r>
              <a:rPr lang="uk-UA" sz="1600" i="1" dirty="0" smtClean="0"/>
              <a:t>     Генна </a:t>
            </a:r>
            <a:r>
              <a:rPr lang="uk-UA" sz="1600" i="1" dirty="0" smtClean="0"/>
              <a:t>інженерія — </a:t>
            </a:r>
            <a:r>
              <a:rPr lang="uk-UA" sz="1600" dirty="0" smtClean="0"/>
              <a:t>це наука, яка працює з речовинами, що несуть інформацію про спадковість організмів (ДНК). </a:t>
            </a:r>
            <a:r>
              <a:rPr lang="uk-UA" sz="1600" dirty="0" smtClean="0"/>
              <a:t>Нині </a:t>
            </a:r>
            <a:r>
              <a:rPr lang="uk-UA" sz="1600" dirty="0" smtClean="0"/>
              <a:t>є технології, що дозволяють вносити у структуру ДНК гени, які змінюють властивості організму. Наприклад, одним із досягнень генної інженерії </a:t>
            </a:r>
            <a:r>
              <a:rPr lang="uk-UA" sz="1600" b="1" dirty="0" smtClean="0"/>
              <a:t>є </a:t>
            </a:r>
            <a:r>
              <a:rPr lang="uk-UA" sz="1600" dirty="0" smtClean="0"/>
              <a:t>перенесення в клітини бактерій генів, що кодують інформацію про синтез інсуліну в людини. І тепер практично весь інсулін (гормон, що регулює кількість цукру в крові, препарат, який приймають люди, хворі на цукровий діабет), отримують набагато дешевшим способом в результаті діяльності бактерій, а раніше — із підшлункової залози великої рогатої худоби.</a:t>
            </a:r>
            <a:endParaRPr lang="ru-RU" sz="1600" dirty="0" smtClean="0"/>
          </a:p>
          <a:p>
            <a:r>
              <a:rPr lang="uk-UA" sz="1600" dirty="0" smtClean="0"/>
              <a:t>     Іншим </a:t>
            </a:r>
            <a:r>
              <a:rPr lang="uk-UA" sz="1600" dirty="0" smtClean="0"/>
              <a:t>досягненням генної інженерії є внесення в організм бактерій гена, який відповідає за синтез інтерферону — білка, що виробляється організмом людини у відповідь на вірусну інфекцію і призначається хворим на застуду.</a:t>
            </a:r>
            <a:endParaRPr lang="ru-RU" sz="1600" dirty="0" smtClean="0"/>
          </a:p>
          <a:p>
            <a:endParaRPr lang="ru-RU" sz="2000" dirty="0"/>
          </a:p>
        </p:txBody>
      </p:sp>
      <p:pic>
        <p:nvPicPr>
          <p:cNvPr id="4" name="Рисунок 3" descr="chromosom.jpg"/>
          <p:cNvPicPr>
            <a:picLocks noChangeAspect="1"/>
          </p:cNvPicPr>
          <p:nvPr/>
        </p:nvPicPr>
        <p:blipFill>
          <a:blip r:embed="rId2"/>
          <a:stretch>
            <a:fillRect/>
          </a:stretch>
        </p:blipFill>
        <p:spPr>
          <a:xfrm>
            <a:off x="428596" y="3474694"/>
            <a:ext cx="2214578" cy="2864188"/>
          </a:xfrm>
          <a:prstGeom prst="rect">
            <a:avLst/>
          </a:prstGeom>
        </p:spPr>
      </p:pic>
      <p:pic>
        <p:nvPicPr>
          <p:cNvPr id="5" name="Рисунок 4" descr="cl05.jpg"/>
          <p:cNvPicPr>
            <a:picLocks noChangeAspect="1"/>
          </p:cNvPicPr>
          <p:nvPr/>
        </p:nvPicPr>
        <p:blipFill>
          <a:blip r:embed="rId3"/>
          <a:stretch>
            <a:fillRect/>
          </a:stretch>
        </p:blipFill>
        <p:spPr>
          <a:xfrm>
            <a:off x="2786050" y="3857628"/>
            <a:ext cx="3876675" cy="2543175"/>
          </a:xfrm>
          <a:prstGeom prst="rect">
            <a:avLst/>
          </a:prstGeom>
        </p:spPr>
      </p:pic>
      <p:pic>
        <p:nvPicPr>
          <p:cNvPr id="6" name="Рисунок 5" descr="insulin.jpg"/>
          <p:cNvPicPr>
            <a:picLocks noChangeAspect="1"/>
          </p:cNvPicPr>
          <p:nvPr/>
        </p:nvPicPr>
        <p:blipFill>
          <a:blip r:embed="rId4"/>
          <a:stretch>
            <a:fillRect/>
          </a:stretch>
        </p:blipFill>
        <p:spPr>
          <a:xfrm>
            <a:off x="5357818" y="3286124"/>
            <a:ext cx="2857500" cy="2143125"/>
          </a:xfrm>
          <a:prstGeom prst="rect">
            <a:avLst/>
          </a:prstGeom>
        </p:spPr>
      </p:pic>
      <p:pic>
        <p:nvPicPr>
          <p:cNvPr id="7" name="Рисунок 6" descr="f03221_full.jpg"/>
          <p:cNvPicPr>
            <a:picLocks noChangeAspect="1"/>
          </p:cNvPicPr>
          <p:nvPr/>
        </p:nvPicPr>
        <p:blipFill>
          <a:blip r:embed="rId5" cstate="print"/>
          <a:stretch>
            <a:fillRect/>
          </a:stretch>
        </p:blipFill>
        <p:spPr>
          <a:xfrm>
            <a:off x="7143768" y="4857760"/>
            <a:ext cx="1714512" cy="17145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57158" y="357166"/>
            <a:ext cx="8501122" cy="4572000"/>
          </a:xfrm>
        </p:spPr>
        <p:txBody>
          <a:bodyPr>
            <a:normAutofit/>
          </a:bodyPr>
          <a:lstStyle/>
          <a:p>
            <a:r>
              <a:rPr lang="uk-UA" sz="1600" b="1" i="1" dirty="0" smtClean="0"/>
              <a:t>Бактерії і продукти харчування людини</a:t>
            </a:r>
            <a:endParaRPr lang="ru-RU" sz="1600" dirty="0" smtClean="0"/>
          </a:p>
          <a:p>
            <a:r>
              <a:rPr lang="uk-UA" sz="1600" i="1" dirty="0" smtClean="0"/>
              <a:t>     </a:t>
            </a:r>
            <a:r>
              <a:rPr lang="uk-UA" sz="1600" i="1" dirty="0" err="1" smtClean="0"/>
              <a:t>Спіруліну</a:t>
            </a:r>
            <a:r>
              <a:rPr lang="uk-UA" sz="1600" i="1" dirty="0" smtClean="0"/>
              <a:t>, </a:t>
            </a:r>
            <a:r>
              <a:rPr lang="uk-UA" sz="1600" dirty="0" smtClean="0"/>
              <a:t>представника відділу Ціанобактерії, використовують у харчовій промисловості. Вона містить 60-68% білка, а це втричі більше, ніж його міститься в м'ясі. У лабораторіях Франції і Мексики </a:t>
            </a:r>
            <a:r>
              <a:rPr lang="uk-UA" sz="1600" dirty="0" err="1" smtClean="0"/>
              <a:t>спіруліну</a:t>
            </a:r>
            <a:r>
              <a:rPr lang="uk-UA" sz="1600" dirty="0" smtClean="0"/>
              <a:t> розводять штучно. За рік з гектара плантацій </a:t>
            </a:r>
            <a:r>
              <a:rPr lang="uk-UA" sz="1600" dirty="0" err="1" smtClean="0"/>
              <a:t>спіруліни</a:t>
            </a:r>
            <a:r>
              <a:rPr lang="uk-UA" sz="1600" dirty="0" smtClean="0"/>
              <a:t> можна зібрати 40-45 т бактерій, які містять 25 т білка. Ця бактерія входила до харчового раціону стародавніх ацтеків. У наш час її споживає населення деяких районів Африки і Мексики. Препарати </a:t>
            </a:r>
            <a:r>
              <a:rPr lang="uk-UA" sz="1600" dirty="0" err="1" smtClean="0"/>
              <a:t>спіруліни</a:t>
            </a:r>
            <a:r>
              <a:rPr lang="uk-UA" sz="1600" dirty="0" smtClean="0"/>
              <a:t> можна купити в будь-якій аптеці. Вона </a:t>
            </a:r>
            <a:r>
              <a:rPr lang="uk-UA" sz="1600" dirty="0" smtClean="0"/>
              <a:t>очищає </a:t>
            </a:r>
            <a:r>
              <a:rPr lang="uk-UA" sz="1600" dirty="0" smtClean="0"/>
              <a:t>організм людини, поліпшує обмін речовин і самопочуття.</a:t>
            </a:r>
            <a:endParaRPr lang="ru-RU" sz="1600" dirty="0" smtClean="0"/>
          </a:p>
          <a:p>
            <a:endParaRPr lang="ru-RU" sz="2000" dirty="0"/>
          </a:p>
        </p:txBody>
      </p:sp>
      <p:pic>
        <p:nvPicPr>
          <p:cNvPr id="4" name="Рисунок 3" descr="spirulina1.jpg"/>
          <p:cNvPicPr>
            <a:picLocks noChangeAspect="1"/>
          </p:cNvPicPr>
          <p:nvPr/>
        </p:nvPicPr>
        <p:blipFill>
          <a:blip r:embed="rId2"/>
          <a:stretch>
            <a:fillRect/>
          </a:stretch>
        </p:blipFill>
        <p:spPr>
          <a:xfrm>
            <a:off x="571472" y="2714620"/>
            <a:ext cx="4445000" cy="1854200"/>
          </a:xfrm>
          <a:prstGeom prst="rect">
            <a:avLst/>
          </a:prstGeom>
        </p:spPr>
      </p:pic>
      <p:pic>
        <p:nvPicPr>
          <p:cNvPr id="5" name="Рисунок 4" descr="Spirulina_2-3.jpg"/>
          <p:cNvPicPr>
            <a:picLocks noChangeAspect="1"/>
          </p:cNvPicPr>
          <p:nvPr/>
        </p:nvPicPr>
        <p:blipFill>
          <a:blip r:embed="rId3"/>
          <a:stretch>
            <a:fillRect/>
          </a:stretch>
        </p:blipFill>
        <p:spPr>
          <a:xfrm>
            <a:off x="1643042" y="2928934"/>
            <a:ext cx="2357454" cy="3316152"/>
          </a:xfrm>
          <a:prstGeom prst="rect">
            <a:avLst/>
          </a:prstGeom>
        </p:spPr>
      </p:pic>
      <p:pic>
        <p:nvPicPr>
          <p:cNvPr id="6" name="Рисунок 5" descr="spirulina v.jpg"/>
          <p:cNvPicPr>
            <a:picLocks noChangeAspect="1"/>
          </p:cNvPicPr>
          <p:nvPr/>
        </p:nvPicPr>
        <p:blipFill>
          <a:blip r:embed="rId4"/>
          <a:stretch>
            <a:fillRect/>
          </a:stretch>
        </p:blipFill>
        <p:spPr>
          <a:xfrm>
            <a:off x="3000364" y="3000372"/>
            <a:ext cx="4122273" cy="2700350"/>
          </a:xfrm>
          <a:prstGeom prst="rect">
            <a:avLst/>
          </a:prstGeom>
        </p:spPr>
      </p:pic>
      <p:pic>
        <p:nvPicPr>
          <p:cNvPr id="7" name="Рисунок 6" descr="spirulina.jpg"/>
          <p:cNvPicPr>
            <a:picLocks noChangeAspect="1"/>
          </p:cNvPicPr>
          <p:nvPr/>
        </p:nvPicPr>
        <p:blipFill>
          <a:blip r:embed="rId5"/>
          <a:stretch>
            <a:fillRect/>
          </a:stretch>
        </p:blipFill>
        <p:spPr>
          <a:xfrm>
            <a:off x="5072066" y="4286256"/>
            <a:ext cx="3810000" cy="2209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Рисунок 31" descr="65.jpg"/>
          <p:cNvPicPr>
            <a:picLocks noChangeAspect="1"/>
          </p:cNvPicPr>
          <p:nvPr/>
        </p:nvPicPr>
        <p:blipFill>
          <a:blip r:embed="rId2" cstate="print"/>
          <a:stretch>
            <a:fillRect/>
          </a:stretch>
        </p:blipFill>
        <p:spPr>
          <a:xfrm>
            <a:off x="3357554" y="2500306"/>
            <a:ext cx="2928958" cy="2136602"/>
          </a:xfrm>
          <a:prstGeom prst="rect">
            <a:avLst/>
          </a:prstGeom>
        </p:spPr>
      </p:pic>
      <p:sp>
        <p:nvSpPr>
          <p:cNvPr id="2" name="Содержимое 1"/>
          <p:cNvSpPr>
            <a:spLocks noGrp="1"/>
          </p:cNvSpPr>
          <p:nvPr>
            <p:ph idx="1"/>
          </p:nvPr>
        </p:nvSpPr>
        <p:spPr>
          <a:xfrm>
            <a:off x="214282" y="214290"/>
            <a:ext cx="8715436" cy="4572000"/>
          </a:xfrm>
        </p:spPr>
        <p:txBody>
          <a:bodyPr>
            <a:normAutofit/>
          </a:bodyPr>
          <a:lstStyle/>
          <a:p>
            <a:r>
              <a:rPr lang="uk-UA" sz="2000" smtClean="0"/>
              <a:t>     У </a:t>
            </a:r>
            <a:r>
              <a:rPr lang="uk-UA" sz="2000" dirty="0" smtClean="0"/>
              <a:t>природі та житті людини бактерії відіграють як позитивну, так і негативну роль. Існують бактерії, які розмножуються в середовищі, багатому на вуглеводневі сполуки і позбавленому кисню. Вони можуть жити за рахунок нафти і нафтових газів. Завдяки цим бактеріям геологам швидше вдається виявити ці корисні копалини. Вони беруть проби ґрунту й підземних вод. У пробірках бактерії утворюють великі колонії — це доводить, що в надрах є нафта.</a:t>
            </a:r>
            <a:endParaRPr lang="ru-RU" sz="2000" dirty="0" smtClean="0"/>
          </a:p>
          <a:p>
            <a:endParaRPr lang="ru-RU" sz="2000" dirty="0"/>
          </a:p>
        </p:txBody>
      </p:sp>
      <p:pic>
        <p:nvPicPr>
          <p:cNvPr id="4" name="Рисунок 3" descr="13.jpg"/>
          <p:cNvPicPr>
            <a:picLocks noChangeAspect="1"/>
          </p:cNvPicPr>
          <p:nvPr/>
        </p:nvPicPr>
        <p:blipFill>
          <a:blip r:embed="rId3"/>
          <a:stretch>
            <a:fillRect/>
          </a:stretch>
        </p:blipFill>
        <p:spPr>
          <a:xfrm>
            <a:off x="357158" y="4286256"/>
            <a:ext cx="3286148" cy="2347249"/>
          </a:xfrm>
          <a:prstGeom prst="rect">
            <a:avLst/>
          </a:prstGeom>
        </p:spPr>
      </p:pic>
      <p:pic>
        <p:nvPicPr>
          <p:cNvPr id="6" name="Рисунок 5" descr="9.jpg"/>
          <p:cNvPicPr>
            <a:picLocks noChangeAspect="1"/>
          </p:cNvPicPr>
          <p:nvPr/>
        </p:nvPicPr>
        <p:blipFill>
          <a:blip r:embed="rId4"/>
          <a:stretch>
            <a:fillRect/>
          </a:stretch>
        </p:blipFill>
        <p:spPr>
          <a:xfrm>
            <a:off x="7215206" y="2357430"/>
            <a:ext cx="1619250" cy="2409825"/>
          </a:xfrm>
          <a:prstGeom prst="rect">
            <a:avLst/>
          </a:prstGeom>
        </p:spPr>
      </p:pic>
      <p:pic>
        <p:nvPicPr>
          <p:cNvPr id="8" name="Рисунок 7" descr="e-coi4.jpg"/>
          <p:cNvPicPr>
            <a:picLocks noChangeAspect="1"/>
          </p:cNvPicPr>
          <p:nvPr/>
        </p:nvPicPr>
        <p:blipFill>
          <a:blip r:embed="rId5"/>
          <a:stretch>
            <a:fillRect/>
          </a:stretch>
        </p:blipFill>
        <p:spPr>
          <a:xfrm>
            <a:off x="857224" y="2714620"/>
            <a:ext cx="2428892" cy="2081907"/>
          </a:xfrm>
          <a:prstGeom prst="rect">
            <a:avLst/>
          </a:prstGeom>
        </p:spPr>
      </p:pic>
      <p:pic>
        <p:nvPicPr>
          <p:cNvPr id="9" name="Рисунок 8" descr="Ecology3-715293.jpg"/>
          <p:cNvPicPr>
            <a:picLocks noChangeAspect="1"/>
          </p:cNvPicPr>
          <p:nvPr/>
        </p:nvPicPr>
        <p:blipFill>
          <a:blip r:embed="rId6"/>
          <a:stretch>
            <a:fillRect/>
          </a:stretch>
        </p:blipFill>
        <p:spPr>
          <a:xfrm>
            <a:off x="3786182" y="3286124"/>
            <a:ext cx="4389446" cy="3292085"/>
          </a:xfrm>
          <a:prstGeom prst="rect">
            <a:avLst/>
          </a:prstGeom>
        </p:spPr>
      </p:pic>
      <p:grpSp>
        <p:nvGrpSpPr>
          <p:cNvPr id="11" name="Group 52"/>
          <p:cNvGrpSpPr>
            <a:grpSpLocks/>
          </p:cNvGrpSpPr>
          <p:nvPr/>
        </p:nvGrpSpPr>
        <p:grpSpPr bwMode="auto">
          <a:xfrm>
            <a:off x="4071935" y="2786058"/>
            <a:ext cx="285752" cy="503237"/>
            <a:chOff x="2653" y="935"/>
            <a:chExt cx="363" cy="998"/>
          </a:xfrm>
        </p:grpSpPr>
        <p:sp>
          <p:nvSpPr>
            <p:cNvPr id="12" name="AutoShape 53"/>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13" name="Line 54"/>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14" name="Line 55"/>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15" name="Line 56"/>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16" name="Line 57"/>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17" name="Line 58"/>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grpSp>
        <p:nvGrpSpPr>
          <p:cNvPr id="18" name="Group 52"/>
          <p:cNvGrpSpPr>
            <a:grpSpLocks/>
          </p:cNvGrpSpPr>
          <p:nvPr/>
        </p:nvGrpSpPr>
        <p:grpSpPr bwMode="auto">
          <a:xfrm>
            <a:off x="6858016" y="5857892"/>
            <a:ext cx="215900" cy="503237"/>
            <a:chOff x="2653" y="935"/>
            <a:chExt cx="363" cy="998"/>
          </a:xfrm>
        </p:grpSpPr>
        <p:sp>
          <p:nvSpPr>
            <p:cNvPr id="19" name="AutoShape 53"/>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20" name="Line 54"/>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21" name="Line 55"/>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22" name="Line 56"/>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23" name="Line 57"/>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24" name="Line 58"/>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grpSp>
        <p:nvGrpSpPr>
          <p:cNvPr id="25" name="Group 52"/>
          <p:cNvGrpSpPr>
            <a:grpSpLocks/>
          </p:cNvGrpSpPr>
          <p:nvPr/>
        </p:nvGrpSpPr>
        <p:grpSpPr bwMode="auto">
          <a:xfrm>
            <a:off x="6572264" y="2214554"/>
            <a:ext cx="215900" cy="503237"/>
            <a:chOff x="2653" y="935"/>
            <a:chExt cx="363" cy="998"/>
          </a:xfrm>
        </p:grpSpPr>
        <p:sp>
          <p:nvSpPr>
            <p:cNvPr id="26" name="AutoShape 53"/>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27" name="Line 54"/>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28" name="Line 55"/>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29" name="Line 56"/>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30" name="Line 57"/>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31" name="Line 58"/>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lgn="ctr"/>
            <a:r>
              <a:rPr lang="uk-UA" sz="3600" b="1" dirty="0" smtClean="0">
                <a:solidFill>
                  <a:srgbClr val="002060"/>
                </a:solidFill>
                <a:latin typeface="Times New Roman" pitchFamily="18" charset="0"/>
                <a:cs typeface="Times New Roman" pitchFamily="18" charset="0"/>
              </a:rPr>
              <a:t>Домашнє завдання. </a:t>
            </a:r>
            <a:endParaRPr lang="uk-UA" dirty="0">
              <a:solidFill>
                <a:srgbClr val="002060"/>
              </a:solidFill>
              <a:latin typeface="Times New Roman" pitchFamily="18" charset="0"/>
              <a:cs typeface="Times New Roman" pitchFamily="18" charset="0"/>
            </a:endParaRPr>
          </a:p>
          <a:p>
            <a:pPr algn="just"/>
            <a:r>
              <a:rPr lang="ru-RU" b="1" dirty="0" smtClean="0">
                <a:solidFill>
                  <a:srgbClr val="C00000"/>
                </a:solidFill>
                <a:latin typeface="Times New Roman" pitchFamily="18" charset="0"/>
                <a:cs typeface="Times New Roman" pitchFamily="18" charset="0"/>
              </a:rPr>
              <a:t>Автор </a:t>
            </a:r>
            <a:r>
              <a:rPr lang="ru-RU" b="1" dirty="0">
                <a:solidFill>
                  <a:srgbClr val="C00000"/>
                </a:solidFill>
                <a:latin typeface="Times New Roman" pitchFamily="18" charset="0"/>
                <a:cs typeface="Times New Roman" pitchFamily="18" charset="0"/>
              </a:rPr>
              <a:t>Постой В.П. </a:t>
            </a:r>
            <a:r>
              <a:rPr lang="ru-RU" b="1" dirty="0" err="1" smtClean="0">
                <a:solidFill>
                  <a:srgbClr val="C00000"/>
                </a:solidFill>
                <a:latin typeface="Times New Roman" pitchFamily="18" charset="0"/>
                <a:cs typeface="Times New Roman" pitchFamily="18" charset="0"/>
              </a:rPr>
              <a:t>Епізоотологія</a:t>
            </a:r>
            <a:r>
              <a:rPr lang="ru-RU" b="1" dirty="0" smtClean="0">
                <a:solidFill>
                  <a:srgbClr val="C00000"/>
                </a:solidFill>
                <a:latin typeface="Times New Roman" pitchFamily="18" charset="0"/>
                <a:cs typeface="Times New Roman" pitchFamily="18" charset="0"/>
              </a:rPr>
              <a:t> </a:t>
            </a:r>
            <a:r>
              <a:rPr lang="ru-RU" b="1" dirty="0">
                <a:solidFill>
                  <a:srgbClr val="C00000"/>
                </a:solidFill>
                <a:latin typeface="Times New Roman" pitchFamily="18" charset="0"/>
                <a:cs typeface="Times New Roman" pitchFamily="18" charset="0"/>
              </a:rPr>
              <a:t>з  </a:t>
            </a:r>
            <a:r>
              <a:rPr lang="ru-RU" b="1" dirty="0" err="1" smtClean="0">
                <a:solidFill>
                  <a:srgbClr val="C00000"/>
                </a:solidFill>
                <a:latin typeface="Times New Roman" pitchFamily="18" charset="0"/>
                <a:cs typeface="Times New Roman" pitchFamily="18" charset="0"/>
              </a:rPr>
              <a:t>мікробіологією</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стор</a:t>
            </a:r>
            <a:r>
              <a:rPr lang="ru-RU" b="1" dirty="0">
                <a:solidFill>
                  <a:srgbClr val="C00000"/>
                </a:solidFill>
                <a:latin typeface="Times New Roman" pitchFamily="18" charset="0"/>
                <a:cs typeface="Times New Roman" pitchFamily="18" charset="0"/>
              </a:rPr>
              <a:t>. </a:t>
            </a:r>
            <a:r>
              <a:rPr lang="ru-RU" b="1" dirty="0" smtClean="0">
                <a:solidFill>
                  <a:srgbClr val="C00000"/>
                </a:solidFill>
                <a:latin typeface="Times New Roman" pitchFamily="18" charset="0"/>
                <a:cs typeface="Times New Roman" pitchFamily="18" charset="0"/>
              </a:rPr>
              <a:t>51–55</a:t>
            </a:r>
            <a:r>
              <a:rPr lang="ru-RU" b="1" dirty="0">
                <a:solidFill>
                  <a:srgbClr val="C00000"/>
                </a:solidFill>
                <a:latin typeface="Times New Roman" pitchFamily="18" charset="0"/>
                <a:cs typeface="Times New Roman" pitchFamily="18" charset="0"/>
              </a:rPr>
              <a:t>. </a:t>
            </a:r>
            <a:endParaRPr lang="ru-RU" b="1" dirty="0" smtClean="0">
              <a:solidFill>
                <a:srgbClr val="C00000"/>
              </a:solidFill>
              <a:latin typeface="Times New Roman" pitchFamily="18" charset="0"/>
              <a:cs typeface="Times New Roman" pitchFamily="18" charset="0"/>
            </a:endParaRPr>
          </a:p>
          <a:p>
            <a:endParaRPr lang="ru-RU" dirty="0"/>
          </a:p>
        </p:txBody>
      </p:sp>
      <p:pic>
        <p:nvPicPr>
          <p:cNvPr id="4" name="Рисунок 3" descr="135.gif"/>
          <p:cNvPicPr>
            <a:picLocks noChangeAspect="1"/>
          </p:cNvPicPr>
          <p:nvPr/>
        </p:nvPicPr>
        <p:blipFill>
          <a:blip r:embed="rId2"/>
          <a:stretch>
            <a:fillRect/>
          </a:stretch>
        </p:blipFill>
        <p:spPr>
          <a:xfrm>
            <a:off x="4714876" y="4357694"/>
            <a:ext cx="3272486" cy="132398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95288" y="5805488"/>
            <a:ext cx="7777162" cy="725487"/>
          </a:xfrm>
        </p:spPr>
        <p:txBody>
          <a:bodyPr>
            <a:normAutofit/>
          </a:bodyPr>
          <a:lstStyle/>
          <a:p>
            <a:pPr algn="l"/>
            <a:r>
              <a:rPr lang="ru-RU" altLang="ja-JP" sz="1800" b="1" dirty="0" err="1" smtClean="0"/>
              <a:t>Бактерії</a:t>
            </a:r>
            <a:r>
              <a:rPr lang="ru-RU" altLang="ja-JP" sz="1800" b="1" dirty="0" smtClean="0"/>
              <a:t>  </a:t>
            </a:r>
            <a:r>
              <a:rPr lang="ru-RU" altLang="ja-JP" sz="1800" b="1" dirty="0" err="1" smtClean="0"/>
              <a:t>допомагають</a:t>
            </a:r>
            <a:r>
              <a:rPr lang="ru-RU" altLang="ja-JP" sz="1800" b="1" dirty="0" smtClean="0"/>
              <a:t>  </a:t>
            </a:r>
            <a:r>
              <a:rPr lang="ru-RU" altLang="ja-JP" sz="1800" b="1" dirty="0" err="1" smtClean="0"/>
              <a:t>перегнивати</a:t>
            </a:r>
            <a:r>
              <a:rPr lang="ru-RU" altLang="ja-JP" sz="1800" b="1" dirty="0" smtClean="0"/>
              <a:t>  листьям</a:t>
            </a:r>
            <a:r>
              <a:rPr lang="ru-RU" altLang="ja-JP" sz="1800" b="1" dirty="0"/>
              <a:t>, </a:t>
            </a:r>
            <a:r>
              <a:rPr lang="ru-RU" altLang="ja-JP" sz="1800" b="1" dirty="0" smtClean="0"/>
              <a:t> </a:t>
            </a:r>
            <a:r>
              <a:rPr lang="ru-RU" altLang="ja-JP" sz="1800" b="1" dirty="0" err="1" smtClean="0"/>
              <a:t>які</a:t>
            </a:r>
            <a:r>
              <a:rPr lang="ru-RU" altLang="ja-JP" sz="1800" b="1" dirty="0" smtClean="0"/>
              <a:t>  попадали на  землю</a:t>
            </a:r>
            <a:r>
              <a:rPr lang="ru-RU" altLang="ja-JP" sz="1800" b="1" dirty="0"/>
              <a:t>. </a:t>
            </a:r>
            <a:r>
              <a:rPr lang="ru-RU" altLang="ja-JP" sz="1800" b="1" dirty="0" err="1" smtClean="0"/>
              <a:t>Беруть</a:t>
            </a:r>
            <a:r>
              <a:rPr lang="ru-RU" altLang="ja-JP" sz="1800" b="1" dirty="0" smtClean="0"/>
              <a:t>  участь в  </a:t>
            </a:r>
            <a:r>
              <a:rPr lang="ru-RU" altLang="ja-JP" sz="1800" b="1" dirty="0" err="1" smtClean="0"/>
              <a:t>утворенні</a:t>
            </a:r>
            <a:endParaRPr lang="ru-RU" sz="1800" b="1" dirty="0"/>
          </a:p>
        </p:txBody>
      </p:sp>
      <p:sp>
        <p:nvSpPr>
          <p:cNvPr id="19459" name="Rectangle 3" descr="почва"/>
          <p:cNvSpPr>
            <a:spLocks noGrp="1" noChangeAspect="1" noChangeArrowheads="1"/>
          </p:cNvSpPr>
          <p:nvPr isPhoto="1"/>
        </p:nvSpPr>
        <p:spPr bwMode="auto">
          <a:xfrm>
            <a:off x="468313" y="476250"/>
            <a:ext cx="3600450" cy="2205038"/>
          </a:xfrm>
          <a:prstGeom prst="rect">
            <a:avLst/>
          </a:prstGeom>
          <a:blipFill dpi="0" rotWithShape="1">
            <a:blip r:embed="rId3"/>
            <a:srcRect/>
            <a:stretch>
              <a:fillRect b="-216"/>
            </a:stretch>
          </a:blipFill>
          <a:ln w="9525">
            <a:noFill/>
            <a:miter lim="800000"/>
            <a:headEnd/>
            <a:tailEnd/>
          </a:ln>
          <a:effectLst>
            <a:outerShdw dist="243991" dir="13500000" algn="ctr" rotWithShape="0">
              <a:srgbClr val="808080">
                <a:alpha val="50000"/>
              </a:srgbClr>
            </a:outerShdw>
          </a:effectLst>
        </p:spPr>
        <p:txBody>
          <a:bodyPr/>
          <a:lstStyle/>
          <a:p>
            <a:endParaRPr lang="ru-RU"/>
          </a:p>
        </p:txBody>
      </p:sp>
      <p:pic>
        <p:nvPicPr>
          <p:cNvPr id="19462" name="Picture 6" descr="MCj02333920000[1]"/>
          <p:cNvPicPr>
            <a:picLocks noChangeAspect="1" noChangeArrowheads="1"/>
          </p:cNvPicPr>
          <p:nvPr/>
        </p:nvPicPr>
        <p:blipFill>
          <a:blip r:embed="rId4"/>
          <a:srcRect/>
          <a:stretch>
            <a:fillRect/>
          </a:stretch>
        </p:blipFill>
        <p:spPr bwMode="auto">
          <a:xfrm>
            <a:off x="5724525" y="2133600"/>
            <a:ext cx="3084513" cy="3144838"/>
          </a:xfrm>
          <a:prstGeom prst="rect">
            <a:avLst/>
          </a:prstGeom>
          <a:noFill/>
        </p:spPr>
      </p:pic>
      <p:pic>
        <p:nvPicPr>
          <p:cNvPr id="19463" name="Picture 7" descr="MCj02868710000[1]"/>
          <p:cNvPicPr>
            <a:picLocks noChangeAspect="1" noChangeArrowheads="1"/>
          </p:cNvPicPr>
          <p:nvPr/>
        </p:nvPicPr>
        <p:blipFill>
          <a:blip r:embed="rId5"/>
          <a:srcRect/>
          <a:stretch>
            <a:fillRect/>
          </a:stretch>
        </p:blipFill>
        <p:spPr bwMode="auto">
          <a:xfrm>
            <a:off x="1252538" y="3357563"/>
            <a:ext cx="2097087" cy="2160587"/>
          </a:xfrm>
          <a:prstGeom prst="rect">
            <a:avLst/>
          </a:prstGeom>
          <a:noFill/>
        </p:spPr>
      </p:pic>
      <p:pic>
        <p:nvPicPr>
          <p:cNvPr id="19464" name="Picture 8" descr="MCj02903790000[1]"/>
          <p:cNvPicPr>
            <a:picLocks noChangeAspect="1" noChangeArrowheads="1"/>
          </p:cNvPicPr>
          <p:nvPr/>
        </p:nvPicPr>
        <p:blipFill>
          <a:blip r:embed="rId6"/>
          <a:srcRect/>
          <a:stretch>
            <a:fillRect/>
          </a:stretch>
        </p:blipFill>
        <p:spPr bwMode="auto">
          <a:xfrm>
            <a:off x="4262438" y="1196975"/>
            <a:ext cx="1409700" cy="2663825"/>
          </a:xfrm>
          <a:prstGeom prst="rect">
            <a:avLst/>
          </a:prstGeom>
          <a:noFill/>
        </p:spPr>
      </p:pic>
      <p:pic>
        <p:nvPicPr>
          <p:cNvPr id="19465" name="Picture 9" descr="MCj02910090000[1]"/>
          <p:cNvPicPr>
            <a:picLocks noChangeAspect="1" noChangeArrowheads="1"/>
          </p:cNvPicPr>
          <p:nvPr/>
        </p:nvPicPr>
        <p:blipFill>
          <a:blip r:embed="rId7"/>
          <a:srcRect/>
          <a:stretch>
            <a:fillRect/>
          </a:stretch>
        </p:blipFill>
        <p:spPr bwMode="auto">
          <a:xfrm>
            <a:off x="7308850" y="620713"/>
            <a:ext cx="1174750" cy="1033462"/>
          </a:xfrm>
          <a:prstGeom prst="rect">
            <a:avLst/>
          </a:prstGeom>
          <a:noFill/>
        </p:spPr>
      </p:pic>
      <p:grpSp>
        <p:nvGrpSpPr>
          <p:cNvPr id="2" name="Group 10"/>
          <p:cNvGrpSpPr>
            <a:grpSpLocks/>
          </p:cNvGrpSpPr>
          <p:nvPr/>
        </p:nvGrpSpPr>
        <p:grpSpPr bwMode="auto">
          <a:xfrm>
            <a:off x="5003800" y="692150"/>
            <a:ext cx="215900" cy="503238"/>
            <a:chOff x="2653" y="935"/>
            <a:chExt cx="363" cy="998"/>
          </a:xfrm>
        </p:grpSpPr>
        <p:sp>
          <p:nvSpPr>
            <p:cNvPr id="19467" name="AutoShape 11"/>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19468" name="Line 12"/>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19469" name="Line 13"/>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19470" name="Line 14"/>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19471" name="Line 15"/>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19472" name="Line 16"/>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grpSp>
        <p:nvGrpSpPr>
          <p:cNvPr id="3" name="Group 17"/>
          <p:cNvGrpSpPr>
            <a:grpSpLocks/>
          </p:cNvGrpSpPr>
          <p:nvPr/>
        </p:nvGrpSpPr>
        <p:grpSpPr bwMode="auto">
          <a:xfrm>
            <a:off x="1763713" y="3141663"/>
            <a:ext cx="215900" cy="503237"/>
            <a:chOff x="2653" y="935"/>
            <a:chExt cx="363" cy="998"/>
          </a:xfrm>
        </p:grpSpPr>
        <p:sp>
          <p:nvSpPr>
            <p:cNvPr id="19474" name="AutoShape 18"/>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19475" name="Line 19"/>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19476" name="Line 20"/>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19477" name="Line 21"/>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19478" name="Line 22"/>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19479" name="Line 23"/>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grpSp>
        <p:nvGrpSpPr>
          <p:cNvPr id="4" name="Group 24"/>
          <p:cNvGrpSpPr>
            <a:grpSpLocks/>
          </p:cNvGrpSpPr>
          <p:nvPr/>
        </p:nvGrpSpPr>
        <p:grpSpPr bwMode="auto">
          <a:xfrm>
            <a:off x="7524750" y="1773238"/>
            <a:ext cx="215900" cy="503237"/>
            <a:chOff x="2653" y="935"/>
            <a:chExt cx="363" cy="998"/>
          </a:xfrm>
        </p:grpSpPr>
        <p:sp>
          <p:nvSpPr>
            <p:cNvPr id="19481" name="AutoShape 25"/>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19482" name="Line 26"/>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19483" name="Line 27"/>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19484" name="Line 28"/>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19485" name="Line 29"/>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19486" name="Line 30"/>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grpSp>
        <p:nvGrpSpPr>
          <p:cNvPr id="5" name="Group 31"/>
          <p:cNvGrpSpPr>
            <a:grpSpLocks/>
          </p:cNvGrpSpPr>
          <p:nvPr/>
        </p:nvGrpSpPr>
        <p:grpSpPr bwMode="auto">
          <a:xfrm>
            <a:off x="6659563" y="1773238"/>
            <a:ext cx="215900" cy="503237"/>
            <a:chOff x="2653" y="935"/>
            <a:chExt cx="363" cy="998"/>
          </a:xfrm>
        </p:grpSpPr>
        <p:sp>
          <p:nvSpPr>
            <p:cNvPr id="19488" name="AutoShape 32"/>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19489" name="Line 33"/>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19490" name="Line 34"/>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19491" name="Line 35"/>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19492" name="Line 36"/>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19493" name="Line 37"/>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grpSp>
        <p:nvGrpSpPr>
          <p:cNvPr id="6" name="Group 38"/>
          <p:cNvGrpSpPr>
            <a:grpSpLocks/>
          </p:cNvGrpSpPr>
          <p:nvPr/>
        </p:nvGrpSpPr>
        <p:grpSpPr bwMode="auto">
          <a:xfrm>
            <a:off x="2700338" y="1125538"/>
            <a:ext cx="215900" cy="503237"/>
            <a:chOff x="2653" y="935"/>
            <a:chExt cx="363" cy="998"/>
          </a:xfrm>
        </p:grpSpPr>
        <p:sp>
          <p:nvSpPr>
            <p:cNvPr id="19495" name="AutoShape 39"/>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19496" name="Line 40"/>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19497" name="Line 41"/>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19498" name="Line 42"/>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19499" name="Line 43"/>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19500" name="Line 44"/>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grpSp>
        <p:nvGrpSpPr>
          <p:cNvPr id="7" name="Group 45"/>
          <p:cNvGrpSpPr>
            <a:grpSpLocks/>
          </p:cNvGrpSpPr>
          <p:nvPr/>
        </p:nvGrpSpPr>
        <p:grpSpPr bwMode="auto">
          <a:xfrm>
            <a:off x="5580063" y="3789363"/>
            <a:ext cx="215900" cy="503237"/>
            <a:chOff x="2653" y="935"/>
            <a:chExt cx="363" cy="998"/>
          </a:xfrm>
        </p:grpSpPr>
        <p:sp>
          <p:nvSpPr>
            <p:cNvPr id="19502" name="AutoShape 46"/>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19503" name="Line 47"/>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19504" name="Line 48"/>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19505" name="Line 49"/>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19506" name="Line 50"/>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19507" name="Line 51"/>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grpSp>
        <p:nvGrpSpPr>
          <p:cNvPr id="8" name="Group 52"/>
          <p:cNvGrpSpPr>
            <a:grpSpLocks/>
          </p:cNvGrpSpPr>
          <p:nvPr/>
        </p:nvGrpSpPr>
        <p:grpSpPr bwMode="auto">
          <a:xfrm>
            <a:off x="4067175" y="4652963"/>
            <a:ext cx="215900" cy="503237"/>
            <a:chOff x="2653" y="935"/>
            <a:chExt cx="363" cy="998"/>
          </a:xfrm>
        </p:grpSpPr>
        <p:sp>
          <p:nvSpPr>
            <p:cNvPr id="19509" name="AutoShape 53"/>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19510" name="Line 54"/>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19511" name="Line 55"/>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19512" name="Line 56"/>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19513" name="Line 57"/>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19514" name="Line 58"/>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grpSp>
        <p:nvGrpSpPr>
          <p:cNvPr id="9" name="Group 59"/>
          <p:cNvGrpSpPr>
            <a:grpSpLocks/>
          </p:cNvGrpSpPr>
          <p:nvPr/>
        </p:nvGrpSpPr>
        <p:grpSpPr bwMode="auto">
          <a:xfrm>
            <a:off x="8388350" y="333375"/>
            <a:ext cx="215900" cy="503238"/>
            <a:chOff x="2653" y="935"/>
            <a:chExt cx="363" cy="998"/>
          </a:xfrm>
        </p:grpSpPr>
        <p:sp>
          <p:nvSpPr>
            <p:cNvPr id="19516" name="AutoShape 60"/>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19517" name="Line 61"/>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19518" name="Line 62"/>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19519" name="Line 63"/>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19520" name="Line 64"/>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19521" name="Line 65"/>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pic>
        <p:nvPicPr>
          <p:cNvPr id="19522" name="Picture 66">
            <a:hlinkClick r:id="" action="ppaction://media"/>
          </p:cNvPr>
          <p:cNvPicPr>
            <a:picLocks noRot="1" noChangeAspect="1" noChangeArrowheads="1"/>
          </p:cNvPicPr>
          <p:nvPr>
            <a:wavAudioFile r:embed="rId1" name="Записанный звук"/>
          </p:nvPr>
        </p:nvPicPr>
        <p:blipFill>
          <a:blip r:embed="rId8"/>
          <a:srcRect/>
          <a:stretch>
            <a:fillRect/>
          </a:stretch>
        </p:blipFill>
        <p:spPr bwMode="auto">
          <a:xfrm>
            <a:off x="8910638" y="-233363"/>
            <a:ext cx="233362" cy="233363"/>
          </a:xfrm>
          <a:prstGeom prst="rect">
            <a:avLst/>
          </a:prstGeom>
          <a:noFill/>
        </p:spPr>
      </p:pic>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82" fill="hold"/>
                                        <p:tgtEl>
                                          <p:spTgt spid="19522"/>
                                        </p:tgtEl>
                                      </p:cBhvr>
                                    </p:cmd>
                                  </p:childTnLst>
                                </p:cTn>
                              </p:par>
                              <p:par>
                                <p:cTn id="7" presetID="55" presetClass="entr" presetSubtype="0" fill="hold" nodeType="withEffect">
                                  <p:stCondLst>
                                    <p:cond delay="3500"/>
                                  </p:stCondLst>
                                  <p:childTnLst>
                                    <p:set>
                                      <p:cBhvr>
                                        <p:cTn id="8" dur="1" fill="hold">
                                          <p:stCondLst>
                                            <p:cond delay="0"/>
                                          </p:stCondLst>
                                        </p:cTn>
                                        <p:tgtEl>
                                          <p:spTgt spid="19462"/>
                                        </p:tgtEl>
                                        <p:attrNameLst>
                                          <p:attrName>style.visibility</p:attrName>
                                        </p:attrNameLst>
                                      </p:cBhvr>
                                      <p:to>
                                        <p:strVal val="visible"/>
                                      </p:to>
                                    </p:set>
                                    <p:anim calcmode="lin" valueType="num">
                                      <p:cBhvr>
                                        <p:cTn id="9" dur="1000" fill="hold"/>
                                        <p:tgtEl>
                                          <p:spTgt spid="19462"/>
                                        </p:tgtEl>
                                        <p:attrNameLst>
                                          <p:attrName>ppt_w</p:attrName>
                                        </p:attrNameLst>
                                      </p:cBhvr>
                                      <p:tavLst>
                                        <p:tav tm="0">
                                          <p:val>
                                            <p:strVal val="#ppt_w*0.70"/>
                                          </p:val>
                                        </p:tav>
                                        <p:tav tm="100000">
                                          <p:val>
                                            <p:strVal val="#ppt_w"/>
                                          </p:val>
                                        </p:tav>
                                      </p:tavLst>
                                    </p:anim>
                                    <p:anim calcmode="lin" valueType="num">
                                      <p:cBhvr>
                                        <p:cTn id="10" dur="1000" fill="hold"/>
                                        <p:tgtEl>
                                          <p:spTgt spid="19462"/>
                                        </p:tgtEl>
                                        <p:attrNameLst>
                                          <p:attrName>ppt_h</p:attrName>
                                        </p:attrNameLst>
                                      </p:cBhvr>
                                      <p:tavLst>
                                        <p:tav tm="0">
                                          <p:val>
                                            <p:strVal val="#ppt_h"/>
                                          </p:val>
                                        </p:tav>
                                        <p:tav tm="100000">
                                          <p:val>
                                            <p:strVal val="#ppt_h"/>
                                          </p:val>
                                        </p:tav>
                                      </p:tavLst>
                                    </p:anim>
                                    <p:animEffect transition="in" filter="fade">
                                      <p:cBhvr>
                                        <p:cTn id="11" dur="1000"/>
                                        <p:tgtEl>
                                          <p:spTgt spid="19462"/>
                                        </p:tgtEl>
                                      </p:cBhvr>
                                    </p:animEffect>
                                  </p:childTnLst>
                                </p:cTn>
                              </p:par>
                              <p:par>
                                <p:cTn id="12" presetID="15" presetClass="entr" presetSubtype="0" fill="hold" nodeType="withEffect">
                                  <p:stCondLst>
                                    <p:cond delay="5700"/>
                                  </p:stCondLst>
                                  <p:childTnLst>
                                    <p:set>
                                      <p:cBhvr>
                                        <p:cTn id="13" dur="1" fill="hold">
                                          <p:stCondLst>
                                            <p:cond delay="0"/>
                                          </p:stCondLst>
                                        </p:cTn>
                                        <p:tgtEl>
                                          <p:spTgt spid="19463"/>
                                        </p:tgtEl>
                                        <p:attrNameLst>
                                          <p:attrName>style.visibility</p:attrName>
                                        </p:attrNameLst>
                                      </p:cBhvr>
                                      <p:to>
                                        <p:strVal val="visible"/>
                                      </p:to>
                                    </p:set>
                                    <p:anim calcmode="lin" valueType="num">
                                      <p:cBhvr>
                                        <p:cTn id="14" dur="1000" fill="hold"/>
                                        <p:tgtEl>
                                          <p:spTgt spid="19463"/>
                                        </p:tgtEl>
                                        <p:attrNameLst>
                                          <p:attrName>ppt_w</p:attrName>
                                        </p:attrNameLst>
                                      </p:cBhvr>
                                      <p:tavLst>
                                        <p:tav tm="0">
                                          <p:val>
                                            <p:fltVal val="0"/>
                                          </p:val>
                                        </p:tav>
                                        <p:tav tm="100000">
                                          <p:val>
                                            <p:strVal val="#ppt_w"/>
                                          </p:val>
                                        </p:tav>
                                      </p:tavLst>
                                    </p:anim>
                                    <p:anim calcmode="lin" valueType="num">
                                      <p:cBhvr>
                                        <p:cTn id="15" dur="1000" fill="hold"/>
                                        <p:tgtEl>
                                          <p:spTgt spid="19463"/>
                                        </p:tgtEl>
                                        <p:attrNameLst>
                                          <p:attrName>ppt_h</p:attrName>
                                        </p:attrNameLst>
                                      </p:cBhvr>
                                      <p:tavLst>
                                        <p:tav tm="0">
                                          <p:val>
                                            <p:fltVal val="0"/>
                                          </p:val>
                                        </p:tav>
                                        <p:tav tm="100000">
                                          <p:val>
                                            <p:strVal val="#ppt_h"/>
                                          </p:val>
                                        </p:tav>
                                      </p:tavLst>
                                    </p:anim>
                                    <p:anim calcmode="lin" valueType="num">
                                      <p:cBhvr>
                                        <p:cTn id="16" dur="1000" fill="hold"/>
                                        <p:tgtEl>
                                          <p:spTgt spid="1946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9463"/>
                                        </p:tgtEl>
                                        <p:attrNameLst>
                                          <p:attrName>ppt_y</p:attrName>
                                        </p:attrNameLst>
                                      </p:cBhvr>
                                      <p:tavLst>
                                        <p:tav tm="0" fmla="#ppt_y+(sin(-2*pi*(1-$))*-#ppt_x+cos(-2*pi*(1-$))*(1-#ppt_y))*(1-$)">
                                          <p:val>
                                            <p:fltVal val="0"/>
                                          </p:val>
                                        </p:tav>
                                        <p:tav tm="100000">
                                          <p:val>
                                            <p:fltVal val="1"/>
                                          </p:val>
                                        </p:tav>
                                      </p:tavLst>
                                    </p:anim>
                                  </p:childTnLst>
                                </p:cTn>
                              </p:par>
                              <p:par>
                                <p:cTn id="18" presetID="10" presetClass="entr" presetSubtype="0" fill="hold" nodeType="withEffect">
                                  <p:stCondLst>
                                    <p:cond delay="6000"/>
                                  </p:stCondLst>
                                  <p:childTnLst>
                                    <p:set>
                                      <p:cBhvr>
                                        <p:cTn id="19" dur="1" fill="hold">
                                          <p:stCondLst>
                                            <p:cond delay="0"/>
                                          </p:stCondLst>
                                        </p:cTn>
                                        <p:tgtEl>
                                          <p:spTgt spid="19465"/>
                                        </p:tgtEl>
                                        <p:attrNameLst>
                                          <p:attrName>style.visibility</p:attrName>
                                        </p:attrNameLst>
                                      </p:cBhvr>
                                      <p:to>
                                        <p:strVal val="visible"/>
                                      </p:to>
                                    </p:set>
                                    <p:animEffect transition="in" filter="fade">
                                      <p:cBhvr>
                                        <p:cTn id="20" dur="2000"/>
                                        <p:tgtEl>
                                          <p:spTgt spid="19465"/>
                                        </p:tgtEl>
                                      </p:cBhvr>
                                    </p:animEffect>
                                  </p:childTnLst>
                                </p:cTn>
                              </p:par>
                              <p:par>
                                <p:cTn id="21" presetID="12" presetClass="entr" presetSubtype="4" fill="hold" nodeType="withEffect">
                                  <p:stCondLst>
                                    <p:cond delay="8000"/>
                                  </p:stCondLst>
                                  <p:childTnLst>
                                    <p:set>
                                      <p:cBhvr>
                                        <p:cTn id="22" dur="1" fill="hold">
                                          <p:stCondLst>
                                            <p:cond delay="0"/>
                                          </p:stCondLst>
                                        </p:cTn>
                                        <p:tgtEl>
                                          <p:spTgt spid="19464"/>
                                        </p:tgtEl>
                                        <p:attrNameLst>
                                          <p:attrName>style.visibility</p:attrName>
                                        </p:attrNameLst>
                                      </p:cBhvr>
                                      <p:to>
                                        <p:strVal val="visible"/>
                                      </p:to>
                                    </p:set>
                                    <p:animEffect transition="in" filter="slide(fromBottom)">
                                      <p:cBhvr>
                                        <p:cTn id="23"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1952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95288" y="5805488"/>
            <a:ext cx="7489825" cy="854075"/>
          </a:xfrm>
        </p:spPr>
        <p:txBody>
          <a:bodyPr/>
          <a:lstStyle/>
          <a:p>
            <a:pPr algn="l"/>
            <a:r>
              <a:rPr lang="ru-RU" sz="1800" b="1" dirty="0" err="1" smtClean="0">
                <a:latin typeface="Times New Roman" panose="02020603050405020304" pitchFamily="18" charset="0"/>
                <a:cs typeface="Times New Roman" panose="02020603050405020304" pitchFamily="18" charset="0"/>
              </a:rPr>
              <a:t>Виникли</a:t>
            </a:r>
            <a:r>
              <a:rPr lang="ru-RU" sz="1800" b="1" dirty="0" smtClean="0">
                <a:latin typeface="Times New Roman" panose="02020603050405020304" pitchFamily="18" charset="0"/>
                <a:cs typeface="Times New Roman" panose="02020603050405020304" pitchFamily="18" charset="0"/>
              </a:rPr>
              <a:t>  </a:t>
            </a:r>
            <a:r>
              <a:rPr lang="ru-RU" sz="1800" b="1" dirty="0" err="1" smtClean="0">
                <a:latin typeface="Times New Roman" panose="02020603050405020304" pitchFamily="18" charset="0"/>
                <a:cs typeface="Times New Roman" panose="02020603050405020304" pitchFamily="18" charset="0"/>
              </a:rPr>
              <a:t>мільярди</a:t>
            </a:r>
            <a:r>
              <a:rPr lang="ru-RU" sz="1800" b="1" dirty="0" smtClean="0">
                <a:latin typeface="Times New Roman" panose="02020603050405020304" pitchFamily="18" charset="0"/>
                <a:cs typeface="Times New Roman" panose="02020603050405020304" pitchFamily="18" charset="0"/>
              </a:rPr>
              <a:t>  </a:t>
            </a:r>
            <a:r>
              <a:rPr lang="ru-RU" sz="1800" b="1" dirty="0" err="1" smtClean="0">
                <a:latin typeface="Times New Roman" panose="02020603050405020304" pitchFamily="18" charset="0"/>
                <a:cs typeface="Times New Roman" panose="02020603050405020304" pitchFamily="18" charset="0"/>
              </a:rPr>
              <a:t>років</a:t>
            </a:r>
            <a:r>
              <a:rPr lang="ru-RU" sz="1800" b="1" dirty="0" smtClean="0">
                <a:latin typeface="Times New Roman" panose="02020603050405020304" pitchFamily="18" charset="0"/>
                <a:cs typeface="Times New Roman" panose="02020603050405020304" pitchFamily="18" charset="0"/>
              </a:rPr>
              <a:t>  назад  </a:t>
            </a:r>
            <a:r>
              <a:rPr lang="ru-RU" sz="1800" b="1" dirty="0" err="1" smtClean="0">
                <a:latin typeface="Times New Roman" panose="02020603050405020304" pitchFamily="18" charset="0"/>
                <a:cs typeface="Times New Roman" panose="02020603050405020304" pitchFamily="18" charset="0"/>
              </a:rPr>
              <a:t>шаруваті</a:t>
            </a:r>
            <a:r>
              <a:rPr lang="ru-RU" sz="1800" b="1" dirty="0" smtClean="0">
                <a:latin typeface="Times New Roman" panose="02020603050405020304" pitchFamily="18" charset="0"/>
                <a:cs typeface="Times New Roman" panose="02020603050405020304" pitchFamily="18" charset="0"/>
              </a:rPr>
              <a:t>  </a:t>
            </a:r>
            <a:r>
              <a:rPr lang="ru-RU" sz="1800" b="1" dirty="0" err="1" smtClean="0">
                <a:latin typeface="Times New Roman" panose="02020603050405020304" pitchFamily="18" charset="0"/>
                <a:cs typeface="Times New Roman" panose="02020603050405020304" pitchFamily="18" charset="0"/>
              </a:rPr>
              <a:t>структури</a:t>
            </a:r>
            <a:r>
              <a:rPr lang="ru-RU" sz="1800" b="1" dirty="0" smtClean="0">
                <a:latin typeface="Times New Roman" panose="02020603050405020304" pitchFamily="18" charset="0"/>
                <a:cs typeface="Times New Roman" panose="02020603050405020304" pitchFamily="18" charset="0"/>
              </a:rPr>
              <a:t>  –  </a:t>
            </a:r>
            <a:r>
              <a:rPr lang="ru-RU" sz="1800" b="1" dirty="0" err="1" smtClean="0">
                <a:latin typeface="Times New Roman" panose="02020603050405020304" pitchFamily="18" charset="0"/>
                <a:cs typeface="Times New Roman" panose="02020603050405020304" pitchFamily="18" charset="0"/>
              </a:rPr>
              <a:t>строматоліти</a:t>
            </a:r>
            <a:r>
              <a:rPr lang="ru-RU" sz="1800" b="1" dirty="0" smtClean="0">
                <a:latin typeface="Times New Roman" panose="02020603050405020304" pitchFamily="18" charset="0"/>
                <a:cs typeface="Times New Roman" panose="02020603050405020304" pitchFamily="18" charset="0"/>
              </a:rPr>
              <a:t>  – результат  </a:t>
            </a:r>
            <a:r>
              <a:rPr lang="ru-RU" sz="1800" b="1" dirty="0" err="1" smtClean="0">
                <a:latin typeface="Times New Roman" panose="02020603050405020304" pitchFamily="18" charset="0"/>
                <a:cs typeface="Times New Roman" panose="02020603050405020304" pitchFamily="18" charset="0"/>
              </a:rPr>
              <a:t>життєдіяльності</a:t>
            </a:r>
            <a:r>
              <a:rPr lang="ru-RU" sz="1800" b="1" dirty="0" smtClean="0">
                <a:latin typeface="Times New Roman" panose="02020603050405020304" pitchFamily="18" charset="0"/>
                <a:cs typeface="Times New Roman" panose="02020603050405020304" pitchFamily="18" charset="0"/>
              </a:rPr>
              <a:t>   </a:t>
            </a:r>
            <a:r>
              <a:rPr lang="ru-RU" sz="1800" b="1" dirty="0" err="1" smtClean="0">
                <a:latin typeface="Times New Roman" panose="02020603050405020304" pitchFamily="18" charset="0"/>
                <a:cs typeface="Times New Roman" panose="02020603050405020304" pitchFamily="18" charset="0"/>
              </a:rPr>
              <a:t>бактерій</a:t>
            </a:r>
            <a:endParaRPr lang="ru-RU" sz="1800" b="1" dirty="0">
              <a:latin typeface="Times New Roman" panose="02020603050405020304" pitchFamily="18" charset="0"/>
              <a:cs typeface="Times New Roman" panose="02020603050405020304" pitchFamily="18" charset="0"/>
            </a:endParaRPr>
          </a:p>
        </p:txBody>
      </p:sp>
      <p:pic>
        <p:nvPicPr>
          <p:cNvPr id="22532" name="Picture 4" descr="image_earth015"/>
          <p:cNvPicPr>
            <a:picLocks noChangeAspect="1" noChangeArrowheads="1"/>
          </p:cNvPicPr>
          <p:nvPr/>
        </p:nvPicPr>
        <p:blipFill>
          <a:blip r:embed="rId3"/>
          <a:srcRect/>
          <a:stretch>
            <a:fillRect/>
          </a:stretch>
        </p:blipFill>
        <p:spPr bwMode="auto">
          <a:xfrm>
            <a:off x="395288" y="404813"/>
            <a:ext cx="3338512" cy="3557587"/>
          </a:xfrm>
          <a:prstGeom prst="rect">
            <a:avLst/>
          </a:prstGeom>
          <a:noFill/>
        </p:spPr>
      </p:pic>
      <p:pic>
        <p:nvPicPr>
          <p:cNvPr id="22535" name="Picture 7" descr="Stromatolites"/>
          <p:cNvPicPr>
            <a:picLocks noChangeAspect="1" noChangeArrowheads="1"/>
          </p:cNvPicPr>
          <p:nvPr/>
        </p:nvPicPr>
        <p:blipFill>
          <a:blip r:embed="rId4"/>
          <a:srcRect/>
          <a:stretch>
            <a:fillRect/>
          </a:stretch>
        </p:blipFill>
        <p:spPr bwMode="auto">
          <a:xfrm>
            <a:off x="2480469" y="1556792"/>
            <a:ext cx="5292725" cy="3570288"/>
          </a:xfrm>
          <a:prstGeom prst="rect">
            <a:avLst/>
          </a:prstGeom>
          <a:noFill/>
        </p:spPr>
      </p:pic>
      <p:pic>
        <p:nvPicPr>
          <p:cNvPr id="22536" name="Picture 8" descr="MPj04008220000[1]"/>
          <p:cNvPicPr>
            <a:picLocks noChangeAspect="1" noChangeArrowheads="1"/>
          </p:cNvPicPr>
          <p:nvPr/>
        </p:nvPicPr>
        <p:blipFill>
          <a:blip r:embed="rId5"/>
          <a:srcRect/>
          <a:stretch>
            <a:fillRect/>
          </a:stretch>
        </p:blipFill>
        <p:spPr bwMode="auto">
          <a:xfrm>
            <a:off x="6732588" y="333375"/>
            <a:ext cx="2081212" cy="3121025"/>
          </a:xfrm>
          <a:prstGeom prst="rect">
            <a:avLst/>
          </a:prstGeom>
          <a:noFill/>
        </p:spPr>
      </p:pic>
      <p:pic>
        <p:nvPicPr>
          <p:cNvPr id="22539" name="Picture 11">
            <a:hlinkClick r:id="" action="ppaction://media"/>
          </p:cNvPr>
          <p:cNvPicPr>
            <a:picLocks noRot="1" noChangeAspect="1" noChangeArrowheads="1"/>
          </p:cNvPicPr>
          <p:nvPr>
            <a:wavAudioFile r:embed="rId1" name="Записанный звук"/>
          </p:nvPr>
        </p:nvPicPr>
        <p:blipFill>
          <a:blip r:embed="rId6"/>
          <a:srcRect/>
          <a:stretch>
            <a:fillRect/>
          </a:stretch>
        </p:blipFill>
        <p:spPr bwMode="auto">
          <a:xfrm>
            <a:off x="8748713" y="-531813"/>
            <a:ext cx="233362" cy="233363"/>
          </a:xfrm>
          <a:prstGeom prst="rect">
            <a:avLst/>
          </a:prstGeom>
          <a:noFill/>
        </p:spPr>
      </p:pic>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621" fill="hold"/>
                                        <p:tgtEl>
                                          <p:spTgt spid="22539"/>
                                        </p:tgtEl>
                                      </p:cBhvr>
                                    </p:cmd>
                                  </p:childTnLst>
                                </p:cTn>
                              </p:par>
                              <p:par>
                                <p:cTn id="7" presetID="5" presetClass="entr" presetSubtype="5" fill="hold" nodeType="withEffect">
                                  <p:stCondLst>
                                    <p:cond delay="3000"/>
                                  </p:stCondLst>
                                  <p:childTnLst>
                                    <p:set>
                                      <p:cBhvr>
                                        <p:cTn id="8" dur="1" fill="hold">
                                          <p:stCondLst>
                                            <p:cond delay="0"/>
                                          </p:stCondLst>
                                        </p:cTn>
                                        <p:tgtEl>
                                          <p:spTgt spid="22535"/>
                                        </p:tgtEl>
                                        <p:attrNameLst>
                                          <p:attrName>style.visibility</p:attrName>
                                        </p:attrNameLst>
                                      </p:cBhvr>
                                      <p:to>
                                        <p:strVal val="visible"/>
                                      </p:to>
                                    </p:set>
                                    <p:animEffect transition="in" filter="checkerboard(down)">
                                      <p:cBhvr>
                                        <p:cTn id="9" dur="2000"/>
                                        <p:tgtEl>
                                          <p:spTgt spid="22535"/>
                                        </p:tgtEl>
                                      </p:cBhvr>
                                    </p:animEffect>
                                  </p:childTnLst>
                                </p:cTn>
                              </p:par>
                              <p:par>
                                <p:cTn id="10" presetID="12" presetClass="entr" presetSubtype="1" fill="hold" nodeType="withEffect">
                                  <p:stCondLst>
                                    <p:cond delay="6000"/>
                                  </p:stCondLst>
                                  <p:childTnLst>
                                    <p:set>
                                      <p:cBhvr>
                                        <p:cTn id="11" dur="1" fill="hold">
                                          <p:stCondLst>
                                            <p:cond delay="0"/>
                                          </p:stCondLst>
                                        </p:cTn>
                                        <p:tgtEl>
                                          <p:spTgt spid="22536"/>
                                        </p:tgtEl>
                                        <p:attrNameLst>
                                          <p:attrName>style.visibility</p:attrName>
                                        </p:attrNameLst>
                                      </p:cBhvr>
                                      <p:to>
                                        <p:strVal val="visible"/>
                                      </p:to>
                                    </p:set>
                                    <p:animEffect transition="in" filter="slide(fromTop)">
                                      <p:cBhvr>
                                        <p:cTn id="12" dur="5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2253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0034" y="357166"/>
            <a:ext cx="8229600" cy="4572000"/>
          </a:xfrm>
        </p:spPr>
        <p:txBody>
          <a:bodyPr>
            <a:normAutofit/>
          </a:bodyPr>
          <a:lstStyle/>
          <a:p>
            <a:r>
              <a:rPr lang="uk-UA" sz="2000" dirty="0" smtClean="0"/>
              <a:t>Часто трапляється, що вологі купи зерна, сіна, торфу, ганчір'я само­займаються. Цю "роботу" виконують бактерії, які виділяють під час розмноження і життєдіяльності багато тепла. Це тепло використовують для обігрівання теплиць і парників.</a:t>
            </a:r>
            <a:endParaRPr lang="ru-RU" sz="2000" dirty="0" smtClean="0"/>
          </a:p>
          <a:p>
            <a:r>
              <a:rPr lang="uk-UA" sz="2000" dirty="0" smtClean="0"/>
              <a:t>Корисну для людини роль бактерій ми будемо вивчати на сьогоднішньому </a:t>
            </a:r>
            <a:r>
              <a:rPr lang="uk-UA" sz="2000" dirty="0" smtClean="0"/>
              <a:t>занятті.</a:t>
            </a:r>
            <a:endParaRPr lang="ru-RU" sz="2000" dirty="0" smtClean="0"/>
          </a:p>
          <a:p>
            <a:endParaRPr lang="ru-RU" sz="2000" dirty="0"/>
          </a:p>
        </p:txBody>
      </p:sp>
      <p:pic>
        <p:nvPicPr>
          <p:cNvPr id="4" name="Рисунок 3" descr="biogumus.jpg"/>
          <p:cNvPicPr>
            <a:picLocks noChangeAspect="1"/>
          </p:cNvPicPr>
          <p:nvPr/>
        </p:nvPicPr>
        <p:blipFill>
          <a:blip r:embed="rId2"/>
          <a:stretch>
            <a:fillRect/>
          </a:stretch>
        </p:blipFill>
        <p:spPr>
          <a:xfrm>
            <a:off x="642910" y="2571744"/>
            <a:ext cx="3330000" cy="2738572"/>
          </a:xfrm>
          <a:prstGeom prst="rect">
            <a:avLst/>
          </a:prstGeom>
        </p:spPr>
      </p:pic>
      <p:pic>
        <p:nvPicPr>
          <p:cNvPr id="5" name="Рисунок 4" descr="01.jpg"/>
          <p:cNvPicPr>
            <a:picLocks noChangeAspect="1"/>
          </p:cNvPicPr>
          <p:nvPr/>
        </p:nvPicPr>
        <p:blipFill>
          <a:blip r:embed="rId3"/>
          <a:stretch>
            <a:fillRect/>
          </a:stretch>
        </p:blipFill>
        <p:spPr>
          <a:xfrm>
            <a:off x="4143372" y="3143248"/>
            <a:ext cx="4663448" cy="2876802"/>
          </a:xfrm>
          <a:prstGeom prst="rect">
            <a:avLst/>
          </a:prstGeom>
        </p:spPr>
      </p:pic>
      <p:grpSp>
        <p:nvGrpSpPr>
          <p:cNvPr id="6" name="Group 17"/>
          <p:cNvGrpSpPr>
            <a:grpSpLocks/>
          </p:cNvGrpSpPr>
          <p:nvPr/>
        </p:nvGrpSpPr>
        <p:grpSpPr bwMode="auto">
          <a:xfrm>
            <a:off x="1763713" y="3141663"/>
            <a:ext cx="215900" cy="503237"/>
            <a:chOff x="2653" y="935"/>
            <a:chExt cx="363" cy="998"/>
          </a:xfrm>
        </p:grpSpPr>
        <p:sp>
          <p:nvSpPr>
            <p:cNvPr id="7" name="AutoShape 18"/>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8" name="Line 19"/>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9" name="Line 20"/>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10" name="Line 21"/>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11" name="Line 22"/>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12" name="Line 23"/>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grpSp>
        <p:nvGrpSpPr>
          <p:cNvPr id="13" name="Group 17"/>
          <p:cNvGrpSpPr>
            <a:grpSpLocks/>
          </p:cNvGrpSpPr>
          <p:nvPr/>
        </p:nvGrpSpPr>
        <p:grpSpPr bwMode="auto">
          <a:xfrm>
            <a:off x="2786050" y="5500702"/>
            <a:ext cx="215900" cy="503237"/>
            <a:chOff x="2653" y="935"/>
            <a:chExt cx="363" cy="998"/>
          </a:xfrm>
        </p:grpSpPr>
        <p:sp>
          <p:nvSpPr>
            <p:cNvPr id="14" name="AutoShape 18"/>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15" name="Line 19"/>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16" name="Line 20"/>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17" name="Line 21"/>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18" name="Line 22"/>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19" name="Line 23"/>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grpSp>
        <p:nvGrpSpPr>
          <p:cNvPr id="20" name="Group 17"/>
          <p:cNvGrpSpPr>
            <a:grpSpLocks/>
          </p:cNvGrpSpPr>
          <p:nvPr/>
        </p:nvGrpSpPr>
        <p:grpSpPr bwMode="auto">
          <a:xfrm>
            <a:off x="6215074" y="2357430"/>
            <a:ext cx="215900" cy="503237"/>
            <a:chOff x="2653" y="935"/>
            <a:chExt cx="363" cy="998"/>
          </a:xfrm>
        </p:grpSpPr>
        <p:sp>
          <p:nvSpPr>
            <p:cNvPr id="21" name="AutoShape 18"/>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22" name="Line 19"/>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23" name="Line 20"/>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24" name="Line 21"/>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25" name="Line 22"/>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26" name="Line 23"/>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Выноска-облако 5"/>
          <p:cNvSpPr/>
          <p:nvPr/>
        </p:nvSpPr>
        <p:spPr>
          <a:xfrm>
            <a:off x="7643834" y="357166"/>
            <a:ext cx="1200152" cy="857256"/>
          </a:xfrm>
          <a:prstGeom prst="cloudCallout">
            <a:avLst>
              <a:gd name="adj1" fmla="val -40530"/>
              <a:gd name="adj2" fmla="val 964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C000"/>
                </a:solidFill>
              </a:rPr>
              <a:t>N2</a:t>
            </a:r>
            <a:endParaRPr lang="ru-RU" b="1" dirty="0">
              <a:solidFill>
                <a:srgbClr val="FFC000"/>
              </a:solidFill>
            </a:endParaRPr>
          </a:p>
        </p:txBody>
      </p:sp>
      <p:sp>
        <p:nvSpPr>
          <p:cNvPr id="2" name="Содержимое 1"/>
          <p:cNvSpPr>
            <a:spLocks noGrp="1"/>
          </p:cNvSpPr>
          <p:nvPr>
            <p:ph idx="1"/>
          </p:nvPr>
        </p:nvSpPr>
        <p:spPr>
          <a:xfrm>
            <a:off x="285720" y="0"/>
            <a:ext cx="8401080" cy="5810272"/>
          </a:xfrm>
        </p:spPr>
        <p:txBody>
          <a:bodyPr>
            <a:normAutofit/>
          </a:bodyPr>
          <a:lstStyle/>
          <a:p>
            <a:r>
              <a:rPr lang="uk-UA" sz="1600" b="1" i="1" dirty="0" smtClean="0"/>
              <a:t>Бактерії і </a:t>
            </a:r>
            <a:r>
              <a:rPr lang="uk-UA" sz="1600" b="1" i="1" dirty="0" err="1" smtClean="0"/>
              <a:t>ґрун</a:t>
            </a:r>
            <a:endParaRPr lang="uk-UA" sz="1600" b="1" i="1" dirty="0" smtClean="0"/>
          </a:p>
          <a:p>
            <a:pPr marL="0" indent="0">
              <a:buNone/>
            </a:pPr>
            <a:r>
              <a:rPr lang="uk-UA" sz="1600" dirty="0" smtClean="0"/>
              <a:t>      Вам </a:t>
            </a:r>
            <a:r>
              <a:rPr lang="uk-UA" sz="1600" dirty="0" smtClean="0"/>
              <a:t>вже відомо, що родючість ґрунту визначається кількістю гумусу. Гумус утворюється в результаті розкладання сапрофітними бактеріями рослинних решток. Крім того, бактерії відіграють головну і визначальну роль у природному збагаченні ґрунту Нітрогеном, без якого ріст і розвиток рослин стає неможливим.</a:t>
            </a:r>
            <a:endParaRPr lang="ru-RU" sz="1600" dirty="0" smtClean="0"/>
          </a:p>
          <a:p>
            <a:pPr marL="0" indent="0">
              <a:buNone/>
            </a:pPr>
            <a:r>
              <a:rPr lang="uk-UA" sz="1600" dirty="0" smtClean="0"/>
              <a:t>Нітроген (азот) є одним з основних складових елементів органічної речовини, яку утворюють зелені рослини. Від кількості Нітрогену залежить родючість ґрунтів та продуктивність рослин. У повітрі міститься близько 78% вільного азоту. Однак атмосферний азот рослини не можуть засвоювати. Для того, щоб азот став доступним для їхнього живлення, його повинні перетворити на сполуки </a:t>
            </a:r>
            <a:r>
              <a:rPr lang="uk-UA" sz="1600" dirty="0" err="1" smtClean="0"/>
              <a:t>азотфіксуючі</a:t>
            </a:r>
            <a:r>
              <a:rPr lang="uk-UA" sz="1600" dirty="0" smtClean="0"/>
              <a:t> бактерії. Тому присутність </a:t>
            </a:r>
            <a:r>
              <a:rPr lang="uk-UA" sz="1600" dirty="0" smtClean="0"/>
              <a:t>у </a:t>
            </a:r>
            <a:r>
              <a:rPr lang="uk-UA" sz="1600" dirty="0" smtClean="0"/>
              <a:t>гранті </a:t>
            </a:r>
            <a:r>
              <a:rPr lang="uk-UA" sz="1600" dirty="0" err="1" smtClean="0"/>
              <a:t>азотфіксуючих</a:t>
            </a:r>
            <a:r>
              <a:rPr lang="uk-UA" sz="1600" dirty="0" smtClean="0"/>
              <a:t> бактерій свідчить про його родючість.</a:t>
            </a:r>
            <a:endParaRPr lang="ru-RU" sz="1600" dirty="0" smtClean="0"/>
          </a:p>
        </p:txBody>
      </p:sp>
      <p:pic>
        <p:nvPicPr>
          <p:cNvPr id="4" name="Рисунок 3" descr="Gley-Tschernosem entw Polenl Pr5 Wurzel u Pflugsohle.jpg"/>
          <p:cNvPicPr>
            <a:picLocks noChangeAspect="1"/>
          </p:cNvPicPr>
          <p:nvPr/>
        </p:nvPicPr>
        <p:blipFill>
          <a:blip r:embed="rId2"/>
          <a:stretch>
            <a:fillRect/>
          </a:stretch>
        </p:blipFill>
        <p:spPr>
          <a:xfrm>
            <a:off x="6858016" y="3500438"/>
            <a:ext cx="2105028" cy="3189436"/>
          </a:xfrm>
          <a:prstGeom prst="rect">
            <a:avLst/>
          </a:prstGeom>
        </p:spPr>
      </p:pic>
      <p:sp>
        <p:nvSpPr>
          <p:cNvPr id="7" name="Выноска-облако 6"/>
          <p:cNvSpPr/>
          <p:nvPr/>
        </p:nvSpPr>
        <p:spPr>
          <a:xfrm>
            <a:off x="357158" y="3643314"/>
            <a:ext cx="1500198" cy="1000132"/>
          </a:xfrm>
          <a:prstGeom prst="cloudCallout">
            <a:avLst>
              <a:gd name="adj1" fmla="val 112500"/>
              <a:gd name="adj2" fmla="val 805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C000"/>
                </a:solidFill>
              </a:rPr>
              <a:t>N2</a:t>
            </a:r>
            <a:endParaRPr lang="ru-RU" sz="2400" b="1" dirty="0">
              <a:solidFill>
                <a:srgbClr val="FFC000"/>
              </a:solidFill>
            </a:endParaRPr>
          </a:p>
        </p:txBody>
      </p:sp>
      <p:pic>
        <p:nvPicPr>
          <p:cNvPr id="8" name="Рисунок 7" descr="picture.jpg"/>
          <p:cNvPicPr>
            <a:picLocks noChangeAspect="1"/>
          </p:cNvPicPr>
          <p:nvPr/>
        </p:nvPicPr>
        <p:blipFill>
          <a:blip r:embed="rId3"/>
          <a:stretch>
            <a:fillRect/>
          </a:stretch>
        </p:blipFill>
        <p:spPr>
          <a:xfrm>
            <a:off x="2357422" y="4000504"/>
            <a:ext cx="3238500" cy="2343150"/>
          </a:xfrm>
          <a:prstGeom prst="rect">
            <a:avLst/>
          </a:prstGeom>
        </p:spPr>
      </p:pic>
      <p:grpSp>
        <p:nvGrpSpPr>
          <p:cNvPr id="11" name="Group 17"/>
          <p:cNvGrpSpPr>
            <a:grpSpLocks/>
          </p:cNvGrpSpPr>
          <p:nvPr/>
        </p:nvGrpSpPr>
        <p:grpSpPr bwMode="auto">
          <a:xfrm>
            <a:off x="2428860" y="3714752"/>
            <a:ext cx="215900" cy="503237"/>
            <a:chOff x="2653" y="935"/>
            <a:chExt cx="363" cy="998"/>
          </a:xfrm>
        </p:grpSpPr>
        <p:sp>
          <p:nvSpPr>
            <p:cNvPr id="12" name="AutoShape 18"/>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13" name="Line 19"/>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14" name="Line 20"/>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15" name="Line 21"/>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16" name="Line 22"/>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17" name="Line 23"/>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grpSp>
        <p:nvGrpSpPr>
          <p:cNvPr id="18" name="Group 17"/>
          <p:cNvGrpSpPr>
            <a:grpSpLocks/>
          </p:cNvGrpSpPr>
          <p:nvPr/>
        </p:nvGrpSpPr>
        <p:grpSpPr bwMode="auto">
          <a:xfrm>
            <a:off x="6143636" y="3786190"/>
            <a:ext cx="215900" cy="503237"/>
            <a:chOff x="2653" y="935"/>
            <a:chExt cx="363" cy="998"/>
          </a:xfrm>
        </p:grpSpPr>
        <p:sp>
          <p:nvSpPr>
            <p:cNvPr id="19" name="AutoShape 18"/>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20" name="Line 19"/>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21" name="Line 20"/>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22" name="Line 21"/>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23" name="Line 22"/>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24" name="Line 23"/>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grpSp>
        <p:nvGrpSpPr>
          <p:cNvPr id="25" name="Group 17"/>
          <p:cNvGrpSpPr>
            <a:grpSpLocks/>
          </p:cNvGrpSpPr>
          <p:nvPr/>
        </p:nvGrpSpPr>
        <p:grpSpPr bwMode="auto">
          <a:xfrm>
            <a:off x="1428728" y="5357826"/>
            <a:ext cx="215900" cy="503237"/>
            <a:chOff x="2653" y="935"/>
            <a:chExt cx="363" cy="998"/>
          </a:xfrm>
        </p:grpSpPr>
        <p:sp>
          <p:nvSpPr>
            <p:cNvPr id="26" name="AutoShape 18"/>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27" name="Line 19"/>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28" name="Line 20"/>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29" name="Line 21"/>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30" name="Line 22"/>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31" name="Line 23"/>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357166"/>
            <a:ext cx="8463884" cy="4572000"/>
          </a:xfrm>
        </p:spPr>
        <p:txBody>
          <a:bodyPr>
            <a:normAutofit/>
          </a:bodyPr>
          <a:lstStyle/>
          <a:p>
            <a:r>
              <a:rPr lang="uk-UA" sz="1600" dirty="0" smtClean="0"/>
              <a:t>     Давно </a:t>
            </a:r>
            <a:r>
              <a:rPr lang="uk-UA" sz="1600" dirty="0" smtClean="0"/>
              <a:t>було помічено, що після вирощування бобових культур родючість ґрунту значно зростає. Вперше це явище вивчив та описав вчений С. </a:t>
            </a:r>
            <a:r>
              <a:rPr lang="uk-UA" sz="1600" dirty="0" err="1" smtClean="0"/>
              <a:t>Виноградський</a:t>
            </a:r>
            <a:r>
              <a:rPr lang="uk-UA" sz="1600" dirty="0" smtClean="0"/>
              <a:t> у 1895 р. З розвитком кореневої системи рослин, на яких вони оселяються, активність цих бактерій </a:t>
            </a:r>
            <a:r>
              <a:rPr lang="uk-UA" sz="1600" dirty="0" smtClean="0"/>
              <a:t>у </a:t>
            </a:r>
            <a:r>
              <a:rPr lang="uk-UA" sz="1600" dirty="0" smtClean="0"/>
              <a:t>зоні діяльності коренів посилюється. Під впливом життєдіяльності бактерій клітини кореня розростаються у кулясті бульбочки, де в клітинах рослини-господаря нагромаджуються колонії </a:t>
            </a:r>
            <a:r>
              <a:rPr lang="uk-UA" sz="1600" dirty="0" err="1" smtClean="0"/>
              <a:t>азотфіксуючих</a:t>
            </a:r>
            <a:r>
              <a:rPr lang="uk-UA" sz="1600" dirty="0" smtClean="0"/>
              <a:t> бактерій. Такі бактерії називають </a:t>
            </a:r>
            <a:r>
              <a:rPr lang="uk-UA" sz="1600" i="1" dirty="0" smtClean="0"/>
              <a:t>бульбочковими (демонстрування зображення). </a:t>
            </a:r>
            <a:r>
              <a:rPr lang="uk-UA" sz="1600" dirty="0" smtClean="0"/>
              <a:t>Тут бактерії концентруються і живляться за рахунок виділень рослини-господаря, а самі вони приносять користь цій рослині, зв'язуючи атмосферний азот у легкі для засвоєння рослиною сполуки. </a:t>
            </a:r>
            <a:r>
              <a:rPr lang="uk-UA" sz="1600" dirty="0" err="1" smtClean="0"/>
              <a:t>Азотфіксуючі</a:t>
            </a:r>
            <a:r>
              <a:rPr lang="uk-UA" sz="1600" dirty="0" smtClean="0"/>
              <a:t> бактерії вступають у симбіоз переважно з рослинами родини Бобові.</a:t>
            </a:r>
            <a:endParaRPr lang="ru-RU" sz="1600" dirty="0" smtClean="0"/>
          </a:p>
          <a:p>
            <a:endParaRPr lang="ru-RU" sz="2000" dirty="0"/>
          </a:p>
        </p:txBody>
      </p:sp>
      <p:pic>
        <p:nvPicPr>
          <p:cNvPr id="4" name="Рисунок 3" descr="soya_nodules_250.jpg"/>
          <p:cNvPicPr>
            <a:picLocks noChangeAspect="1"/>
          </p:cNvPicPr>
          <p:nvPr/>
        </p:nvPicPr>
        <p:blipFill>
          <a:blip r:embed="rId2"/>
          <a:stretch>
            <a:fillRect/>
          </a:stretch>
        </p:blipFill>
        <p:spPr>
          <a:xfrm>
            <a:off x="6000760" y="3357562"/>
            <a:ext cx="2381250" cy="3190875"/>
          </a:xfrm>
          <a:prstGeom prst="rect">
            <a:avLst/>
          </a:prstGeom>
        </p:spPr>
      </p:pic>
      <p:pic>
        <p:nvPicPr>
          <p:cNvPr id="5" name="Рисунок 4" descr="homa11.jpg"/>
          <p:cNvPicPr>
            <a:picLocks noChangeAspect="1"/>
          </p:cNvPicPr>
          <p:nvPr/>
        </p:nvPicPr>
        <p:blipFill>
          <a:blip r:embed="rId3"/>
          <a:stretch>
            <a:fillRect/>
          </a:stretch>
        </p:blipFill>
        <p:spPr>
          <a:xfrm>
            <a:off x="2714612" y="4429132"/>
            <a:ext cx="2811103" cy="1214446"/>
          </a:xfrm>
          <a:prstGeom prst="rect">
            <a:avLst/>
          </a:prstGeom>
        </p:spPr>
      </p:pic>
      <p:pic>
        <p:nvPicPr>
          <p:cNvPr id="6" name="Рисунок 5" descr="klever.jpg"/>
          <p:cNvPicPr>
            <a:picLocks noChangeAspect="1"/>
          </p:cNvPicPr>
          <p:nvPr/>
        </p:nvPicPr>
        <p:blipFill>
          <a:blip r:embed="rId4"/>
          <a:stretch>
            <a:fillRect/>
          </a:stretch>
        </p:blipFill>
        <p:spPr>
          <a:xfrm>
            <a:off x="642910" y="3357562"/>
            <a:ext cx="1779082" cy="306619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285728"/>
            <a:ext cx="8429684" cy="4071966"/>
          </a:xfrm>
        </p:spPr>
        <p:txBody>
          <a:bodyPr>
            <a:normAutofit/>
          </a:bodyPr>
          <a:lstStyle/>
          <a:p>
            <a:r>
              <a:rPr lang="uk-UA" sz="1600" b="1" i="1" dirty="0" smtClean="0"/>
              <a:t>Очищення стічних вод та газів</a:t>
            </a:r>
            <a:endParaRPr lang="ru-RU" sz="1600" dirty="0" smtClean="0"/>
          </a:p>
          <a:p>
            <a:r>
              <a:rPr lang="uk-UA" sz="1600" i="1" dirty="0" smtClean="0"/>
              <a:t>     Як </a:t>
            </a:r>
            <a:r>
              <a:rPr lang="uk-UA" sz="1600" i="1" dirty="0" smtClean="0"/>
              <a:t>ви гадаєте, яким чином відбувається очищення стічних вод та газів на великих підприємствах? </a:t>
            </a:r>
            <a:r>
              <a:rPr lang="uk-UA" sz="1600" dirty="0" smtClean="0"/>
              <a:t>Важливе </a:t>
            </a:r>
            <a:r>
              <a:rPr lang="uk-UA" sz="1600" dirty="0" smtClean="0"/>
              <a:t>значення мають бактерії як живі фільтри. Для очищення річок від шкідливих відходів використовують бактерії, які живляться фенолом та іншими хімічними речовинами. Цей спосіб застосовують і для очищення стічних вод коксохімічних заводів та побутових вод. Для цього стічні води відстоюють і розділяють на рідку частину та драглистий осад. А потім переробляють у декілька етапів, використовуючи аеробні та анаеробні бактерії. </a:t>
            </a:r>
            <a:r>
              <a:rPr lang="uk-UA" sz="1600" i="1" dirty="0" smtClean="0"/>
              <a:t>Пригадайте, що це за бактерії. </a:t>
            </a:r>
            <a:r>
              <a:rPr lang="uk-UA" sz="1600" dirty="0" smtClean="0"/>
              <a:t>Після очищення отримують очищену рідину, яку зазвичай спускають у річки та мул, що складається з нешкідливих органічних і неорганічних речовин, його можна висушити і в подальшому використовувати як добриво. На одному з заводів Німеччини було створено багатошаровий фільтр для очищення газів з неприємним запахом. Для фільтру взяли штам бактерій, які знищують запахи. Забруднене повітря проходить крізь цей фільтр і позбавляється запаху. Такі установки можна викорис­товувати на тваринницьких фермах.</a:t>
            </a:r>
            <a:endParaRPr lang="ru-RU" sz="1600" dirty="0" smtClean="0"/>
          </a:p>
          <a:p>
            <a:endParaRPr lang="ru-RU" sz="1600" dirty="0"/>
          </a:p>
        </p:txBody>
      </p:sp>
      <p:pic>
        <p:nvPicPr>
          <p:cNvPr id="4" name="Рисунок 3" descr="im001000.jpg"/>
          <p:cNvPicPr>
            <a:picLocks noChangeAspect="1"/>
          </p:cNvPicPr>
          <p:nvPr/>
        </p:nvPicPr>
        <p:blipFill>
          <a:blip r:embed="rId2"/>
          <a:stretch>
            <a:fillRect/>
          </a:stretch>
        </p:blipFill>
        <p:spPr>
          <a:xfrm>
            <a:off x="5715008" y="4071942"/>
            <a:ext cx="3165546" cy="2490785"/>
          </a:xfrm>
          <a:prstGeom prst="rect">
            <a:avLst/>
          </a:prstGeom>
        </p:spPr>
      </p:pic>
      <p:pic>
        <p:nvPicPr>
          <p:cNvPr id="5" name="Рисунок 4" descr="info_sewage.jpg"/>
          <p:cNvPicPr>
            <a:picLocks noChangeAspect="1"/>
          </p:cNvPicPr>
          <p:nvPr/>
        </p:nvPicPr>
        <p:blipFill>
          <a:blip r:embed="rId3"/>
          <a:stretch>
            <a:fillRect/>
          </a:stretch>
        </p:blipFill>
        <p:spPr>
          <a:xfrm>
            <a:off x="1071538" y="4143380"/>
            <a:ext cx="3571900" cy="243782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95288" y="5805488"/>
            <a:ext cx="8229600" cy="782637"/>
          </a:xfrm>
        </p:spPr>
        <p:txBody>
          <a:bodyPr/>
          <a:lstStyle/>
          <a:p>
            <a:pPr algn="l"/>
            <a:endParaRPr lang="ru-RU" sz="2000" dirty="0">
              <a:solidFill>
                <a:schemeClr val="tx1"/>
              </a:solidFill>
            </a:endParaRPr>
          </a:p>
        </p:txBody>
      </p:sp>
      <p:pic>
        <p:nvPicPr>
          <p:cNvPr id="25604" name="Picture 4" descr="AN00588_"/>
          <p:cNvPicPr>
            <a:picLocks noChangeAspect="1" noChangeArrowheads="1"/>
          </p:cNvPicPr>
          <p:nvPr/>
        </p:nvPicPr>
        <p:blipFill>
          <a:blip r:embed="rId3"/>
          <a:srcRect/>
          <a:stretch>
            <a:fillRect/>
          </a:stretch>
        </p:blipFill>
        <p:spPr bwMode="auto">
          <a:xfrm>
            <a:off x="250825" y="0"/>
            <a:ext cx="2738438" cy="3468688"/>
          </a:xfrm>
          <a:prstGeom prst="rect">
            <a:avLst/>
          </a:prstGeom>
          <a:noFill/>
        </p:spPr>
      </p:pic>
      <p:pic>
        <p:nvPicPr>
          <p:cNvPr id="25606" name="Picture 6" descr="AN01136_"/>
          <p:cNvPicPr>
            <a:picLocks noChangeAspect="1" noChangeArrowheads="1"/>
          </p:cNvPicPr>
          <p:nvPr/>
        </p:nvPicPr>
        <p:blipFill>
          <a:blip r:embed="rId4"/>
          <a:srcRect/>
          <a:stretch>
            <a:fillRect/>
          </a:stretch>
        </p:blipFill>
        <p:spPr bwMode="auto">
          <a:xfrm>
            <a:off x="3059113" y="2349500"/>
            <a:ext cx="3913187" cy="3219450"/>
          </a:xfrm>
          <a:prstGeom prst="rect">
            <a:avLst/>
          </a:prstGeom>
          <a:noFill/>
        </p:spPr>
      </p:pic>
      <p:pic>
        <p:nvPicPr>
          <p:cNvPr id="25607" name="Picture 7" descr="AN01995_"/>
          <p:cNvPicPr>
            <a:picLocks noChangeAspect="1" noChangeArrowheads="1"/>
          </p:cNvPicPr>
          <p:nvPr/>
        </p:nvPicPr>
        <p:blipFill>
          <a:blip r:embed="rId5"/>
          <a:srcRect/>
          <a:stretch>
            <a:fillRect/>
          </a:stretch>
        </p:blipFill>
        <p:spPr bwMode="auto">
          <a:xfrm>
            <a:off x="6588125" y="260350"/>
            <a:ext cx="2347913" cy="2327275"/>
          </a:xfrm>
          <a:prstGeom prst="rect">
            <a:avLst/>
          </a:prstGeom>
          <a:noFill/>
        </p:spPr>
      </p:pic>
      <p:sp>
        <p:nvSpPr>
          <p:cNvPr id="25608" name="AutoShape 8"/>
          <p:cNvSpPr>
            <a:spLocks noChangeArrowheads="1"/>
          </p:cNvSpPr>
          <p:nvPr/>
        </p:nvSpPr>
        <p:spPr bwMode="auto">
          <a:xfrm>
            <a:off x="684213" y="4797425"/>
            <a:ext cx="1511300" cy="936625"/>
          </a:xfrm>
          <a:prstGeom prst="irregularSeal1">
            <a:avLst/>
          </a:prstGeom>
          <a:solidFill>
            <a:srgbClr val="51DC30"/>
          </a:solidFill>
          <a:ln w="9525">
            <a:solidFill>
              <a:schemeClr val="tx1"/>
            </a:solidFill>
            <a:miter lim="800000"/>
            <a:headEnd/>
            <a:tailEnd/>
          </a:ln>
          <a:effectLst/>
        </p:spPr>
        <p:txBody>
          <a:bodyPr wrap="none" anchor="ctr"/>
          <a:lstStyle/>
          <a:p>
            <a:endParaRPr lang="ru-RU"/>
          </a:p>
        </p:txBody>
      </p:sp>
      <p:sp>
        <p:nvSpPr>
          <p:cNvPr id="25609" name="AutoShape 9"/>
          <p:cNvSpPr>
            <a:spLocks noChangeArrowheads="1"/>
          </p:cNvSpPr>
          <p:nvPr/>
        </p:nvSpPr>
        <p:spPr bwMode="auto">
          <a:xfrm>
            <a:off x="7596188" y="4797425"/>
            <a:ext cx="1222375" cy="720725"/>
          </a:xfrm>
          <a:prstGeom prst="irregularSeal1">
            <a:avLst/>
          </a:prstGeom>
          <a:solidFill>
            <a:srgbClr val="008000"/>
          </a:solidFill>
          <a:ln w="9525">
            <a:solidFill>
              <a:schemeClr val="tx1"/>
            </a:solidFill>
            <a:miter lim="800000"/>
            <a:headEnd/>
            <a:tailEnd/>
          </a:ln>
          <a:effectLst/>
        </p:spPr>
        <p:txBody>
          <a:bodyPr wrap="none" anchor="ctr"/>
          <a:lstStyle/>
          <a:p>
            <a:endParaRPr lang="ru-RU"/>
          </a:p>
        </p:txBody>
      </p:sp>
      <p:sp>
        <p:nvSpPr>
          <p:cNvPr id="25610" name="AutoShape 10"/>
          <p:cNvSpPr>
            <a:spLocks noChangeArrowheads="1"/>
          </p:cNvSpPr>
          <p:nvPr/>
        </p:nvSpPr>
        <p:spPr bwMode="auto">
          <a:xfrm>
            <a:off x="2627313" y="5157788"/>
            <a:ext cx="865187" cy="576262"/>
          </a:xfrm>
          <a:prstGeom prst="irregularSeal1">
            <a:avLst/>
          </a:prstGeom>
          <a:solidFill>
            <a:srgbClr val="008000"/>
          </a:solidFill>
          <a:ln w="9525">
            <a:solidFill>
              <a:schemeClr val="tx1"/>
            </a:solidFill>
            <a:miter lim="800000"/>
            <a:headEnd/>
            <a:tailEnd/>
          </a:ln>
          <a:effectLst/>
        </p:spPr>
        <p:txBody>
          <a:bodyPr wrap="none" anchor="ctr"/>
          <a:lstStyle/>
          <a:p>
            <a:endParaRPr lang="ru-RU"/>
          </a:p>
        </p:txBody>
      </p:sp>
      <p:sp>
        <p:nvSpPr>
          <p:cNvPr id="25611" name="AutoShape 11"/>
          <p:cNvSpPr>
            <a:spLocks noChangeArrowheads="1"/>
          </p:cNvSpPr>
          <p:nvPr/>
        </p:nvSpPr>
        <p:spPr bwMode="auto">
          <a:xfrm>
            <a:off x="5292725" y="5084763"/>
            <a:ext cx="865188" cy="576262"/>
          </a:xfrm>
          <a:prstGeom prst="irregularSeal1">
            <a:avLst/>
          </a:prstGeom>
          <a:solidFill>
            <a:srgbClr val="008000"/>
          </a:solidFill>
          <a:ln w="9525">
            <a:solidFill>
              <a:schemeClr val="tx1"/>
            </a:solidFill>
            <a:miter lim="800000"/>
            <a:headEnd/>
            <a:tailEnd/>
          </a:ln>
          <a:effectLst/>
        </p:spPr>
        <p:txBody>
          <a:bodyPr wrap="none" anchor="ctr"/>
          <a:lstStyle/>
          <a:p>
            <a:endParaRPr lang="ru-RU"/>
          </a:p>
        </p:txBody>
      </p:sp>
      <p:sp>
        <p:nvSpPr>
          <p:cNvPr id="25612" name="AutoShape 12"/>
          <p:cNvSpPr>
            <a:spLocks noChangeArrowheads="1"/>
          </p:cNvSpPr>
          <p:nvPr/>
        </p:nvSpPr>
        <p:spPr bwMode="auto">
          <a:xfrm>
            <a:off x="6372225" y="4941888"/>
            <a:ext cx="865188" cy="576262"/>
          </a:xfrm>
          <a:prstGeom prst="irregularSeal1">
            <a:avLst/>
          </a:prstGeom>
          <a:solidFill>
            <a:srgbClr val="51DC30"/>
          </a:solidFill>
          <a:ln w="9525">
            <a:solidFill>
              <a:schemeClr val="tx1"/>
            </a:solidFill>
            <a:miter lim="800000"/>
            <a:headEnd/>
            <a:tailEnd/>
          </a:ln>
          <a:effectLst/>
        </p:spPr>
        <p:txBody>
          <a:bodyPr wrap="none" anchor="ctr"/>
          <a:lstStyle/>
          <a:p>
            <a:endParaRPr lang="ru-RU"/>
          </a:p>
        </p:txBody>
      </p:sp>
      <p:sp>
        <p:nvSpPr>
          <p:cNvPr id="25613" name="AutoShape 13"/>
          <p:cNvSpPr>
            <a:spLocks noChangeArrowheads="1"/>
          </p:cNvSpPr>
          <p:nvPr/>
        </p:nvSpPr>
        <p:spPr bwMode="auto">
          <a:xfrm rot="875977">
            <a:off x="8243888" y="3644900"/>
            <a:ext cx="287337" cy="1295400"/>
          </a:xfrm>
          <a:prstGeom prst="moon">
            <a:avLst>
              <a:gd name="adj" fmla="val 50000"/>
            </a:avLst>
          </a:prstGeom>
          <a:solidFill>
            <a:srgbClr val="51DC30"/>
          </a:solidFill>
          <a:ln w="9525">
            <a:solidFill>
              <a:schemeClr val="tx1"/>
            </a:solidFill>
            <a:miter lim="800000"/>
            <a:headEnd/>
            <a:tailEnd/>
          </a:ln>
          <a:effectLst/>
        </p:spPr>
        <p:txBody>
          <a:bodyPr wrap="none" anchor="ctr"/>
          <a:lstStyle/>
          <a:p>
            <a:endParaRPr lang="ru-RU"/>
          </a:p>
        </p:txBody>
      </p:sp>
      <p:sp>
        <p:nvSpPr>
          <p:cNvPr id="25614" name="AutoShape 14"/>
          <p:cNvSpPr>
            <a:spLocks noChangeArrowheads="1"/>
          </p:cNvSpPr>
          <p:nvPr/>
        </p:nvSpPr>
        <p:spPr bwMode="auto">
          <a:xfrm rot="875977">
            <a:off x="6804025" y="4508500"/>
            <a:ext cx="144463" cy="647700"/>
          </a:xfrm>
          <a:prstGeom prst="moon">
            <a:avLst>
              <a:gd name="adj" fmla="val 50000"/>
            </a:avLst>
          </a:prstGeom>
          <a:solidFill>
            <a:srgbClr val="51DC30"/>
          </a:solidFill>
          <a:ln w="9525">
            <a:solidFill>
              <a:schemeClr val="tx1"/>
            </a:solidFill>
            <a:miter lim="800000"/>
            <a:headEnd/>
            <a:tailEnd/>
          </a:ln>
          <a:effectLst/>
        </p:spPr>
        <p:txBody>
          <a:bodyPr wrap="none" anchor="ctr"/>
          <a:lstStyle/>
          <a:p>
            <a:endParaRPr lang="ru-RU"/>
          </a:p>
        </p:txBody>
      </p:sp>
      <p:sp>
        <p:nvSpPr>
          <p:cNvPr id="25615" name="AutoShape 15"/>
          <p:cNvSpPr>
            <a:spLocks noChangeArrowheads="1"/>
          </p:cNvSpPr>
          <p:nvPr/>
        </p:nvSpPr>
        <p:spPr bwMode="auto">
          <a:xfrm rot="20724023" flipH="1">
            <a:off x="6659563" y="4581525"/>
            <a:ext cx="144462" cy="647700"/>
          </a:xfrm>
          <a:prstGeom prst="moon">
            <a:avLst>
              <a:gd name="adj" fmla="val 50000"/>
            </a:avLst>
          </a:prstGeom>
          <a:solidFill>
            <a:srgbClr val="51DC30"/>
          </a:solidFill>
          <a:ln w="9525">
            <a:solidFill>
              <a:schemeClr val="tx1"/>
            </a:solidFill>
            <a:miter lim="800000"/>
            <a:headEnd/>
            <a:tailEnd/>
          </a:ln>
          <a:effectLst/>
        </p:spPr>
        <p:txBody>
          <a:bodyPr wrap="none" anchor="ctr"/>
          <a:lstStyle/>
          <a:p>
            <a:endParaRPr lang="ru-RU"/>
          </a:p>
        </p:txBody>
      </p:sp>
      <p:sp>
        <p:nvSpPr>
          <p:cNvPr id="25616" name="AutoShape 16"/>
          <p:cNvSpPr>
            <a:spLocks noChangeArrowheads="1"/>
          </p:cNvSpPr>
          <p:nvPr/>
        </p:nvSpPr>
        <p:spPr bwMode="auto">
          <a:xfrm rot="20724023" flipH="1">
            <a:off x="7953375" y="3573463"/>
            <a:ext cx="269875" cy="1428750"/>
          </a:xfrm>
          <a:prstGeom prst="moon">
            <a:avLst>
              <a:gd name="adj" fmla="val 24736"/>
            </a:avLst>
          </a:prstGeom>
          <a:solidFill>
            <a:srgbClr val="51DC30"/>
          </a:solidFill>
          <a:ln w="9525">
            <a:solidFill>
              <a:schemeClr val="tx1"/>
            </a:solidFill>
            <a:miter lim="800000"/>
            <a:headEnd/>
            <a:tailEnd/>
          </a:ln>
          <a:effectLst/>
        </p:spPr>
        <p:txBody>
          <a:bodyPr wrap="none" anchor="ctr"/>
          <a:lstStyle/>
          <a:p>
            <a:endParaRPr lang="ru-RU"/>
          </a:p>
        </p:txBody>
      </p:sp>
      <p:sp>
        <p:nvSpPr>
          <p:cNvPr id="25617" name="AutoShape 17"/>
          <p:cNvSpPr>
            <a:spLocks noChangeArrowheads="1"/>
          </p:cNvSpPr>
          <p:nvPr/>
        </p:nvSpPr>
        <p:spPr bwMode="auto">
          <a:xfrm rot="875977">
            <a:off x="1406525" y="3860800"/>
            <a:ext cx="287338" cy="1295400"/>
          </a:xfrm>
          <a:prstGeom prst="moon">
            <a:avLst>
              <a:gd name="adj" fmla="val 50000"/>
            </a:avLst>
          </a:prstGeom>
          <a:solidFill>
            <a:srgbClr val="51DC30"/>
          </a:solidFill>
          <a:ln w="9525">
            <a:solidFill>
              <a:schemeClr val="tx1"/>
            </a:solidFill>
            <a:miter lim="800000"/>
            <a:headEnd/>
            <a:tailEnd/>
          </a:ln>
          <a:effectLst/>
        </p:spPr>
        <p:txBody>
          <a:bodyPr wrap="none" anchor="ctr"/>
          <a:lstStyle/>
          <a:p>
            <a:endParaRPr lang="ru-RU"/>
          </a:p>
        </p:txBody>
      </p:sp>
      <p:sp>
        <p:nvSpPr>
          <p:cNvPr id="25618" name="AutoShape 18"/>
          <p:cNvSpPr>
            <a:spLocks noChangeArrowheads="1"/>
          </p:cNvSpPr>
          <p:nvPr/>
        </p:nvSpPr>
        <p:spPr bwMode="auto">
          <a:xfrm rot="20724023" flipH="1">
            <a:off x="1116013" y="3789363"/>
            <a:ext cx="269875" cy="1428750"/>
          </a:xfrm>
          <a:prstGeom prst="moon">
            <a:avLst>
              <a:gd name="adj" fmla="val 24736"/>
            </a:avLst>
          </a:prstGeom>
          <a:solidFill>
            <a:srgbClr val="51DC30"/>
          </a:solidFill>
          <a:ln w="9525">
            <a:solidFill>
              <a:schemeClr val="tx1"/>
            </a:solidFill>
            <a:miter lim="800000"/>
            <a:headEnd/>
            <a:tailEnd/>
          </a:ln>
          <a:effectLst/>
        </p:spPr>
        <p:txBody>
          <a:bodyPr wrap="none" anchor="ctr"/>
          <a:lstStyle/>
          <a:p>
            <a:endParaRPr lang="ru-RU"/>
          </a:p>
        </p:txBody>
      </p:sp>
      <p:sp>
        <p:nvSpPr>
          <p:cNvPr id="25619" name="AutoShape 19"/>
          <p:cNvSpPr>
            <a:spLocks noChangeArrowheads="1"/>
          </p:cNvSpPr>
          <p:nvPr/>
        </p:nvSpPr>
        <p:spPr bwMode="auto">
          <a:xfrm>
            <a:off x="2771775" y="4941888"/>
            <a:ext cx="576263" cy="647700"/>
          </a:xfrm>
          <a:prstGeom prst="star8">
            <a:avLst>
              <a:gd name="adj" fmla="val 23069"/>
            </a:avLst>
          </a:prstGeom>
          <a:solidFill>
            <a:srgbClr val="FF6600"/>
          </a:solidFill>
          <a:ln w="9525">
            <a:solidFill>
              <a:schemeClr val="tx1"/>
            </a:solidFill>
            <a:miter lim="800000"/>
            <a:headEnd/>
            <a:tailEnd/>
          </a:ln>
          <a:effectLst/>
        </p:spPr>
        <p:txBody>
          <a:bodyPr wrap="none" anchor="ctr"/>
          <a:lstStyle/>
          <a:p>
            <a:endParaRPr lang="ru-RU"/>
          </a:p>
        </p:txBody>
      </p:sp>
      <p:sp>
        <p:nvSpPr>
          <p:cNvPr id="25621" name="AutoShape 21"/>
          <p:cNvSpPr>
            <a:spLocks noChangeArrowheads="1"/>
          </p:cNvSpPr>
          <p:nvPr/>
        </p:nvSpPr>
        <p:spPr bwMode="auto">
          <a:xfrm>
            <a:off x="6516688" y="4221163"/>
            <a:ext cx="576262" cy="647700"/>
          </a:xfrm>
          <a:prstGeom prst="star8">
            <a:avLst>
              <a:gd name="adj" fmla="val 23069"/>
            </a:avLst>
          </a:prstGeom>
          <a:solidFill>
            <a:srgbClr val="FF6600"/>
          </a:solidFill>
          <a:ln w="9525">
            <a:solidFill>
              <a:schemeClr val="tx1"/>
            </a:solidFill>
            <a:miter lim="800000"/>
            <a:headEnd/>
            <a:tailEnd/>
          </a:ln>
          <a:effectLst/>
        </p:spPr>
        <p:txBody>
          <a:bodyPr wrap="none" anchor="ctr"/>
          <a:lstStyle/>
          <a:p>
            <a:endParaRPr lang="ru-RU"/>
          </a:p>
        </p:txBody>
      </p:sp>
      <p:sp>
        <p:nvSpPr>
          <p:cNvPr id="25622" name="AutoShape 22"/>
          <p:cNvSpPr>
            <a:spLocks noChangeArrowheads="1"/>
          </p:cNvSpPr>
          <p:nvPr/>
        </p:nvSpPr>
        <p:spPr bwMode="auto">
          <a:xfrm rot="15952983">
            <a:off x="1224756" y="3896519"/>
            <a:ext cx="358775" cy="433388"/>
          </a:xfrm>
          <a:prstGeom prst="moon">
            <a:avLst>
              <a:gd name="adj" fmla="val 87500"/>
            </a:avLst>
          </a:prstGeom>
          <a:solidFill>
            <a:srgbClr val="3366FF"/>
          </a:solidFill>
          <a:ln w="9525">
            <a:solidFill>
              <a:schemeClr val="tx1"/>
            </a:solidFill>
            <a:miter lim="800000"/>
            <a:headEnd/>
            <a:tailEnd/>
          </a:ln>
          <a:effectLst/>
        </p:spPr>
        <p:txBody>
          <a:bodyPr wrap="none" anchor="ctr"/>
          <a:lstStyle/>
          <a:p>
            <a:endParaRPr lang="ru-RU"/>
          </a:p>
        </p:txBody>
      </p:sp>
      <p:sp>
        <p:nvSpPr>
          <p:cNvPr id="25623" name="AutoShape 23"/>
          <p:cNvSpPr>
            <a:spLocks noChangeArrowheads="1"/>
          </p:cNvSpPr>
          <p:nvPr/>
        </p:nvSpPr>
        <p:spPr bwMode="auto">
          <a:xfrm rot="15952983">
            <a:off x="8065294" y="3536157"/>
            <a:ext cx="358775" cy="433387"/>
          </a:xfrm>
          <a:prstGeom prst="moon">
            <a:avLst>
              <a:gd name="adj" fmla="val 87500"/>
            </a:avLst>
          </a:prstGeom>
          <a:solidFill>
            <a:srgbClr val="3366FF"/>
          </a:solidFill>
          <a:ln w="9525">
            <a:solidFill>
              <a:schemeClr val="tx1"/>
            </a:solidFill>
            <a:miter lim="800000"/>
            <a:headEnd/>
            <a:tailEnd/>
          </a:ln>
          <a:effectLst/>
        </p:spPr>
        <p:txBody>
          <a:bodyPr wrap="none" anchor="ctr"/>
          <a:lstStyle/>
          <a:p>
            <a:endParaRPr lang="ru-RU"/>
          </a:p>
        </p:txBody>
      </p:sp>
      <p:grpSp>
        <p:nvGrpSpPr>
          <p:cNvPr id="2" name="Group 25"/>
          <p:cNvGrpSpPr>
            <a:grpSpLocks/>
          </p:cNvGrpSpPr>
          <p:nvPr/>
        </p:nvGrpSpPr>
        <p:grpSpPr bwMode="auto">
          <a:xfrm>
            <a:off x="2843213" y="549275"/>
            <a:ext cx="215900" cy="503238"/>
            <a:chOff x="2653" y="935"/>
            <a:chExt cx="363" cy="998"/>
          </a:xfrm>
        </p:grpSpPr>
        <p:sp>
          <p:nvSpPr>
            <p:cNvPr id="25626" name="AutoShape 26"/>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25627" name="Line 27"/>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25628" name="Line 28"/>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25629" name="Line 29"/>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25630" name="Line 30"/>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25631" name="Line 31"/>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grpSp>
        <p:nvGrpSpPr>
          <p:cNvPr id="3" name="Group 32"/>
          <p:cNvGrpSpPr>
            <a:grpSpLocks/>
          </p:cNvGrpSpPr>
          <p:nvPr/>
        </p:nvGrpSpPr>
        <p:grpSpPr bwMode="auto">
          <a:xfrm>
            <a:off x="1763713" y="3357563"/>
            <a:ext cx="215900" cy="503237"/>
            <a:chOff x="2653" y="935"/>
            <a:chExt cx="363" cy="998"/>
          </a:xfrm>
        </p:grpSpPr>
        <p:sp>
          <p:nvSpPr>
            <p:cNvPr id="25633" name="AutoShape 33"/>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25634" name="Line 34"/>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25635" name="Line 35"/>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25636" name="Line 36"/>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25637" name="Line 37"/>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25638" name="Line 38"/>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grpSp>
        <p:nvGrpSpPr>
          <p:cNvPr id="4" name="Group 39"/>
          <p:cNvGrpSpPr>
            <a:grpSpLocks/>
          </p:cNvGrpSpPr>
          <p:nvPr/>
        </p:nvGrpSpPr>
        <p:grpSpPr bwMode="auto">
          <a:xfrm>
            <a:off x="7019925" y="1484313"/>
            <a:ext cx="215900" cy="503237"/>
            <a:chOff x="2653" y="935"/>
            <a:chExt cx="363" cy="998"/>
          </a:xfrm>
        </p:grpSpPr>
        <p:sp>
          <p:nvSpPr>
            <p:cNvPr id="25640" name="AutoShape 40"/>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25641" name="Line 41"/>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25642" name="Line 42"/>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25643" name="Line 43"/>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25644" name="Line 44"/>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25645" name="Line 45"/>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grpSp>
        <p:nvGrpSpPr>
          <p:cNvPr id="5" name="Group 46"/>
          <p:cNvGrpSpPr>
            <a:grpSpLocks/>
          </p:cNvGrpSpPr>
          <p:nvPr/>
        </p:nvGrpSpPr>
        <p:grpSpPr bwMode="auto">
          <a:xfrm>
            <a:off x="5867400" y="4868863"/>
            <a:ext cx="215900" cy="503237"/>
            <a:chOff x="2653" y="935"/>
            <a:chExt cx="363" cy="998"/>
          </a:xfrm>
        </p:grpSpPr>
        <p:sp>
          <p:nvSpPr>
            <p:cNvPr id="25647" name="AutoShape 47"/>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25648" name="Line 48"/>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25649" name="Line 49"/>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25650" name="Line 50"/>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25651" name="Line 51"/>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25652" name="Line 52"/>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grpSp>
        <p:nvGrpSpPr>
          <p:cNvPr id="6" name="Group 53"/>
          <p:cNvGrpSpPr>
            <a:grpSpLocks/>
          </p:cNvGrpSpPr>
          <p:nvPr/>
        </p:nvGrpSpPr>
        <p:grpSpPr bwMode="auto">
          <a:xfrm>
            <a:off x="4643438" y="2349500"/>
            <a:ext cx="215900" cy="503238"/>
            <a:chOff x="2653" y="935"/>
            <a:chExt cx="363" cy="998"/>
          </a:xfrm>
        </p:grpSpPr>
        <p:sp>
          <p:nvSpPr>
            <p:cNvPr id="25654" name="AutoShape 54"/>
            <p:cNvSpPr>
              <a:spLocks noChangeArrowheads="1"/>
            </p:cNvSpPr>
            <p:nvPr/>
          </p:nvSpPr>
          <p:spPr bwMode="auto">
            <a:xfrm>
              <a:off x="2653" y="935"/>
              <a:ext cx="363" cy="363"/>
            </a:xfrm>
            <a:prstGeom prst="smileyFace">
              <a:avLst>
                <a:gd name="adj" fmla="val 4653"/>
              </a:avLst>
            </a:prstGeom>
            <a:solidFill>
              <a:srgbClr val="99CCFF"/>
            </a:solidFill>
            <a:ln w="12700">
              <a:solidFill>
                <a:srgbClr val="0000FF"/>
              </a:solidFill>
              <a:round/>
              <a:headEnd/>
              <a:tailEnd/>
            </a:ln>
            <a:effectLst/>
          </p:spPr>
          <p:txBody>
            <a:bodyPr wrap="none" anchor="ctr"/>
            <a:lstStyle/>
            <a:p>
              <a:endParaRPr lang="ru-RU"/>
            </a:p>
          </p:txBody>
        </p:sp>
        <p:sp>
          <p:nvSpPr>
            <p:cNvPr id="25655" name="Line 55"/>
            <p:cNvSpPr>
              <a:spLocks noChangeShapeType="1"/>
            </p:cNvSpPr>
            <p:nvPr/>
          </p:nvSpPr>
          <p:spPr bwMode="auto">
            <a:xfrm>
              <a:off x="2835" y="1298"/>
              <a:ext cx="3" cy="373"/>
            </a:xfrm>
            <a:prstGeom prst="line">
              <a:avLst/>
            </a:prstGeom>
            <a:noFill/>
            <a:ln w="19050">
              <a:solidFill>
                <a:srgbClr val="3366FF"/>
              </a:solidFill>
              <a:round/>
              <a:headEnd/>
              <a:tailEnd/>
            </a:ln>
            <a:effectLst/>
          </p:spPr>
          <p:txBody>
            <a:bodyPr/>
            <a:lstStyle/>
            <a:p>
              <a:endParaRPr lang="ru-RU"/>
            </a:p>
          </p:txBody>
        </p:sp>
        <p:sp>
          <p:nvSpPr>
            <p:cNvPr id="25656" name="Line 56"/>
            <p:cNvSpPr>
              <a:spLocks noChangeShapeType="1"/>
            </p:cNvSpPr>
            <p:nvPr/>
          </p:nvSpPr>
          <p:spPr bwMode="auto">
            <a:xfrm flipH="1">
              <a:off x="2835" y="1344"/>
              <a:ext cx="181" cy="146"/>
            </a:xfrm>
            <a:prstGeom prst="line">
              <a:avLst/>
            </a:prstGeom>
            <a:noFill/>
            <a:ln w="19050">
              <a:solidFill>
                <a:srgbClr val="3366FF"/>
              </a:solidFill>
              <a:round/>
              <a:headEnd/>
              <a:tailEnd/>
            </a:ln>
            <a:effectLst/>
          </p:spPr>
          <p:txBody>
            <a:bodyPr/>
            <a:lstStyle/>
            <a:p>
              <a:endParaRPr lang="ru-RU"/>
            </a:p>
          </p:txBody>
        </p:sp>
        <p:sp>
          <p:nvSpPr>
            <p:cNvPr id="25657" name="Line 57"/>
            <p:cNvSpPr>
              <a:spLocks noChangeShapeType="1"/>
            </p:cNvSpPr>
            <p:nvPr/>
          </p:nvSpPr>
          <p:spPr bwMode="auto">
            <a:xfrm>
              <a:off x="2653" y="1344"/>
              <a:ext cx="186" cy="146"/>
            </a:xfrm>
            <a:prstGeom prst="line">
              <a:avLst/>
            </a:prstGeom>
            <a:noFill/>
            <a:ln w="19050">
              <a:solidFill>
                <a:srgbClr val="3366FF"/>
              </a:solidFill>
              <a:round/>
              <a:headEnd/>
              <a:tailEnd/>
            </a:ln>
            <a:effectLst/>
          </p:spPr>
          <p:txBody>
            <a:bodyPr/>
            <a:lstStyle/>
            <a:p>
              <a:endParaRPr lang="ru-RU"/>
            </a:p>
          </p:txBody>
        </p:sp>
        <p:sp>
          <p:nvSpPr>
            <p:cNvPr id="25658" name="Line 58"/>
            <p:cNvSpPr>
              <a:spLocks noChangeShapeType="1"/>
            </p:cNvSpPr>
            <p:nvPr/>
          </p:nvSpPr>
          <p:spPr bwMode="auto">
            <a:xfrm flipH="1">
              <a:off x="2744" y="1616"/>
              <a:ext cx="91" cy="317"/>
            </a:xfrm>
            <a:prstGeom prst="line">
              <a:avLst/>
            </a:prstGeom>
            <a:noFill/>
            <a:ln w="19050">
              <a:solidFill>
                <a:srgbClr val="3366FF"/>
              </a:solidFill>
              <a:round/>
              <a:headEnd/>
              <a:tailEnd/>
            </a:ln>
            <a:effectLst/>
          </p:spPr>
          <p:txBody>
            <a:bodyPr/>
            <a:lstStyle/>
            <a:p>
              <a:endParaRPr lang="ru-RU"/>
            </a:p>
          </p:txBody>
        </p:sp>
        <p:sp>
          <p:nvSpPr>
            <p:cNvPr id="25659" name="Line 59"/>
            <p:cNvSpPr>
              <a:spLocks noChangeShapeType="1"/>
            </p:cNvSpPr>
            <p:nvPr/>
          </p:nvSpPr>
          <p:spPr bwMode="auto">
            <a:xfrm>
              <a:off x="2835" y="1616"/>
              <a:ext cx="91" cy="317"/>
            </a:xfrm>
            <a:prstGeom prst="line">
              <a:avLst/>
            </a:prstGeom>
            <a:noFill/>
            <a:ln w="19050">
              <a:solidFill>
                <a:srgbClr val="3366FF"/>
              </a:solidFill>
              <a:round/>
              <a:headEnd/>
              <a:tailEnd/>
            </a:ln>
            <a:effectLst/>
          </p:spPr>
          <p:txBody>
            <a:bodyPr/>
            <a:lstStyle/>
            <a:p>
              <a:endParaRPr lang="ru-RU"/>
            </a:p>
          </p:txBody>
        </p:sp>
      </p:grpSp>
      <p:pic>
        <p:nvPicPr>
          <p:cNvPr id="25660" name="Picture 60">
            <a:hlinkClick r:id="" action="ppaction://media"/>
          </p:cNvPr>
          <p:cNvPicPr>
            <a:picLocks noRot="1" noChangeAspect="1" noChangeArrowheads="1"/>
          </p:cNvPicPr>
          <p:nvPr>
            <a:wavAudioFile r:embed="rId1" name="Записанный звук"/>
          </p:nvPr>
        </p:nvPicPr>
        <p:blipFill>
          <a:blip r:embed="rId6"/>
          <a:srcRect/>
          <a:stretch>
            <a:fillRect/>
          </a:stretch>
        </p:blipFill>
        <p:spPr bwMode="auto">
          <a:xfrm>
            <a:off x="8910638" y="-531813"/>
            <a:ext cx="233362" cy="233363"/>
          </a:xfrm>
          <a:prstGeom prst="rect">
            <a:avLst/>
          </a:prstGeom>
          <a:noFill/>
        </p:spPr>
      </p:pic>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599" fill="hold"/>
                                        <p:tgtEl>
                                          <p:spTgt spid="25660"/>
                                        </p:tgtEl>
                                      </p:cBhvr>
                                    </p:cmd>
                                  </p:childTnLst>
                                </p:cTn>
                              </p:par>
                              <p:par>
                                <p:cTn id="7" presetID="37" presetClass="entr" presetSubtype="0" fill="hold" nodeType="withEffect">
                                  <p:stCondLst>
                                    <p:cond delay="3000"/>
                                  </p:stCondLst>
                                  <p:childTnLst>
                                    <p:set>
                                      <p:cBhvr>
                                        <p:cTn id="8" dur="1" fill="hold">
                                          <p:stCondLst>
                                            <p:cond delay="0"/>
                                          </p:stCondLst>
                                        </p:cTn>
                                        <p:tgtEl>
                                          <p:spTgt spid="25607"/>
                                        </p:tgtEl>
                                        <p:attrNameLst>
                                          <p:attrName>style.visibility</p:attrName>
                                        </p:attrNameLst>
                                      </p:cBhvr>
                                      <p:to>
                                        <p:strVal val="visible"/>
                                      </p:to>
                                    </p:set>
                                    <p:animEffect transition="in" filter="fade">
                                      <p:cBhvr>
                                        <p:cTn id="9" dur="1000"/>
                                        <p:tgtEl>
                                          <p:spTgt spid="25607"/>
                                        </p:tgtEl>
                                      </p:cBhvr>
                                    </p:animEffect>
                                    <p:anim calcmode="lin" valueType="num">
                                      <p:cBhvr>
                                        <p:cTn id="10" dur="1000" fill="hold"/>
                                        <p:tgtEl>
                                          <p:spTgt spid="25607"/>
                                        </p:tgtEl>
                                        <p:attrNameLst>
                                          <p:attrName>ppt_x</p:attrName>
                                        </p:attrNameLst>
                                      </p:cBhvr>
                                      <p:tavLst>
                                        <p:tav tm="0">
                                          <p:val>
                                            <p:strVal val="#ppt_x"/>
                                          </p:val>
                                        </p:tav>
                                        <p:tav tm="100000">
                                          <p:val>
                                            <p:strVal val="#ppt_x"/>
                                          </p:val>
                                        </p:tav>
                                      </p:tavLst>
                                    </p:anim>
                                    <p:anim calcmode="lin" valueType="num">
                                      <p:cBhvr>
                                        <p:cTn id="11" dur="900" decel="100000" fill="hold"/>
                                        <p:tgtEl>
                                          <p:spTgt spid="25607"/>
                                        </p:tgtEl>
                                        <p:attrNameLst>
                                          <p:attrName>ppt_y</p:attrName>
                                        </p:attrNameLst>
                                      </p:cBhvr>
                                      <p:tavLst>
                                        <p:tav tm="0">
                                          <p:val>
                                            <p:strVal val="#ppt_y+1"/>
                                          </p:val>
                                        </p:tav>
                                        <p:tav tm="100000">
                                          <p:val>
                                            <p:strVal val="#ppt_y-.03"/>
                                          </p:val>
                                        </p:tav>
                                      </p:tavLst>
                                    </p:anim>
                                    <p:anim calcmode="lin" valueType="num">
                                      <p:cBhvr>
                                        <p:cTn id="12" dur="100" accel="100000" fill="hold">
                                          <p:stCondLst>
                                            <p:cond delay="900"/>
                                          </p:stCondLst>
                                        </p:cTn>
                                        <p:tgtEl>
                                          <p:spTgt spid="25607"/>
                                        </p:tgtEl>
                                        <p:attrNameLst>
                                          <p:attrName>ppt_y</p:attrName>
                                        </p:attrNameLst>
                                      </p:cBhvr>
                                      <p:tavLst>
                                        <p:tav tm="0">
                                          <p:val>
                                            <p:strVal val="#ppt_y-.03"/>
                                          </p:val>
                                        </p:tav>
                                        <p:tav tm="100000">
                                          <p:val>
                                            <p:strVal val="#ppt_y"/>
                                          </p:val>
                                        </p:tav>
                                      </p:tavLst>
                                    </p:anim>
                                  </p:childTnLst>
                                </p:cTn>
                              </p:par>
                              <p:par>
                                <p:cTn id="13" presetID="12" presetClass="entr" presetSubtype="8" fill="hold" nodeType="withEffect">
                                  <p:stCondLst>
                                    <p:cond delay="5000"/>
                                  </p:stCondLst>
                                  <p:childTnLst>
                                    <p:set>
                                      <p:cBhvr>
                                        <p:cTn id="14" dur="1" fill="hold">
                                          <p:stCondLst>
                                            <p:cond delay="0"/>
                                          </p:stCondLst>
                                        </p:cTn>
                                        <p:tgtEl>
                                          <p:spTgt spid="25604"/>
                                        </p:tgtEl>
                                        <p:attrNameLst>
                                          <p:attrName>style.visibility</p:attrName>
                                        </p:attrNameLst>
                                      </p:cBhvr>
                                      <p:to>
                                        <p:strVal val="visible"/>
                                      </p:to>
                                    </p:set>
                                    <p:animEffect transition="in" filter="slide(fromLeft)">
                                      <p:cBhvr>
                                        <p:cTn id="15"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25660"/>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ориснi  бактер  ">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Кориснi  бактер  </Template>
  <TotalTime>53</TotalTime>
  <Words>1345</Words>
  <Application>Microsoft Office PowerPoint</Application>
  <PresentationFormat>Экран (4:3)</PresentationFormat>
  <Paragraphs>38</Paragraphs>
  <Slides>20</Slides>
  <Notes>0</Notes>
  <HiddenSlides>0</HiddenSlides>
  <MMClips>6</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Constantia</vt:lpstr>
      <vt:lpstr>HG明朝E</vt:lpstr>
      <vt:lpstr>Times New Roman</vt:lpstr>
      <vt:lpstr>Wingdings 2</vt:lpstr>
      <vt:lpstr>Кориснi  бактер  </vt:lpstr>
      <vt:lpstr> Золотоніський технікум ветеринарної медицини БНАУ Тема. Роль мікроорганізмів у промисловості та сільському господарстві. Поширення їх у природі. МЕТА. Ознайомити студентів з корисними та шкідливими мікроорганізмами </vt:lpstr>
      <vt:lpstr>Презентация PowerPoint</vt:lpstr>
      <vt:lpstr>Бактерії  допомагають  перегнивати  листьям,  які  попадали на  землю. Беруть  участь в  утворенні</vt:lpstr>
      <vt:lpstr>Виникли  мільярди  років  назад  шаруваті  структури  –  строматоліти  – результат  життєдіяльності   бактерій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 молока за допомогою бактерій Лактобацілюс отримують масло, сир, йогурт</vt:lpstr>
      <vt:lpstr>З  оцетової  бактерії  виробляють закваску для квасу.  Також  бактерії допомагають  зробити  з  тіста хліб.</vt:lpstr>
      <vt:lpstr>Презентация PowerPoint</vt:lpstr>
      <vt:lpstr>Презентация PowerPoint</vt:lpstr>
      <vt:lpstr>Бактерії , які живуть глибоко під водою допомагають створювати  лосьон  для ефективного захисту  шкіри   від згубних променів сонця.</vt:lpstr>
      <vt:lpstr>Презентация PowerPoint</vt:lpstr>
      <vt:lpstr>Презентация PowerPoint</vt:lpstr>
      <vt:lpstr>Презентация PowerPoint</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Корисні бактерії. </dc:title>
  <dc:creator>XTreme</dc:creator>
  <cp:lastModifiedBy>Юля</cp:lastModifiedBy>
  <cp:revision>8</cp:revision>
  <dcterms:created xsi:type="dcterms:W3CDTF">2010-03-17T18:19:53Z</dcterms:created>
  <dcterms:modified xsi:type="dcterms:W3CDTF">2016-04-14T08:27:55Z</dcterms:modified>
</cp:coreProperties>
</file>