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9" r:id="rId6"/>
    <p:sldId id="270" r:id="rId7"/>
    <p:sldId id="257" r:id="rId8"/>
    <p:sldId id="271" r:id="rId9"/>
    <p:sldId id="272" r:id="rId10"/>
    <p:sldId id="278" r:id="rId11"/>
    <p:sldId id="273" r:id="rId12"/>
    <p:sldId id="266" r:id="rId13"/>
    <p:sldId id="264" r:id="rId14"/>
    <p:sldId id="275" r:id="rId15"/>
    <p:sldId id="268" r:id="rId16"/>
    <p:sldId id="267" r:id="rId17"/>
    <p:sldId id="260" r:id="rId18"/>
    <p:sldId id="274" r:id="rId19"/>
    <p:sldId id="263" r:id="rId20"/>
    <p:sldId id="261" r:id="rId21"/>
    <p:sldId id="262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8964488" cy="2481808"/>
          </a:xfrm>
        </p:spPr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Основи мікробіології</a:t>
            </a: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r>
              <a:rPr lang="uk-UA" sz="2400" i="1" dirty="0" smtClean="0">
                <a:solidFill>
                  <a:srgbClr val="002060"/>
                </a:solidFill>
              </a:rPr>
              <a:t>Тема</a:t>
            </a:r>
            <a:r>
              <a:rPr lang="uk-UA" sz="2400" dirty="0" smtClean="0">
                <a:solidFill>
                  <a:srgbClr val="002060"/>
                </a:solidFill>
              </a:rPr>
              <a:t>. </a:t>
            </a:r>
            <a:r>
              <a:rPr lang="uk-UA" sz="2400" i="1" dirty="0" smtClean="0">
                <a:solidFill>
                  <a:srgbClr val="002060"/>
                </a:solidFill>
              </a:rPr>
              <a:t>Фізіологія мікроорганізмів</a:t>
            </a:r>
          </a:p>
          <a:p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1800" i="1" dirty="0" smtClean="0">
                <a:solidFill>
                  <a:srgbClr val="0070C0"/>
                </a:solidFill>
              </a:rPr>
              <a:t>Мета: ознайомити студентів з фізіологічними особливостями мікроорганізмів</a:t>
            </a:r>
            <a:endParaRPr lang="uk-UA" sz="1800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47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Золотоніський технікум ветеринарної медицини БНАУ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9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Потрапляння мікроорганізмів через клітинну стінку</a:t>
            </a:r>
            <a:endParaRPr lang="uk-UA" dirty="0"/>
          </a:p>
        </p:txBody>
      </p:sp>
      <p:pic>
        <p:nvPicPr>
          <p:cNvPr id="4" name="Пиноцитоз.avi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52736"/>
            <a:ext cx="9144000" cy="5046439"/>
          </a:xfrm>
        </p:spPr>
      </p:pic>
    </p:spTree>
    <p:extLst>
      <p:ext uri="{BB962C8B-B14F-4D97-AF65-F5344CB8AC3E}">
        <p14:creationId xmlns:p14="http://schemas.microsoft.com/office/powerpoint/2010/main" val="936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ЕКЗОЦИТОЗ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2" y="1527175"/>
            <a:ext cx="7384243" cy="4572000"/>
          </a:xfrm>
        </p:spPr>
      </p:pic>
    </p:spTree>
    <p:extLst>
      <p:ext uri="{BB962C8B-B14F-4D97-AF65-F5344CB8AC3E}">
        <p14:creationId xmlns:p14="http://schemas.microsoft.com/office/powerpoint/2010/main" val="11225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24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енегрії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Фотофосфорилювання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Бродіння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8691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С6Н12О6: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2С2Н5ОН + 2СО2 + 0,1 * 106 Дж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спиртове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2СН3СНОНСООН + 0,075 * 106 Дж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молочно-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С3Н7СООН + 2СО2 + 2Н2 + 0,063 * 106 Дж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масляно-кисле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2СН3СН2СООН + СН3СООН + СО2 + Н2О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пропіоново-кисле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06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660"/>
            <a:ext cx="71215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8768"/>
            <a:ext cx="14573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56236"/>
            <a:ext cx="15367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580112" y="2621486"/>
            <a:ext cx="3024336" cy="2535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u="sng" dirty="0" smtClean="0"/>
              <a:t>Анаеробні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(спосіб дихання без доступу кисню)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827584" y="2621487"/>
            <a:ext cx="2880320" cy="2535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u="sng" dirty="0" smtClean="0"/>
              <a:t>Аеробні</a:t>
            </a:r>
          </a:p>
          <a:p>
            <a:pPr algn="ctr"/>
            <a:r>
              <a:rPr lang="uk-UA" dirty="0" smtClean="0"/>
              <a:t>(в процесі дихання використовують кисень)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395908" y="348660"/>
            <a:ext cx="688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Бактерії за способом дихання діляться на два типи: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854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0"/>
            <a:ext cx="9067766" cy="68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Схема ланцюга дихання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9"/>
          <a:stretch/>
        </p:blipFill>
        <p:spPr bwMode="auto">
          <a:xfrm>
            <a:off x="0" y="1999482"/>
            <a:ext cx="9144000" cy="21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37112"/>
            <a:ext cx="7326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Аеробне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С6Н12О6 + 6О2 = 6СО2 + 6Н2О + Q=2,87 * 106 Дж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Анаеробне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NО3- + 2Н = NН3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нітратне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SО42- + 2Н = Н2S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сульфатне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АНАЕРОБНІ ПРОЦЕСИ</a:t>
            </a:r>
            <a:endParaRPr lang="ru-RU" dirty="0"/>
          </a:p>
          <a:p>
            <a:pPr algn="ctr"/>
            <a:r>
              <a:rPr lang="ru-RU" dirty="0" smtClean="0"/>
              <a:t>СПИРТОВЕ БРОДІННЯ:</a:t>
            </a:r>
            <a:endParaRPr lang="ru-RU" dirty="0"/>
          </a:p>
          <a:p>
            <a:pPr algn="ctr"/>
            <a:r>
              <a:rPr lang="ru-RU" dirty="0"/>
              <a:t>С6Н12О6 = 2СН3СН2ОН + 2СО2</a:t>
            </a:r>
          </a:p>
          <a:p>
            <a:pPr algn="ctr"/>
            <a:r>
              <a:rPr lang="ru-RU" dirty="0"/>
              <a:t>С6Н12О6 = 2СН3СОСООН + 2НАД ∙ Н2</a:t>
            </a:r>
          </a:p>
          <a:p>
            <a:pPr algn="ctr"/>
            <a:r>
              <a:rPr lang="ru-RU" dirty="0" smtClean="0"/>
              <a:t>МОЛОЧНОКИСЛЕ БРОДІННЯ:</a:t>
            </a:r>
            <a:endParaRPr lang="ru-RU" dirty="0"/>
          </a:p>
          <a:p>
            <a:pPr algn="ctr"/>
            <a:r>
              <a:rPr lang="ru-RU" dirty="0"/>
              <a:t>С6Н12О6 = 2СН3СНОНСООН</a:t>
            </a:r>
          </a:p>
          <a:p>
            <a:pPr algn="ctr"/>
            <a:r>
              <a:rPr lang="ru-RU" dirty="0"/>
              <a:t>СН3СОСООН + НАД ∙ Н2 = СН3СНОНСООН + НАД</a:t>
            </a:r>
          </a:p>
          <a:p>
            <a:pPr algn="ctr"/>
            <a:r>
              <a:rPr lang="ru-RU" dirty="0" smtClean="0"/>
              <a:t>ПРОПІОНОВОКИСЛЕ БРОДІННЯ:</a:t>
            </a:r>
            <a:endParaRPr lang="ru-RU" dirty="0"/>
          </a:p>
          <a:p>
            <a:pPr algn="ctr"/>
            <a:r>
              <a:rPr lang="ru-RU" dirty="0"/>
              <a:t>3С6Н12О6 = 4СН3СН2СООН + 2СН3СООН + 2СО2 + 2Н2О</a:t>
            </a:r>
          </a:p>
          <a:p>
            <a:pPr algn="ctr"/>
            <a:r>
              <a:rPr lang="ru-RU" dirty="0"/>
              <a:t>3СН3СНОНСООН = 2СН3СН2СООН + СН3СООН + СО2 + Н2О</a:t>
            </a:r>
          </a:p>
          <a:p>
            <a:pPr algn="ctr"/>
            <a:r>
              <a:rPr lang="ru-RU" dirty="0" smtClean="0"/>
              <a:t>МАСЛЯНОКИСЛЕ БРОДІННЯ:</a:t>
            </a:r>
            <a:endParaRPr lang="ru-RU" dirty="0"/>
          </a:p>
          <a:p>
            <a:pPr algn="ctr"/>
            <a:r>
              <a:rPr lang="ru-RU" dirty="0"/>
              <a:t>С6Н12О6 = СН3СН2СН2СООН + 2СО2 + 2Н2</a:t>
            </a:r>
          </a:p>
          <a:p>
            <a:pPr algn="ctr"/>
            <a:r>
              <a:rPr lang="ru-RU" dirty="0" smtClean="0"/>
              <a:t>АЕРОБНІ ПРОЦЕСИ</a:t>
            </a:r>
            <a:endParaRPr lang="ru-RU" dirty="0"/>
          </a:p>
          <a:p>
            <a:pPr algn="ctr"/>
            <a:r>
              <a:rPr lang="ru-RU" dirty="0" smtClean="0"/>
              <a:t>ОКИСЛЕННЯ ЕТИЛОВОГО СПИРТУ </a:t>
            </a:r>
            <a:r>
              <a:rPr lang="ru-RU" dirty="0"/>
              <a:t>ДО </a:t>
            </a:r>
            <a:r>
              <a:rPr lang="ru-RU" dirty="0" smtClean="0"/>
              <a:t>ОЦТОВОЇ КИСЛОТИ:</a:t>
            </a:r>
            <a:endParaRPr lang="ru-RU" dirty="0"/>
          </a:p>
          <a:p>
            <a:pPr algn="ctr"/>
            <a:r>
              <a:rPr lang="ru-RU" dirty="0"/>
              <a:t>СН3СН2ОН + О2 = СН3СООН + Н2О</a:t>
            </a:r>
          </a:p>
          <a:p>
            <a:pPr algn="ctr"/>
            <a:r>
              <a:rPr lang="ru-RU" dirty="0" smtClean="0"/>
              <a:t>ОКИСЛЕННЯ ВУГЛЕВОДІВ </a:t>
            </a:r>
            <a:r>
              <a:rPr lang="ru-RU" dirty="0"/>
              <a:t>ДО </a:t>
            </a:r>
            <a:r>
              <a:rPr lang="ru-RU" dirty="0" smtClean="0"/>
              <a:t>ЛИМОННОЇ КИСЛОТИ:</a:t>
            </a:r>
            <a:endParaRPr lang="ru-RU" dirty="0"/>
          </a:p>
          <a:p>
            <a:pPr algn="ctr"/>
            <a:r>
              <a:rPr lang="ru-RU" dirty="0"/>
              <a:t>2 С6Н12О6 + 3О2 = 2С6Н8О7 + 4Н2О</a:t>
            </a:r>
          </a:p>
        </p:txBody>
      </p:sp>
    </p:spTree>
    <p:extLst>
      <p:ext uri="{BB962C8B-B14F-4D97-AF65-F5344CB8AC3E}">
        <p14:creationId xmlns:p14="http://schemas.microsoft.com/office/powerpoint/2010/main" val="5276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ФЕРМЕНТИ </a:t>
            </a:r>
            <a:r>
              <a:rPr lang="uk-UA" b="1" dirty="0" smtClean="0">
                <a:solidFill>
                  <a:srgbClr val="7030A0"/>
                </a:solidFill>
              </a:rPr>
              <a:t>МІКРООРГАНІЗМІВ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dirty="0" smtClean="0"/>
              <a:t>ГІДРОЛАЗИ АДАПТИВНІ  ЕКЗОФЕРМЕНТИ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2.ОКСИДОРЕДУКТАЗИ       </a:t>
            </a:r>
            <a:r>
              <a:rPr lang="uk-UA" dirty="0"/>
              <a:t>КОНСТИТУТИВНІ              ЕНДОФЕРМЕНТИ</a:t>
            </a:r>
          </a:p>
          <a:p>
            <a:pPr marL="0" indent="0">
              <a:buNone/>
            </a:pPr>
            <a:r>
              <a:rPr lang="uk-UA" dirty="0" smtClean="0"/>
              <a:t>3.ІЗОМЕРАЗИ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4.ТРАНСФЕРАЗИ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5.ЛІАЗИ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6.ЛІГАЗИ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67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C0000"/>
                </a:solidFill>
              </a:rPr>
              <a:t>ФЕРМЕНТИ МІКРООРГАНІЗМІВ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99538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33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Розмноження бактерій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uk-UA" dirty="0" smtClean="0"/>
          </a:p>
          <a:p>
            <a:pPr algn="r"/>
            <a:endParaRPr lang="uk-UA" dirty="0"/>
          </a:p>
          <a:p>
            <a:pPr algn="r"/>
            <a:endParaRPr lang="uk-UA" dirty="0" smtClean="0"/>
          </a:p>
          <a:p>
            <a:pPr algn="r"/>
            <a:r>
              <a:rPr lang="uk-UA" dirty="0" smtClean="0"/>
              <a:t>Поділ бактерії навпіл </a:t>
            </a:r>
          </a:p>
          <a:p>
            <a:pPr marL="0" indent="0" algn="r">
              <a:buNone/>
            </a:pPr>
            <a:r>
              <a:rPr lang="uk-UA" dirty="0" smtClean="0"/>
              <a:t>через 20 – 30 хв</a:t>
            </a:r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 smtClean="0"/>
              <a:t>Причини загибелі: сухе повітря, кип'ятіння, замороження тощо.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7799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5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Хімічний склад бактеріальної клітини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Суха речовина                   Полімерні сполуки                     Елементи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" y="1916832"/>
            <a:ext cx="8805672" cy="46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Фази розмноження бактерій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6126"/>
            <a:ext cx="576064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1. лаг-фаза</a:t>
            </a:r>
          </a:p>
          <a:p>
            <a:r>
              <a:rPr lang="uk-UA" dirty="0" smtClean="0"/>
              <a:t>2. фаза логарифмічного росту</a:t>
            </a:r>
          </a:p>
          <a:p>
            <a:r>
              <a:rPr lang="uk-UA" dirty="0" smtClean="0"/>
              <a:t>3. стаціонарна фаза</a:t>
            </a:r>
          </a:p>
          <a:p>
            <a:r>
              <a:rPr lang="uk-UA" dirty="0" smtClean="0"/>
              <a:t>4. фаза відмирання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39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Ріст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бактерій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антагоністичними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властивостями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азмножение бактерий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099175"/>
          </a:xfrm>
        </p:spPr>
      </p:pic>
    </p:spTree>
    <p:extLst>
      <p:ext uri="{BB962C8B-B14F-4D97-AF65-F5344CB8AC3E}">
        <p14:creationId xmlns:p14="http://schemas.microsoft.com/office/powerpoint/2010/main" val="2137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Домашнє завдання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3600" b="1" dirty="0"/>
              <a:t>В. П. </a:t>
            </a:r>
            <a:r>
              <a:rPr lang="ru-RU" sz="3600" b="1" dirty="0" smtClean="0"/>
              <a:t>Постой. </a:t>
            </a:r>
            <a:r>
              <a:rPr lang="ru-RU" sz="3600" b="1" dirty="0" err="1"/>
              <a:t>Епізоотологія</a:t>
            </a:r>
            <a:r>
              <a:rPr lang="ru-RU" sz="3600" b="1" dirty="0"/>
              <a:t> з </a:t>
            </a:r>
            <a:r>
              <a:rPr lang="ru-RU" sz="3600" b="1" dirty="0" err="1"/>
              <a:t>мікробіологією</a:t>
            </a:r>
            <a:r>
              <a:rPr lang="ru-RU" sz="3600" b="1" dirty="0"/>
              <a:t>, </a:t>
            </a:r>
            <a:r>
              <a:rPr lang="ru-RU" sz="3600" b="1" smtClean="0"/>
              <a:t>с.29 – </a:t>
            </a:r>
            <a:r>
              <a:rPr lang="ru-RU" sz="3600" b="1" dirty="0" smtClean="0"/>
              <a:t>34</a:t>
            </a:r>
            <a:endParaRPr lang="ru-RU" sz="3600" b="1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7" y="3346296"/>
            <a:ext cx="327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9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Живлення бактерій</a:t>
            </a:r>
            <a:endParaRPr lang="uk-UA" sz="4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0077841"/>
              </p:ext>
            </p:extLst>
          </p:nvPr>
        </p:nvGraphicFramePr>
        <p:xfrm>
          <a:off x="323528" y="1484784"/>
          <a:ext cx="8280920" cy="4677492"/>
        </p:xfrm>
        <a:graphic>
          <a:graphicData uri="http://schemas.openxmlformats.org/drawingml/2006/table">
            <a:tbl>
              <a:tblPr/>
              <a:tblGrid>
                <a:gridCol w="2986247"/>
                <a:gridCol w="5294673"/>
              </a:tblGrid>
              <a:tr h="731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/>
                        </a:rPr>
                        <a:t>Джерело живлення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/>
                        </a:rPr>
                        <a:t>Групи  м</a:t>
                      </a:r>
                      <a:r>
                        <a:rPr lang="en-US" sz="2800">
                          <a:effectLst/>
                          <a:latin typeface="Times New Roman"/>
                        </a:rPr>
                        <a:t>i</a:t>
                      </a:r>
                      <a:r>
                        <a:rPr lang="uk-UA" sz="2800">
                          <a:effectLst/>
                          <a:latin typeface="Times New Roman"/>
                        </a:rPr>
                        <a:t>кроорган</a:t>
                      </a:r>
                      <a:r>
                        <a:rPr lang="en-US" sz="2800">
                          <a:effectLst/>
                          <a:latin typeface="Times New Roman"/>
                        </a:rPr>
                        <a:t>i</a:t>
                      </a:r>
                      <a:r>
                        <a:rPr lang="uk-UA" sz="2800">
                          <a:effectLst/>
                          <a:latin typeface="Times New Roman"/>
                        </a:rPr>
                        <a:t>зм</a:t>
                      </a:r>
                      <a:r>
                        <a:rPr lang="en-US" sz="2800">
                          <a:effectLst/>
                          <a:latin typeface="Times New Roman"/>
                        </a:rPr>
                        <a:t>i</a:t>
                      </a:r>
                      <a:r>
                        <a:rPr lang="uk-UA" sz="2800">
                          <a:effectLst/>
                          <a:latin typeface="Times New Roman"/>
                        </a:rPr>
                        <a:t>в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44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/>
                        </a:rPr>
                        <a:t>Вуглець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/>
                        </a:rPr>
                        <a:t>Автотрофи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/>
                        </a:rPr>
                        <a:t>Гетеротрофи</a:t>
                      </a:r>
                      <a:endParaRPr lang="uk-UA" sz="2800" dirty="0">
                        <a:effectLst/>
                        <a:latin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44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/>
                        </a:rPr>
                        <a:t>Енерг</a:t>
                      </a:r>
                      <a:r>
                        <a:rPr lang="en-US" sz="2800" dirty="0" err="1">
                          <a:effectLst/>
                          <a:latin typeface="Times New Roman"/>
                        </a:rPr>
                        <a:t>i</a:t>
                      </a:r>
                      <a:r>
                        <a:rPr lang="uk-UA" sz="2800" dirty="0">
                          <a:effectLst/>
                          <a:latin typeface="Times New Roman"/>
                        </a:rPr>
                        <a:t>я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/>
                        </a:rPr>
                        <a:t>Фототрофи</a:t>
                      </a:r>
                      <a:endParaRPr lang="uk-UA" sz="2800" dirty="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/>
                        </a:rPr>
                        <a:t>Хемотрофи</a:t>
                      </a:r>
                      <a:endParaRPr lang="uk-UA" sz="2800" dirty="0">
                        <a:effectLst/>
                        <a:latin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44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/>
                        </a:rPr>
                        <a:t>Донори електрон</a:t>
                      </a:r>
                      <a:r>
                        <a:rPr lang="en-US" sz="2800">
                          <a:effectLst/>
                          <a:latin typeface="Times New Roman"/>
                        </a:rPr>
                        <a:t>i</a:t>
                      </a:r>
                      <a:r>
                        <a:rPr lang="uk-UA" sz="2800">
                          <a:effectLst/>
                          <a:latin typeface="Times New Roman"/>
                        </a:rPr>
                        <a:t>в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/>
                        </a:rPr>
                        <a:t>Літотрофи</a:t>
                      </a:r>
                      <a:endParaRPr lang="uk-UA" sz="2800" dirty="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/>
                        </a:rPr>
                        <a:t>Органотрофи</a:t>
                      </a:r>
                      <a:endParaRPr lang="uk-UA" sz="2800" dirty="0">
                        <a:effectLst/>
                        <a:latin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2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Основні механізми живлення бактерій</a:t>
            </a:r>
            <a:r>
              <a:rPr lang="uk-UA" dirty="0" smtClean="0">
                <a:solidFill>
                  <a:srgbClr val="00B050"/>
                </a:solidFill>
              </a:rPr>
              <a:t>: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                 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Пасивна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дифузія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2.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                 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Полегшена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дифузія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3.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                 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Активний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транспорт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4.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                 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Транслокація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хімічних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груп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5.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                 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Іонний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транспорт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60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Мембранний транспорт</a:t>
            </a:r>
            <a:endParaRPr lang="uk-UA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0" y="1527175"/>
            <a:ext cx="79930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8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ПАСИВНИЙ ТРАНСПОРТ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53876"/>
            <a:ext cx="4038600" cy="39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02435"/>
            <a:ext cx="4038600" cy="461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9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Полегшена дифузія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G:\Методична вказівка до практичного заняття № 3_files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АКТИВНИЙ ТРАНСПОРТ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91" y="1527175"/>
            <a:ext cx="48033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ЕНДОЦИТОЗ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" y="1916832"/>
            <a:ext cx="8796614" cy="3949448"/>
          </a:xfrm>
        </p:spPr>
      </p:pic>
    </p:spTree>
    <p:extLst>
      <p:ext uri="{BB962C8B-B14F-4D97-AF65-F5344CB8AC3E}">
        <p14:creationId xmlns:p14="http://schemas.microsoft.com/office/powerpoint/2010/main" val="3940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392</TotalTime>
  <Words>350</Words>
  <Application>Microsoft Office PowerPoint</Application>
  <PresentationFormat>Экран (4:3)</PresentationFormat>
  <Paragraphs>93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Georgia</vt:lpstr>
      <vt:lpstr>Times New Roman</vt:lpstr>
      <vt:lpstr>Wingdings</vt:lpstr>
      <vt:lpstr>Wingdings 2</vt:lpstr>
      <vt:lpstr>Официальная</vt:lpstr>
      <vt:lpstr>Золотоніський технікум ветеринарної медицини БНАУ</vt:lpstr>
      <vt:lpstr>Хімічний склад бактеріальної клітини</vt:lpstr>
      <vt:lpstr>Живлення бактерій</vt:lpstr>
      <vt:lpstr>Основні механізми живлення бактерій:</vt:lpstr>
      <vt:lpstr>Мембранний транспорт</vt:lpstr>
      <vt:lpstr>ПАСИВНИЙ ТРАНСПОРТ</vt:lpstr>
      <vt:lpstr>Полегшена дифузія</vt:lpstr>
      <vt:lpstr>АКТИВНИЙ ТРАНСПОРТ</vt:lpstr>
      <vt:lpstr>ЕНДОЦИТОЗ</vt:lpstr>
      <vt:lpstr>Потрапляння мікроорганізмів через клітинну стінку</vt:lpstr>
      <vt:lpstr>ЕКЗОЦИТОЗ</vt:lpstr>
      <vt:lpstr>               Механізми отримання енегрії:  1. Фотофосфорилювання  2. Бродіння 3. Дихання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ФЕРМЕНТИ МІКРООРГАНІЗМІВ</vt:lpstr>
      <vt:lpstr>ФЕРМЕНТИ МІКРООРГАНІЗМІВ</vt:lpstr>
      <vt:lpstr>Розмноження бактерій</vt:lpstr>
      <vt:lpstr>Фази розмноження бактерій</vt:lpstr>
      <vt:lpstr>Ріст бактерій з антагоністичними властивостями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Золотоніський технікум ветеринарної медицини БНАУ</dc:title>
  <dc:creator>Ольга Олегівна</dc:creator>
  <cp:lastModifiedBy>Юля</cp:lastModifiedBy>
  <cp:revision>21</cp:revision>
  <dcterms:created xsi:type="dcterms:W3CDTF">2014-05-10T19:23:09Z</dcterms:created>
  <dcterms:modified xsi:type="dcterms:W3CDTF">2016-04-06T06:55:00Z</dcterms:modified>
</cp:coreProperties>
</file>