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1" r:id="rId6"/>
    <p:sldId id="263" r:id="rId7"/>
    <p:sldId id="264" r:id="rId8"/>
    <p:sldId id="265" r:id="rId9"/>
    <p:sldId id="266" r:id="rId10"/>
    <p:sldId id="262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5794-2976-4F1A-BA53-8F541BCEBD0F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834ED-8AE6-4E06-86DD-A69CA2C0A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4E36A-835C-431C-BA00-D10D10F9EDAA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DBFCF-C84A-4FD3-B144-E6448C835E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9F08F-B4FF-4DE7-8648-19DFC1145574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5FA9-C228-4423-B11E-74196F918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1003A-5355-4D79-82E7-33A812A6F5A2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407F5-5274-48C2-9F80-6B35DE1E4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5C3FE-BE54-4B14-A4F8-5F92B2D935D0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90AC-5873-49AB-BB8B-930A96C4D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DC559-99EB-4AC8-ABD9-73DE27B2D384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5D940-7874-47EF-9698-49DFE8F3C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7C4DB-F8F3-40CF-8278-8F5E9FD25AD6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75B48-8F6A-46C2-B938-305B6098E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14EFB-60E7-4CBF-AFFB-D0B6A7E0C497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C6100-9CF6-4289-8CDB-AEA7D601D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BDDBB-F64A-4CF0-A799-689A0412A425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474A-E6FF-4938-A3FB-43B1B4481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AE9B6-4BCB-40EF-BBD7-2DD28B79A8A9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4A2DD-BA18-447F-BEC8-1C367C1ED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67BA1-A96C-4494-9F8F-5F729334ADC7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EC932-175B-4A53-803B-DED39F8CD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10B898-59EB-4231-B76B-52D23D6981E1}" type="datetimeFigureOut">
              <a:rPr lang="ru-RU"/>
              <a:pPr>
                <a:defRPr/>
              </a:pPr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FD4C6D-0B04-4AB1-94B5-A3B922DD8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29614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Грип</a:t>
            </a:r>
            <a:r>
              <a:rPr lang="ru-RU" dirty="0" smtClean="0"/>
              <a:t> свиней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лат. – </a:t>
            </a:r>
            <a:r>
              <a:rPr lang="en-US" dirty="0" smtClean="0"/>
              <a:t>Influenza </a:t>
            </a:r>
            <a:r>
              <a:rPr lang="en-US" dirty="0" err="1" smtClean="0"/>
              <a:t>suis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C:\Users\Stacy Rain\Desktop\презентация\_1357511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63938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4" descr="C:\Users\Stacy Rain\Desktop\презентация\1x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88913"/>
            <a:ext cx="4897437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C:\Users\Stacy Rain\Desktop\презентация\mainNews-210x210-f56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189288"/>
            <a:ext cx="5148263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C:\Users\Stacy Rain\Desktop\презентация\default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4292600"/>
            <a:ext cx="324485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 </a:t>
            </a:r>
            <a:r>
              <a:rPr lang="ru-RU" dirty="0" err="1" smtClean="0"/>
              <a:t>господарствах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хорошими </a:t>
            </a:r>
            <a:r>
              <a:rPr lang="ru-RU" dirty="0" err="1" smtClean="0"/>
              <a:t>умовами</a:t>
            </a:r>
            <a:r>
              <a:rPr lang="ru-RU" dirty="0" smtClean="0"/>
              <a:t> </a:t>
            </a:r>
            <a:r>
              <a:rPr lang="ru-RU" dirty="0" err="1" smtClean="0"/>
              <a:t>утримання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годівлі</a:t>
            </a:r>
            <a:r>
              <a:rPr lang="ru-RU" dirty="0" smtClean="0"/>
              <a:t> у </a:t>
            </a:r>
            <a:r>
              <a:rPr lang="ru-RU" dirty="0" err="1" smtClean="0"/>
              <a:t>свинопоголів'я</a:t>
            </a:r>
            <a:r>
              <a:rPr lang="ru-RU" dirty="0" smtClean="0"/>
              <a:t> </a:t>
            </a:r>
            <a:r>
              <a:rPr lang="ru-RU" dirty="0" err="1" smtClean="0"/>
              <a:t>можливо</a:t>
            </a:r>
            <a:r>
              <a:rPr lang="ru-RU" dirty="0" smtClean="0"/>
              <a:t> </a:t>
            </a:r>
            <a:r>
              <a:rPr lang="ru-RU" dirty="0" err="1" smtClean="0"/>
              <a:t>атиповий</a:t>
            </a:r>
            <a:r>
              <a:rPr lang="ru-RU" dirty="0" smtClean="0"/>
              <a:t> </a:t>
            </a:r>
            <a:r>
              <a:rPr lang="ru-RU" dirty="0" err="1" smtClean="0"/>
              <a:t>перебіг</a:t>
            </a:r>
            <a:r>
              <a:rPr lang="ru-RU" dirty="0" smtClean="0"/>
              <a:t>. У </a:t>
            </a:r>
            <a:r>
              <a:rPr lang="ru-RU" dirty="0" err="1" smtClean="0"/>
              <a:t>інфікованих</a:t>
            </a:r>
            <a:r>
              <a:rPr lang="ru-RU" dirty="0" smtClean="0"/>
              <a:t> свиней температура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в межах </a:t>
            </a:r>
            <a:r>
              <a:rPr lang="ru-RU" dirty="0" err="1" smtClean="0"/>
              <a:t>норми</a:t>
            </a:r>
            <a:r>
              <a:rPr lang="ru-RU" dirty="0" smtClean="0"/>
              <a:t>, але </a:t>
            </a:r>
            <a:r>
              <a:rPr lang="ru-RU" dirty="0" err="1" smtClean="0"/>
              <a:t>відзначаються</a:t>
            </a:r>
            <a:r>
              <a:rPr lang="ru-RU" dirty="0" smtClean="0"/>
              <a:t> </a:t>
            </a:r>
            <a:r>
              <a:rPr lang="ru-RU" dirty="0" err="1" smtClean="0"/>
              <a:t>кон'юнктивіти</a:t>
            </a:r>
            <a:r>
              <a:rPr lang="ru-RU" dirty="0" smtClean="0"/>
              <a:t>, </a:t>
            </a:r>
            <a:r>
              <a:rPr lang="ru-RU" dirty="0" err="1" smtClean="0"/>
              <a:t>риніти</a:t>
            </a:r>
            <a:r>
              <a:rPr lang="ru-RU" dirty="0" smtClean="0"/>
              <a:t> і </a:t>
            </a:r>
            <a:r>
              <a:rPr lang="ru-RU" dirty="0" err="1" smtClean="0"/>
              <a:t>сухий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проходить кашель. </a:t>
            </a:r>
            <a:r>
              <a:rPr lang="ru-RU" dirty="0" err="1" smtClean="0"/>
              <a:t>Хворі</a:t>
            </a:r>
            <a:r>
              <a:rPr lang="ru-RU" dirty="0" smtClean="0"/>
              <a:t> </a:t>
            </a:r>
            <a:r>
              <a:rPr lang="ru-RU" dirty="0" err="1" smtClean="0"/>
              <a:t>видужують</a:t>
            </a:r>
            <a:r>
              <a:rPr lang="ru-RU" dirty="0" smtClean="0"/>
              <a:t> </a:t>
            </a:r>
            <a:r>
              <a:rPr lang="ru-RU" dirty="0" err="1" smtClean="0"/>
              <a:t>упродовж</a:t>
            </a:r>
            <a:r>
              <a:rPr lang="ru-RU" dirty="0" smtClean="0"/>
              <a:t> </a:t>
            </a:r>
            <a:r>
              <a:rPr lang="ru-RU" dirty="0" smtClean="0"/>
              <a:t>3 </a:t>
            </a:r>
            <a:r>
              <a:rPr lang="ru-RU" dirty="0" smtClean="0"/>
              <a:t>– </a:t>
            </a:r>
            <a:r>
              <a:rPr lang="ru-RU" dirty="0" smtClean="0"/>
              <a:t>6 </a:t>
            </a:r>
            <a:r>
              <a:rPr lang="ru-RU" dirty="0" err="1" smtClean="0"/>
              <a:t>днів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59735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800" dirty="0" smtClean="0"/>
              <a:t>Патолого-</a:t>
            </a:r>
            <a:r>
              <a:rPr lang="ru-RU" sz="3800" dirty="0" err="1" smtClean="0"/>
              <a:t>анатомічні</a:t>
            </a:r>
            <a:r>
              <a:rPr lang="ru-RU" sz="3800" dirty="0" smtClean="0"/>
              <a:t> </a:t>
            </a:r>
            <a:r>
              <a:rPr lang="ru-RU" sz="3800" dirty="0" err="1" smtClean="0"/>
              <a:t>ознаки</a:t>
            </a: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При </a:t>
            </a:r>
            <a:r>
              <a:rPr lang="ru-RU" sz="3800" dirty="0" err="1" smtClean="0"/>
              <a:t>гострому</a:t>
            </a:r>
            <a:r>
              <a:rPr lang="ru-RU" sz="3800" dirty="0" smtClean="0"/>
              <a:t> </a:t>
            </a:r>
            <a:r>
              <a:rPr lang="ru-RU" sz="3800" dirty="0" err="1" smtClean="0"/>
              <a:t>перебігу</a:t>
            </a:r>
            <a:r>
              <a:rPr lang="ru-RU" sz="3800" dirty="0" smtClean="0"/>
              <a:t> на </a:t>
            </a:r>
            <a:r>
              <a:rPr lang="ru-RU" sz="3800" dirty="0" err="1" smtClean="0"/>
              <a:t>шкірних</a:t>
            </a:r>
            <a:r>
              <a:rPr lang="ru-RU" sz="3800" dirty="0" smtClean="0"/>
              <a:t> </a:t>
            </a:r>
            <a:r>
              <a:rPr lang="ru-RU" sz="3800" dirty="0" err="1" smtClean="0"/>
              <a:t>покривах</a:t>
            </a:r>
            <a:r>
              <a:rPr lang="ru-RU" sz="3800" dirty="0" smtClean="0"/>
              <a:t> часто </a:t>
            </a:r>
            <a:r>
              <a:rPr lang="ru-RU" sz="3800" dirty="0" err="1" smtClean="0"/>
              <a:t>виявляють</a:t>
            </a:r>
            <a:r>
              <a:rPr lang="ru-RU" sz="3800" dirty="0" smtClean="0"/>
              <a:t> </a:t>
            </a:r>
            <a:r>
              <a:rPr lang="ru-RU" sz="3800" dirty="0" err="1" smtClean="0"/>
              <a:t>екзематозні</a:t>
            </a:r>
            <a:r>
              <a:rPr lang="ru-RU" sz="3800" dirty="0" smtClean="0"/>
              <a:t> </a:t>
            </a:r>
            <a:r>
              <a:rPr lang="ru-RU" sz="3800" dirty="0" err="1" smtClean="0"/>
              <a:t>виразки</a:t>
            </a:r>
            <a:r>
              <a:rPr lang="ru-RU" sz="3800" dirty="0" smtClean="0"/>
              <a:t>,  </a:t>
            </a:r>
            <a:r>
              <a:rPr lang="ru-RU" sz="3800" dirty="0" err="1" smtClean="0"/>
              <a:t>живіт</a:t>
            </a:r>
            <a:r>
              <a:rPr lang="ru-RU" sz="3800" dirty="0" smtClean="0"/>
              <a:t>, </a:t>
            </a:r>
            <a:r>
              <a:rPr lang="ru-RU" sz="3800" dirty="0" err="1" smtClean="0"/>
              <a:t>копитця</a:t>
            </a:r>
            <a:r>
              <a:rPr lang="ru-RU" sz="3800" dirty="0" smtClean="0"/>
              <a:t>, </a:t>
            </a:r>
            <a:r>
              <a:rPr lang="ru-RU" sz="3800" dirty="0" err="1" smtClean="0"/>
              <a:t>шкіра</a:t>
            </a:r>
            <a:r>
              <a:rPr lang="ru-RU" sz="3800" dirty="0" smtClean="0"/>
              <a:t> </a:t>
            </a:r>
            <a:r>
              <a:rPr lang="ru-RU" sz="3800" dirty="0" err="1" smtClean="0"/>
              <a:t>вух</a:t>
            </a:r>
            <a:r>
              <a:rPr lang="ru-RU" sz="3800" dirty="0" smtClean="0"/>
              <a:t> синюшна. </a:t>
            </a:r>
            <a:r>
              <a:rPr lang="ru-RU" sz="3800" dirty="0" smtClean="0"/>
              <a:t>У </a:t>
            </a:r>
            <a:r>
              <a:rPr lang="ru-RU" sz="3800" dirty="0" err="1" smtClean="0"/>
              <a:t>грудній</a:t>
            </a:r>
            <a:r>
              <a:rPr lang="ru-RU" sz="3800" dirty="0" smtClean="0"/>
              <a:t> </a:t>
            </a:r>
            <a:r>
              <a:rPr lang="ru-RU" sz="3800" dirty="0" err="1" smtClean="0"/>
              <a:t>порожнині</a:t>
            </a:r>
            <a:r>
              <a:rPr lang="ru-RU" sz="3800" dirty="0" smtClean="0"/>
              <a:t>, </a:t>
            </a:r>
            <a:r>
              <a:rPr lang="ru-RU" sz="3800" dirty="0" smtClean="0"/>
              <a:t>бронхах </a:t>
            </a:r>
            <a:r>
              <a:rPr lang="ru-RU" sz="3800" dirty="0" smtClean="0"/>
              <a:t>і </a:t>
            </a:r>
            <a:r>
              <a:rPr lang="ru-RU" sz="3800" dirty="0" err="1" smtClean="0"/>
              <a:t>бронхіолах</a:t>
            </a:r>
            <a:r>
              <a:rPr lang="ru-RU" sz="3800" dirty="0" smtClean="0"/>
              <a:t> </a:t>
            </a:r>
            <a:r>
              <a:rPr lang="ru-RU" sz="3800" dirty="0" err="1" smtClean="0"/>
              <a:t>міститься</a:t>
            </a:r>
            <a:r>
              <a:rPr lang="ru-RU" sz="3800" dirty="0" smtClean="0"/>
              <a:t> </a:t>
            </a:r>
            <a:r>
              <a:rPr lang="ru-RU" sz="3800" dirty="0" err="1" smtClean="0"/>
              <a:t>серозна</a:t>
            </a:r>
            <a:r>
              <a:rPr lang="ru-RU" sz="3800" dirty="0" smtClean="0"/>
              <a:t> </a:t>
            </a:r>
            <a:r>
              <a:rPr lang="ru-RU" sz="3800" dirty="0" err="1" smtClean="0"/>
              <a:t>кров’янистая</a:t>
            </a:r>
            <a:r>
              <a:rPr lang="ru-RU" sz="3800" dirty="0" smtClean="0"/>
              <a:t> </a:t>
            </a:r>
            <a:r>
              <a:rPr lang="ru-RU" sz="3800" dirty="0" err="1" smtClean="0"/>
              <a:t>рідина</a:t>
            </a:r>
            <a:r>
              <a:rPr lang="ru-RU" sz="3800" dirty="0" smtClean="0"/>
              <a:t>, </a:t>
            </a:r>
            <a:r>
              <a:rPr lang="ru-RU" sz="3800" dirty="0" err="1" smtClean="0"/>
              <a:t>слизова</a:t>
            </a:r>
            <a:r>
              <a:rPr lang="ru-RU" sz="3800" dirty="0" smtClean="0"/>
              <a:t> </a:t>
            </a:r>
            <a:r>
              <a:rPr lang="ru-RU" sz="3800" dirty="0" err="1" smtClean="0"/>
              <a:t>оболонка</a:t>
            </a:r>
            <a:r>
              <a:rPr lang="ru-RU" sz="3800" dirty="0" smtClean="0"/>
              <a:t> </a:t>
            </a:r>
            <a:r>
              <a:rPr lang="ru-RU" sz="3800" dirty="0" err="1" smtClean="0"/>
              <a:t>бронхів</a:t>
            </a:r>
            <a:r>
              <a:rPr lang="ru-RU" sz="3800" dirty="0" smtClean="0"/>
              <a:t> набрякла, </a:t>
            </a:r>
            <a:r>
              <a:rPr lang="ru-RU" sz="3800" dirty="0" err="1" smtClean="0"/>
              <a:t>гіперемована</a:t>
            </a:r>
            <a:r>
              <a:rPr lang="ru-RU" sz="3800" dirty="0" smtClean="0"/>
              <a:t>, </a:t>
            </a:r>
            <a:r>
              <a:rPr lang="ru-RU" sz="3800" dirty="0" err="1" smtClean="0"/>
              <a:t>іноді</a:t>
            </a:r>
            <a:r>
              <a:rPr lang="ru-RU" sz="3800" dirty="0" smtClean="0"/>
              <a:t> з </a:t>
            </a:r>
            <a:r>
              <a:rPr lang="ru-RU" sz="3800" dirty="0" err="1" smtClean="0"/>
              <a:t>крововиливами</a:t>
            </a:r>
            <a:r>
              <a:rPr lang="ru-RU" sz="3800" dirty="0" smtClean="0"/>
              <a:t>. На </a:t>
            </a:r>
            <a:r>
              <a:rPr lang="ru-RU" sz="3800" dirty="0" err="1" smtClean="0"/>
              <a:t>розрізі</a:t>
            </a:r>
            <a:r>
              <a:rPr lang="ru-RU" sz="3800" dirty="0" smtClean="0"/>
              <a:t> в бронхах видно </a:t>
            </a:r>
            <a:r>
              <a:rPr lang="ru-RU" sz="3800" dirty="0" err="1" smtClean="0"/>
              <a:t>слизові</a:t>
            </a:r>
            <a:r>
              <a:rPr lang="ru-RU" sz="3800" dirty="0" smtClean="0"/>
              <a:t> пробки, </a:t>
            </a:r>
            <a:r>
              <a:rPr lang="ru-RU" sz="3800" dirty="0" err="1" smtClean="0"/>
              <a:t>лімфатичні</a:t>
            </a:r>
            <a:r>
              <a:rPr lang="ru-RU" sz="3800" dirty="0" smtClean="0"/>
              <a:t> </a:t>
            </a:r>
            <a:r>
              <a:rPr lang="ru-RU" sz="3800" dirty="0" err="1" smtClean="0"/>
              <a:t>вузли</a:t>
            </a:r>
            <a:r>
              <a:rPr lang="ru-RU" sz="3800" dirty="0" smtClean="0"/>
              <a:t> </a:t>
            </a:r>
            <a:r>
              <a:rPr lang="ru-RU" sz="3800" dirty="0" err="1" smtClean="0"/>
              <a:t>збільшені</a:t>
            </a:r>
            <a:r>
              <a:rPr lang="ru-RU" sz="3800" dirty="0" smtClean="0"/>
              <a:t>, </a:t>
            </a:r>
            <a:r>
              <a:rPr lang="ru-RU" sz="3800" dirty="0" err="1" smtClean="0"/>
              <a:t>мають</a:t>
            </a:r>
            <a:r>
              <a:rPr lang="ru-RU" sz="3800" dirty="0" smtClean="0"/>
              <a:t> </a:t>
            </a:r>
            <a:r>
              <a:rPr lang="ru-RU" sz="3800" dirty="0" err="1" smtClean="0"/>
              <a:t>вогнища</a:t>
            </a:r>
            <a:r>
              <a:rPr lang="ru-RU" sz="3800" dirty="0" smtClean="0"/>
              <a:t> </a:t>
            </a:r>
            <a:r>
              <a:rPr lang="ru-RU" sz="3800" dirty="0" err="1" smtClean="0"/>
              <a:t>гіперемії</a:t>
            </a:r>
            <a:r>
              <a:rPr lang="ru-RU" sz="3800" dirty="0" smtClean="0"/>
              <a:t> </a:t>
            </a:r>
            <a:r>
              <a:rPr lang="ru-RU" sz="3800" dirty="0" err="1" smtClean="0"/>
              <a:t>і</a:t>
            </a:r>
            <a:r>
              <a:rPr lang="ru-RU" sz="3800" dirty="0" smtClean="0"/>
              <a:t> </a:t>
            </a:r>
            <a:r>
              <a:rPr lang="ru-RU" sz="3800" dirty="0" err="1" smtClean="0"/>
              <a:t>іноді</a:t>
            </a:r>
            <a:r>
              <a:rPr lang="ru-RU" sz="3800" dirty="0" smtClean="0"/>
              <a:t> </a:t>
            </a:r>
            <a:r>
              <a:rPr lang="ru-RU" sz="3800" dirty="0" err="1" smtClean="0"/>
              <a:t>крапкові</a:t>
            </a:r>
            <a:r>
              <a:rPr lang="ru-RU" sz="3800" dirty="0" smtClean="0"/>
              <a:t> </a:t>
            </a:r>
            <a:r>
              <a:rPr lang="ru-RU" sz="3800" dirty="0" err="1" smtClean="0"/>
              <a:t>крововиливи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800" dirty="0" err="1" smtClean="0"/>
              <a:t>Грип</a:t>
            </a:r>
            <a:r>
              <a:rPr lang="ru-RU" sz="3800" dirty="0" smtClean="0"/>
              <a:t> </a:t>
            </a:r>
            <a:r>
              <a:rPr lang="ru-RU" sz="3800" dirty="0" err="1" smtClean="0"/>
              <a:t>диференціюють</a:t>
            </a:r>
            <a:r>
              <a:rPr lang="ru-RU" sz="3800" dirty="0" smtClean="0"/>
              <a:t> </a:t>
            </a:r>
            <a:r>
              <a:rPr lang="ru-RU" sz="3800" dirty="0" err="1" smtClean="0"/>
              <a:t>від</a:t>
            </a:r>
            <a:r>
              <a:rPr lang="ru-RU" sz="3800" dirty="0" smtClean="0"/>
              <a:t> </a:t>
            </a:r>
            <a:r>
              <a:rPr lang="ru-RU" sz="3800" dirty="0" err="1" smtClean="0"/>
              <a:t>пастерельозу</a:t>
            </a:r>
            <a:r>
              <a:rPr lang="ru-RU" sz="3800" dirty="0" smtClean="0"/>
              <a:t>, </a:t>
            </a:r>
            <a:r>
              <a:rPr lang="ru-RU" sz="3800" dirty="0" err="1" smtClean="0"/>
              <a:t>сальмонельозу</a:t>
            </a:r>
            <a:r>
              <a:rPr lang="ru-RU" sz="3800" dirty="0" smtClean="0"/>
              <a:t>, </a:t>
            </a:r>
            <a:r>
              <a:rPr lang="ru-RU" sz="3800" dirty="0" err="1" smtClean="0"/>
              <a:t>класичної</a:t>
            </a:r>
            <a:r>
              <a:rPr lang="ru-RU" sz="3800" dirty="0" smtClean="0"/>
              <a:t> </a:t>
            </a:r>
            <a:r>
              <a:rPr lang="ru-RU" sz="3800" dirty="0" err="1" smtClean="0"/>
              <a:t>чуми</a:t>
            </a:r>
            <a:r>
              <a:rPr lang="ru-RU" sz="3800" dirty="0" smtClean="0"/>
              <a:t>, </a:t>
            </a:r>
            <a:r>
              <a:rPr lang="ru-RU" sz="3800" dirty="0" err="1" smtClean="0"/>
              <a:t>мікоплазменної</a:t>
            </a:r>
            <a:r>
              <a:rPr lang="ru-RU" sz="3800" dirty="0" smtClean="0"/>
              <a:t> та </a:t>
            </a:r>
            <a:r>
              <a:rPr lang="ru-RU" sz="3800" dirty="0" err="1" smtClean="0"/>
              <a:t>хламідійної</a:t>
            </a:r>
            <a:r>
              <a:rPr lang="ru-RU" sz="3800" dirty="0" smtClean="0"/>
              <a:t> </a:t>
            </a:r>
            <a:r>
              <a:rPr lang="ru-RU" sz="3800" dirty="0" err="1" smtClean="0"/>
              <a:t>пневмоній</a:t>
            </a:r>
            <a:r>
              <a:rPr lang="ru-RU" sz="3800" dirty="0" smtClean="0"/>
              <a:t>, гемофільозного полисерозиту </a:t>
            </a:r>
            <a:r>
              <a:rPr lang="ru-RU" sz="3800" dirty="0" err="1" smtClean="0"/>
              <a:t>і</a:t>
            </a:r>
            <a:r>
              <a:rPr lang="ru-RU" sz="3800" dirty="0" smtClean="0"/>
              <a:t> </a:t>
            </a:r>
            <a:r>
              <a:rPr lang="ru-RU" sz="3800" dirty="0" err="1" smtClean="0"/>
              <a:t>актинобацильозної</a:t>
            </a:r>
            <a:r>
              <a:rPr lang="ru-RU" sz="3800" dirty="0" smtClean="0"/>
              <a:t> </a:t>
            </a:r>
            <a:r>
              <a:rPr lang="ru-RU" sz="3800" dirty="0" err="1" smtClean="0"/>
              <a:t>плевропневмонії</a:t>
            </a:r>
            <a:r>
              <a:rPr lang="ru-RU" sz="3800" dirty="0" smtClean="0"/>
              <a:t> </a:t>
            </a:r>
            <a:r>
              <a:rPr lang="ru-RU" sz="3800" dirty="0" err="1" smtClean="0"/>
              <a:t>проведенням</a:t>
            </a:r>
            <a:r>
              <a:rPr lang="ru-RU" sz="3800" dirty="0" smtClean="0"/>
              <a:t> </a:t>
            </a:r>
            <a:r>
              <a:rPr lang="ru-RU" sz="3800" dirty="0" err="1" smtClean="0"/>
              <a:t>відповідних</a:t>
            </a:r>
            <a:r>
              <a:rPr lang="ru-RU" sz="3800" dirty="0" smtClean="0"/>
              <a:t> </a:t>
            </a:r>
            <a:r>
              <a:rPr lang="ru-RU" sz="3800" dirty="0" err="1" smtClean="0"/>
              <a:t>досліджень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5602" name="Picture 2" descr="C:\Users\Stacy Rain\Desktop\презентация\JAk_naikrashche_zastosovuvati_amoksicilin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4149725"/>
            <a:ext cx="56515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0263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висококонтагіозна</a:t>
            </a:r>
            <a:r>
              <a:rPr lang="ru-RU" dirty="0" smtClean="0"/>
              <a:t>, </a:t>
            </a:r>
            <a:r>
              <a:rPr lang="ru-RU" dirty="0" err="1" smtClean="0"/>
              <a:t>гостро</a:t>
            </a:r>
            <a:r>
              <a:rPr lang="ru-RU" dirty="0" smtClean="0"/>
              <a:t>- </a:t>
            </a:r>
            <a:r>
              <a:rPr lang="ru-RU" dirty="0" err="1" smtClean="0"/>
              <a:t>протікаюча</a:t>
            </a:r>
            <a:r>
              <a:rPr lang="ru-RU" dirty="0" smtClean="0"/>
              <a:t> хвороба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молодих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лихоманкою, </a:t>
            </a:r>
            <a:r>
              <a:rPr lang="ru-RU" dirty="0" err="1" smtClean="0"/>
              <a:t>катаральним</a:t>
            </a:r>
            <a:r>
              <a:rPr lang="ru-RU" dirty="0" smtClean="0"/>
              <a:t> </a:t>
            </a:r>
            <a:r>
              <a:rPr lang="ru-RU" dirty="0" err="1" smtClean="0"/>
              <a:t>запаленням</a:t>
            </a:r>
            <a:r>
              <a:rPr lang="ru-RU" dirty="0" smtClean="0"/>
              <a:t> </a:t>
            </a:r>
            <a:r>
              <a:rPr lang="ru-RU" dirty="0" err="1" smtClean="0"/>
              <a:t>слизових</a:t>
            </a:r>
            <a:r>
              <a:rPr lang="ru-RU" dirty="0" smtClean="0"/>
              <a:t> </a:t>
            </a:r>
            <a:r>
              <a:rPr lang="ru-RU" dirty="0" err="1" smtClean="0"/>
              <a:t>оболонок</a:t>
            </a:r>
            <a:r>
              <a:rPr lang="ru-RU" dirty="0" smtClean="0"/>
              <a:t> </a:t>
            </a:r>
            <a:r>
              <a:rPr lang="ru-RU" dirty="0" err="1" smtClean="0"/>
              <a:t>дихальних</a:t>
            </a:r>
            <a:r>
              <a:rPr lang="ru-RU" dirty="0" smtClean="0"/>
              <a:t> </a:t>
            </a:r>
            <a:r>
              <a:rPr lang="ru-RU" dirty="0" err="1" smtClean="0"/>
              <a:t>шляхів</a:t>
            </a:r>
            <a:r>
              <a:rPr lang="ru-RU" dirty="0" smtClean="0"/>
              <a:t>, </a:t>
            </a:r>
            <a:r>
              <a:rPr lang="ru-RU" dirty="0" err="1" smtClean="0"/>
              <a:t>кон'юнктиви</a:t>
            </a:r>
            <a:r>
              <a:rPr lang="ru-RU" dirty="0" smtClean="0"/>
              <a:t> і </a:t>
            </a:r>
            <a:r>
              <a:rPr lang="ru-RU" dirty="0" err="1" smtClean="0"/>
              <a:t>ураженням</a:t>
            </a:r>
            <a:r>
              <a:rPr lang="ru-RU" dirty="0" smtClean="0"/>
              <a:t> </a:t>
            </a:r>
            <a:r>
              <a:rPr lang="ru-RU" dirty="0" err="1" smtClean="0"/>
              <a:t>легень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3429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 err="1" smtClean="0"/>
              <a:t>Збудник</a:t>
            </a:r>
            <a:r>
              <a:rPr lang="ru-RU" dirty="0" smtClean="0"/>
              <a:t> - РНК-, </a:t>
            </a:r>
            <a:r>
              <a:rPr lang="ru-RU" dirty="0" err="1" smtClean="0"/>
              <a:t>гемаглютинуючий</a:t>
            </a:r>
            <a:r>
              <a:rPr lang="ru-RU" dirty="0" smtClean="0"/>
              <a:t> </a:t>
            </a:r>
            <a:r>
              <a:rPr lang="ru-RU" dirty="0" err="1" smtClean="0"/>
              <a:t>вірус</a:t>
            </a:r>
            <a:r>
              <a:rPr lang="ru-RU" dirty="0" smtClean="0"/>
              <a:t> </a:t>
            </a:r>
            <a:r>
              <a:rPr lang="ru-RU" dirty="0" err="1" smtClean="0"/>
              <a:t>розміром</a:t>
            </a:r>
            <a:r>
              <a:rPr lang="ru-RU" dirty="0" smtClean="0"/>
              <a:t> 70 – 120 нм з роду </a:t>
            </a:r>
            <a:r>
              <a:rPr lang="en-US" dirty="0" err="1" smtClean="0"/>
              <a:t>Orthomyxovirus</a:t>
            </a:r>
            <a:r>
              <a:rPr lang="en-US" dirty="0" smtClean="0"/>
              <a:t> </a:t>
            </a:r>
            <a:r>
              <a:rPr lang="ru-RU" dirty="0" smtClean="0"/>
              <a:t>типу А, </a:t>
            </a:r>
            <a:r>
              <a:rPr lang="ru-RU" dirty="0" err="1" smtClean="0"/>
              <a:t>сімейства</a:t>
            </a:r>
            <a:r>
              <a:rPr lang="ru-RU" dirty="0" smtClean="0"/>
              <a:t> </a:t>
            </a:r>
            <a:r>
              <a:rPr lang="en-US" dirty="0" err="1" smtClean="0"/>
              <a:t>Orthomyxoviridae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3213100"/>
            <a:ext cx="8229600" cy="29130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5363" name="Picture 2" descr="C:\Users\Stacy Rain\Desktop\презентация\1243595730_2015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42116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Stacy Rain\Desktop\презентация\1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4675" y="3500438"/>
            <a:ext cx="47593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 </a:t>
            </a:r>
            <a:r>
              <a:rPr lang="ru-RU" dirty="0" err="1" smtClean="0"/>
              <a:t>антигенну</a:t>
            </a:r>
            <a:r>
              <a:rPr lang="ru-RU" dirty="0" smtClean="0"/>
              <a:t> </a:t>
            </a:r>
            <a:r>
              <a:rPr lang="ru-RU" dirty="0" err="1" smtClean="0"/>
              <a:t>спорідненість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вірусами</a:t>
            </a:r>
            <a:r>
              <a:rPr lang="ru-RU" dirty="0" smtClean="0"/>
              <a:t> </a:t>
            </a:r>
            <a:r>
              <a:rPr lang="ru-RU" dirty="0" err="1" smtClean="0"/>
              <a:t>грипу</a:t>
            </a:r>
            <a:r>
              <a:rPr lang="ru-RU" dirty="0" smtClean="0"/>
              <a:t> свиней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вірусами</a:t>
            </a:r>
            <a:r>
              <a:rPr lang="ru-RU" dirty="0" smtClean="0"/>
              <a:t> типу А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7" name="Picture 3" descr="C:\Users\Stacy Rain\Desktop\презентация\image05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92375"/>
            <a:ext cx="84963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t="1296" r="5361" b="1806"/>
          <a:stretch/>
        </p:blipFill>
        <p:spPr bwMode="auto">
          <a:xfrm>
            <a:off x="467544" y="264682"/>
            <a:ext cx="7992888" cy="626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 </a:t>
            </a:r>
            <a:r>
              <a:rPr lang="ru-RU" dirty="0" err="1" smtClean="0"/>
              <a:t>лабораторних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до </a:t>
            </a:r>
            <a:r>
              <a:rPr lang="ru-RU" dirty="0" err="1" smtClean="0"/>
              <a:t>вірусу</a:t>
            </a:r>
            <a:r>
              <a:rPr lang="ru-RU" dirty="0" smtClean="0"/>
              <a:t> </a:t>
            </a:r>
            <a:r>
              <a:rPr lang="ru-RU" dirty="0" err="1" smtClean="0"/>
              <a:t>чутливі</a:t>
            </a:r>
            <a:r>
              <a:rPr lang="ru-RU" dirty="0" smtClean="0"/>
              <a:t> </a:t>
            </a:r>
            <a:r>
              <a:rPr lang="ru-RU" dirty="0" err="1" smtClean="0"/>
              <a:t>білі</a:t>
            </a:r>
            <a:r>
              <a:rPr lang="ru-RU" dirty="0" smtClean="0"/>
              <a:t> </a:t>
            </a:r>
            <a:r>
              <a:rPr lang="ru-RU" dirty="0" err="1" smtClean="0"/>
              <a:t>миші</a:t>
            </a:r>
            <a:r>
              <a:rPr lang="ru-RU" dirty="0" smtClean="0"/>
              <a:t>, </a:t>
            </a:r>
            <a:r>
              <a:rPr lang="ru-RU" dirty="0" err="1" smtClean="0"/>
              <a:t>щури</a:t>
            </a:r>
            <a:r>
              <a:rPr lang="ru-RU" dirty="0" smtClean="0"/>
              <a:t>, </a:t>
            </a:r>
            <a:r>
              <a:rPr lang="ru-RU" dirty="0" err="1" smtClean="0"/>
              <a:t>тхори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хом'яки</a:t>
            </a:r>
            <a:r>
              <a:rPr lang="ru-RU" dirty="0" smtClean="0"/>
              <a:t> при </a:t>
            </a:r>
            <a:r>
              <a:rPr lang="ru-RU" dirty="0" err="1" smtClean="0"/>
              <a:t>інтраназальному</a:t>
            </a:r>
            <a:r>
              <a:rPr lang="ru-RU" dirty="0" smtClean="0"/>
              <a:t> </a:t>
            </a:r>
            <a:r>
              <a:rPr lang="ru-RU" dirty="0" err="1" smtClean="0"/>
              <a:t>зараженні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 descr="C:\Users\Stacy Rain\Desktop\презентация\biologam-udalos-zarazit-myshej-ozhireniem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636838"/>
            <a:ext cx="640873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229600" cy="244827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400" dirty="0" err="1" smtClean="0"/>
              <a:t>Джерело</a:t>
            </a:r>
            <a:r>
              <a:rPr lang="ru-RU" sz="3400" dirty="0" smtClean="0"/>
              <a:t> </a:t>
            </a:r>
            <a:r>
              <a:rPr lang="ru-RU" sz="3400" dirty="0" err="1" smtClean="0"/>
              <a:t>збудника</a:t>
            </a:r>
            <a:r>
              <a:rPr lang="ru-RU" sz="3400" dirty="0" smtClean="0"/>
              <a:t> </a:t>
            </a:r>
            <a:r>
              <a:rPr lang="ru-RU" sz="3400" dirty="0" err="1" smtClean="0"/>
              <a:t>інфекції</a:t>
            </a:r>
            <a:r>
              <a:rPr lang="ru-RU" sz="3400" dirty="0" smtClean="0"/>
              <a:t> </a:t>
            </a:r>
            <a:r>
              <a:rPr lang="ru-RU" sz="3400" dirty="0" smtClean="0"/>
              <a:t>– </a:t>
            </a:r>
            <a:r>
              <a:rPr lang="ru-RU" sz="3400" dirty="0" err="1" smtClean="0"/>
              <a:t>хворі</a:t>
            </a:r>
            <a:r>
              <a:rPr lang="ru-RU" sz="3400" dirty="0" smtClean="0"/>
              <a:t> </a:t>
            </a:r>
            <a:r>
              <a:rPr lang="ru-RU" sz="3400" dirty="0" err="1" smtClean="0"/>
              <a:t>свині</a:t>
            </a:r>
            <a:r>
              <a:rPr lang="ru-RU" sz="3400" dirty="0" smtClean="0"/>
              <a:t> і </a:t>
            </a:r>
            <a:r>
              <a:rPr lang="ru-RU" sz="3400" dirty="0" err="1" smtClean="0"/>
              <a:t>вірусоносії</a:t>
            </a:r>
            <a:r>
              <a:rPr lang="ru-RU" sz="3400" dirty="0" smtClean="0"/>
              <a:t>. Вони </a:t>
            </a:r>
            <a:r>
              <a:rPr lang="ru-RU" sz="3400" dirty="0" err="1" smtClean="0"/>
              <a:t>виділяють</a:t>
            </a:r>
            <a:r>
              <a:rPr lang="ru-RU" sz="3400" dirty="0" smtClean="0"/>
              <a:t> </a:t>
            </a:r>
            <a:r>
              <a:rPr lang="ru-RU" sz="3400" dirty="0" err="1" smtClean="0"/>
              <a:t>вірус</a:t>
            </a:r>
            <a:r>
              <a:rPr lang="ru-RU" sz="3400" dirty="0" smtClean="0"/>
              <a:t> </a:t>
            </a:r>
            <a:r>
              <a:rPr lang="ru-RU" sz="3400" dirty="0" err="1" smtClean="0"/>
              <a:t>з</a:t>
            </a:r>
            <a:r>
              <a:rPr lang="ru-RU" sz="3400" dirty="0" smtClean="0"/>
              <a:t> </a:t>
            </a:r>
            <a:r>
              <a:rPr lang="ru-RU" sz="3400" dirty="0" err="1" smtClean="0"/>
              <a:t>витіканнями</a:t>
            </a:r>
            <a:r>
              <a:rPr lang="ru-RU" sz="3400" dirty="0" smtClean="0"/>
              <a:t> </a:t>
            </a:r>
            <a:r>
              <a:rPr lang="ru-RU" sz="3400" dirty="0" err="1" smtClean="0"/>
              <a:t>з</a:t>
            </a:r>
            <a:r>
              <a:rPr lang="ru-RU" sz="3400" dirty="0" smtClean="0"/>
              <a:t> носа, при </a:t>
            </a:r>
            <a:r>
              <a:rPr lang="ru-RU" sz="3400" dirty="0" err="1" smtClean="0"/>
              <a:t>чханні</a:t>
            </a:r>
            <a:r>
              <a:rPr lang="ru-RU" sz="3400" dirty="0" smtClean="0"/>
              <a:t>, </a:t>
            </a:r>
            <a:r>
              <a:rPr lang="ru-RU" sz="3400" dirty="0" err="1" smtClean="0"/>
              <a:t>кашлі</a:t>
            </a:r>
            <a:r>
              <a:rPr lang="ru-RU" sz="3400" dirty="0" smtClean="0"/>
              <a:t>. </a:t>
            </a:r>
            <a:r>
              <a:rPr lang="ru-RU" sz="3400" dirty="0" err="1" smtClean="0"/>
              <a:t>Здорові</a:t>
            </a:r>
            <a:r>
              <a:rPr lang="ru-RU" sz="3400" dirty="0" smtClean="0"/>
              <a:t> </a:t>
            </a:r>
            <a:r>
              <a:rPr lang="ru-RU" sz="3400" dirty="0" err="1" smtClean="0"/>
              <a:t>тварини</a:t>
            </a:r>
            <a:r>
              <a:rPr lang="ru-RU" sz="3400" dirty="0" smtClean="0"/>
              <a:t> </a:t>
            </a:r>
            <a:r>
              <a:rPr lang="ru-RU" sz="3400" dirty="0" err="1" smtClean="0"/>
              <a:t>заражаються</a:t>
            </a:r>
            <a:r>
              <a:rPr lang="ru-RU" sz="3400" dirty="0" smtClean="0"/>
              <a:t> </a:t>
            </a:r>
            <a:r>
              <a:rPr lang="ru-RU" sz="3400" dirty="0" err="1" smtClean="0"/>
              <a:t>аерогенно</a:t>
            </a:r>
            <a:r>
              <a:rPr lang="ru-RU" sz="3400" dirty="0" smtClean="0"/>
              <a:t>. </a:t>
            </a:r>
            <a:r>
              <a:rPr lang="ru-RU" sz="3400" dirty="0" err="1" smtClean="0"/>
              <a:t>Крім</a:t>
            </a:r>
            <a:r>
              <a:rPr lang="ru-RU" sz="3400" dirty="0" smtClean="0"/>
              <a:t> того, </a:t>
            </a:r>
            <a:r>
              <a:rPr lang="ru-RU" sz="3400" dirty="0" err="1" smtClean="0"/>
              <a:t>вірус</a:t>
            </a:r>
            <a:r>
              <a:rPr lang="ru-RU" sz="3400" dirty="0" smtClean="0"/>
              <a:t> </a:t>
            </a:r>
            <a:r>
              <a:rPr lang="ru-RU" sz="3400" dirty="0" err="1" smtClean="0"/>
              <a:t>грипу</a:t>
            </a:r>
            <a:r>
              <a:rPr lang="ru-RU" sz="3400" dirty="0" smtClean="0"/>
              <a:t> </a:t>
            </a:r>
            <a:r>
              <a:rPr lang="ru-RU" sz="3400" dirty="0" err="1" smtClean="0"/>
              <a:t>може</a:t>
            </a:r>
            <a:r>
              <a:rPr lang="ru-RU" sz="3400" dirty="0" smtClean="0"/>
              <a:t> </a:t>
            </a:r>
            <a:r>
              <a:rPr lang="ru-RU" sz="3400" dirty="0" err="1" smtClean="0"/>
              <a:t>передаватися</a:t>
            </a:r>
            <a:r>
              <a:rPr lang="ru-RU" sz="3400" dirty="0" smtClean="0"/>
              <a:t> і </a:t>
            </a:r>
            <a:r>
              <a:rPr lang="ru-RU" sz="3400" dirty="0" err="1" smtClean="0"/>
              <a:t>розповсюджуватися</a:t>
            </a:r>
            <a:r>
              <a:rPr lang="ru-RU" sz="3400" dirty="0" smtClean="0"/>
              <a:t> через </a:t>
            </a:r>
            <a:r>
              <a:rPr lang="ru-RU" sz="3400" dirty="0" err="1" smtClean="0"/>
              <a:t>яйця</a:t>
            </a:r>
            <a:r>
              <a:rPr lang="ru-RU" sz="3400" dirty="0" smtClean="0"/>
              <a:t> </a:t>
            </a:r>
            <a:r>
              <a:rPr lang="ru-RU" sz="3400" dirty="0" err="1" smtClean="0"/>
              <a:t>паразитуючих</a:t>
            </a:r>
            <a:r>
              <a:rPr lang="ru-RU" sz="3400" dirty="0" smtClean="0"/>
              <a:t> в </a:t>
            </a:r>
            <a:r>
              <a:rPr lang="ru-RU" sz="3400" dirty="0" err="1" smtClean="0"/>
              <a:t>легенях</a:t>
            </a:r>
            <a:r>
              <a:rPr lang="ru-RU" sz="3400" dirty="0" smtClean="0"/>
              <a:t> свиней </a:t>
            </a:r>
            <a:r>
              <a:rPr lang="ru-RU" sz="3400" dirty="0" err="1" smtClean="0"/>
              <a:t>стронгілід</a:t>
            </a:r>
            <a:r>
              <a:rPr lang="ru-RU" sz="3400" dirty="0" smtClean="0"/>
              <a:t>, цикл </a:t>
            </a:r>
            <a:r>
              <a:rPr lang="ru-RU" sz="3400" dirty="0" err="1" smtClean="0"/>
              <a:t>розвитку</a:t>
            </a:r>
            <a:r>
              <a:rPr lang="ru-RU" sz="3400" dirty="0" smtClean="0"/>
              <a:t> </a:t>
            </a:r>
            <a:r>
              <a:rPr lang="ru-RU" sz="3400" dirty="0" err="1" smtClean="0"/>
              <a:t>яких</a:t>
            </a:r>
            <a:r>
              <a:rPr lang="ru-RU" sz="3400" dirty="0" smtClean="0"/>
              <a:t> </a:t>
            </a:r>
            <a:r>
              <a:rPr lang="ru-RU" sz="3400" dirty="0" err="1" smtClean="0"/>
              <a:t>здійснюється</a:t>
            </a:r>
            <a:r>
              <a:rPr lang="ru-RU" sz="3400" dirty="0" smtClean="0"/>
              <a:t> за </a:t>
            </a:r>
            <a:r>
              <a:rPr lang="ru-RU" sz="3400" dirty="0" err="1" smtClean="0"/>
              <a:t>участю</a:t>
            </a:r>
            <a:r>
              <a:rPr lang="ru-RU" sz="3400" dirty="0" smtClean="0"/>
              <a:t> </a:t>
            </a:r>
            <a:r>
              <a:rPr lang="ru-RU" sz="3400" dirty="0" err="1" smtClean="0"/>
              <a:t>проміжного</a:t>
            </a:r>
            <a:r>
              <a:rPr lang="ru-RU" sz="3400" dirty="0" smtClean="0"/>
              <a:t> господаря </a:t>
            </a:r>
            <a:r>
              <a:rPr lang="ru-RU" sz="3400" dirty="0" smtClean="0"/>
              <a:t>– </a:t>
            </a:r>
            <a:r>
              <a:rPr lang="ru-RU" sz="3400" dirty="0" err="1" smtClean="0"/>
              <a:t>дощового</a:t>
            </a:r>
            <a:r>
              <a:rPr lang="ru-RU" sz="3400" dirty="0" smtClean="0"/>
              <a:t> черв</a:t>
            </a:r>
            <a:r>
              <a:rPr lang="en-US" sz="3400" dirty="0" smtClean="0"/>
              <a:t>’</a:t>
            </a:r>
            <a:r>
              <a:rPr lang="uk-UA" sz="3400" dirty="0" smtClean="0"/>
              <a:t>яка</a:t>
            </a:r>
            <a:r>
              <a:rPr lang="ru-RU" sz="3400" dirty="0" smtClean="0"/>
              <a:t>.</a:t>
            </a:r>
            <a:endParaRPr lang="ru-RU" sz="3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5699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при </a:t>
            </a:r>
            <a:r>
              <a:rPr lang="ru-RU" dirty="0" err="1" smtClean="0"/>
              <a:t>гострому</a:t>
            </a:r>
            <a:r>
              <a:rPr lang="ru-RU" dirty="0" smtClean="0"/>
              <a:t> </a:t>
            </a:r>
            <a:r>
              <a:rPr lang="ru-RU" dirty="0" err="1" smtClean="0"/>
              <a:t>перебігу</a:t>
            </a:r>
            <a:r>
              <a:rPr lang="ru-RU" dirty="0" smtClean="0"/>
              <a:t> до 10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dirty="0" smtClean="0"/>
              <a:t>12 </a:t>
            </a:r>
            <a:r>
              <a:rPr lang="ru-RU" dirty="0" err="1" smtClean="0"/>
              <a:t>днів</a:t>
            </a:r>
            <a:r>
              <a:rPr lang="ru-RU" dirty="0" smtClean="0"/>
              <a:t>. У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одужання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настати</a:t>
            </a:r>
            <a:r>
              <a:rPr lang="ru-RU" dirty="0" smtClean="0"/>
              <a:t> через 4 </a:t>
            </a:r>
            <a:r>
              <a:rPr lang="ru-RU" dirty="0"/>
              <a:t>–</a:t>
            </a:r>
            <a:r>
              <a:rPr lang="ru-RU" dirty="0" smtClean="0"/>
              <a:t> </a:t>
            </a:r>
            <a:r>
              <a:rPr lang="ru-RU" dirty="0" smtClean="0"/>
              <a:t>6 </a:t>
            </a:r>
            <a:r>
              <a:rPr lang="ru-RU" dirty="0" err="1" smtClean="0"/>
              <a:t>днів</a:t>
            </a:r>
            <a:r>
              <a:rPr lang="ru-RU" dirty="0" smtClean="0"/>
              <a:t>. </a:t>
            </a:r>
            <a:r>
              <a:rPr lang="ru-RU" dirty="0" err="1" smtClean="0"/>
              <a:t>Можливі</a:t>
            </a:r>
            <a:r>
              <a:rPr lang="ru-RU" dirty="0" smtClean="0"/>
              <a:t> </a:t>
            </a:r>
            <a:r>
              <a:rPr lang="ru-RU" dirty="0" err="1" smtClean="0"/>
              <a:t>рецидиви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Picture 2" descr="C:\Users\Stacy Rain\Desktop\презентация\img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284538"/>
            <a:ext cx="69850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685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При </a:t>
            </a:r>
            <a:r>
              <a:rPr lang="ru-RU" sz="4000" dirty="0" err="1" smtClean="0"/>
              <a:t>підгострому</a:t>
            </a:r>
            <a:r>
              <a:rPr lang="ru-RU" sz="4000" dirty="0" smtClean="0"/>
              <a:t> </a:t>
            </a:r>
            <a:r>
              <a:rPr lang="ru-RU" sz="4000" dirty="0" err="1" smtClean="0"/>
              <a:t>перебігу</a:t>
            </a:r>
            <a:r>
              <a:rPr lang="ru-RU" sz="4000" dirty="0" smtClean="0"/>
              <a:t> </a:t>
            </a:r>
            <a:r>
              <a:rPr lang="ru-RU" sz="4000" dirty="0" err="1" smtClean="0"/>
              <a:t>захворювання</a:t>
            </a:r>
            <a:r>
              <a:rPr lang="ru-RU" sz="4000" dirty="0" smtClean="0"/>
              <a:t> </a:t>
            </a:r>
            <a:r>
              <a:rPr lang="ru-RU" sz="4000" dirty="0" err="1" smtClean="0"/>
              <a:t>серед</a:t>
            </a:r>
            <a:r>
              <a:rPr lang="ru-RU" sz="4000" dirty="0" smtClean="0"/>
              <a:t> </a:t>
            </a:r>
            <a:r>
              <a:rPr lang="ru-RU" sz="4000" dirty="0" err="1" smtClean="0"/>
              <a:t>свинопоголів'я</a:t>
            </a:r>
            <a:r>
              <a:rPr lang="ru-RU" sz="4000" dirty="0" smtClean="0"/>
              <a:t> </a:t>
            </a:r>
            <a:r>
              <a:rPr lang="ru-RU" sz="4000" dirty="0" err="1" smtClean="0"/>
              <a:t>поширюється</a:t>
            </a:r>
            <a:r>
              <a:rPr lang="ru-RU" sz="4000" dirty="0" smtClean="0"/>
              <a:t> </a:t>
            </a:r>
            <a:r>
              <a:rPr lang="ru-RU" sz="4000" dirty="0" err="1" smtClean="0"/>
              <a:t>повільно</a:t>
            </a:r>
            <a:r>
              <a:rPr lang="ru-RU" sz="4000" dirty="0" smtClean="0"/>
              <a:t> </a:t>
            </a:r>
            <a:r>
              <a:rPr lang="ru-RU" sz="4000" dirty="0" err="1" smtClean="0"/>
              <a:t>з</a:t>
            </a:r>
            <a:r>
              <a:rPr lang="ru-RU" sz="4000" dirty="0" smtClean="0"/>
              <a:t> </a:t>
            </a:r>
            <a:r>
              <a:rPr lang="ru-RU" sz="4000" dirty="0" err="1" smtClean="0"/>
              <a:t>охопленням</a:t>
            </a:r>
            <a:r>
              <a:rPr lang="ru-RU" sz="4000" dirty="0" smtClean="0"/>
              <a:t> </a:t>
            </a:r>
            <a:r>
              <a:rPr lang="ru-RU" sz="4000" dirty="0" err="1" smtClean="0"/>
              <a:t>протягом</a:t>
            </a:r>
            <a:r>
              <a:rPr lang="ru-RU" sz="4000" dirty="0" smtClean="0"/>
              <a:t> </a:t>
            </a:r>
            <a:r>
              <a:rPr lang="ru-RU" sz="4000" dirty="0" err="1" smtClean="0"/>
              <a:t>декількох</a:t>
            </a:r>
            <a:r>
              <a:rPr lang="ru-RU" sz="4000" dirty="0" smtClean="0"/>
              <a:t> </a:t>
            </a:r>
            <a:r>
              <a:rPr lang="ru-RU" sz="4000" dirty="0" err="1" smtClean="0"/>
              <a:t>тижнів</a:t>
            </a:r>
            <a:r>
              <a:rPr lang="ru-RU" sz="4000" dirty="0" smtClean="0"/>
              <a:t> </a:t>
            </a:r>
            <a:r>
              <a:rPr lang="ru-RU" sz="4000" dirty="0" err="1" smtClean="0"/>
              <a:t>тварин</a:t>
            </a:r>
            <a:r>
              <a:rPr lang="ru-RU" sz="4000" dirty="0" smtClean="0"/>
              <a:t> </a:t>
            </a:r>
            <a:r>
              <a:rPr lang="ru-RU" sz="4000" dirty="0" err="1" smtClean="0"/>
              <a:t>усіх</a:t>
            </a:r>
            <a:r>
              <a:rPr lang="ru-RU" sz="4000" dirty="0" smtClean="0"/>
              <a:t> </a:t>
            </a:r>
            <a:r>
              <a:rPr lang="ru-RU" sz="4000" dirty="0" err="1" smtClean="0"/>
              <a:t>вікових</a:t>
            </a:r>
            <a:r>
              <a:rPr lang="ru-RU" sz="4000" dirty="0" smtClean="0"/>
              <a:t> </a:t>
            </a:r>
            <a:r>
              <a:rPr lang="ru-RU" sz="4000" dirty="0" err="1" smtClean="0"/>
              <a:t>груп</a:t>
            </a:r>
            <a:r>
              <a:rPr lang="ru-RU" sz="4000" dirty="0" smtClean="0"/>
              <a:t>. Часто хвороба </a:t>
            </a:r>
            <a:r>
              <a:rPr lang="ru-RU" sz="4000" dirty="0" err="1" smtClean="0"/>
              <a:t>ускладнюється</a:t>
            </a:r>
            <a:r>
              <a:rPr lang="ru-RU" sz="4000" dirty="0" smtClean="0"/>
              <a:t> </a:t>
            </a:r>
            <a:r>
              <a:rPr lang="ru-RU" sz="4000" dirty="0" err="1" smtClean="0"/>
              <a:t>вторинною</a:t>
            </a:r>
            <a:r>
              <a:rPr lang="ru-RU" sz="4000" dirty="0" smtClean="0"/>
              <a:t> </a:t>
            </a:r>
            <a:r>
              <a:rPr lang="ru-RU" sz="4000" dirty="0" err="1" smtClean="0"/>
              <a:t>мікрофлорою</a:t>
            </a:r>
            <a:r>
              <a:rPr lang="ru-RU" sz="4000" dirty="0" smtClean="0"/>
              <a:t>, </a:t>
            </a:r>
            <a:r>
              <a:rPr lang="ru-RU" sz="4000" dirty="0" err="1" smtClean="0"/>
              <a:t>і</a:t>
            </a:r>
            <a:r>
              <a:rPr lang="ru-RU" sz="4000" dirty="0" smtClean="0"/>
              <a:t> </a:t>
            </a:r>
            <a:r>
              <a:rPr lang="ru-RU" sz="4000" dirty="0" err="1" smtClean="0"/>
              <a:t>хворі</a:t>
            </a:r>
            <a:r>
              <a:rPr lang="ru-RU" sz="4000" dirty="0" smtClean="0"/>
              <a:t> гинуть </a:t>
            </a:r>
            <a:r>
              <a:rPr lang="ru-RU" sz="4000" dirty="0" err="1" smtClean="0"/>
              <a:t>або</a:t>
            </a:r>
            <a:r>
              <a:rPr lang="ru-RU" sz="4000" dirty="0" smtClean="0"/>
              <a:t> </a:t>
            </a:r>
            <a:r>
              <a:rPr lang="ru-RU" sz="4000" dirty="0" err="1" smtClean="0"/>
              <a:t>від</a:t>
            </a:r>
            <a:r>
              <a:rPr lang="ru-RU" sz="4000" dirty="0" smtClean="0"/>
              <a:t> </a:t>
            </a:r>
            <a:r>
              <a:rPr lang="ru-RU" sz="4000" dirty="0" err="1" smtClean="0"/>
              <a:t>сальмонельозу</a:t>
            </a:r>
            <a:r>
              <a:rPr lang="ru-RU" sz="4000" dirty="0" smtClean="0"/>
              <a:t> , </a:t>
            </a:r>
            <a:r>
              <a:rPr lang="ru-RU" sz="4000" dirty="0" err="1" smtClean="0"/>
              <a:t>або</a:t>
            </a:r>
            <a:r>
              <a:rPr lang="ru-RU" sz="4000" dirty="0" smtClean="0"/>
              <a:t> </a:t>
            </a:r>
            <a:r>
              <a:rPr lang="ru-RU" sz="4000" dirty="0" err="1" smtClean="0"/>
              <a:t>від</a:t>
            </a:r>
            <a:r>
              <a:rPr lang="ru-RU" sz="4000" dirty="0" smtClean="0"/>
              <a:t> </a:t>
            </a:r>
            <a:r>
              <a:rPr lang="ru-RU" sz="4000" dirty="0" err="1" smtClean="0"/>
              <a:t>пастерельозу</a:t>
            </a:r>
            <a:r>
              <a:rPr lang="ru-RU" sz="4000" dirty="0" smtClean="0"/>
              <a:t>, </a:t>
            </a:r>
            <a:r>
              <a:rPr lang="ru-RU" sz="4000" dirty="0" err="1" smtClean="0"/>
              <a:t>або</a:t>
            </a:r>
            <a:r>
              <a:rPr lang="ru-RU" sz="4000" dirty="0" smtClean="0"/>
              <a:t> </a:t>
            </a:r>
            <a:r>
              <a:rPr lang="ru-RU" sz="4000" dirty="0" err="1" smtClean="0"/>
              <a:t>від</a:t>
            </a:r>
            <a:r>
              <a:rPr lang="ru-RU" sz="4000" dirty="0" smtClean="0"/>
              <a:t> </a:t>
            </a:r>
            <a:r>
              <a:rPr lang="ru-RU" sz="4000" dirty="0" err="1" smtClean="0"/>
              <a:t>гемофільної</a:t>
            </a:r>
            <a:r>
              <a:rPr lang="ru-RU" sz="4000" dirty="0" smtClean="0"/>
              <a:t> </a:t>
            </a:r>
            <a:r>
              <a:rPr lang="ru-RU" sz="4000" dirty="0" err="1" smtClean="0"/>
              <a:t>інфекції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149</TotalTime>
  <Words>278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Грип свиней  лат. – Influenza suis</vt:lpstr>
      <vt:lpstr>висококонтагіозна, гостро- протікаюча хвороба переважно молодих тварин, що характеризується лихоманкою, катаральним запаленням слизових оболонок дихальних шляхів, кон'юнктиви і ураженням легень.</vt:lpstr>
      <vt:lpstr> Збудник - РНК-, гемаглютинуючий вірус розміром 70 – 120 нм з роду Orthomyxovirus типу А, сімейства Orthomyxoviridae.</vt:lpstr>
      <vt:lpstr> Встановлено антигенну спорідненість між вірусами грипу свиней і вірусами типу А людини і птахів.</vt:lpstr>
      <vt:lpstr>Презентация PowerPoint</vt:lpstr>
      <vt:lpstr>З лабораторних тварин до вірусу чутливі білі миші, щури, тхори і хом'яки при інтраназальному зараженні.</vt:lpstr>
      <vt:lpstr>Джерело збудника інфекції – хворі свині і вірусоносії. Вони виділяють вірус з витіканнями з носа, при чханні, кашлі. Здорові тварини заражаються аерогенно. Крім того, вірус грипу може передаватися і розповсюджуватися через яйця паразитуючих в легенях свиней стронгілід, цикл розвитку яких здійснюється за участю проміжного господаря – дощового черв’яка.</vt:lpstr>
      <vt:lpstr>Тривалість хвороби при гострому перебігу до 10 – 12 днів. У багатьох тварин одужання може настати через 4 – 6 днів. Можливі рецидиви захворювання.</vt:lpstr>
      <vt:lpstr>При підгострому перебігу захворювання серед свинопоголів'я поширюється повільно з охопленням протягом декількох тижнів тварин усіх вікових груп. Часто хвороба ускладнюється вторинною мікрофлорою, і хворі гинуть або від сальмонельозу , або від пастерельозу, або від гемофільної інфекції.</vt:lpstr>
      <vt:lpstr>Презентация PowerPoint</vt:lpstr>
      <vt:lpstr>У господарствах з хорошими умовами утримання і годівлі у свинопоголів'я можливо атиповий перебіг. У інфікованих свиней температура тіла залишається в межах норми, але відзначаються кон'юнктивіти, риніти і сухий, який швидко проходить кашель. Хворі видужують упродовж 3 – 6 днів.</vt:lpstr>
      <vt:lpstr>Патолого-анатомічні ознаки При гострому перебігу на шкірних покривах часто виявляють екзематозні виразки,  живіт, копитця, шкіра вух синюшна. У грудній порожнині, бронхах і бронхіолах міститься серозна кров’янистая рідина, слизова оболонка бронхів набрякла, гіперемована, іноді з крововиливами. На розрізі в бронхах видно слизові пробки, лімфатичні вузли збільшені, мають вогнища гіперемії і іноді крапкові крововиливи.</vt:lpstr>
      <vt:lpstr>Грип диференціюють від пастерельозу, сальмонельозу, класичної чуми, мікоплазменної та хламідійної пневмоній, гемофільозного полисерозиту і актинобацильозної плевропневмонії проведенням відповідних досліджень.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Грип Свиней  лат. - Influenza suis</dc:title>
  <dc:creator>Stacy Rain</dc:creator>
  <cp:lastModifiedBy>Tanya</cp:lastModifiedBy>
  <cp:revision>10</cp:revision>
  <dcterms:created xsi:type="dcterms:W3CDTF">2014-05-28T20:20:23Z</dcterms:created>
  <dcterms:modified xsi:type="dcterms:W3CDTF">2017-02-09T08:46:00Z</dcterms:modified>
</cp:coreProperties>
</file>