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8" r:id="rId8"/>
    <p:sldId id="280" r:id="rId9"/>
    <p:sldId id="269" r:id="rId10"/>
    <p:sldId id="261" r:id="rId11"/>
    <p:sldId id="262" r:id="rId12"/>
    <p:sldId id="263" r:id="rId13"/>
    <p:sldId id="270" r:id="rId14"/>
    <p:sldId id="264" r:id="rId15"/>
    <p:sldId id="265" r:id="rId16"/>
    <p:sldId id="266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FF00"/>
    <a:srgbClr val="15E915"/>
    <a:srgbClr val="A52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590" autoAdjust="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EF3CB8-8713-4C40-9981-33D6B770BB7F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61D4AA-3157-4249-B6C4-79159CC539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8431-85F2-45BD-9612-48CCEAB45068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782B-8E76-421C-909E-2CA41C30C9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DF4E-F8AB-4027-A984-791421886AC6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2B1A-7C0C-4A00-85AC-A82AFC115E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A48B-3940-4000-964C-C09446DF62CF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EC57-E55D-4E08-A7ED-7EB206F18B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C643-5668-4C13-ACA0-B7AFF48B3D7E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BE80C-8568-492E-A8E2-9B6A73C7F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1C5A-F64C-4D50-8CA7-EB0DBD1DF1F0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2C8B-42E2-4F95-AA67-AC1AF9CC6C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A289BE-EC5C-465C-837E-CC231F390DF0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AC0A00-F3B4-4B8D-8B48-E48B0B6A8E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C7940B-3A73-46BE-A2BF-392DE54275FE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DBA650-566B-4DE4-9BF1-F1DD1B357A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2B0387-DD04-4FFE-89DD-4ABFB36043E6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0CF58B-34B3-4504-B2DD-38D8A2EA0C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B3A6-55C1-4497-B8AF-B2BF4DB64A27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2B86-9356-4050-A971-0F04CACF9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7E436A-AE30-4F35-BB91-11EB42122734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085BA8-B007-4CFE-80FF-7E17113C3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148B-14F9-49B3-B3E7-B16D57739D05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4228-2CFD-4192-BD5A-D840F54AFF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7322D1-E96E-4117-953F-CA4F900C9755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523879-D2FF-4EE6-A776-610947021F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ABEFAA-3D43-4A7B-A1D2-C7619BE17264}" type="datetimeFigureOut">
              <a:rPr lang="ru-RU"/>
              <a:pPr>
                <a:defRPr/>
              </a:pPr>
              <a:t>13.02.2017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E3A6D8C-4C95-4365-8006-C0E37A4BBB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2" r:id="rId2"/>
    <p:sldLayoutId id="2147483735" r:id="rId3"/>
    <p:sldLayoutId id="2147483736" r:id="rId4"/>
    <p:sldLayoutId id="2147483737" r:id="rId5"/>
    <p:sldLayoutId id="2147483731" r:id="rId6"/>
    <p:sldLayoutId id="2147483738" r:id="rId7"/>
    <p:sldLayoutId id="2147483730" r:id="rId8"/>
    <p:sldLayoutId id="2147483739" r:id="rId9"/>
    <p:sldLayoutId id="2147483729" r:id="rId10"/>
    <p:sldLayoutId id="2147483728" r:id="rId11"/>
    <p:sldLayoutId id="2147483727" r:id="rId12"/>
    <p:sldLayoutId id="21474837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3143272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1500174"/>
            <a:ext cx="7772400" cy="1975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2"/>
                </a:solidFill>
              </a:rPr>
              <a:t>Сап коней</a:t>
            </a:r>
            <a:endParaRPr lang="ru-RU" sz="6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675687" cy="6207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2000" b="1" smtClean="0">
                <a:solidFill>
                  <a:schemeClr val="accent2"/>
                </a:solidFill>
              </a:rPr>
              <a:t>Клінічні ознаки</a:t>
            </a:r>
            <a:br>
              <a:rPr lang="uk-UA" sz="2000" b="1" smtClean="0">
                <a:solidFill>
                  <a:schemeClr val="accent2"/>
                </a:solidFill>
              </a:rPr>
            </a:br>
            <a:r>
              <a:rPr lang="uk-UA" sz="1800" b="1" smtClean="0">
                <a:solidFill>
                  <a:schemeClr val="accent2"/>
                </a:solidFill>
              </a:rPr>
              <a:t>Хронічний перебіг</a:t>
            </a:r>
            <a:endParaRPr lang="ru-RU" sz="1800" b="1" smtClean="0">
              <a:solidFill>
                <a:schemeClr val="accent2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6516688" cy="5949950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Для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хронічного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перебігу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хвороби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який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частіше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спостерігається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у коней,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характерні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гарячка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непостійного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типу,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нечастий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сухий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кашель,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емфізема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легень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раптові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носові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кровотечі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однобічне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збільшення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горбистість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та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безболісність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підщелепових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лімфовузлів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набряки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в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ділянці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мошонки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чи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вимені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схуднення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втрата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працездатності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іноді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слоновість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однієї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з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задніх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кінцівок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. У коней на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слизовій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оболонці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носової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порожнини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виявляють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дуже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типові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для сапу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білуваті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плями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або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рубці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зірчастої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форми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що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утворились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внаслідок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загоювання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сапних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виразок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. Хвороба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триває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від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багатьох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місяців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до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кількох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15E915"/>
                </a:solidFill>
                <a:latin typeface="Times New Roman" pitchFamily="18" charset="0"/>
              </a:rPr>
              <a:t>років</a:t>
            </a:r>
            <a:r>
              <a:rPr lang="ru-RU" sz="2300" b="1" dirty="0" smtClean="0">
                <a:solidFill>
                  <a:srgbClr val="15E915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22531" name="Picture 5" descr="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2555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glanders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25" y="0"/>
            <a:ext cx="51847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2400" b="1" smtClean="0">
                <a:solidFill>
                  <a:srgbClr val="FEB80A"/>
                </a:solidFill>
              </a:rPr>
              <a:t>Патологоанатомічні зміни</a:t>
            </a:r>
            <a:endParaRPr lang="ru-RU" sz="2400" b="1" smtClean="0">
              <a:solidFill>
                <a:srgbClr val="FEB80A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2636838"/>
            <a:ext cx="8964612" cy="4221162"/>
          </a:xfrm>
        </p:spPr>
        <p:txBody>
          <a:bodyPr/>
          <a:lstStyle/>
          <a:p>
            <a:pPr algn="ctr" eaLnBrk="1" hangingPunct="1"/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Якщо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діагноз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був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установлений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зажиттєво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розтинати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 труп не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рекомендується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У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разі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розтину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виявляють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сильне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виснаження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загиблої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тварини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, на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слизовій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оболонці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носової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порожнини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, в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гортані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трахеї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визначають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виразки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й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рубці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Сапні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вузлики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частіше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спостерігають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у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легенях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, У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легенях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за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гострого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перебігу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хвороби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виявляють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також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ділянки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червоної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гепатизації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з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осередками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гнійного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або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некротичного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розпаду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за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хронічного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перебігу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–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білуваті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саркомоподібні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розрощення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пронизані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гнояками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осередками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5E915"/>
                </a:solidFill>
                <a:latin typeface="Times New Roman" pitchFamily="18" charset="0"/>
              </a:rPr>
              <a:t>звапнення</a:t>
            </a:r>
            <a:r>
              <a:rPr lang="ru-RU" sz="2400" dirty="0" smtClean="0">
                <a:solidFill>
                  <a:srgbClr val="15E915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IMG_27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12875"/>
            <a:ext cx="35639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600" b="1" dirty="0" smtClean="0">
                <a:solidFill>
                  <a:srgbClr val="FF00FF"/>
                </a:solidFill>
              </a:rPr>
              <a:t>Діагностика</a:t>
            </a:r>
            <a:endParaRPr lang="ru-RU" sz="3600" b="1" dirty="0" smtClean="0">
              <a:solidFill>
                <a:srgbClr val="FF00FF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50825" y="1080591"/>
            <a:ext cx="5257800" cy="6092825"/>
          </a:xfrm>
        </p:spPr>
        <p:txBody>
          <a:bodyPr/>
          <a:lstStyle/>
          <a:p>
            <a:pPr eaLnBrk="1" hangingPunct="1"/>
            <a:r>
              <a:rPr lang="uk-UA" sz="3600" b="1" dirty="0">
                <a:solidFill>
                  <a:srgbClr val="00B0F0"/>
                </a:solidFill>
              </a:rPr>
              <a:t>Д</a:t>
            </a:r>
            <a:r>
              <a:rPr lang="uk-UA" sz="3600" b="1" dirty="0" smtClean="0">
                <a:solidFill>
                  <a:srgbClr val="00B0F0"/>
                </a:solidFill>
              </a:rPr>
              <a:t>іагноз </a:t>
            </a:r>
            <a:r>
              <a:rPr lang="uk-UA" sz="3600" b="1" dirty="0" smtClean="0">
                <a:solidFill>
                  <a:srgbClr val="00B0F0"/>
                </a:solidFill>
              </a:rPr>
              <a:t>на сап можна поставити на підставі результатів клініко-епізоотологічного та </a:t>
            </a:r>
            <a:r>
              <a:rPr lang="uk-UA" sz="3600" b="1" dirty="0" smtClean="0">
                <a:solidFill>
                  <a:srgbClr val="00B0F0"/>
                </a:solidFill>
              </a:rPr>
              <a:t>патолого-анатомічного </a:t>
            </a:r>
            <a:r>
              <a:rPr lang="uk-UA" sz="3600" b="1" dirty="0" smtClean="0">
                <a:solidFill>
                  <a:srgbClr val="00B0F0"/>
                </a:solidFill>
              </a:rPr>
              <a:t>дослідження.</a:t>
            </a:r>
          </a:p>
          <a:p>
            <a:pPr eaLnBrk="1" hangingPunct="1"/>
            <a:r>
              <a:rPr lang="uk-UA" sz="3600" b="1" dirty="0" smtClean="0">
                <a:solidFill>
                  <a:srgbClr val="00B0F0"/>
                </a:solidFill>
              </a:rPr>
              <a:t>Обов'язкові </a:t>
            </a:r>
            <a:r>
              <a:rPr lang="uk-UA" sz="3600" b="1" dirty="0" smtClean="0">
                <a:solidFill>
                  <a:srgbClr val="00B0F0"/>
                </a:solidFill>
              </a:rPr>
              <a:t>алергічні та серологічні дослідження.</a:t>
            </a:r>
          </a:p>
          <a:p>
            <a:pPr eaLnBrk="1" hangingPunct="1">
              <a:buFont typeface="Wingdings" pitchFamily="2" charset="2"/>
              <a:buNone/>
            </a:pPr>
            <a:endParaRPr lang="uk-UA" sz="3600" b="1" dirty="0" smtClean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00B0F0"/>
                </a:solidFill>
              </a:rPr>
              <a:t>       </a:t>
            </a:r>
            <a:endParaRPr lang="ru-RU" sz="20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748712" cy="5492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000" b="1" smtClean="0">
                <a:solidFill>
                  <a:srgbClr val="15E915"/>
                </a:solidFill>
              </a:rPr>
              <a:t>Диференціальний діагноз</a:t>
            </a:r>
            <a:endParaRPr lang="ru-RU" sz="3000" b="1" smtClean="0">
              <a:solidFill>
                <a:srgbClr val="15E915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748712" cy="5732462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Виключають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мит. </a:t>
            </a:r>
            <a:endParaRPr lang="uk-UA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Епізоотичний лімфангіт.</a:t>
            </a:r>
            <a:endParaRPr lang="uk-UA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Меліоїдоз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uk-UA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Виразки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туберкульозного та травматичного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походження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uk-UA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Риніти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різної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природи.</a:t>
            </a:r>
            <a:endParaRPr lang="uk-UA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Під час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цих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захворювань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отримують негативні результати 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малеїнізації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</a:rPr>
              <a:t> і лабораторних досліджень на сап.</a:t>
            </a:r>
          </a:p>
          <a:p>
            <a:pPr eaLnBrk="1" hangingPunct="1"/>
            <a:endParaRPr lang="ru-RU" sz="28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 descr="d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286125"/>
            <a:ext cx="4357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b="1" smtClean="0">
                <a:solidFill>
                  <a:schemeClr val="tx1"/>
                </a:solidFill>
              </a:rPr>
              <a:t>Лікування</a:t>
            </a: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95288" y="981075"/>
            <a:ext cx="8748712" cy="5876925"/>
          </a:xfrm>
        </p:spPr>
        <p:txBody>
          <a:bodyPr/>
          <a:lstStyle/>
          <a:p>
            <a:pPr algn="ctr" eaLnBrk="1" hangingPunct="1"/>
            <a:r>
              <a:rPr lang="uk-UA" sz="4800" dirty="0" smtClean="0">
                <a:solidFill>
                  <a:srgbClr val="15E915"/>
                </a:solidFill>
              </a:rPr>
              <a:t>Хворих на сап </a:t>
            </a:r>
            <a:r>
              <a:rPr lang="uk-UA" sz="4800" dirty="0" smtClean="0">
                <a:solidFill>
                  <a:srgbClr val="15E915"/>
                </a:solidFill>
              </a:rPr>
              <a:t>тварин лікувати заборонено, їх знищують</a:t>
            </a:r>
            <a:r>
              <a:rPr lang="uk-UA" dirty="0" smtClean="0">
                <a:solidFill>
                  <a:srgbClr val="15E915"/>
                </a:solidFill>
              </a:rPr>
              <a:t>.</a:t>
            </a:r>
            <a:endParaRPr lang="ru-RU" dirty="0" smtClean="0">
              <a:solidFill>
                <a:srgbClr val="15E915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15E915"/>
                </a:solidFill>
              </a:rPr>
              <a:t>Імунітет</a:t>
            </a:r>
            <a:endParaRPr lang="ru-RU" sz="4400" b="1" dirty="0">
              <a:solidFill>
                <a:srgbClr val="15E915"/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8675687" cy="4572000"/>
          </a:xfrm>
        </p:spPr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rgbClr val="FF00FF"/>
                </a:solidFill>
              </a:rPr>
              <a:t>Імунітет</a:t>
            </a:r>
            <a:r>
              <a:rPr lang="ru-RU" sz="4000" b="1" dirty="0" smtClean="0">
                <a:solidFill>
                  <a:srgbClr val="FF00FF"/>
                </a:solidFill>
              </a:rPr>
              <a:t> при </a:t>
            </a:r>
            <a:r>
              <a:rPr lang="ru-RU" sz="4000" b="1" dirty="0" err="1" smtClean="0">
                <a:solidFill>
                  <a:srgbClr val="FF00FF"/>
                </a:solidFill>
              </a:rPr>
              <a:t>сапі</a:t>
            </a:r>
            <a:r>
              <a:rPr lang="ru-RU" sz="4000" b="1" dirty="0" smtClean="0">
                <a:solidFill>
                  <a:srgbClr val="FF00FF"/>
                </a:solidFill>
              </a:rPr>
              <a:t> не </a:t>
            </a:r>
            <a:r>
              <a:rPr lang="ru-RU" sz="4000" b="1" dirty="0" err="1" smtClean="0">
                <a:solidFill>
                  <a:srgbClr val="FF00FF"/>
                </a:solidFill>
              </a:rPr>
              <a:t>вивчений</a:t>
            </a:r>
            <a:r>
              <a:rPr lang="ru-RU" sz="4000" b="1" dirty="0" smtClean="0">
                <a:solidFill>
                  <a:srgbClr val="FF00FF"/>
                </a:solidFill>
              </a:rPr>
              <a:t>. Доведено, </a:t>
            </a:r>
            <a:r>
              <a:rPr lang="ru-RU" sz="4000" b="1" dirty="0" err="1" smtClean="0">
                <a:solidFill>
                  <a:srgbClr val="FF00FF"/>
                </a:solidFill>
              </a:rPr>
              <a:t>що</a:t>
            </a:r>
            <a:r>
              <a:rPr lang="ru-RU" sz="4000" b="1" dirty="0" smtClean="0">
                <a:solidFill>
                  <a:srgbClr val="FF00FF"/>
                </a:solidFill>
              </a:rPr>
              <a:t> в </a:t>
            </a:r>
            <a:r>
              <a:rPr lang="ru-RU" sz="4000" b="1" dirty="0" err="1" smtClean="0">
                <a:solidFill>
                  <a:srgbClr val="FF00FF"/>
                </a:solidFill>
              </a:rPr>
              <a:t>стаціонарно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smtClean="0">
                <a:solidFill>
                  <a:srgbClr val="FF00FF"/>
                </a:solidFill>
              </a:rPr>
              <a:t>в </a:t>
            </a:r>
            <a:r>
              <a:rPr lang="ru-RU" sz="4000" b="1" dirty="0" err="1" smtClean="0">
                <a:solidFill>
                  <a:srgbClr val="FF00FF"/>
                </a:solidFill>
              </a:rPr>
              <a:t>неблагополучних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smtClean="0">
                <a:solidFill>
                  <a:srgbClr val="FF00FF"/>
                </a:solidFill>
              </a:rPr>
              <a:t>зонах </a:t>
            </a:r>
            <a:r>
              <a:rPr lang="ru-RU" sz="4000" b="1" dirty="0" err="1" smtClean="0">
                <a:solidFill>
                  <a:srgbClr val="FF00FF"/>
                </a:solidFill>
              </a:rPr>
              <a:t>тварини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err="1" smtClean="0">
                <a:solidFill>
                  <a:srgbClr val="FF00FF"/>
                </a:solidFill>
              </a:rPr>
              <a:t>набувають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err="1" smtClean="0">
                <a:solidFill>
                  <a:srgbClr val="FF00FF"/>
                </a:solidFill>
              </a:rPr>
              <a:t>значної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err="1" smtClean="0">
                <a:solidFill>
                  <a:srgbClr val="FF00FF"/>
                </a:solidFill>
              </a:rPr>
              <a:t>стійкості</a:t>
            </a:r>
            <a:r>
              <a:rPr lang="ru-RU" sz="4000" b="1" dirty="0" smtClean="0">
                <a:solidFill>
                  <a:srgbClr val="FF00FF"/>
                </a:solidFill>
              </a:rPr>
              <a:t> до </a:t>
            </a:r>
            <a:r>
              <a:rPr lang="ru-RU" sz="4000" b="1" dirty="0" err="1" smtClean="0">
                <a:solidFill>
                  <a:srgbClr val="FF00FF"/>
                </a:solidFill>
              </a:rPr>
              <a:t>інфекції</a:t>
            </a:r>
            <a:r>
              <a:rPr lang="ru-RU" sz="4000" b="1" dirty="0" smtClean="0">
                <a:solidFill>
                  <a:srgbClr val="FF00FF"/>
                </a:solidFill>
              </a:rPr>
              <a:t>, а в табунах </a:t>
            </a:r>
            <a:r>
              <a:rPr lang="ru-RU" sz="4000" b="1" dirty="0" err="1" smtClean="0">
                <a:solidFill>
                  <a:srgbClr val="FF00FF"/>
                </a:solidFill>
              </a:rPr>
              <a:t>хворіє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err="1" smtClean="0">
                <a:solidFill>
                  <a:srgbClr val="FF00FF"/>
                </a:solidFill>
              </a:rPr>
              <a:t>лише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err="1" smtClean="0">
                <a:solidFill>
                  <a:srgbClr val="FF00FF"/>
                </a:solidFill>
              </a:rPr>
              <a:t>незначна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err="1" smtClean="0">
                <a:solidFill>
                  <a:srgbClr val="FF00FF"/>
                </a:solidFill>
              </a:rPr>
              <a:t>частина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err="1" smtClean="0">
                <a:solidFill>
                  <a:srgbClr val="FF00FF"/>
                </a:solidFill>
              </a:rPr>
              <a:t>сприйнятливого</a:t>
            </a:r>
            <a:r>
              <a:rPr lang="ru-RU" sz="4000" b="1" dirty="0" smtClean="0">
                <a:solidFill>
                  <a:srgbClr val="FF00FF"/>
                </a:solidFill>
              </a:rPr>
              <a:t> </a:t>
            </a:r>
            <a:r>
              <a:rPr lang="ru-RU" sz="4000" b="1" dirty="0" err="1" smtClean="0">
                <a:solidFill>
                  <a:srgbClr val="FF00FF"/>
                </a:solidFill>
              </a:rPr>
              <a:t>поголів'я</a:t>
            </a:r>
            <a:r>
              <a:rPr lang="ru-RU" sz="4000" b="1" dirty="0" smtClean="0">
                <a:solidFill>
                  <a:srgbClr val="FF00FF"/>
                </a:solidFill>
              </a:rPr>
              <a:t>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6328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600" b="1" dirty="0" smtClean="0">
                <a:solidFill>
                  <a:srgbClr val="15E915"/>
                </a:solidFill>
              </a:rPr>
              <a:t>Профілактика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endParaRPr lang="ru-RU" sz="3600" b="1" dirty="0" smtClean="0">
              <a:solidFill>
                <a:srgbClr val="7030A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8748712" cy="6092825"/>
          </a:xfrm>
        </p:spPr>
        <p:txBody>
          <a:bodyPr/>
          <a:lstStyle/>
          <a:p>
            <a:pPr eaLnBrk="1" hangingPunct="1"/>
            <a:r>
              <a:rPr lang="ru-RU" sz="2600" b="1" dirty="0" err="1" smtClean="0">
                <a:latin typeface="Times New Roman" pitchFamily="18" charset="0"/>
              </a:rPr>
              <a:t>Щороку</a:t>
            </a:r>
            <a:r>
              <a:rPr lang="ru-RU" sz="2600" b="1" dirty="0" smtClean="0">
                <a:latin typeface="Times New Roman" pitchFamily="18" charset="0"/>
              </a:rPr>
              <a:t> все </a:t>
            </a:r>
            <a:r>
              <a:rPr lang="ru-RU" sz="2600" b="1" dirty="0" err="1" smtClean="0">
                <a:latin typeface="Times New Roman" pitchFamily="18" charset="0"/>
              </a:rPr>
              <a:t>поголів'я</a:t>
            </a:r>
            <a:r>
              <a:rPr lang="ru-RU" sz="2600" b="1" dirty="0" smtClean="0">
                <a:latin typeface="Times New Roman" pitchFamily="18" charset="0"/>
              </a:rPr>
              <a:t> коней у </a:t>
            </a:r>
            <a:r>
              <a:rPr lang="ru-RU" sz="2600" b="1" dirty="0" err="1" smtClean="0">
                <a:latin typeface="Times New Roman" pitchFamily="18" charset="0"/>
              </a:rPr>
              <a:t>нашій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країні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перевіряють</a:t>
            </a:r>
            <a:r>
              <a:rPr lang="ru-RU" sz="2600" b="1" dirty="0" smtClean="0">
                <a:latin typeface="Times New Roman" pitchFamily="18" charset="0"/>
              </a:rPr>
              <a:t> на сап методами </a:t>
            </a:r>
            <a:r>
              <a:rPr lang="ru-RU" sz="2600" b="1" dirty="0" err="1" smtClean="0">
                <a:latin typeface="Times New Roman" pitchFamily="18" charset="0"/>
              </a:rPr>
              <a:t>клінічного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огляду</a:t>
            </a:r>
            <a:r>
              <a:rPr lang="ru-RU" sz="2600" b="1" dirty="0" smtClean="0">
                <a:latin typeface="Times New Roman" pitchFamily="18" charset="0"/>
              </a:rPr>
              <a:t> та </a:t>
            </a:r>
            <a:r>
              <a:rPr lang="ru-RU" sz="2600" b="1" dirty="0" err="1" smtClean="0">
                <a:latin typeface="Times New Roman" pitchFamily="18" charset="0"/>
              </a:rPr>
              <a:t>очної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малеїнізації</a:t>
            </a:r>
            <a:r>
              <a:rPr lang="ru-RU" sz="2600" b="1" dirty="0" smtClean="0">
                <a:latin typeface="Times New Roman" pitchFamily="18" charset="0"/>
              </a:rPr>
              <a:t> (два рази з </a:t>
            </a:r>
            <a:r>
              <a:rPr lang="ru-RU" sz="2600" b="1" dirty="0" err="1" smtClean="0">
                <a:latin typeface="Times New Roman" pitchFamily="18" charset="0"/>
              </a:rPr>
              <a:t>проміжком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</a:rPr>
              <a:t>5–6 </a:t>
            </a:r>
            <a:r>
              <a:rPr lang="ru-RU" sz="2600" b="1" dirty="0" err="1" smtClean="0">
                <a:latin typeface="Times New Roman" pitchFamily="18" charset="0"/>
              </a:rPr>
              <a:t>діб</a:t>
            </a:r>
            <a:r>
              <a:rPr lang="ru-RU" sz="2600" b="1" dirty="0" smtClean="0">
                <a:latin typeface="Times New Roman" pitchFamily="18" charset="0"/>
              </a:rPr>
              <a:t>). </a:t>
            </a:r>
            <a:r>
              <a:rPr lang="ru-RU" sz="2600" b="1" dirty="0" err="1" smtClean="0">
                <a:latin typeface="Times New Roman" pitchFamily="18" charset="0"/>
              </a:rPr>
              <a:t>Усіх</a:t>
            </a:r>
            <a:r>
              <a:rPr lang="ru-RU" sz="2600" b="1" dirty="0" smtClean="0">
                <a:latin typeface="Times New Roman" pitchFamily="18" charset="0"/>
              </a:rPr>
              <a:t> коней на </a:t>
            </a:r>
            <a:r>
              <a:rPr lang="ru-RU" sz="2600" b="1" dirty="0" err="1" smtClean="0">
                <a:latin typeface="Times New Roman" pitchFamily="18" charset="0"/>
              </a:rPr>
              <a:t>місці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закупівлі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також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досліджують</a:t>
            </a:r>
            <a:r>
              <a:rPr lang="ru-RU" sz="2600" b="1" dirty="0" smtClean="0">
                <a:latin typeface="Times New Roman" pitchFamily="18" charset="0"/>
              </a:rPr>
              <a:t> на сап. </a:t>
            </a:r>
            <a:r>
              <a:rPr lang="ru-RU" sz="2600" b="1" dirty="0" err="1" smtClean="0">
                <a:latin typeface="Times New Roman" pitchFamily="18" charset="0"/>
              </a:rPr>
              <a:t>Новозавезених</a:t>
            </a:r>
            <a:r>
              <a:rPr lang="ru-RU" sz="2600" b="1" dirty="0" smtClean="0">
                <a:latin typeface="Times New Roman" pitchFamily="18" charset="0"/>
              </a:rPr>
              <a:t> коней, </a:t>
            </a:r>
            <a:r>
              <a:rPr lang="ru-RU" sz="2600" b="1" dirty="0" err="1" smtClean="0">
                <a:latin typeface="Times New Roman" pitchFamily="18" charset="0"/>
              </a:rPr>
              <a:t>що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надійшли</a:t>
            </a:r>
            <a:r>
              <a:rPr lang="ru-RU" sz="2600" b="1" dirty="0" smtClean="0">
                <a:latin typeface="Times New Roman" pitchFamily="18" charset="0"/>
              </a:rPr>
              <a:t> до </a:t>
            </a:r>
            <a:r>
              <a:rPr lang="ru-RU" sz="2600" b="1" dirty="0" err="1" smtClean="0">
                <a:latin typeface="Times New Roman" pitchFamily="18" charset="0"/>
              </a:rPr>
              <a:t>господарства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витримують</a:t>
            </a:r>
            <a:r>
              <a:rPr lang="ru-RU" sz="2600" b="1" dirty="0" smtClean="0">
                <a:latin typeface="Times New Roman" pitchFamily="18" charset="0"/>
              </a:rPr>
              <a:t> у 30-денному </a:t>
            </a:r>
            <a:r>
              <a:rPr lang="ru-RU" sz="2600" b="1" dirty="0" err="1" smtClean="0">
                <a:latin typeface="Times New Roman" pitchFamily="18" charset="0"/>
              </a:rPr>
              <a:t>профілактичному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карантині</a:t>
            </a:r>
            <a:r>
              <a:rPr lang="ru-RU" sz="2600" b="1" dirty="0" smtClean="0">
                <a:latin typeface="Times New Roman" pitchFamily="18" charset="0"/>
              </a:rPr>
              <a:t> і </a:t>
            </a:r>
            <a:r>
              <a:rPr lang="ru-RU" sz="2600" b="1" dirty="0" err="1" smtClean="0">
                <a:latin typeface="Times New Roman" pitchFamily="18" charset="0"/>
              </a:rPr>
              <a:t>вдруге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досліджують</a:t>
            </a:r>
            <a:r>
              <a:rPr lang="ru-RU" sz="2600" b="1" dirty="0" smtClean="0">
                <a:latin typeface="Times New Roman" pitchFamily="18" charset="0"/>
              </a:rPr>
              <a:t> на сап. У </a:t>
            </a:r>
            <a:r>
              <a:rPr lang="ru-RU" sz="2600" b="1" dirty="0" err="1" smtClean="0">
                <a:latin typeface="Times New Roman" pitchFamily="18" charset="0"/>
              </a:rPr>
              <a:t>разі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підозри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щодо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захворювання</a:t>
            </a:r>
            <a:r>
              <a:rPr lang="ru-RU" sz="2600" b="1" dirty="0" smtClean="0">
                <a:latin typeface="Times New Roman" pitchFamily="18" charset="0"/>
              </a:rPr>
              <a:t> на сап </a:t>
            </a:r>
            <a:r>
              <a:rPr lang="ru-RU" sz="2600" b="1" dirty="0" err="1" smtClean="0">
                <a:latin typeface="Times New Roman" pitchFamily="18" charset="0"/>
              </a:rPr>
              <a:t>передбачається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контрольний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діагностичний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забій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smtClean="0">
                <a:latin typeface="Times New Roman" pitchFamily="18" charset="0"/>
              </a:rPr>
              <a:t>патолого-</a:t>
            </a:r>
            <a:r>
              <a:rPr lang="ru-RU" sz="2600" b="1" dirty="0" err="1" smtClean="0">
                <a:latin typeface="Times New Roman" pitchFamily="18" charset="0"/>
              </a:rPr>
              <a:t>анатомічне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</a:rPr>
              <a:t>та </a:t>
            </a:r>
            <a:r>
              <a:rPr lang="ru-RU" sz="2600" b="1" dirty="0" err="1" smtClean="0">
                <a:latin typeface="Times New Roman" pitchFamily="18" charset="0"/>
              </a:rPr>
              <a:t>лабораторне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дослідження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патологічного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матеріалу</a:t>
            </a:r>
            <a:r>
              <a:rPr lang="ru-RU" sz="2600" b="1" dirty="0" smtClean="0">
                <a:latin typeface="Times New Roman" pitchFamily="18" charset="0"/>
              </a:rPr>
              <a:t>. При </a:t>
            </a:r>
            <a:r>
              <a:rPr lang="ru-RU" sz="2600" b="1" dirty="0" err="1" smtClean="0">
                <a:latin typeface="Times New Roman" pitchFamily="18" charset="0"/>
              </a:rPr>
              <a:t>комісійному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підтвердженні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діагнозу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негайно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знищують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усю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групу</a:t>
            </a:r>
            <a:r>
              <a:rPr lang="ru-RU" sz="2600" b="1" dirty="0" smtClean="0">
                <a:latin typeface="Times New Roman" pitchFamily="18" charset="0"/>
              </a:rPr>
              <a:t> (табун) </a:t>
            </a:r>
            <a:r>
              <a:rPr lang="ru-RU" sz="2600" b="1" dirty="0" err="1" smtClean="0">
                <a:latin typeface="Times New Roman" pitchFamily="18" charset="0"/>
              </a:rPr>
              <a:t>тварин</a:t>
            </a:r>
            <a:r>
              <a:rPr lang="ru-RU" sz="2600" b="1" dirty="0" smtClean="0">
                <a:latin typeface="Times New Roman" pitchFamily="18" charset="0"/>
              </a:rPr>
              <a:t>, у </a:t>
            </a:r>
            <a:r>
              <a:rPr lang="ru-RU" sz="2600" b="1" dirty="0" err="1" smtClean="0">
                <a:latin typeface="Times New Roman" pitchFamily="18" charset="0"/>
              </a:rPr>
              <a:t>якій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виявлені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інфіковані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тварини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організовують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карантинні</a:t>
            </a:r>
            <a:r>
              <a:rPr lang="ru-RU" sz="2600" b="1" dirty="0" smtClean="0">
                <a:latin typeface="Times New Roman" pitchFamily="18" charset="0"/>
              </a:rPr>
              <a:t> заходи в </a:t>
            </a:r>
            <a:r>
              <a:rPr lang="ru-RU" sz="2600" b="1" dirty="0" err="1" smtClean="0">
                <a:latin typeface="Times New Roman" pitchFamily="18" charset="0"/>
              </a:rPr>
              <a:t>осередку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інфекції</a:t>
            </a:r>
            <a:r>
              <a:rPr lang="ru-RU" sz="2600" b="1" dirty="0" smtClean="0">
                <a:latin typeface="Times New Roman" pitchFamily="18" charset="0"/>
              </a:rPr>
              <a:t> та в </a:t>
            </a:r>
            <a:r>
              <a:rPr lang="ru-RU" sz="2600" b="1" dirty="0" err="1" smtClean="0">
                <a:latin typeface="Times New Roman" pitchFamily="18" charset="0"/>
              </a:rPr>
              <a:t>неблагополучній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зоні</a:t>
            </a:r>
            <a:r>
              <a:rPr lang="ru-RU" sz="2600" b="1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748712" cy="1125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600" b="1" smtClean="0">
                <a:solidFill>
                  <a:srgbClr val="15E915"/>
                </a:solidFill>
                <a:latin typeface="Times New Roman" pitchFamily="18" charset="0"/>
              </a:rPr>
              <a:t>Алергічна діагностика сапу коней</a:t>
            </a:r>
            <a:br>
              <a:rPr lang="uk-UA" sz="3600" b="1" smtClean="0">
                <a:solidFill>
                  <a:srgbClr val="15E915"/>
                </a:solidFill>
                <a:latin typeface="Times New Roman" pitchFamily="18" charset="0"/>
              </a:rPr>
            </a:br>
            <a:r>
              <a:rPr lang="uk-UA" sz="2800" b="1" smtClean="0">
                <a:solidFill>
                  <a:srgbClr val="15E915"/>
                </a:solidFill>
                <a:latin typeface="Times New Roman" pitchFamily="18" charset="0"/>
              </a:rPr>
              <a:t>Очний метод малеїнізації</a:t>
            </a:r>
            <a:endParaRPr lang="ru-RU" sz="2800" b="1" smtClean="0">
              <a:solidFill>
                <a:srgbClr val="15E915"/>
              </a:solidFill>
              <a:latin typeface="Times New Roman" pitchFamily="18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82015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b="1" dirty="0" err="1" smtClean="0">
                <a:latin typeface="Times New Roman" pitchFamily="18" charset="0"/>
              </a:rPr>
              <a:t>Малеїн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вводять</a:t>
            </a:r>
            <a:r>
              <a:rPr lang="ru-RU" sz="2600" b="1" dirty="0" smtClean="0">
                <a:latin typeface="Times New Roman" pitchFamily="18" charset="0"/>
              </a:rPr>
              <a:t> у </a:t>
            </a:r>
            <a:r>
              <a:rPr lang="ru-RU" sz="2600" b="1" dirty="0" err="1" smtClean="0">
                <a:latin typeface="Times New Roman" pitchFamily="18" charset="0"/>
              </a:rPr>
              <a:t>кон’юнктивальний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мішок</a:t>
            </a:r>
            <a:r>
              <a:rPr lang="ru-RU" sz="2600" b="1" dirty="0" smtClean="0">
                <a:latin typeface="Times New Roman" pitchFamily="18" charset="0"/>
              </a:rPr>
              <a:t> у </a:t>
            </a:r>
            <a:r>
              <a:rPr lang="ru-RU" sz="2600" b="1" dirty="0" err="1" smtClean="0">
                <a:latin typeface="Times New Roman" pitchFamily="18" charset="0"/>
              </a:rPr>
              <a:t>кількості</a:t>
            </a:r>
            <a:r>
              <a:rPr lang="ru-RU" sz="2600" b="1" dirty="0" smtClean="0">
                <a:latin typeface="Times New Roman" pitchFamily="18" charset="0"/>
              </a:rPr>
              <a:t> 3 – 4 </a:t>
            </a:r>
            <a:r>
              <a:rPr lang="ru-RU" sz="2600" b="1" dirty="0" err="1" smtClean="0">
                <a:latin typeface="Times New Roman" pitchFamily="18" charset="0"/>
              </a:rPr>
              <a:t>краплі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дворазово</a:t>
            </a:r>
            <a:r>
              <a:rPr lang="ru-RU" sz="2600" b="1" dirty="0" smtClean="0">
                <a:latin typeface="Times New Roman" pitchFamily="18" charset="0"/>
              </a:rPr>
              <a:t> з </a:t>
            </a:r>
            <a:r>
              <a:rPr lang="ru-RU" sz="2600" b="1" dirty="0" err="1" smtClean="0">
                <a:latin typeface="Times New Roman" pitchFamily="18" charset="0"/>
              </a:rPr>
              <a:t>інтервалом</a:t>
            </a:r>
            <a:r>
              <a:rPr lang="ru-RU" sz="2600" b="1" dirty="0" smtClean="0">
                <a:latin typeface="Times New Roman" pitchFamily="18" charset="0"/>
              </a:rPr>
              <a:t> 5 – 6 </a:t>
            </a:r>
            <a:r>
              <a:rPr lang="ru-RU" sz="2600" b="1" dirty="0" err="1" smtClean="0">
                <a:latin typeface="Times New Roman" pitchFamily="18" charset="0"/>
              </a:rPr>
              <a:t>діб</a:t>
            </a:r>
            <a:r>
              <a:rPr lang="ru-RU" sz="2600" b="1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err="1" smtClean="0">
                <a:latin typeface="Times New Roman" pitchFamily="18" charset="0"/>
              </a:rPr>
              <a:t>Очна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реакція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настає</a:t>
            </a:r>
            <a:r>
              <a:rPr lang="ru-RU" sz="2600" b="1" dirty="0" smtClean="0">
                <a:latin typeface="Times New Roman" pitchFamily="18" charset="0"/>
              </a:rPr>
              <a:t> через 2 – 3 год </a:t>
            </a:r>
            <a:r>
              <a:rPr lang="ru-RU" sz="2600" b="1" dirty="0" err="1" smtClean="0">
                <a:latin typeface="Times New Roman" pitchFamily="18" charset="0"/>
              </a:rPr>
              <a:t>після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введення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малеїну</a:t>
            </a:r>
            <a:r>
              <a:rPr lang="ru-RU" sz="2600" b="1" dirty="0" smtClean="0">
                <a:latin typeface="Times New Roman" pitchFamily="18" charset="0"/>
              </a:rPr>
              <a:t> і </a:t>
            </a:r>
            <a:r>
              <a:rPr lang="ru-RU" sz="2600" b="1" dirty="0" err="1" smtClean="0">
                <a:latin typeface="Times New Roman" pitchFamily="18" charset="0"/>
              </a:rPr>
              <a:t>досягає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повного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розвитку</a:t>
            </a:r>
            <a:r>
              <a:rPr lang="ru-RU" sz="2600" b="1" dirty="0" smtClean="0">
                <a:latin typeface="Times New Roman" pitchFamily="18" charset="0"/>
              </a:rPr>
              <a:t> через 6 – 8 год.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err="1" smtClean="0">
                <a:latin typeface="Times New Roman" pitchFamily="18" charset="0"/>
              </a:rPr>
              <a:t>Перевірку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очної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реакції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після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першого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введення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малеїну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проводять</a:t>
            </a:r>
            <a:r>
              <a:rPr lang="ru-RU" sz="2600" b="1" dirty="0" smtClean="0">
                <a:latin typeface="Times New Roman" pitchFamily="18" charset="0"/>
              </a:rPr>
              <a:t> через 3 – 6 – 9 – 24 год.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smtClean="0">
                <a:latin typeface="Times New Roman" pitchFamily="18" charset="0"/>
              </a:rPr>
              <a:t>У </a:t>
            </a:r>
            <a:r>
              <a:rPr lang="ru-RU" sz="2600" b="1" dirty="0" err="1" smtClean="0">
                <a:latin typeface="Times New Roman" pitchFamily="18" charset="0"/>
              </a:rPr>
              <a:t>частини</a:t>
            </a:r>
            <a:r>
              <a:rPr lang="ru-RU" sz="2600" b="1" dirty="0" smtClean="0">
                <a:latin typeface="Times New Roman" pitchFamily="18" charset="0"/>
              </a:rPr>
              <a:t> коней з </a:t>
            </a:r>
            <a:r>
              <a:rPr lang="ru-RU" sz="2600" b="1" dirty="0" err="1" smtClean="0">
                <a:latin typeface="Times New Roman" pitchFamily="18" charset="0"/>
              </a:rPr>
              <a:t>латентним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перебігом</a:t>
            </a:r>
            <a:r>
              <a:rPr lang="ru-RU" sz="2600" b="1" dirty="0" smtClean="0">
                <a:latin typeface="Times New Roman" pitchFamily="18" charset="0"/>
              </a:rPr>
              <a:t> сапу </a:t>
            </a:r>
            <a:r>
              <a:rPr lang="ru-RU" sz="2600" b="1" dirty="0" err="1" smtClean="0">
                <a:latin typeface="Times New Roman" pitchFamily="18" charset="0"/>
              </a:rPr>
              <a:t>первинне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введення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малеїну</a:t>
            </a:r>
            <a:r>
              <a:rPr lang="ru-RU" sz="2600" b="1" dirty="0" smtClean="0">
                <a:latin typeface="Times New Roman" pitchFamily="18" charset="0"/>
              </a:rPr>
              <a:t> не </a:t>
            </a:r>
            <a:r>
              <a:rPr lang="ru-RU" sz="2600" b="1" dirty="0" err="1" smtClean="0">
                <a:latin typeface="Times New Roman" pitchFamily="18" charset="0"/>
              </a:rPr>
              <a:t>супроводжується</a:t>
            </a:r>
            <a:r>
              <a:rPr lang="ru-RU" sz="2600" b="1" dirty="0" smtClean="0">
                <a:latin typeface="Times New Roman" pitchFamily="18" charset="0"/>
              </a:rPr>
              <a:t> добре </a:t>
            </a:r>
            <a:r>
              <a:rPr lang="ru-RU" sz="2600" b="1" dirty="0" err="1" smtClean="0">
                <a:latin typeface="Times New Roman" pitchFamily="18" charset="0"/>
              </a:rPr>
              <a:t>вираженою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алергічною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реакцією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відбувається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тільки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сенсибілізація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кон’юнктиви</a:t>
            </a:r>
            <a:r>
              <a:rPr lang="ru-RU" sz="2600" b="1" dirty="0" smtClean="0">
                <a:latin typeface="Times New Roman" pitchFamily="18" charset="0"/>
              </a:rPr>
              <a:t> ока. Лише </a:t>
            </a:r>
            <a:r>
              <a:rPr lang="ru-RU" sz="2600" b="1" dirty="0" err="1" smtClean="0">
                <a:latin typeface="Times New Roman" pitchFamily="18" charset="0"/>
              </a:rPr>
              <a:t>повторне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введення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малеїну</a:t>
            </a:r>
            <a:r>
              <a:rPr lang="ru-RU" sz="2600" b="1" dirty="0" smtClean="0">
                <a:latin typeface="Times New Roman" pitchFamily="18" charset="0"/>
              </a:rPr>
              <a:t> в те </a:t>
            </a:r>
            <a:r>
              <a:rPr lang="ru-RU" sz="2600" b="1" dirty="0" err="1" smtClean="0">
                <a:latin typeface="Times New Roman" pitchFamily="18" charset="0"/>
              </a:rPr>
              <a:t>саме</a:t>
            </a:r>
            <a:r>
              <a:rPr lang="ru-RU" sz="2600" b="1" dirty="0" smtClean="0">
                <a:latin typeface="Times New Roman" pitchFamily="18" charset="0"/>
              </a:rPr>
              <a:t> око через 5 – 7 </a:t>
            </a:r>
            <a:r>
              <a:rPr lang="ru-RU" sz="2600" b="1" dirty="0" err="1" smtClean="0">
                <a:latin typeface="Times New Roman" pitchFamily="18" charset="0"/>
              </a:rPr>
              <a:t>діб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викликає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яскраво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виражену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алергічну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реакцію</a:t>
            </a:r>
            <a:r>
              <a:rPr lang="ru-RU" sz="2600" b="1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err="1" smtClean="0">
                <a:latin typeface="Times New Roman" pitchFamily="18" charset="0"/>
              </a:rPr>
              <a:t>Перевірку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очної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реакції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після</a:t>
            </a:r>
            <a:r>
              <a:rPr lang="ru-RU" sz="2600" b="1" dirty="0" smtClean="0">
                <a:latin typeface="Times New Roman" pitchFamily="18" charset="0"/>
              </a:rPr>
              <a:t> повторного </a:t>
            </a:r>
            <a:r>
              <a:rPr lang="ru-RU" sz="2600" b="1" dirty="0" err="1" smtClean="0">
                <a:latin typeface="Times New Roman" pitchFamily="18" charset="0"/>
              </a:rPr>
              <a:t>введення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малеїну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проводять</a:t>
            </a:r>
            <a:r>
              <a:rPr lang="ru-RU" sz="2600" b="1" dirty="0" smtClean="0">
                <a:latin typeface="Times New Roman" pitchFamily="18" charset="0"/>
              </a:rPr>
              <a:t> через 3 – 6 – 9 – 12 год за </a:t>
            </a:r>
            <a:r>
              <a:rPr lang="ru-RU" sz="2600" b="1" dirty="0" err="1" smtClean="0">
                <a:latin typeface="Times New Roman" pitchFamily="18" charset="0"/>
              </a:rPr>
              <a:t>тими</a:t>
            </a:r>
            <a:r>
              <a:rPr lang="ru-RU" sz="2600" b="1" dirty="0" smtClean="0">
                <a:latin typeface="Times New Roman" pitchFamily="18" charset="0"/>
              </a:rPr>
              <a:t> самими </a:t>
            </a:r>
            <a:r>
              <a:rPr lang="ru-RU" sz="2600" b="1" dirty="0" err="1" smtClean="0">
                <a:latin typeface="Times New Roman" pitchFamily="18" charset="0"/>
              </a:rPr>
              <a:t>показниками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що</a:t>
            </a:r>
            <a:r>
              <a:rPr lang="ru-RU" sz="2600" b="1" dirty="0" smtClean="0">
                <a:latin typeface="Times New Roman" pitchFamily="18" charset="0"/>
              </a:rPr>
              <a:t> й </a:t>
            </a:r>
            <a:r>
              <a:rPr lang="ru-RU" sz="2600" b="1" dirty="0" err="1" smtClean="0">
                <a:latin typeface="Times New Roman" pitchFamily="18" charset="0"/>
              </a:rPr>
              <a:t>після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першого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введення</a:t>
            </a:r>
            <a:r>
              <a:rPr lang="ru-RU" sz="2600" b="1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748712" cy="6921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2800" b="1" smtClean="0">
                <a:solidFill>
                  <a:srgbClr val="15E915"/>
                </a:solidFill>
                <a:latin typeface="Times New Roman" pitchFamily="18" charset="0"/>
              </a:rPr>
              <a:t>Очний метод малеїнізації</a:t>
            </a:r>
            <a:r>
              <a:rPr lang="uk-UA" sz="3200" b="1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uk-UA" sz="2800" b="1" smtClean="0">
                <a:solidFill>
                  <a:srgbClr val="15E915"/>
                </a:solidFill>
                <a:latin typeface="Times New Roman" pitchFamily="18" charset="0"/>
              </a:rPr>
              <a:t>(облік реакції)</a:t>
            </a:r>
            <a:endParaRPr lang="ru-RU" sz="2800" b="1" smtClean="0">
              <a:solidFill>
                <a:srgbClr val="15E915"/>
              </a:solidFill>
              <a:latin typeface="Times New Roman" pitchFamily="18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748712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Позитивна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реакція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–  </a:t>
            </a:r>
            <a:r>
              <a:rPr lang="ru-RU" sz="3200" b="1" dirty="0" err="1" smtClean="0">
                <a:latin typeface="Times New Roman" pitchFamily="18" charset="0"/>
              </a:rPr>
              <a:t>розвивається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гнійний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кон’юнктивіт</a:t>
            </a:r>
            <a:r>
              <a:rPr lang="ru-RU" sz="3200" b="1" dirty="0" smtClean="0">
                <a:latin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</a:rPr>
              <a:t>що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проявляється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набряком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кон’юнктиви</a:t>
            </a:r>
            <a:r>
              <a:rPr lang="ru-RU" sz="3200" b="1" dirty="0" smtClean="0">
                <a:latin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</a:rPr>
              <a:t>почервонінням</a:t>
            </a:r>
            <a:r>
              <a:rPr lang="ru-RU" sz="3200" b="1" dirty="0" smtClean="0">
                <a:latin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</a:rPr>
              <a:t>припуханням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повіки</a:t>
            </a:r>
            <a:r>
              <a:rPr lang="ru-RU" sz="3200" b="1" dirty="0" smtClean="0">
                <a:latin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</a:rPr>
              <a:t>появою</a:t>
            </a:r>
            <a:r>
              <a:rPr lang="ru-RU" sz="3200" b="1" dirty="0" smtClean="0">
                <a:latin typeface="Times New Roman" pitchFamily="18" charset="0"/>
              </a:rPr>
              <a:t> в </a:t>
            </a:r>
            <a:r>
              <a:rPr lang="ru-RU" sz="3200" b="1" dirty="0" err="1" smtClean="0">
                <a:latin typeface="Times New Roman" pitchFamily="18" charset="0"/>
              </a:rPr>
              <a:t>очній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щілині</a:t>
            </a:r>
            <a:r>
              <a:rPr lang="ru-RU" sz="3200" b="1" dirty="0" smtClean="0">
                <a:latin typeface="Times New Roman" pitchFamily="18" charset="0"/>
              </a:rPr>
              <a:t>, по краю </a:t>
            </a:r>
            <a:r>
              <a:rPr lang="ru-RU" sz="3200" b="1" dirty="0" err="1" smtClean="0">
                <a:latin typeface="Times New Roman" pitchFamily="18" charset="0"/>
              </a:rPr>
              <a:t>нижньої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повіки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значної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кількості</a:t>
            </a:r>
            <a:r>
              <a:rPr lang="ru-RU" sz="3200" b="1" dirty="0" smtClean="0">
                <a:latin typeface="Times New Roman" pitchFamily="18" charset="0"/>
              </a:rPr>
              <a:t> гною, </a:t>
            </a:r>
            <a:r>
              <a:rPr lang="ru-RU" sz="3200" b="1" dirty="0" err="1" smtClean="0">
                <a:latin typeface="Times New Roman" pitchFamily="18" charset="0"/>
              </a:rPr>
              <a:t>що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спускається</a:t>
            </a:r>
            <a:r>
              <a:rPr lang="ru-RU" sz="3200" b="1" dirty="0" smtClean="0">
                <a:latin typeface="Times New Roman" pitchFamily="18" charset="0"/>
              </a:rPr>
              <a:t> у </a:t>
            </a:r>
            <a:r>
              <a:rPr lang="ru-RU" sz="3200" b="1" dirty="0" err="1" smtClean="0">
                <a:latin typeface="Times New Roman" pitchFamily="18" charset="0"/>
              </a:rPr>
              <a:t>вигляді</a:t>
            </a:r>
            <a:r>
              <a:rPr lang="ru-RU" sz="3200" b="1" dirty="0" smtClean="0">
                <a:latin typeface="Times New Roman" pitchFamily="18" charset="0"/>
              </a:rPr>
              <a:t> шнурка з </a:t>
            </a:r>
            <a:r>
              <a:rPr lang="ru-RU" sz="3200" b="1" dirty="0" err="1" smtClean="0">
                <a:latin typeface="Times New Roman" pitchFamily="18" charset="0"/>
              </a:rPr>
              <a:t>внутрішнього</a:t>
            </a:r>
            <a:r>
              <a:rPr lang="ru-RU" sz="3200" b="1" dirty="0" smtClean="0">
                <a:latin typeface="Times New Roman" pitchFamily="18" charset="0"/>
              </a:rPr>
              <a:t> кута ока.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Сумнівна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реакція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– </a:t>
            </a:r>
            <a:r>
              <a:rPr lang="ru-RU" sz="3200" b="1" dirty="0" err="1" smtClean="0">
                <a:latin typeface="Times New Roman" pitchFamily="18" charset="0"/>
              </a:rPr>
              <a:t>гіперемія</a:t>
            </a:r>
            <a:r>
              <a:rPr lang="ru-RU" sz="3200" b="1" dirty="0" smtClean="0">
                <a:latin typeface="Times New Roman" pitchFamily="18" charset="0"/>
              </a:rPr>
              <a:t> та набряк </a:t>
            </a:r>
            <a:r>
              <a:rPr lang="ru-RU" sz="3200" b="1" dirty="0" err="1" smtClean="0">
                <a:latin typeface="Times New Roman" pitchFamily="18" charset="0"/>
              </a:rPr>
              <a:t>кон’юнктиви</a:t>
            </a:r>
            <a:r>
              <a:rPr lang="ru-RU" sz="3200" b="1" dirty="0" smtClean="0">
                <a:latin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</a:rPr>
              <a:t>сльозотеча</a:t>
            </a:r>
            <a:r>
              <a:rPr lang="ru-RU" sz="3200" b="1" dirty="0" smtClean="0">
                <a:latin typeface="Times New Roman" pitchFamily="18" charset="0"/>
              </a:rPr>
              <a:t> і </a:t>
            </a:r>
            <a:r>
              <a:rPr lang="ru-RU" sz="3200" b="1" dirty="0" err="1" smtClean="0">
                <a:latin typeface="Times New Roman" pitchFamily="18" charset="0"/>
              </a:rPr>
              <a:t>незначне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скупчення</a:t>
            </a:r>
            <a:r>
              <a:rPr lang="ru-RU" sz="3200" b="1" dirty="0" smtClean="0">
                <a:latin typeface="Times New Roman" pitchFamily="18" charset="0"/>
              </a:rPr>
              <a:t> гною в </a:t>
            </a:r>
            <a:r>
              <a:rPr lang="ru-RU" sz="3200" b="1" dirty="0" err="1" smtClean="0">
                <a:latin typeface="Times New Roman" pitchFamily="18" charset="0"/>
              </a:rPr>
              <a:t>куті</a:t>
            </a:r>
            <a:r>
              <a:rPr lang="ru-RU" sz="3200" b="1" dirty="0" smtClean="0">
                <a:latin typeface="Times New Roman" pitchFamily="18" charset="0"/>
              </a:rPr>
              <a:t> ока.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Негативна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реакція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– </a:t>
            </a:r>
            <a:r>
              <a:rPr lang="ru-RU" sz="3200" b="1" dirty="0" err="1" smtClean="0">
                <a:latin typeface="Times New Roman" pitchFamily="18" charset="0"/>
              </a:rPr>
              <a:t>спостерігається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слабке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почервоніння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кон’юнктиви</a:t>
            </a:r>
            <a:r>
              <a:rPr lang="ru-RU" sz="3200" b="1" dirty="0" smtClean="0">
                <a:latin typeface="Times New Roman" pitchFamily="18" charset="0"/>
              </a:rPr>
              <a:t> та невелика </a:t>
            </a:r>
            <a:r>
              <a:rPr lang="ru-RU" sz="3200" b="1" dirty="0" err="1" smtClean="0">
                <a:latin typeface="Times New Roman" pitchFamily="18" charset="0"/>
              </a:rPr>
              <a:t>сльозотеча</a:t>
            </a:r>
            <a:r>
              <a:rPr lang="ru-RU" sz="3200" b="1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820150" cy="14271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600" b="1" smtClean="0">
                <a:solidFill>
                  <a:srgbClr val="15E915"/>
                </a:solidFill>
                <a:latin typeface="Times New Roman" pitchFamily="18" charset="0"/>
              </a:rPr>
              <a:t>Алергічна діагностика сапу коней</a:t>
            </a:r>
            <a:r>
              <a:rPr lang="uk-UA" b="1" smtClean="0">
                <a:solidFill>
                  <a:srgbClr val="15E915"/>
                </a:solidFill>
                <a:latin typeface="Times New Roman" pitchFamily="18" charset="0"/>
              </a:rPr>
              <a:t/>
            </a:r>
            <a:br>
              <a:rPr lang="uk-UA" b="1" smtClean="0">
                <a:solidFill>
                  <a:srgbClr val="15E915"/>
                </a:solidFill>
                <a:latin typeface="Times New Roman" pitchFamily="18" charset="0"/>
              </a:rPr>
            </a:br>
            <a:r>
              <a:rPr lang="uk-UA" sz="2800" b="1" smtClean="0">
                <a:solidFill>
                  <a:srgbClr val="15E915"/>
                </a:solidFill>
                <a:latin typeface="Times New Roman" pitchFamily="18" charset="0"/>
              </a:rPr>
              <a:t>Підшкірний метод малеїнізації</a:t>
            </a:r>
            <a:endParaRPr lang="ru-RU" sz="2800" b="1" smtClean="0">
              <a:solidFill>
                <a:srgbClr val="15E915"/>
              </a:solidFill>
              <a:latin typeface="Times New Roman" pitchFamily="18" charset="0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748712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обстежуваного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коня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впродовж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доби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три рази 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–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вранці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, вдень і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ввечері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–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вимірюють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температуру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тіла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Результати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всіх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вимірів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підсумовують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і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ділять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кількість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вимірювань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Добуте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число є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показником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середньої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температури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, яка не повинна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перевищувати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38,5 °С.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Малеїн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вводять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у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дозі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1 мл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підшкірно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ділянці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середньої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третини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шиї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або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підгруддя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Температуру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починають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вимірювати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через 6 – 8 год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після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введення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малеїну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, через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кожні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наступні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2 год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впродовж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8 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10 год, а </a:t>
            </a:r>
            <a:r>
              <a:rPr lang="ru-RU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потім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</a:rPr>
              <a:t> на 24 і 36-ту годину. 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08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700" b="1" smtClean="0">
                <a:solidFill>
                  <a:srgbClr val="15E915"/>
                </a:solidFill>
              </a:rPr>
              <a:t>Визначення захворювання</a:t>
            </a:r>
            <a:br>
              <a:rPr lang="ru-RU" sz="3700" b="1" smtClean="0">
                <a:solidFill>
                  <a:srgbClr val="15E915"/>
                </a:solidFill>
              </a:rPr>
            </a:br>
            <a:endParaRPr lang="ru-RU" sz="3700" b="1" smtClean="0">
              <a:solidFill>
                <a:srgbClr val="15E915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79388" y="1557338"/>
            <a:ext cx="8964612" cy="5300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61B6FF"/>
                </a:solidFill>
              </a:rPr>
              <a:t>   </a:t>
            </a:r>
            <a:r>
              <a:rPr lang="uk-UA" sz="3600" b="1" dirty="0" smtClean="0">
                <a:solidFill>
                  <a:srgbClr val="61B6FF"/>
                </a:solidFill>
              </a:rPr>
              <a:t>Сап ( </a:t>
            </a:r>
            <a:r>
              <a:rPr lang="uk-UA" sz="3600" b="1" dirty="0" err="1" smtClean="0">
                <a:solidFill>
                  <a:srgbClr val="61B6FF"/>
                </a:solidFill>
              </a:rPr>
              <a:t>Malleus</a:t>
            </a:r>
            <a:r>
              <a:rPr lang="uk-UA" sz="3600" b="1" dirty="0" smtClean="0">
                <a:solidFill>
                  <a:srgbClr val="61B6FF"/>
                </a:solidFill>
              </a:rPr>
              <a:t> </a:t>
            </a:r>
            <a:r>
              <a:rPr lang="uk-UA" sz="3600" b="1" dirty="0" smtClean="0">
                <a:solidFill>
                  <a:srgbClr val="61B6FF"/>
                </a:solidFill>
              </a:rPr>
              <a:t>) – </a:t>
            </a:r>
            <a:r>
              <a:rPr lang="uk-UA" sz="3600" b="1" dirty="0" smtClean="0">
                <a:solidFill>
                  <a:srgbClr val="61B6FF"/>
                </a:solidFill>
              </a:rPr>
              <a:t>бактеріальна</a:t>
            </a:r>
            <a:r>
              <a:rPr lang="en-US" sz="3600" b="1" dirty="0" smtClean="0">
                <a:solidFill>
                  <a:srgbClr val="61B6FF"/>
                </a:solidFill>
              </a:rPr>
              <a:t> </a:t>
            </a:r>
            <a:r>
              <a:rPr lang="uk-UA" sz="3600" b="1" dirty="0" smtClean="0">
                <a:solidFill>
                  <a:srgbClr val="61B6FF"/>
                </a:solidFill>
              </a:rPr>
              <a:t>хвороба, що характеризується утворенням специфічних сапних вузликів, схильних до некрозу, і що виявляється виразковим</a:t>
            </a:r>
            <a:r>
              <a:rPr lang="en-US" sz="3600" b="1" dirty="0" smtClean="0">
                <a:solidFill>
                  <a:srgbClr val="61B6FF"/>
                </a:solidFill>
              </a:rPr>
              <a:t> </a:t>
            </a:r>
            <a:r>
              <a:rPr lang="uk-UA" sz="3600" b="1" dirty="0" smtClean="0">
                <a:solidFill>
                  <a:srgbClr val="61B6FF"/>
                </a:solidFill>
              </a:rPr>
              <a:t> ринітом і лімфаденітом, гнійно-некротичними ураженнями шкіри</a:t>
            </a:r>
            <a:r>
              <a:rPr lang="uk-UA" sz="3600" dirty="0" smtClean="0">
                <a:solidFill>
                  <a:srgbClr val="61B6FF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uk-UA" sz="36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820150" cy="5492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2800" b="1" smtClean="0">
                <a:solidFill>
                  <a:srgbClr val="15E915"/>
                </a:solidFill>
                <a:latin typeface="Times New Roman" pitchFamily="18" charset="0"/>
              </a:rPr>
              <a:t>Підшкірний метод малеїнізації (облік реакції)</a:t>
            </a:r>
            <a:endParaRPr lang="ru-RU" sz="2800" b="1" smtClean="0">
              <a:solidFill>
                <a:srgbClr val="15E915"/>
              </a:solidFill>
              <a:latin typeface="Times New Roman" pitchFamily="18" charset="0"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250825" y="692150"/>
            <a:ext cx="8893175" cy="616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Перевірку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підшкірної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малеїнізації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проводять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 за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показниками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температурної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місцевої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 та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загальної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FF00"/>
                </a:solidFill>
                <a:latin typeface="Times New Roman" pitchFamily="18" charset="0"/>
              </a:rPr>
              <a:t>реакції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smtClean="0">
                <a:latin typeface="Times New Roman" pitchFamily="18" charset="0"/>
              </a:rPr>
              <a:t>У </a:t>
            </a:r>
            <a:r>
              <a:rPr lang="ru-RU" sz="2600" b="1" dirty="0" err="1" smtClean="0">
                <a:latin typeface="Times New Roman" pitchFamily="18" charset="0"/>
              </a:rPr>
              <a:t>сапних</a:t>
            </a:r>
            <a:r>
              <a:rPr lang="ru-RU" sz="2600" b="1" dirty="0" smtClean="0">
                <a:latin typeface="Times New Roman" pitchFamily="18" charset="0"/>
              </a:rPr>
              <a:t> коней </a:t>
            </a:r>
            <a:r>
              <a:rPr lang="ru-RU" sz="2600" b="1" dirty="0" err="1" smtClean="0">
                <a:latin typeface="Times New Roman" pitchFamily="18" charset="0"/>
              </a:rPr>
              <a:t>температурна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реакція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починається</a:t>
            </a:r>
            <a:r>
              <a:rPr lang="ru-RU" sz="2600" b="1" dirty="0" smtClean="0">
                <a:latin typeface="Times New Roman" pitchFamily="18" charset="0"/>
              </a:rPr>
              <a:t> з </a:t>
            </a:r>
            <a:r>
              <a:rPr lang="ru-RU" sz="2600" b="1" dirty="0" err="1" smtClean="0">
                <a:latin typeface="Times New Roman" pitchFamily="18" charset="0"/>
              </a:rPr>
              <a:t>підвищення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температури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тіла</a:t>
            </a:r>
            <a:r>
              <a:rPr lang="ru-RU" sz="2600" b="1" dirty="0" smtClean="0">
                <a:latin typeface="Times New Roman" pitchFamily="18" charset="0"/>
              </a:rPr>
              <a:t> через 6 – 8 год </a:t>
            </a:r>
            <a:r>
              <a:rPr lang="ru-RU" sz="2600" b="1" dirty="0" err="1" smtClean="0">
                <a:latin typeface="Times New Roman" pitchFamily="18" charset="0"/>
              </a:rPr>
              <a:t>після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введення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малеїну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досягає</a:t>
            </a:r>
            <a:r>
              <a:rPr lang="ru-RU" sz="2600" b="1" dirty="0" smtClean="0">
                <a:latin typeface="Times New Roman" pitchFamily="18" charset="0"/>
              </a:rPr>
              <a:t> максимуму через 12 – 16 год, </a:t>
            </a:r>
            <a:r>
              <a:rPr lang="ru-RU" sz="2600" b="1" dirty="0" err="1" smtClean="0">
                <a:latin typeface="Times New Roman" pitchFamily="18" charset="0"/>
              </a:rPr>
              <a:t>утримується</a:t>
            </a:r>
            <a:r>
              <a:rPr lang="ru-RU" sz="2600" b="1" dirty="0" smtClean="0">
                <a:latin typeface="Times New Roman" pitchFamily="18" charset="0"/>
              </a:rPr>
              <a:t> в межах </a:t>
            </a:r>
            <a:r>
              <a:rPr lang="ru-RU" sz="2600" b="1" dirty="0" err="1" smtClean="0">
                <a:latin typeface="Times New Roman" pitchFamily="18" charset="0"/>
              </a:rPr>
              <a:t>високих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показників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упродовж</a:t>
            </a:r>
            <a:r>
              <a:rPr lang="ru-RU" sz="2600" b="1" dirty="0" smtClean="0">
                <a:latin typeface="Times New Roman" pitchFamily="18" charset="0"/>
              </a:rPr>
              <a:t> 6 – 8 год, </a:t>
            </a:r>
            <a:r>
              <a:rPr lang="ru-RU" sz="2600" b="1" dirty="0" err="1" smtClean="0">
                <a:latin typeface="Times New Roman" pitchFamily="18" charset="0"/>
              </a:rPr>
              <a:t>потім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починає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спадати</a:t>
            </a:r>
            <a:r>
              <a:rPr lang="ru-RU" sz="2600" b="1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err="1" smtClean="0">
                <a:latin typeface="Times New Roman" pitchFamily="18" charset="0"/>
              </a:rPr>
              <a:t>Місцева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реакція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виражається</a:t>
            </a:r>
            <a:r>
              <a:rPr lang="ru-RU" sz="2600" b="1" dirty="0" smtClean="0">
                <a:latin typeface="Times New Roman" pitchFamily="18" charset="0"/>
              </a:rPr>
              <a:t> в </a:t>
            </a:r>
            <a:r>
              <a:rPr lang="ru-RU" sz="2600" b="1" dirty="0" err="1" smtClean="0">
                <a:latin typeface="Times New Roman" pitchFamily="18" charset="0"/>
              </a:rPr>
              <a:t>розвитку</a:t>
            </a:r>
            <a:r>
              <a:rPr lang="ru-RU" sz="2600" b="1" dirty="0" smtClean="0">
                <a:latin typeface="Times New Roman" pitchFamily="18" charset="0"/>
              </a:rPr>
              <a:t> на </a:t>
            </a:r>
            <a:r>
              <a:rPr lang="ru-RU" sz="2600" b="1" dirty="0" err="1" smtClean="0">
                <a:latin typeface="Times New Roman" pitchFamily="18" charset="0"/>
              </a:rPr>
              <a:t>місці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введення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малеїну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гарячої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болісної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напруженої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припухлості</a:t>
            </a:r>
            <a:r>
              <a:rPr lang="ru-RU" sz="2600" b="1" dirty="0" smtClean="0">
                <a:latin typeface="Times New Roman" pitchFamily="18" charset="0"/>
              </a:rPr>
              <a:t>, яка </a:t>
            </a:r>
            <a:r>
              <a:rPr lang="ru-RU" sz="2600" b="1" dirty="0" err="1" smtClean="0">
                <a:latin typeface="Times New Roman" pitchFamily="18" charset="0"/>
              </a:rPr>
              <a:t>досягає</a:t>
            </a:r>
            <a:r>
              <a:rPr lang="ru-RU" sz="2600" b="1" dirty="0" smtClean="0">
                <a:latin typeface="Times New Roman" pitchFamily="18" charset="0"/>
              </a:rPr>
              <a:t> до 24 – 36-ї </a:t>
            </a:r>
            <a:r>
              <a:rPr lang="ru-RU" sz="2600" b="1" dirty="0" err="1" smtClean="0">
                <a:latin typeface="Times New Roman" pitchFamily="18" charset="0"/>
              </a:rPr>
              <a:t>години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розміру</a:t>
            </a:r>
            <a:r>
              <a:rPr lang="ru-RU" sz="2600" b="1" dirty="0" smtClean="0">
                <a:latin typeface="Times New Roman" pitchFamily="18" charset="0"/>
              </a:rPr>
              <a:t> 10 – 20 см у </a:t>
            </a:r>
            <a:r>
              <a:rPr lang="ru-RU" sz="2600" b="1" dirty="0" err="1" smtClean="0">
                <a:latin typeface="Times New Roman" pitchFamily="18" charset="0"/>
              </a:rPr>
              <a:t>діаметрі</a:t>
            </a:r>
            <a:r>
              <a:rPr lang="ru-RU" sz="2600" b="1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dirty="0" err="1" smtClean="0">
                <a:latin typeface="Times New Roman" pitchFamily="18" charset="0"/>
              </a:rPr>
              <a:t>Загальна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реакція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</a:rPr>
              <a:t>– </a:t>
            </a:r>
            <a:r>
              <a:rPr lang="ru-RU" sz="2600" b="1" dirty="0" err="1" smtClean="0">
                <a:latin typeface="Times New Roman" pitchFamily="18" charset="0"/>
              </a:rPr>
              <a:t>пригнічення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втрата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апетиту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прискорення</a:t>
            </a:r>
            <a:r>
              <a:rPr lang="ru-RU" sz="2600" b="1" dirty="0" smtClean="0">
                <a:latin typeface="Times New Roman" pitchFamily="18" charset="0"/>
              </a:rPr>
              <a:t> пульсу й </a:t>
            </a:r>
            <a:r>
              <a:rPr lang="ru-RU" sz="2600" b="1" dirty="0" err="1" smtClean="0">
                <a:latin typeface="Times New Roman" pitchFamily="18" charset="0"/>
              </a:rPr>
              <a:t>дихання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фібрилярне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скорочення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м’язів</a:t>
            </a:r>
            <a:r>
              <a:rPr lang="ru-RU" sz="2600" b="1" dirty="0" smtClean="0">
                <a:latin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</a:rPr>
              <a:t>прискорене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виділенням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сечі</a:t>
            </a:r>
            <a:r>
              <a:rPr lang="ru-RU" sz="2600" b="1" dirty="0" smtClean="0">
                <a:latin typeface="Times New Roman" pitchFamily="18" charset="0"/>
              </a:rPr>
              <a:t> та калу. У </a:t>
            </a:r>
            <a:r>
              <a:rPr lang="ru-RU" sz="2600" b="1" dirty="0" err="1" smtClean="0">
                <a:latin typeface="Times New Roman" pitchFamily="18" charset="0"/>
              </a:rPr>
              <a:t>окремих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тварин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можуть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спостерігатись</a:t>
            </a:r>
            <a:r>
              <a:rPr lang="ru-RU" sz="2600" b="1" dirty="0" smtClean="0">
                <a:latin typeface="Times New Roman" pitchFamily="18" charset="0"/>
              </a:rPr>
              <a:t> кашель, </a:t>
            </a:r>
            <a:r>
              <a:rPr lang="ru-RU" sz="2600" b="1" dirty="0" err="1" smtClean="0">
                <a:latin typeface="Times New Roman" pitchFamily="18" charset="0"/>
              </a:rPr>
              <a:t>вологі</a:t>
            </a:r>
            <a:r>
              <a:rPr lang="ru-RU" sz="2600" b="1" dirty="0" smtClean="0">
                <a:latin typeface="Times New Roman" pitchFamily="18" charset="0"/>
              </a:rPr>
              <a:t> хрипи, </a:t>
            </a:r>
            <a:r>
              <a:rPr lang="ru-RU" sz="2600" b="1" dirty="0" err="1" smtClean="0">
                <a:latin typeface="Times New Roman" pitchFamily="18" charset="0"/>
              </a:rPr>
              <a:t>виділення</a:t>
            </a:r>
            <a:r>
              <a:rPr lang="ru-RU" sz="2600" b="1" dirty="0" smtClean="0">
                <a:latin typeface="Times New Roman" pitchFamily="18" charset="0"/>
              </a:rPr>
              <a:t> з носа, </a:t>
            </a:r>
            <a:r>
              <a:rPr lang="ru-RU" sz="2600" b="1" dirty="0" err="1" smtClean="0">
                <a:latin typeface="Times New Roman" pitchFamily="18" charset="0"/>
              </a:rPr>
              <a:t>збільшення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підщелепових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</a:rPr>
              <a:t>лімфовузлів</a:t>
            </a:r>
            <a:r>
              <a:rPr lang="ru-RU" sz="2600" b="1" dirty="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748712" cy="8366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Підшкірний метод </a:t>
            </a:r>
            <a:r>
              <a:rPr lang="uk-UA" sz="2400" b="1" dirty="0" err="1" smtClean="0">
                <a:solidFill>
                  <a:srgbClr val="15E915"/>
                </a:solidFill>
                <a:latin typeface="Times New Roman" pitchFamily="18" charset="0"/>
              </a:rPr>
              <a:t>малеїнізації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/>
            </a:r>
            <a:b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 (облік реакції 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– 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продовження)</a:t>
            </a:r>
            <a:endParaRPr lang="ru-RU" sz="2400" b="1" dirty="0" smtClean="0">
              <a:solidFill>
                <a:srgbClr val="15E915"/>
              </a:solidFill>
              <a:latin typeface="Times New Roman" pitchFamily="18" charset="0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395288" y="908050"/>
            <a:ext cx="8748712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Позитивна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реакція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– </a:t>
            </a:r>
            <a:r>
              <a:rPr lang="ru-RU" sz="3200" b="1" dirty="0" err="1" smtClean="0">
                <a:latin typeface="Times New Roman" pitchFamily="18" charset="0"/>
              </a:rPr>
              <a:t>спостерігається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типове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підвищення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температури</a:t>
            </a:r>
            <a:r>
              <a:rPr lang="ru-RU" sz="3200" b="1" dirty="0" smtClean="0">
                <a:latin typeface="Times New Roman" pitchFamily="18" charset="0"/>
              </a:rPr>
              <a:t> до 40 °С і </a:t>
            </a:r>
            <a:r>
              <a:rPr lang="ru-RU" sz="3200" b="1" dirty="0" err="1" smtClean="0">
                <a:latin typeface="Times New Roman" pitchFamily="18" charset="0"/>
              </a:rPr>
              <a:t>вище</a:t>
            </a:r>
            <a:r>
              <a:rPr lang="ru-RU" sz="3200" b="1" dirty="0" smtClean="0">
                <a:latin typeface="Times New Roman" pitchFamily="18" charset="0"/>
              </a:rPr>
              <a:t> за </a:t>
            </a:r>
            <a:r>
              <a:rPr lang="ru-RU" sz="3200" b="1" dirty="0" err="1" smtClean="0">
                <a:latin typeface="Times New Roman" pitchFamily="18" charset="0"/>
              </a:rPr>
              <a:t>наявності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хоча</a:t>
            </a:r>
            <a:r>
              <a:rPr lang="ru-RU" sz="3200" b="1" dirty="0" smtClean="0">
                <a:latin typeface="Times New Roman" pitchFamily="18" charset="0"/>
              </a:rPr>
              <a:t> б </a:t>
            </a:r>
            <a:r>
              <a:rPr lang="ru-RU" sz="3200" b="1" dirty="0" err="1" smtClean="0">
                <a:latin typeface="Times New Roman" pitchFamily="18" charset="0"/>
              </a:rPr>
              <a:t>незначної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місцевої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реакції</a:t>
            </a:r>
            <a:r>
              <a:rPr lang="ru-RU" sz="3200" b="1" dirty="0" smtClean="0">
                <a:latin typeface="Times New Roman" pitchFamily="18" charset="0"/>
              </a:rPr>
              <a:t>. </a:t>
            </a:r>
            <a:r>
              <a:rPr lang="ru-RU" sz="3200" b="1" dirty="0" err="1" smtClean="0">
                <a:latin typeface="Times New Roman" pitchFamily="18" charset="0"/>
              </a:rPr>
              <a:t>Також</a:t>
            </a:r>
            <a:r>
              <a:rPr lang="ru-RU" sz="3200" b="1" dirty="0" smtClean="0">
                <a:latin typeface="Times New Roman" pitchFamily="18" charset="0"/>
              </a:rPr>
              <a:t> коли є </a:t>
            </a:r>
            <a:r>
              <a:rPr lang="ru-RU" sz="3200" b="1" dirty="0" err="1" smtClean="0">
                <a:latin typeface="Times New Roman" pitchFamily="18" charset="0"/>
              </a:rPr>
              <a:t>яскраво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виражена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місцева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реакція</a:t>
            </a:r>
            <a:r>
              <a:rPr lang="ru-RU" sz="3200" b="1" dirty="0" smtClean="0">
                <a:latin typeface="Times New Roman" pitchFamily="18" charset="0"/>
              </a:rPr>
              <a:t> і </a:t>
            </a:r>
            <a:r>
              <a:rPr lang="ru-RU" sz="3200" b="1" dirty="0" err="1" smtClean="0">
                <a:latin typeface="Times New Roman" pitchFamily="18" charset="0"/>
              </a:rPr>
              <a:t>типовий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розвиток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температурної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кривої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Сумнівна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реакція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</a:rPr>
              <a:t>–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коли </a:t>
            </a:r>
            <a:r>
              <a:rPr lang="ru-RU" sz="3200" b="1" dirty="0" err="1" smtClean="0">
                <a:latin typeface="Times New Roman" pitchFamily="18" charset="0"/>
              </a:rPr>
              <a:t>температурна</a:t>
            </a:r>
            <a:r>
              <a:rPr lang="ru-RU" sz="3200" b="1" dirty="0" smtClean="0">
                <a:latin typeface="Times New Roman" pitchFamily="18" charset="0"/>
              </a:rPr>
              <a:t> крива </a:t>
            </a:r>
            <a:r>
              <a:rPr lang="ru-RU" sz="3200" b="1" dirty="0" err="1" smtClean="0">
                <a:latin typeface="Times New Roman" pitchFamily="18" charset="0"/>
              </a:rPr>
              <a:t>типова</a:t>
            </a:r>
            <a:r>
              <a:rPr lang="ru-RU" sz="3200" b="1" dirty="0" smtClean="0">
                <a:latin typeface="Times New Roman" pitchFamily="18" charset="0"/>
              </a:rPr>
              <a:t>, але температура не </a:t>
            </a:r>
            <a:r>
              <a:rPr lang="ru-RU" sz="3200" b="1" dirty="0" err="1" smtClean="0">
                <a:latin typeface="Times New Roman" pitchFamily="18" charset="0"/>
              </a:rPr>
              <a:t>підвищується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понад</a:t>
            </a:r>
            <a:r>
              <a:rPr lang="ru-RU" sz="3200" b="1" dirty="0" smtClean="0">
                <a:latin typeface="Times New Roman" pitchFamily="18" charset="0"/>
              </a:rPr>
              <a:t> 39,6 °С і </a:t>
            </a:r>
            <a:r>
              <a:rPr lang="ru-RU" sz="3200" b="1" dirty="0" err="1" smtClean="0">
                <a:latin typeface="Times New Roman" pitchFamily="18" charset="0"/>
              </a:rPr>
              <a:t>місцева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реакція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виражена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слабо</a:t>
            </a:r>
            <a:r>
              <a:rPr lang="ru-RU" sz="3200" b="1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Негативна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реакція</a:t>
            </a:r>
            <a:r>
              <a:rPr lang="ru-RU" sz="3200" b="1" smtClean="0">
                <a:latin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</a:rPr>
              <a:t>– </a:t>
            </a:r>
            <a:r>
              <a:rPr lang="ru-RU" sz="3200" b="1" dirty="0" err="1" smtClean="0">
                <a:latin typeface="Times New Roman" pitchFamily="18" charset="0"/>
              </a:rPr>
              <a:t>підвищення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температури</a:t>
            </a:r>
            <a:r>
              <a:rPr lang="ru-RU" sz="3200" b="1" dirty="0" smtClean="0">
                <a:latin typeface="Times New Roman" pitchFamily="18" charset="0"/>
              </a:rPr>
              <a:t> до 39 °С за </a:t>
            </a:r>
            <a:r>
              <a:rPr lang="ru-RU" sz="3200" b="1" dirty="0" err="1" smtClean="0">
                <a:latin typeface="Times New Roman" pitchFamily="18" charset="0"/>
              </a:rPr>
              <a:t>відсутності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місцевої</a:t>
            </a:r>
            <a:r>
              <a:rPr lang="ru-RU" sz="3200" b="1" dirty="0" smtClean="0">
                <a:latin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</a:rPr>
              <a:t>загальної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реакцій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  <a:endParaRPr lang="ru-RU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mtClean="0">
                <a:latin typeface="Arial" charset="0"/>
              </a:rPr>
              <a:t>Позитивна реакція</a:t>
            </a:r>
            <a:endParaRPr lang="ru-RU" smtClean="0">
              <a:latin typeface="Arial" charset="0"/>
            </a:endParaRPr>
          </a:p>
        </p:txBody>
      </p:sp>
      <p:pic>
        <p:nvPicPr>
          <p:cNvPr id="35842" name="Содержимое 3" descr="Фото024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01788"/>
            <a:ext cx="4392613" cy="5256212"/>
          </a:xfrm>
        </p:spPr>
      </p:pic>
      <p:pic>
        <p:nvPicPr>
          <p:cNvPr id="35844" name="Содержимое 3" descr="Фото02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700213"/>
            <a:ext cx="39243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748712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700" b="1" smtClean="0">
                <a:solidFill>
                  <a:srgbClr val="15E915"/>
                </a:solidFill>
                <a:latin typeface="Arial" charset="0"/>
              </a:rPr>
              <a:t>Х</a:t>
            </a:r>
            <a:r>
              <a:rPr lang="ru-RU" sz="3700" b="1" smtClean="0">
                <a:solidFill>
                  <a:srgbClr val="15E915"/>
                </a:solidFill>
              </a:rPr>
              <a:t>арактеристика збудника</a:t>
            </a:r>
            <a:br>
              <a:rPr lang="ru-RU" sz="3700" b="1" smtClean="0">
                <a:solidFill>
                  <a:srgbClr val="15E915"/>
                </a:solidFill>
              </a:rPr>
            </a:br>
            <a:r>
              <a:rPr lang="en-US" sz="2800" b="1" smtClean="0">
                <a:solidFill>
                  <a:srgbClr val="FFFF00"/>
                </a:solidFill>
              </a:rPr>
              <a:t>Pseudomonas mallei </a:t>
            </a:r>
            <a:r>
              <a:rPr lang="uk-UA" sz="2800" b="1" smtClean="0">
                <a:solidFill>
                  <a:srgbClr val="FFFF00"/>
                </a:solidFill>
              </a:rPr>
              <a:t>(</a:t>
            </a:r>
            <a:r>
              <a:rPr lang="en-US" sz="2800" b="1" smtClean="0">
                <a:solidFill>
                  <a:srgbClr val="FFFF00"/>
                </a:solidFill>
              </a:rPr>
              <a:t>Actinobacillus mallei</a:t>
            </a:r>
            <a:r>
              <a:rPr lang="uk-UA" sz="2800" b="1" smtClean="0">
                <a:solidFill>
                  <a:srgbClr val="FFFF00"/>
                </a:solidFill>
              </a:rPr>
              <a:t>)</a:t>
            </a:r>
            <a:endParaRPr lang="ru-RU" sz="2800" smtClean="0">
              <a:solidFill>
                <a:srgbClr val="FFFF00"/>
              </a:solidFill>
            </a:endParaRPr>
          </a:p>
        </p:txBody>
      </p:sp>
      <p:pic>
        <p:nvPicPr>
          <p:cNvPr id="16386" name="Рисунок 3" descr="baktery-styck.jpg"/>
          <p:cNvPicPr>
            <a:picLocks noGrp="1" noChangeAspect="1"/>
          </p:cNvPicPr>
          <p:nvPr>
            <p:ph type="body" sz="half" idx="1"/>
          </p:nvPr>
        </p:nvPicPr>
        <p:blipFill>
          <a:blip r:embed="rId2"/>
          <a:srcRect l="5403" t="1778" r="4489" b="3239"/>
          <a:stretch>
            <a:fillRect/>
          </a:stretch>
        </p:blipFill>
        <p:spPr>
          <a:xfrm>
            <a:off x="395288" y="1412875"/>
            <a:ext cx="3889375" cy="4176713"/>
          </a:xfrm>
        </p:spPr>
      </p:pic>
      <p:sp>
        <p:nvSpPr>
          <p:cNvPr id="16387" name="Rectangle 6"/>
          <p:cNvSpPr>
            <a:spLocks noGrp="1"/>
          </p:cNvSpPr>
          <p:nvPr>
            <p:ph sz="half" idx="2"/>
          </p:nvPr>
        </p:nvSpPr>
        <p:spPr>
          <a:xfrm>
            <a:off x="4356100" y="1557338"/>
            <a:ext cx="4787900" cy="5300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• </a:t>
            </a:r>
            <a:r>
              <a:rPr lang="uk-UA" sz="2000" b="1" dirty="0" err="1" smtClean="0">
                <a:solidFill>
                  <a:srgbClr val="FF9900"/>
                </a:solidFill>
                <a:latin typeface="Arial" charset="0"/>
              </a:rPr>
              <a:t>Г</a:t>
            </a:r>
            <a:r>
              <a:rPr lang="uk-UA" sz="2000" b="1" dirty="0" err="1" smtClean="0">
                <a:solidFill>
                  <a:srgbClr val="FF9900"/>
                </a:solidFill>
                <a:latin typeface="Elephant" pitchFamily="18" charset="0"/>
              </a:rPr>
              <a:t>рамнегативна</a:t>
            </a: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,  </a:t>
            </a: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коротка</a:t>
            </a: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,  </a:t>
            </a: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нерухома, не утворює спор і капсул паличка із </a:t>
            </a:r>
            <a:r>
              <a:rPr lang="uk-UA" sz="2000" b="1" dirty="0" err="1" smtClean="0">
                <a:solidFill>
                  <a:srgbClr val="FF9900"/>
                </a:solidFill>
                <a:latin typeface="Elephant" pitchFamily="18" charset="0"/>
              </a:rPr>
              <a:t>зокругленими</a:t>
            </a: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 краями.</a:t>
            </a:r>
            <a:endParaRPr lang="uk-UA" sz="2000" b="1" dirty="0" smtClean="0">
              <a:solidFill>
                <a:srgbClr val="FF9900"/>
              </a:solidFill>
              <a:latin typeface="Elephan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• Культури бактерії вирощують на звичайних нейтральних поживних середовищах, що містять 5% </a:t>
            </a: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гліцерину.</a:t>
            </a:r>
            <a:endParaRPr lang="uk-UA" sz="2000" b="1" dirty="0" smtClean="0">
              <a:solidFill>
                <a:srgbClr val="FF9900"/>
              </a:solidFill>
              <a:latin typeface="Elephan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• Дезінфекційні засоби в звичайних концентраціях згубно діють на </a:t>
            </a: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збудника.</a:t>
            </a:r>
            <a:endParaRPr lang="uk-UA" sz="2000" b="1" dirty="0" smtClean="0">
              <a:solidFill>
                <a:srgbClr val="FF9900"/>
              </a:solidFill>
              <a:latin typeface="Elephan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• Антибіотики і сульфаніламідні препарати також згубно діють на </a:t>
            </a:r>
            <a:r>
              <a:rPr lang="uk-UA" sz="2000" b="1" dirty="0" err="1" smtClean="0">
                <a:solidFill>
                  <a:srgbClr val="FF9900"/>
                </a:solidFill>
                <a:latin typeface="Elephant" pitchFamily="18" charset="0"/>
              </a:rPr>
              <a:t>сапніх</a:t>
            </a:r>
            <a:r>
              <a:rPr lang="uk-UA" sz="2000" b="1" dirty="0" smtClean="0">
                <a:solidFill>
                  <a:srgbClr val="FF9900"/>
                </a:solidFill>
                <a:latin typeface="Elephant" pitchFamily="18" charset="0"/>
              </a:rPr>
              <a:t> бактерії</a:t>
            </a:r>
            <a:endParaRPr lang="ru-RU" sz="2000" b="1" dirty="0" smtClean="0">
              <a:solidFill>
                <a:srgbClr val="FF990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445125"/>
            <a:ext cx="19081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uk-UA" sz="3600" b="1" smtClean="0">
                <a:solidFill>
                  <a:srgbClr val="FFFF00"/>
                </a:solidFill>
              </a:rPr>
              <a:t>Епізоотологія хвороби</a:t>
            </a:r>
            <a:endParaRPr lang="ru-RU" sz="3600" b="1" smtClean="0">
              <a:solidFill>
                <a:srgbClr val="FFFF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040313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Сприйнятливі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 коні, віслюки, мули, лошаки, рідше хворіють верблюди і хижі тварини (в зоопарках). Хворіє і людина. </a:t>
            </a:r>
          </a:p>
          <a:p>
            <a:pPr eaLnBrk="1" hangingPunct="1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Джерелом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 збудника інфекції є хворі тварини, в тому числі коні з хронічним і латентним сапом, що не мають клінічних ознак. </a:t>
            </a:r>
          </a:p>
          <a:p>
            <a:pPr eaLnBrk="1" hangingPunct="1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Факторами передачі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 є контаміновані корми, вода, гній, підстилка 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та 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ін.</a:t>
            </a:r>
          </a:p>
          <a:p>
            <a:pPr eaLnBrk="1" hangingPunct="1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Воротами інфекції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є </a:t>
            </a:r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травний тракт (носоглотка, кишечник), рідше органи дихання, пошкоджена шкіра і слизова оболонка статевих шляхів. </a:t>
            </a:r>
          </a:p>
          <a:p>
            <a:pPr eaLnBrk="1" hangingPunct="1"/>
            <a:r>
              <a:rPr lang="uk-UA" sz="2400" b="1" dirty="0" smtClean="0">
                <a:solidFill>
                  <a:srgbClr val="15E915"/>
                </a:solidFill>
                <a:latin typeface="Times New Roman" pitchFamily="18" charset="0"/>
              </a:rPr>
              <a:t>Хвороба проявляється спорадично або у вигляді епізоотичних спалахів.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uk-UA" sz="3600" b="1" smtClean="0">
                <a:solidFill>
                  <a:srgbClr val="007EEA"/>
                </a:solidFill>
              </a:rPr>
              <a:t>Патогенез</a:t>
            </a:r>
            <a:endParaRPr lang="ru-RU" sz="3600" b="1" smtClean="0">
              <a:solidFill>
                <a:srgbClr val="007EEA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7100887"/>
          </a:xfrm>
        </p:spPr>
        <p:txBody>
          <a:bodyPr/>
          <a:lstStyle/>
          <a:p>
            <a:pPr eaLnBrk="1" hangingPunct="1"/>
            <a:r>
              <a:rPr lang="uk-UA" sz="2000" b="1" dirty="0" smtClean="0">
                <a:latin typeface="Times New Roman" pitchFamily="18" charset="0"/>
              </a:rPr>
              <a:t>Потрапивши в організм будь-яким шляхом, збудник сапу спочатку осідає і розмножується в </a:t>
            </a:r>
            <a:r>
              <a:rPr lang="uk-UA" sz="2000" b="1" dirty="0" err="1" smtClean="0">
                <a:latin typeface="Times New Roman" pitchFamily="18" charset="0"/>
              </a:rPr>
              <a:t>регіонарних</a:t>
            </a:r>
            <a:r>
              <a:rPr lang="uk-UA" sz="2000" b="1" dirty="0" smtClean="0">
                <a:latin typeface="Times New Roman" pitchFamily="18" charset="0"/>
              </a:rPr>
              <a:t> лімфовузлах. </a:t>
            </a:r>
          </a:p>
          <a:p>
            <a:pPr eaLnBrk="1" hangingPunct="1"/>
            <a:r>
              <a:rPr lang="uk-UA" sz="2000" b="1" dirty="0" smtClean="0">
                <a:latin typeface="Times New Roman" pitchFamily="18" charset="0"/>
              </a:rPr>
              <a:t>З </a:t>
            </a:r>
            <a:r>
              <a:rPr lang="uk-UA" sz="2000" b="1" dirty="0" err="1" smtClean="0">
                <a:latin typeface="Times New Roman" pitchFamily="18" charset="0"/>
              </a:rPr>
              <a:t>регіонарного</a:t>
            </a:r>
            <a:r>
              <a:rPr lang="uk-UA" sz="2000" b="1" dirty="0" smtClean="0">
                <a:latin typeface="Times New Roman" pitchFamily="18" charset="0"/>
              </a:rPr>
              <a:t> лімфовузла Р. </a:t>
            </a:r>
            <a:r>
              <a:rPr lang="uk-UA" sz="2000" b="1" dirty="0" err="1" smtClean="0">
                <a:latin typeface="Times New Roman" pitchFamily="18" charset="0"/>
              </a:rPr>
              <a:t>mallei</a:t>
            </a:r>
            <a:r>
              <a:rPr lang="uk-UA" sz="2000" b="1" dirty="0" smtClean="0">
                <a:latin typeface="Times New Roman" pitchFamily="18" charset="0"/>
              </a:rPr>
              <a:t> проникає в кров, викликає короткочасну </a:t>
            </a:r>
            <a:r>
              <a:rPr lang="uk-UA" sz="2000" b="1" dirty="0" err="1" smtClean="0">
                <a:latin typeface="Times New Roman" pitchFamily="18" charset="0"/>
              </a:rPr>
              <a:t>бактериємію</a:t>
            </a:r>
            <a:r>
              <a:rPr lang="uk-UA" sz="2000" b="1" dirty="0" smtClean="0">
                <a:latin typeface="Times New Roman" pitchFamily="18" charset="0"/>
              </a:rPr>
              <a:t> і лихоманку. З кров'ю збудник заноситься в різні тканини і органи, там розмножується, викликаючи сапні вузлики і виразки.</a:t>
            </a:r>
          </a:p>
          <a:p>
            <a:pPr eaLnBrk="1" hangingPunct="1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</a:rPr>
              <a:t>Формування сапного вузлика (гранульома)</a:t>
            </a:r>
            <a:r>
              <a:rPr lang="uk-UA" sz="2000" b="1" dirty="0" smtClean="0">
                <a:latin typeface="Times New Roman" pitchFamily="18" charset="0"/>
              </a:rPr>
              <a:t> починається з гіперемії ураженої ділянки і просочування тканини </a:t>
            </a:r>
            <a:r>
              <a:rPr lang="uk-UA" sz="2000" b="1" dirty="0" smtClean="0">
                <a:latin typeface="Times New Roman" pitchFamily="18" charset="0"/>
              </a:rPr>
              <a:t>серозно-фібринозним </a:t>
            </a:r>
            <a:r>
              <a:rPr lang="uk-UA" sz="2000" b="1" dirty="0" smtClean="0">
                <a:latin typeface="Times New Roman" pitchFamily="18" charset="0"/>
              </a:rPr>
              <a:t>ексудатом. Потім у центрі такої ділянки скупчуються </a:t>
            </a:r>
            <a:r>
              <a:rPr lang="uk-UA" sz="2000" b="1" dirty="0" err="1" smtClean="0">
                <a:latin typeface="Times New Roman" pitchFamily="18" charset="0"/>
              </a:rPr>
              <a:t>мікро</a:t>
            </a:r>
            <a:r>
              <a:rPr lang="uk-UA" sz="2000" b="1" dirty="0" smtClean="0">
                <a:latin typeface="Times New Roman" pitchFamily="18" charset="0"/>
              </a:rPr>
              <a:t> - і макрофаги, з'являються гігантські клітини; по периферії </a:t>
            </a:r>
            <a:r>
              <a:rPr lang="uk-UA" sz="2000" b="1" dirty="0" smtClean="0">
                <a:latin typeface="Times New Roman" pitchFamily="18" charset="0"/>
              </a:rPr>
              <a:t>– </a:t>
            </a:r>
            <a:r>
              <a:rPr lang="uk-UA" sz="2000" b="1" dirty="0" err="1" smtClean="0">
                <a:latin typeface="Times New Roman" pitchFamily="18" charset="0"/>
              </a:rPr>
              <a:t>лімфоїдні</a:t>
            </a:r>
            <a:r>
              <a:rPr lang="uk-UA" sz="2000" b="1" dirty="0" smtClean="0">
                <a:latin typeface="Times New Roman" pitchFamily="18" charset="0"/>
              </a:rPr>
              <a:t> і </a:t>
            </a:r>
            <a:r>
              <a:rPr lang="uk-UA" sz="2000" b="1" dirty="0" err="1" smtClean="0">
                <a:latin typeface="Times New Roman" pitchFamily="18" charset="0"/>
              </a:rPr>
              <a:t>плазмоцитарні</a:t>
            </a:r>
            <a:r>
              <a:rPr lang="uk-UA" sz="2000" b="1" dirty="0" smtClean="0">
                <a:latin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</a:rPr>
              <a:t>клітини, заміщаються згодом фібробластами.</a:t>
            </a:r>
          </a:p>
          <a:p>
            <a:pPr eaLnBrk="1" hangingPunct="1"/>
            <a:r>
              <a:rPr lang="uk-UA" sz="2000" b="1" dirty="0" smtClean="0">
                <a:latin typeface="Times New Roman" pitchFamily="18" charset="0"/>
              </a:rPr>
              <a:t>Клітини центральної зони </a:t>
            </a:r>
            <a:r>
              <a:rPr lang="uk-UA" sz="2000" b="1" dirty="0" err="1" smtClean="0">
                <a:latin typeface="Times New Roman" pitchFamily="18" charset="0"/>
              </a:rPr>
              <a:t>сапной</a:t>
            </a:r>
            <a:r>
              <a:rPr lang="uk-UA" sz="2000" b="1" dirty="0" smtClean="0">
                <a:latin typeface="Times New Roman" pitchFamily="18" charset="0"/>
              </a:rPr>
              <a:t> гранульоми в результаті </a:t>
            </a:r>
            <a:r>
              <a:rPr lang="uk-UA" sz="2000" b="1" dirty="0" err="1" smtClean="0">
                <a:latin typeface="Times New Roman" pitchFamily="18" charset="0"/>
              </a:rPr>
              <a:t>екзо-</a:t>
            </a:r>
            <a:r>
              <a:rPr lang="uk-UA" sz="2000" b="1" dirty="0" smtClean="0">
                <a:latin typeface="Times New Roman" pitchFamily="18" charset="0"/>
              </a:rPr>
              <a:t> і </a:t>
            </a:r>
            <a:r>
              <a:rPr lang="uk-UA" sz="2000" b="1" dirty="0" smtClean="0">
                <a:latin typeface="Times New Roman" pitchFamily="18" charset="0"/>
              </a:rPr>
              <a:t>ендотоксинів збудника незабаром гинуть і піддаються </a:t>
            </a:r>
            <a:r>
              <a:rPr lang="uk-UA" sz="2000" b="1" dirty="0" err="1" smtClean="0">
                <a:latin typeface="Times New Roman" pitchFamily="18" charset="0"/>
              </a:rPr>
              <a:t>казеозному</a:t>
            </a:r>
            <a:r>
              <a:rPr lang="uk-UA" sz="2000" b="1" dirty="0" smtClean="0">
                <a:latin typeface="Times New Roman" pitchFamily="18" charset="0"/>
              </a:rPr>
              <a:t> розпаду. При успішному результаті гранульома </a:t>
            </a:r>
            <a:r>
              <a:rPr lang="uk-UA" sz="2000" b="1" dirty="0" err="1" smtClean="0">
                <a:latin typeface="Times New Roman" pitchFamily="18" charset="0"/>
              </a:rPr>
              <a:t>інкапсулюється</a:t>
            </a:r>
            <a:r>
              <a:rPr lang="uk-UA" sz="2000" b="1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uk-UA" sz="2000" b="1" dirty="0" smtClean="0">
                <a:latin typeface="Times New Roman" pitchFamily="18" charset="0"/>
              </a:rPr>
              <a:t>У </a:t>
            </a:r>
            <a:r>
              <a:rPr lang="uk-UA" sz="2000" b="1" dirty="0" smtClean="0">
                <a:latin typeface="Times New Roman" pitchFamily="18" charset="0"/>
              </a:rPr>
              <a:t>результаті у тварин з високою природною стійкістю сапний процес протікає хронічно, а при латентній формі сапу хвороба навіть може іноді закінчуватися повним одужанням.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6207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600" b="1" smtClean="0">
                <a:solidFill>
                  <a:srgbClr val="15E915"/>
                </a:solidFill>
              </a:rPr>
              <a:t>Клінічні ознаки</a:t>
            </a:r>
            <a:endParaRPr lang="ru-RU" sz="3600" b="1" smtClean="0">
              <a:solidFill>
                <a:srgbClr val="15E915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4149725"/>
            <a:ext cx="8820150" cy="270827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Інкубаційний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період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триває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2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3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тижні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Перебіг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хвороби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гострий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хронічний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і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латентний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За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місцем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основної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локалізації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патологічного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процесу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розрізняють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носову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шкірну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легеневу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форми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сапу.</a:t>
            </a:r>
          </a:p>
        </p:txBody>
      </p:sp>
      <p:pic>
        <p:nvPicPr>
          <p:cNvPr id="19459" name="Рисунок 3" descr="244c35d6f1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20713"/>
            <a:ext cx="49688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362950" cy="4048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600" b="1" smtClean="0">
                <a:solidFill>
                  <a:srgbClr val="15E915"/>
                </a:solidFill>
              </a:rPr>
              <a:t>Клінічні ознаки</a:t>
            </a:r>
            <a:endParaRPr lang="ru-RU" sz="3600" b="1" smtClean="0">
              <a:solidFill>
                <a:srgbClr val="15E915"/>
              </a:solidFill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964612" cy="6165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err="1" smtClean="0">
                <a:solidFill>
                  <a:srgbClr val="FF9900"/>
                </a:solidFill>
                <a:latin typeface="Times New Roman" pitchFamily="18" charset="0"/>
              </a:rPr>
              <a:t>Гострий</a:t>
            </a:r>
            <a:r>
              <a:rPr lang="ru-RU" sz="2800" b="1" i="1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9900"/>
                </a:solidFill>
                <a:latin typeface="Times New Roman" pitchFamily="18" charset="0"/>
              </a:rPr>
              <a:t>перебіг</a:t>
            </a:r>
            <a:r>
              <a:rPr lang="ru-RU" sz="2800" b="1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9900"/>
                </a:solidFill>
                <a:latin typeface="Times New Roman" pitchFamily="18" charset="0"/>
              </a:rPr>
              <a:t>хвороби</a:t>
            </a:r>
            <a:r>
              <a:rPr lang="ru-RU" sz="2400" b="1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Спостерігають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ослів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мулів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рідко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— у коней.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Гарячка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(41 — 42 °С),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втрата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апетиту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частий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ниткоподібний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пульс,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гіперемія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слизової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оболонки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носа,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прискорення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дихання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одно-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або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двобічне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слизове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виділення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з носа,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нечастий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сухий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кашль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Згодом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слизовій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оболонці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носа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з'являються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дрібні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жовтуваті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сапні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вузлики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з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червоним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обідком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Вузлики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розпадаються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перетворюються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виразки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мають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круглу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або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довгасту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форму,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салоподібне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дно,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вкрите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слизом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з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домішкою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гною й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крові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нерівні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потовщені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краї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Виділення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з носа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стають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кров'янисто-іхорозними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дихання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—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сопучим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прискореним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Підщелепові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лімфовузли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на початку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хвороби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припухлі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гарячі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болісні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згодом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різко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збільшуються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розмірі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(до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величини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курячого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яйця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),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тверді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нерухомі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горбисті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675687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latin typeface="Arial" charset="0"/>
              </a:rPr>
              <a:t>Збільшення підщелепових </a:t>
            </a:r>
            <a:r>
              <a:rPr lang="uk-UA" sz="3600" smtClean="0">
                <a:latin typeface="Arial" charset="0"/>
              </a:rPr>
              <a:t>лімфовузлів</a:t>
            </a:r>
            <a:endParaRPr lang="ru-RU" sz="3600" smtClean="0">
              <a:latin typeface="Arial" charset="0"/>
            </a:endParaRPr>
          </a:p>
        </p:txBody>
      </p:sp>
      <p:pic>
        <p:nvPicPr>
          <p:cNvPr id="45059" name="Содержимое 3" descr="Фото024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765175"/>
            <a:ext cx="5184775" cy="6092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675687" cy="765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1800" b="1" smtClean="0">
                <a:solidFill>
                  <a:srgbClr val="15E915"/>
                </a:solidFill>
              </a:rPr>
              <a:t>Клінічні ознаки </a:t>
            </a:r>
            <a:br>
              <a:rPr lang="uk-UA" sz="1800" b="1" smtClean="0">
                <a:solidFill>
                  <a:srgbClr val="15E915"/>
                </a:solidFill>
              </a:rPr>
            </a:br>
            <a:r>
              <a:rPr lang="ru-RU" sz="1800" b="1" i="1" smtClean="0">
                <a:solidFill>
                  <a:srgbClr val="15E915"/>
                </a:solidFill>
                <a:latin typeface="Times New Roman" pitchFamily="18" charset="0"/>
              </a:rPr>
              <a:t>Гострий перебіг</a:t>
            </a:r>
            <a:r>
              <a:rPr lang="ru-RU" sz="1800" b="1" smtClean="0">
                <a:solidFill>
                  <a:srgbClr val="15E915"/>
                </a:solidFill>
                <a:latin typeface="Times New Roman" pitchFamily="18" charset="0"/>
              </a:rPr>
              <a:t> </a:t>
            </a:r>
            <a:r>
              <a:rPr lang="ru-RU" sz="1800" b="1" i="1" smtClean="0">
                <a:solidFill>
                  <a:srgbClr val="15E915"/>
                </a:solidFill>
                <a:latin typeface="Times New Roman" pitchFamily="18" charset="0"/>
              </a:rPr>
              <a:t>хвороби (продовження)</a:t>
            </a:r>
            <a:r>
              <a:rPr lang="ru-RU" sz="30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sz="half" idx="1"/>
          </p:nvPr>
        </p:nvSpPr>
        <p:spPr>
          <a:xfrm>
            <a:off x="0" y="836613"/>
            <a:ext cx="5724525" cy="602138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Сапні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вузлики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гнійно-некротичні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виразки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виявляють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також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шкірі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голови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шиї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задніх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кінцівок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препуція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та мошонки.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Вражені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кінцівки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набрякають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спостерігається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кульгавість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Наприкінці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2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4-го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тижня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носові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ходи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забиваються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кров'янисто-іхорозними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масами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які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під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час кашлю та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фиркання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виділяються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назовні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Стан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хворих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тварин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різко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погіршується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швидко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настає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виснаження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Хвороба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триває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8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30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діб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потім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переходить у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хронічну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форму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або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закінчується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загибеллю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тварини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ru-RU" sz="2000" b="1" dirty="0" smtClean="0"/>
          </a:p>
        </p:txBody>
      </p:sp>
      <p:pic>
        <p:nvPicPr>
          <p:cNvPr id="21507" name="Рисунок 3" descr="83010-i_030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029" r="8783"/>
          <a:stretch>
            <a:fillRect/>
          </a:stretch>
        </p:blipFill>
        <p:spPr>
          <a:xfrm>
            <a:off x="5580063" y="1844675"/>
            <a:ext cx="3563937" cy="3592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414</TotalTime>
  <Words>1464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Сап коней</vt:lpstr>
      <vt:lpstr>Визначення захворювання </vt:lpstr>
      <vt:lpstr>Характеристика збудника Pseudomonas mallei (Actinobacillus mallei)</vt:lpstr>
      <vt:lpstr>Епізоотологія хвороби</vt:lpstr>
      <vt:lpstr>Патогенез</vt:lpstr>
      <vt:lpstr>Клінічні ознаки</vt:lpstr>
      <vt:lpstr>Клінічні ознаки</vt:lpstr>
      <vt:lpstr>Збільшення підщелепових лімфовузлів</vt:lpstr>
      <vt:lpstr>Клінічні ознаки  Гострий перебіг хвороби (продовження) </vt:lpstr>
      <vt:lpstr>Клінічні ознаки Хронічний перебіг</vt:lpstr>
      <vt:lpstr>Патологоанатомічні зміни</vt:lpstr>
      <vt:lpstr>Діагностика</vt:lpstr>
      <vt:lpstr>Диференціальний діагноз</vt:lpstr>
      <vt:lpstr>Лікування</vt:lpstr>
      <vt:lpstr>Імунітет</vt:lpstr>
      <vt:lpstr>Профілактика </vt:lpstr>
      <vt:lpstr>Алергічна діагностика сапу коней Очний метод малеїнізації</vt:lpstr>
      <vt:lpstr>Очний метод малеїнізації (облік реакції)</vt:lpstr>
      <vt:lpstr>Алергічна діагностика сапу коней Підшкірний метод малеїнізації</vt:lpstr>
      <vt:lpstr>Підшкірний метод малеїнізації (облік реакції)</vt:lpstr>
      <vt:lpstr>Підшкірний метод малеїнізації  (облік реакції – продовження)</vt:lpstr>
      <vt:lpstr>Позитивна реакція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Сап коней</dc:title>
  <dc:creator>Admin</dc:creator>
  <cp:lastModifiedBy>Tanya</cp:lastModifiedBy>
  <cp:revision>52</cp:revision>
  <dcterms:created xsi:type="dcterms:W3CDTF">2011-11-29T22:10:34Z</dcterms:created>
  <dcterms:modified xsi:type="dcterms:W3CDTF">2017-02-13T06:48:06Z</dcterms:modified>
</cp:coreProperties>
</file>