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8"/>
  </p:notesMasterIdLst>
  <p:sldIdLst>
    <p:sldId id="256" r:id="rId2"/>
    <p:sldId id="257" r:id="rId3"/>
    <p:sldId id="268" r:id="rId4"/>
    <p:sldId id="267" r:id="rId5"/>
    <p:sldId id="258" r:id="rId6"/>
    <p:sldId id="259" r:id="rId7"/>
    <p:sldId id="261" r:id="rId8"/>
    <p:sldId id="260" r:id="rId9"/>
    <p:sldId id="269" r:id="rId10"/>
    <p:sldId id="270" r:id="rId11"/>
    <p:sldId id="271" r:id="rId12"/>
    <p:sldId id="262" r:id="rId13"/>
    <p:sldId id="263" r:id="rId14"/>
    <p:sldId id="264" r:id="rId15"/>
    <p:sldId id="265" r:id="rId16"/>
    <p:sldId id="266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24" autoAdjust="0"/>
    <p:restoredTop sz="94660"/>
  </p:normalViewPr>
  <p:slideViewPr>
    <p:cSldViewPr>
      <p:cViewPr>
        <p:scale>
          <a:sx n="100" d="100"/>
          <a:sy n="100" d="100"/>
        </p:scale>
        <p:origin x="-270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8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72427B3-ADCC-4971-AB71-261CB8302B54}" type="datetimeFigureOut">
              <a:rPr lang="ru-RU"/>
              <a:pPr>
                <a:defRPr/>
              </a:pPr>
              <a:t>10.02.2017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23587AC-BADE-480A-9B6D-734915EE03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81310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B695402-6819-4220-9E94-1961A05095A6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620A1-FA95-42AD-8812-ADC4B4383D54}" type="datetimeFigureOut">
              <a:rPr lang="en-US"/>
              <a:pPr>
                <a:defRPr/>
              </a:pPr>
              <a:t>2/10/2017</a:t>
            </a:fld>
            <a:endParaRPr lang="en-US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0B125-A43B-4D1B-B735-9CDA8E1118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92EA9-1DEC-42BE-8C13-3B0133F10C67}" type="datetimeFigureOut">
              <a:rPr lang="en-US"/>
              <a:pPr>
                <a:defRPr/>
              </a:pPr>
              <a:t>2/10/2017</a:t>
            </a:fld>
            <a:endParaRPr lang="en-US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68D1E-C041-4E41-B7AB-EC7E95CFD1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0F21E-73A1-4E69-A3D7-DF3588786C00}" type="datetimeFigureOut">
              <a:rPr lang="en-US"/>
              <a:pPr>
                <a:defRPr/>
              </a:pPr>
              <a:t>2/10/2017</a:t>
            </a:fld>
            <a:endParaRPr lang="en-US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AB571-00D5-4BB0-80D8-FBF6CDDDB8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DF8F7-DC0A-4FB2-8A4D-506C23232928}" type="datetimeFigureOut">
              <a:rPr lang="en-US"/>
              <a:pPr>
                <a:defRPr/>
              </a:pPr>
              <a:t>2/10/2017</a:t>
            </a:fld>
            <a:endParaRPr lang="en-US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27168-2229-4586-AAA3-6C374A81EE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53065-A2B7-44A7-A53B-D8C65F9C89F1}" type="datetimeFigureOut">
              <a:rPr lang="en-US"/>
              <a:pPr>
                <a:defRPr/>
              </a:pPr>
              <a:t>2/10/2017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A9B80-B330-466B-BC8F-73B713006A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BE0FC-AF0B-490F-BD81-F0492E032D9A}" type="datetimeFigureOut">
              <a:rPr lang="en-US"/>
              <a:pPr>
                <a:defRPr/>
              </a:pPr>
              <a:t>2/10/2017</a:t>
            </a:fld>
            <a:endParaRPr lang="en-US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4CD55-4517-4074-BDF0-468CB99C02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3F6F3-5DDF-4C23-A034-0563E4D79E54}" type="datetimeFigureOut">
              <a:rPr lang="en-US"/>
              <a:pPr>
                <a:defRPr/>
              </a:pPr>
              <a:t>2/10/2017</a:t>
            </a:fld>
            <a:endParaRPr lang="en-US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A6DAD-73BD-4FD3-A211-1CEAAE7B1B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AD22A-D799-4B97-B922-89C5F13F3FEE}" type="datetimeFigureOut">
              <a:rPr lang="en-US"/>
              <a:pPr>
                <a:defRPr/>
              </a:pPr>
              <a:t>2/10/2017</a:t>
            </a:fld>
            <a:endParaRPr lang="en-US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45A37-0BEE-4E03-B873-B608852D31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2D9EF-A6D2-4B1B-948C-A92D212C60A1}" type="datetimeFigureOut">
              <a:rPr lang="en-US"/>
              <a:pPr>
                <a:defRPr/>
              </a:pPr>
              <a:t>2/10/2017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2382D2-74C7-4DD9-BF36-19CB6AEB6A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5C5E8E-EBBA-43FC-BA88-11BB441B8AD6}" type="datetimeFigureOut">
              <a:rPr lang="en-US"/>
              <a:pPr>
                <a:defRPr/>
              </a:pPr>
              <a:t>2/10/2017</a:t>
            </a:fld>
            <a:endParaRPr lang="en-US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A403C-0BD1-4E2C-94D8-F617A90A67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EADDD-C515-4965-8FBC-C5B041A351FD}" type="datetimeFigureOut">
              <a:rPr lang="en-US"/>
              <a:pPr>
                <a:defRPr/>
              </a:pPr>
              <a:t>2/10/2017</a:t>
            </a:fld>
            <a:endParaRPr lang="en-US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A67B8-0D54-4A32-9E88-B91CE32322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4CD235D-A08A-41EE-AECA-E1BBEDDDA873}" type="datetimeFigureOut">
              <a:rPr lang="en-US"/>
              <a:pPr>
                <a:defRPr/>
              </a:pPr>
              <a:t>2/10/2017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B40DC47-C7BF-44AE-9DC6-C3DFF0AD59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7" r:id="rId1"/>
    <p:sldLayoutId id="2147483826" r:id="rId2"/>
    <p:sldLayoutId id="2147483828" r:id="rId3"/>
    <p:sldLayoutId id="2147483825" r:id="rId4"/>
    <p:sldLayoutId id="2147483824" r:id="rId5"/>
    <p:sldLayoutId id="2147483823" r:id="rId6"/>
    <p:sldLayoutId id="2147483822" r:id="rId7"/>
    <p:sldLayoutId id="2147483821" r:id="rId8"/>
    <p:sldLayoutId id="2147483820" r:id="rId9"/>
    <p:sldLayoutId id="2147483819" r:id="rId10"/>
    <p:sldLayoutId id="214748381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err="1" smtClean="0"/>
              <a:t>Паратуберкульоз</a:t>
            </a:r>
            <a:r>
              <a:rPr lang="ru-RU" dirty="0" smtClean="0"/>
              <a:t> ВРХ</a:t>
            </a:r>
            <a:endParaRPr lang="ru-RU" dirty="0"/>
          </a:p>
        </p:txBody>
      </p:sp>
    </p:spTree>
  </p:cSld>
  <p:clrMapOvr>
    <a:masterClrMapping/>
  </p:clrMapOvr>
  <p:transition spd="slow">
    <p:pull dir="d"/>
    <p:sndAc>
      <p:stSnd>
        <p:snd r:embed="rId3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320040"/>
            <a:ext cx="7239000" cy="680068"/>
          </a:xfrm>
        </p:spPr>
        <p:txBody>
          <a:bodyPr lIns="45720" tIns="0" rIns="45720" bIns="0" anchor="b" anchorCtr="0"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uk-UA" sz="3800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Клінічні ознаки</a:t>
            </a:r>
            <a:endParaRPr lang="ru-RU" sz="3800" cap="all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" y="1981200"/>
            <a:ext cx="8429625" cy="2870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К л і н і ч н а</a:t>
            </a:r>
            <a:r>
              <a:rPr lang="ru-RU" sz="2600" dirty="0">
                <a:effectLst>
                  <a:outerShdw blurRad="38100" dist="38100" dir="2700000" algn="tl">
                    <a:srgbClr val="4E3B30"/>
                  </a:outerShdw>
                </a:effectLst>
                <a:latin typeface="Trebuchet MS" pitchFamily="34" charset="0"/>
              </a:rPr>
              <a:t> </a:t>
            </a:r>
            <a:r>
              <a:rPr lang="ru-RU" sz="2600" dirty="0" err="1">
                <a:effectLst>
                  <a:outerShdw blurRad="38100" dist="38100" dir="2700000" algn="tl">
                    <a:srgbClr val="4E3B30"/>
                  </a:outerShdw>
                </a:effectLst>
                <a:latin typeface="Trebuchet MS" pitchFamily="34" charset="0"/>
              </a:rPr>
              <a:t>стадія</a:t>
            </a:r>
            <a:r>
              <a:rPr lang="ru-RU" sz="2600" dirty="0">
                <a:effectLst>
                  <a:outerShdw blurRad="38100" dist="38100" dir="2700000" algn="tl">
                    <a:srgbClr val="4E3B30"/>
                  </a:outerShdw>
                </a:effectLst>
                <a:latin typeface="Trebuchet MS" pitchFamily="34" charset="0"/>
              </a:rPr>
              <a:t> </a:t>
            </a:r>
            <a:r>
              <a:rPr lang="ru-RU" sz="2600" dirty="0" err="1">
                <a:effectLst>
                  <a:outerShdw blurRad="38100" dist="38100" dir="2700000" algn="tl">
                    <a:srgbClr val="4E3B30"/>
                  </a:outerShdw>
                </a:effectLst>
                <a:latin typeface="Trebuchet MS" pitchFamily="34" charset="0"/>
              </a:rPr>
              <a:t>хвороби</a:t>
            </a:r>
            <a:r>
              <a:rPr lang="ru-RU" sz="2600" dirty="0">
                <a:effectLst>
                  <a:outerShdw blurRad="38100" dist="38100" dir="2700000" algn="tl">
                    <a:srgbClr val="4E3B30"/>
                  </a:outerShdw>
                </a:effectLst>
                <a:latin typeface="Trebuchet MS" pitchFamily="34" charset="0"/>
              </a:rPr>
              <a:t> </a:t>
            </a:r>
            <a:r>
              <a:rPr lang="ru-RU" sz="2600" dirty="0" err="1">
                <a:effectLst>
                  <a:outerShdw blurRad="38100" dist="38100" dir="2700000" algn="tl">
                    <a:srgbClr val="4E3B30"/>
                  </a:outerShdw>
                </a:effectLst>
                <a:latin typeface="Trebuchet MS" pitchFamily="34" charset="0"/>
              </a:rPr>
              <a:t>триває</a:t>
            </a:r>
            <a:r>
              <a:rPr lang="ru-RU" sz="2600" dirty="0">
                <a:effectLst>
                  <a:outerShdw blurRad="38100" dist="38100" dir="2700000" algn="tl">
                    <a:srgbClr val="4E3B30"/>
                  </a:outerShdw>
                </a:effectLst>
                <a:latin typeface="Trebuchet MS" pitchFamily="34" charset="0"/>
              </a:rPr>
              <a:t> </a:t>
            </a:r>
            <a:r>
              <a:rPr lang="ru-RU" sz="2600" dirty="0" err="1">
                <a:effectLst>
                  <a:outerShdw blurRad="38100" dist="38100" dir="2700000" algn="tl">
                    <a:srgbClr val="4E3B30"/>
                  </a:outerShdw>
                </a:effectLst>
                <a:latin typeface="Trebuchet MS" pitchFamily="34" charset="0"/>
              </a:rPr>
              <a:t>від</a:t>
            </a:r>
            <a:r>
              <a:rPr lang="ru-RU" sz="2600" dirty="0">
                <a:effectLst>
                  <a:outerShdw blurRad="38100" dist="38100" dir="2700000" algn="tl">
                    <a:srgbClr val="4E3B30"/>
                  </a:outerShdw>
                </a:effectLst>
                <a:latin typeface="Trebuchet MS" pitchFamily="34" charset="0"/>
              </a:rPr>
              <a:t> 2 </a:t>
            </a:r>
            <a:r>
              <a:rPr lang="ru-RU" sz="2600" dirty="0" err="1">
                <a:effectLst>
                  <a:outerShdw blurRad="38100" dist="38100" dir="2700000" algn="tl">
                    <a:srgbClr val="4E3B30"/>
                  </a:outerShdw>
                </a:effectLst>
                <a:latin typeface="Trebuchet MS" pitchFamily="34" charset="0"/>
              </a:rPr>
              <a:t>тижнів</a:t>
            </a:r>
            <a:r>
              <a:rPr lang="ru-RU" sz="2600" dirty="0">
                <a:effectLst>
                  <a:outerShdw blurRad="38100" dist="38100" dir="2700000" algn="tl">
                    <a:srgbClr val="4E3B30"/>
                  </a:outerShdw>
                </a:effectLst>
                <a:latin typeface="Trebuchet MS" pitchFamily="34" charset="0"/>
              </a:rPr>
              <a:t> до 1 </a:t>
            </a:r>
            <a:r>
              <a:rPr lang="ru-RU" sz="2600" dirty="0" smtClean="0">
                <a:effectLst>
                  <a:outerShdw blurRad="38100" dist="38100" dir="2700000" algn="tl">
                    <a:srgbClr val="4E3B30"/>
                  </a:outerShdw>
                </a:effectLst>
                <a:latin typeface="Trebuchet MS" pitchFamily="34" charset="0"/>
              </a:rPr>
              <a:t>— </a:t>
            </a:r>
            <a:r>
              <a:rPr lang="ru-RU" sz="2600" dirty="0">
                <a:effectLst>
                  <a:outerShdw blurRad="38100" dist="38100" dir="2700000" algn="tl">
                    <a:srgbClr val="4E3B30"/>
                  </a:outerShdw>
                </a:effectLst>
                <a:latin typeface="Trebuchet MS" pitchFamily="34" charset="0"/>
              </a:rPr>
              <a:t>2 </a:t>
            </a:r>
            <a:r>
              <a:rPr lang="ru-RU" sz="2600" dirty="0" err="1">
                <a:effectLst>
                  <a:outerShdw blurRad="38100" dist="38100" dir="2700000" algn="tl">
                    <a:srgbClr val="4E3B30"/>
                  </a:outerShdw>
                </a:effectLst>
                <a:latin typeface="Trebuchet MS" pitchFamily="34" charset="0"/>
              </a:rPr>
              <a:t>років</a:t>
            </a:r>
            <a:r>
              <a:rPr lang="ru-RU" sz="2600" dirty="0">
                <a:effectLst>
                  <a:outerShdw blurRad="38100" dist="38100" dir="2700000" algn="tl">
                    <a:srgbClr val="4E3B30"/>
                  </a:outerShdw>
                </a:effectLst>
                <a:latin typeface="Trebuchet MS" pitchFamily="34" charset="0"/>
              </a:rPr>
              <a:t>. У </a:t>
            </a:r>
            <a:r>
              <a:rPr lang="ru-RU" sz="2600" dirty="0" err="1">
                <a:effectLst>
                  <a:outerShdw blurRad="38100" dist="38100" dir="2700000" algn="tl">
                    <a:srgbClr val="4E3B30"/>
                  </a:outerShdw>
                </a:effectLst>
                <a:latin typeface="Trebuchet MS" pitchFamily="34" charset="0"/>
              </a:rPr>
              <a:t>корів</a:t>
            </a:r>
            <a:r>
              <a:rPr lang="ru-RU" sz="2600" dirty="0">
                <a:effectLst>
                  <a:outerShdw blurRad="38100" dist="38100" dir="2700000" algn="tl">
                    <a:srgbClr val="4E3B30"/>
                  </a:outerShdw>
                </a:effectLst>
                <a:latin typeface="Trebuchet MS" pitchFamily="34" charset="0"/>
              </a:rPr>
              <a:t> </a:t>
            </a:r>
            <a:r>
              <a:rPr lang="ru-RU" sz="2600" dirty="0" err="1">
                <a:effectLst>
                  <a:outerShdw blurRad="38100" dist="38100" dir="2700000" algn="tl">
                    <a:srgbClr val="4E3B30"/>
                  </a:outerShdw>
                </a:effectLst>
                <a:latin typeface="Trebuchet MS" pitchFamily="34" charset="0"/>
              </a:rPr>
              <a:t>клінічні</a:t>
            </a:r>
            <a:r>
              <a:rPr lang="ru-RU" sz="2600" dirty="0">
                <a:effectLst>
                  <a:outerShdw blurRad="38100" dist="38100" dir="2700000" algn="tl">
                    <a:srgbClr val="4E3B30"/>
                  </a:outerShdw>
                </a:effectLst>
                <a:latin typeface="Trebuchet MS" pitchFamily="34" charset="0"/>
              </a:rPr>
              <a:t> </a:t>
            </a:r>
            <a:r>
              <a:rPr lang="ru-RU" sz="2600" dirty="0" err="1">
                <a:effectLst>
                  <a:outerShdw blurRad="38100" dist="38100" dir="2700000" algn="tl">
                    <a:srgbClr val="4E3B30"/>
                  </a:outerShdw>
                </a:effectLst>
                <a:latin typeface="Trebuchet MS" pitchFamily="34" charset="0"/>
              </a:rPr>
              <a:t>ознаки</a:t>
            </a:r>
            <a:r>
              <a:rPr lang="ru-RU" sz="2600" dirty="0">
                <a:effectLst>
                  <a:outerShdw blurRad="38100" dist="38100" dir="2700000" algn="tl">
                    <a:srgbClr val="4E3B30"/>
                  </a:outerShdw>
                </a:effectLst>
                <a:latin typeface="Trebuchet MS" pitchFamily="34" charset="0"/>
              </a:rPr>
              <a:t> </a:t>
            </a:r>
            <a:r>
              <a:rPr lang="ru-RU" sz="2600" dirty="0" err="1">
                <a:effectLst>
                  <a:outerShdw blurRad="38100" dist="38100" dir="2700000" algn="tl">
                    <a:srgbClr val="4E3B30"/>
                  </a:outerShdw>
                </a:effectLst>
                <a:latin typeface="Trebuchet MS" pitchFamily="34" charset="0"/>
              </a:rPr>
              <a:t>хвороби</a:t>
            </a:r>
            <a:r>
              <a:rPr lang="ru-RU" sz="2600" dirty="0">
                <a:effectLst>
                  <a:outerShdw blurRad="38100" dist="38100" dir="2700000" algn="tl">
                    <a:srgbClr val="4E3B30"/>
                  </a:outerShdw>
                </a:effectLst>
                <a:latin typeface="Trebuchet MS" pitchFamily="34" charset="0"/>
              </a:rPr>
              <a:t> </a:t>
            </a:r>
            <a:r>
              <a:rPr lang="ru-RU" sz="2600" dirty="0" err="1">
                <a:effectLst>
                  <a:outerShdw blurRad="38100" dist="38100" dir="2700000" algn="tl">
                    <a:srgbClr val="4E3B30"/>
                  </a:outerShdw>
                </a:effectLst>
                <a:latin typeface="Trebuchet MS" pitchFamily="34" charset="0"/>
              </a:rPr>
              <a:t>з’являються</a:t>
            </a:r>
            <a:r>
              <a:rPr lang="ru-RU" sz="2600" dirty="0">
                <a:effectLst>
                  <a:outerShdw blurRad="38100" dist="38100" dir="2700000" algn="tl">
                    <a:srgbClr val="4E3B30"/>
                  </a:outerShdw>
                </a:effectLst>
                <a:latin typeface="Trebuchet MS" pitchFamily="34" charset="0"/>
              </a:rPr>
              <a:t> </a:t>
            </a:r>
            <a:r>
              <a:rPr lang="ru-RU" sz="2600" dirty="0" err="1">
                <a:effectLst>
                  <a:outerShdw blurRad="38100" dist="38100" dir="2700000" algn="tl">
                    <a:srgbClr val="4E3B30"/>
                  </a:outerShdw>
                </a:effectLst>
                <a:latin typeface="Trebuchet MS" pitchFamily="34" charset="0"/>
              </a:rPr>
              <a:t>найчастіше</a:t>
            </a:r>
            <a:r>
              <a:rPr lang="ru-RU" sz="2600" dirty="0">
                <a:effectLst>
                  <a:outerShdw blurRad="38100" dist="38100" dir="2700000" algn="tl">
                    <a:srgbClr val="4E3B30"/>
                  </a:outerShdw>
                </a:effectLst>
                <a:latin typeface="Trebuchet MS" pitchFamily="34" charset="0"/>
              </a:rPr>
              <a:t> </a:t>
            </a:r>
            <a:r>
              <a:rPr lang="ru-RU" sz="2600" dirty="0" err="1">
                <a:effectLst>
                  <a:outerShdw blurRad="38100" dist="38100" dir="2700000" algn="tl">
                    <a:srgbClr val="4E3B30"/>
                  </a:outerShdw>
                </a:effectLst>
                <a:latin typeface="Trebuchet MS" pitchFamily="34" charset="0"/>
              </a:rPr>
              <a:t>після</a:t>
            </a:r>
            <a:r>
              <a:rPr lang="ru-RU" sz="2600" dirty="0">
                <a:effectLst>
                  <a:outerShdw blurRad="38100" dist="38100" dir="2700000" algn="tl">
                    <a:srgbClr val="4E3B30"/>
                  </a:outerShdw>
                </a:effectLst>
                <a:latin typeface="Trebuchet MS" pitchFamily="34" charset="0"/>
              </a:rPr>
              <a:t> </a:t>
            </a:r>
            <a:r>
              <a:rPr lang="ru-RU" sz="2600" dirty="0" err="1">
                <a:effectLst>
                  <a:outerShdw blurRad="38100" dist="38100" dir="2700000" algn="tl">
                    <a:srgbClr val="4E3B30"/>
                  </a:outerShdw>
                </a:effectLst>
                <a:latin typeface="Trebuchet MS" pitchFamily="34" charset="0"/>
              </a:rPr>
              <a:t>першого</a:t>
            </a:r>
            <a:r>
              <a:rPr lang="ru-RU" sz="2600" dirty="0">
                <a:effectLst>
                  <a:outerShdw blurRad="38100" dist="38100" dir="2700000" algn="tl">
                    <a:srgbClr val="4E3B30"/>
                  </a:outerShdw>
                </a:effectLst>
                <a:latin typeface="Trebuchet MS" pitchFamily="34" charset="0"/>
              </a:rPr>
              <a:t> </a:t>
            </a:r>
            <a:r>
              <a:rPr lang="ru-RU" sz="2600" dirty="0" err="1">
                <a:effectLst>
                  <a:outerShdw blurRad="38100" dist="38100" dir="2700000" algn="tl">
                    <a:srgbClr val="4E3B30"/>
                  </a:outerShdw>
                </a:effectLst>
                <a:latin typeface="Trebuchet MS" pitchFamily="34" charset="0"/>
              </a:rPr>
              <a:t>або</a:t>
            </a:r>
            <a:r>
              <a:rPr lang="ru-RU" sz="2600" dirty="0">
                <a:effectLst>
                  <a:outerShdw blurRad="38100" dist="38100" dir="2700000" algn="tl">
                    <a:srgbClr val="4E3B30"/>
                  </a:outerShdw>
                </a:effectLst>
                <a:latin typeface="Trebuchet MS" pitchFamily="34" charset="0"/>
              </a:rPr>
              <a:t> другого </a:t>
            </a:r>
            <a:r>
              <a:rPr lang="ru-RU" sz="2600" dirty="0" err="1">
                <a:effectLst>
                  <a:outerShdw blurRad="38100" dist="38100" dir="2700000" algn="tl">
                    <a:srgbClr val="4E3B30"/>
                  </a:outerShdw>
                </a:effectLst>
                <a:latin typeface="Trebuchet MS" pitchFamily="34" charset="0"/>
              </a:rPr>
              <a:t>отелення</a:t>
            </a:r>
            <a:r>
              <a:rPr lang="ru-RU" sz="2600" dirty="0">
                <a:effectLst>
                  <a:outerShdw blurRad="38100" dist="38100" dir="2700000" algn="tl">
                    <a:srgbClr val="4E3B30"/>
                  </a:outerShdw>
                </a:effectLst>
                <a:latin typeface="Trebuchet MS" pitchFamily="34" charset="0"/>
              </a:rPr>
              <a:t> і </a:t>
            </a:r>
            <a:r>
              <a:rPr lang="ru-RU" sz="2600" dirty="0" err="1">
                <a:effectLst>
                  <a:outerShdw blurRad="38100" dist="38100" dir="2700000" algn="tl">
                    <a:srgbClr val="4E3B30"/>
                  </a:outerShdw>
                </a:effectLst>
                <a:latin typeface="Trebuchet MS" pitchFamily="34" charset="0"/>
              </a:rPr>
              <a:t>проявляються</a:t>
            </a:r>
            <a:r>
              <a:rPr lang="ru-RU" sz="2600" dirty="0">
                <a:effectLst>
                  <a:outerShdw blurRad="38100" dist="38100" dir="2700000" algn="tl">
                    <a:srgbClr val="4E3B30"/>
                  </a:outerShdw>
                </a:effectLst>
                <a:latin typeface="Trebuchet MS" pitchFamily="34" charset="0"/>
              </a:rPr>
              <a:t> </a:t>
            </a:r>
            <a:r>
              <a:rPr lang="ru-RU" sz="2600" dirty="0" err="1">
                <a:effectLst>
                  <a:outerShdw blurRad="38100" dist="38100" dir="2700000" algn="tl">
                    <a:srgbClr val="4E3B30"/>
                  </a:outerShdw>
                </a:effectLst>
                <a:latin typeface="Trebuchet MS" pitchFamily="34" charset="0"/>
              </a:rPr>
              <a:t>швидким</a:t>
            </a:r>
            <a:r>
              <a:rPr lang="ru-RU" sz="2600" dirty="0">
                <a:effectLst>
                  <a:outerShdw blurRad="38100" dist="38100" dir="2700000" algn="tl">
                    <a:srgbClr val="4E3B30"/>
                  </a:outerShdw>
                </a:effectLst>
                <a:latin typeface="Trebuchet MS" pitchFamily="34" charset="0"/>
              </a:rPr>
              <a:t> </a:t>
            </a:r>
            <a:r>
              <a:rPr lang="ru-RU" sz="2600" dirty="0" err="1">
                <a:effectLst>
                  <a:outerShdw blurRad="38100" dist="38100" dir="2700000" algn="tl">
                    <a:srgbClr val="4E3B30"/>
                  </a:outerShdw>
                </a:effectLst>
                <a:latin typeface="Trebuchet MS" pitchFamily="34" charset="0"/>
              </a:rPr>
              <a:t>прогресуючим</a:t>
            </a:r>
            <a:r>
              <a:rPr lang="ru-RU" sz="2600" dirty="0">
                <a:effectLst>
                  <a:outerShdw blurRad="38100" dist="38100" dir="2700000" algn="tl">
                    <a:srgbClr val="4E3B30"/>
                  </a:outerShdw>
                </a:effectLst>
                <a:latin typeface="Trebuchet MS" pitchFamily="34" charset="0"/>
              </a:rPr>
              <a:t> </a:t>
            </a:r>
            <a:r>
              <a:rPr lang="ru-RU" sz="2600" dirty="0" err="1">
                <a:effectLst>
                  <a:outerShdw blurRad="38100" dist="38100" dir="2700000" algn="tl">
                    <a:srgbClr val="4E3B30"/>
                  </a:outerShdw>
                </a:effectLst>
                <a:latin typeface="Trebuchet MS" pitchFamily="34" charset="0"/>
              </a:rPr>
              <a:t>схудненням</a:t>
            </a:r>
            <a:r>
              <a:rPr lang="ru-RU" sz="2600" dirty="0">
                <a:effectLst>
                  <a:outerShdw blurRad="38100" dist="38100" dir="2700000" algn="tl">
                    <a:srgbClr val="4E3B30"/>
                  </a:outerShdw>
                </a:effectLst>
                <a:latin typeface="Trebuchet MS" pitchFamily="34" charset="0"/>
              </a:rPr>
              <a:t>, </a:t>
            </a:r>
            <a:r>
              <a:rPr lang="ru-RU" sz="2600" dirty="0" err="1">
                <a:effectLst>
                  <a:outerShdw blurRad="38100" dist="38100" dir="2700000" algn="tl">
                    <a:srgbClr val="4E3B30"/>
                  </a:outerShdw>
                </a:effectLst>
                <a:latin typeface="Trebuchet MS" pitchFamily="34" charset="0"/>
              </a:rPr>
              <a:t>незважаючи</a:t>
            </a:r>
            <a:r>
              <a:rPr lang="ru-RU" sz="2600" dirty="0">
                <a:effectLst>
                  <a:outerShdw blurRad="38100" dist="38100" dir="2700000" algn="tl">
                    <a:srgbClr val="4E3B30"/>
                  </a:outerShdw>
                </a:effectLst>
                <a:latin typeface="Trebuchet MS" pitchFamily="34" charset="0"/>
              </a:rPr>
              <a:t> на </a:t>
            </a:r>
            <a:r>
              <a:rPr lang="ru-RU" sz="2600" dirty="0" err="1">
                <a:effectLst>
                  <a:outerShdw blurRad="38100" dist="38100" dir="2700000" algn="tl">
                    <a:srgbClr val="4E3B30"/>
                  </a:outerShdw>
                </a:effectLst>
                <a:latin typeface="Trebuchet MS" pitchFamily="34" charset="0"/>
              </a:rPr>
              <a:t>наявність</a:t>
            </a:r>
            <a:r>
              <a:rPr lang="ru-RU" sz="2600" dirty="0">
                <a:effectLst>
                  <a:outerShdw blurRad="38100" dist="38100" dir="2700000" algn="tl">
                    <a:srgbClr val="4E3B30"/>
                  </a:outerShdw>
                </a:effectLst>
                <a:latin typeface="Trebuchet MS" pitchFamily="34" charset="0"/>
              </a:rPr>
              <a:t> </a:t>
            </a:r>
            <a:r>
              <a:rPr lang="ru-RU" sz="2600" dirty="0" err="1">
                <a:effectLst>
                  <a:outerShdw blurRad="38100" dist="38100" dir="2700000" algn="tl">
                    <a:srgbClr val="4E3B30"/>
                  </a:outerShdw>
                </a:effectLst>
                <a:latin typeface="Trebuchet MS" pitchFamily="34" charset="0"/>
              </a:rPr>
              <a:t>апетиту</a:t>
            </a:r>
            <a:r>
              <a:rPr lang="ru-RU" sz="2600" dirty="0">
                <a:effectLst>
                  <a:outerShdw blurRad="38100" dist="38100" dir="2700000" algn="tl">
                    <a:srgbClr val="4E3B30"/>
                  </a:outerShdw>
                </a:effectLst>
                <a:latin typeface="Trebuchet MS" pitchFamily="34" charset="0"/>
              </a:rPr>
              <a:t>, </a:t>
            </a:r>
            <a:r>
              <a:rPr lang="ru-RU" sz="2600" dirty="0" err="1">
                <a:effectLst>
                  <a:outerShdw blurRad="38100" dist="38100" dir="2700000" algn="tl">
                    <a:srgbClr val="4E3B30"/>
                  </a:outerShdw>
                </a:effectLst>
                <a:latin typeface="Trebuchet MS" pitchFamily="34" charset="0"/>
              </a:rPr>
              <a:t>в’ялістю</a:t>
            </a:r>
            <a:r>
              <a:rPr lang="ru-RU" sz="2600" dirty="0">
                <a:effectLst>
                  <a:outerShdw blurRad="38100" dist="38100" dir="2700000" algn="tl">
                    <a:srgbClr val="4E3B30"/>
                  </a:outerShdw>
                </a:effectLst>
                <a:latin typeface="Trebuchet MS" pitchFamily="34" charset="0"/>
              </a:rPr>
              <a:t>, </a:t>
            </a:r>
            <a:r>
              <a:rPr lang="ru-RU" sz="2600" dirty="0" err="1">
                <a:effectLst>
                  <a:outerShdw blurRad="38100" dist="38100" dir="2700000" algn="tl">
                    <a:srgbClr val="4E3B30"/>
                  </a:outerShdw>
                </a:effectLst>
                <a:latin typeface="Trebuchet MS" pitchFamily="34" charset="0"/>
              </a:rPr>
              <a:t>блідістю</a:t>
            </a:r>
            <a:r>
              <a:rPr lang="ru-RU" sz="2600" dirty="0">
                <a:effectLst>
                  <a:outerShdw blurRad="38100" dist="38100" dir="2700000" algn="tl">
                    <a:srgbClr val="4E3B30"/>
                  </a:outerShdw>
                </a:effectLst>
                <a:latin typeface="Trebuchet MS" pitchFamily="34" charset="0"/>
              </a:rPr>
              <a:t> </a:t>
            </a:r>
            <a:r>
              <a:rPr lang="ru-RU" sz="2600" dirty="0" err="1">
                <a:effectLst>
                  <a:outerShdw blurRad="38100" dist="38100" dir="2700000" algn="tl">
                    <a:srgbClr val="4E3B30"/>
                  </a:outerShdw>
                </a:effectLst>
                <a:latin typeface="Trebuchet MS" pitchFamily="34" charset="0"/>
              </a:rPr>
              <a:t>слизових</a:t>
            </a:r>
            <a:r>
              <a:rPr lang="ru-RU" sz="2600" dirty="0">
                <a:effectLst>
                  <a:outerShdw blurRad="38100" dist="38100" dir="2700000" algn="tl">
                    <a:srgbClr val="4E3B30"/>
                  </a:outerShdw>
                </a:effectLst>
                <a:latin typeface="Trebuchet MS" pitchFamily="34" charset="0"/>
              </a:rPr>
              <a:t> </a:t>
            </a:r>
            <a:r>
              <a:rPr lang="ru-RU" sz="2600" dirty="0" err="1">
                <a:effectLst>
                  <a:outerShdw blurRad="38100" dist="38100" dir="2700000" algn="tl">
                    <a:srgbClr val="4E3B30"/>
                  </a:outerShdw>
                </a:effectLst>
                <a:latin typeface="Trebuchet MS" pitchFamily="34" charset="0"/>
              </a:rPr>
              <a:t>оболонок</a:t>
            </a:r>
            <a:r>
              <a:rPr lang="ru-RU" sz="2600" dirty="0">
                <a:effectLst>
                  <a:outerShdw blurRad="38100" dist="38100" dir="2700000" algn="tl">
                    <a:srgbClr val="4E3B30"/>
                  </a:outerShdw>
                </a:effectLst>
                <a:latin typeface="Trebuchet MS" pitchFamily="34" charset="0"/>
              </a:rPr>
              <a:t>; шерсть </a:t>
            </a:r>
            <a:r>
              <a:rPr lang="ru-RU" sz="2600" dirty="0" err="1">
                <a:effectLst>
                  <a:outerShdw blurRad="38100" dist="38100" dir="2700000" algn="tl">
                    <a:srgbClr val="4E3B30"/>
                  </a:outerShdw>
                </a:effectLst>
                <a:latin typeface="Trebuchet MS" pitchFamily="34" charset="0"/>
              </a:rPr>
              <a:t>стає</a:t>
            </a:r>
            <a:r>
              <a:rPr lang="ru-RU" sz="2600" dirty="0">
                <a:effectLst>
                  <a:outerShdw blurRad="38100" dist="38100" dir="2700000" algn="tl">
                    <a:srgbClr val="4E3B30"/>
                  </a:outerShdw>
                </a:effectLst>
                <a:latin typeface="Trebuchet MS" pitchFamily="34" charset="0"/>
              </a:rPr>
              <a:t> матовою і легко </a:t>
            </a:r>
            <a:r>
              <a:rPr lang="ru-RU" sz="2600" dirty="0" err="1">
                <a:effectLst>
                  <a:outerShdw blurRad="38100" dist="38100" dir="2700000" algn="tl">
                    <a:srgbClr val="4E3B30"/>
                  </a:outerShdw>
                </a:effectLst>
                <a:latin typeface="Trebuchet MS" pitchFamily="34" charset="0"/>
              </a:rPr>
              <a:t>виривається</a:t>
            </a:r>
            <a:r>
              <a:rPr lang="ru-RU" sz="2600" dirty="0">
                <a:effectLst>
                  <a:outerShdw blurRad="38100" dist="38100" dir="2700000" algn="tl">
                    <a:srgbClr val="4E3B30"/>
                  </a:outerShdw>
                </a:effectLst>
                <a:latin typeface="Trebuchet MS" pitchFamily="34" charset="0"/>
              </a:rPr>
              <a:t>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320040"/>
            <a:ext cx="7239000" cy="680068"/>
          </a:xfrm>
        </p:spPr>
        <p:txBody>
          <a:bodyPr lIns="45720" tIns="0" rIns="45720" bIns="0" anchor="b" anchorCtr="0"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uk-UA" sz="3800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Клінічні ознаки</a:t>
            </a:r>
            <a:endParaRPr lang="ru-RU" sz="3800" cap="all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04800" y="1143000"/>
            <a:ext cx="5105400" cy="5429250"/>
          </a:xfrm>
        </p:spPr>
        <p:txBody>
          <a:bodyPr>
            <a:normAutofit/>
          </a:bodyPr>
          <a:lstStyle/>
          <a:p>
            <a:pPr marL="273050" indent="-273050" algn="ctr">
              <a:lnSpc>
                <a:spcPct val="80000"/>
              </a:lnSpc>
              <a:defRPr/>
            </a:pPr>
            <a:r>
              <a:rPr lang="ru-RU" sz="260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 Antiqua" pitchFamily="18" charset="0"/>
              </a:rPr>
              <a:t>У молодняку перебіг захворювання </a:t>
            </a:r>
            <a:r>
              <a:rPr lang="uk-UA" sz="26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 Antiqua" pitchFamily="18" charset="0"/>
              </a:rPr>
              <a:t>латентний</a:t>
            </a:r>
            <a:r>
              <a:rPr lang="ru-RU" sz="260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 Antiqua" pitchFamily="18" charset="0"/>
              </a:rPr>
              <a:t>, супроводжується затримкою в рості та розвитку. </a:t>
            </a:r>
          </a:p>
          <a:p>
            <a:pPr marL="273050" indent="-273050" algn="ctr">
              <a:lnSpc>
                <a:spcPct val="80000"/>
              </a:lnSpc>
              <a:defRPr/>
            </a:pPr>
            <a:r>
              <a:rPr lang="ru-RU" sz="260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 Antiqua" pitchFamily="18" charset="0"/>
              </a:rPr>
              <a:t>Іноді можуть розвиватися характерні клінічні ознаки хвороби, що зумовлюється інтенсивною глистною інвазією або іншими причинами зниження резистентності організму.</a:t>
            </a:r>
          </a:p>
          <a:p>
            <a:pPr marL="273050" indent="-273050">
              <a:lnSpc>
                <a:spcPct val="80000"/>
              </a:lnSpc>
              <a:defRPr/>
            </a:pPr>
            <a:endParaRPr lang="ru-RU" sz="2600" smtClean="0">
              <a:solidFill>
                <a:srgbClr val="FFFF00"/>
              </a:solidFill>
              <a:latin typeface="Book Antiqua" pitchFamily="18" charset="0"/>
            </a:endParaRPr>
          </a:p>
        </p:txBody>
      </p:sp>
      <p:pic>
        <p:nvPicPr>
          <p:cNvPr id="4" name="Рисунок 3" descr="7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5934" y="157149"/>
            <a:ext cx="3539130" cy="3857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0"/>
            <a:ext cx="7315200" cy="990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err="1" smtClean="0"/>
              <a:t>Паталого-анатомічні</a:t>
            </a:r>
            <a:r>
              <a:rPr lang="uk-UA" dirty="0" smtClean="0"/>
              <a:t> </a:t>
            </a:r>
            <a:r>
              <a:rPr lang="uk-UA" dirty="0" smtClean="0"/>
              <a:t>зміни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62000"/>
            <a:ext cx="8915400" cy="25146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  <a:defRPr/>
            </a:pPr>
            <a:r>
              <a:rPr lang="ru-RU" sz="2000" b="1" smtClean="0">
                <a:effectLst>
                  <a:outerShdw blurRad="38100" dist="38100" dir="2700000" algn="tl">
                    <a:srgbClr val="4E3B30"/>
                  </a:outerShdw>
                </a:effectLst>
              </a:rPr>
              <a:t>У </a:t>
            </a:r>
            <a:r>
              <a:rPr lang="ru-RU" sz="2000" b="1" smtClean="0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великої рогатої худоби</a:t>
            </a:r>
            <a:r>
              <a:rPr lang="ru-RU" sz="2000" b="1" smtClean="0">
                <a:effectLst>
                  <a:outerShdw blurRad="38100" dist="38100" dir="2700000" algn="tl">
                    <a:srgbClr val="4E3B30"/>
                  </a:outerShdw>
                </a:effectLst>
              </a:rPr>
              <a:t> характеризуються ураженнями клубової і порожньої кишок, рідше — сліпої та ободової і, як виняток, дванадцятипалої та прямої кишок. При цьому спостерігаються потовщення окремих ділянок слизової оболонки в 4 – 10 разів, щільні поздовжні й поперечні складки блідого кольору, що нагадують звивини головного мозку, крапчасті й смугасті крововиливи. Серозні оболонки й брижа набряклі, субсерозні лімфатичні судини</a:t>
            </a:r>
          </a:p>
        </p:txBody>
      </p:sp>
      <p:pic>
        <p:nvPicPr>
          <p:cNvPr id="4098" name="Picture 2" descr="C:\Users\W@N\Desktop\Новая папка (2)\Шлунок уражений паратуберкульозом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657600"/>
            <a:ext cx="35814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C:\Users\W@N\Desktop\Новая папка (2)\1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3810000"/>
            <a:ext cx="3886200" cy="265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TextBox 6"/>
          <p:cNvSpPr txBox="1">
            <a:spLocks noChangeArrowheads="1"/>
          </p:cNvSpPr>
          <p:nvPr/>
        </p:nvSpPr>
        <p:spPr bwMode="auto">
          <a:xfrm>
            <a:off x="457200" y="3200400"/>
            <a:ext cx="3429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chemeClr val="bg1"/>
                </a:solidFill>
                <a:latin typeface="Times New Roman" pitchFamily="18" charset="0"/>
              </a:rPr>
              <a:t>Ст</a:t>
            </a:r>
            <a:r>
              <a:rPr lang="uk-UA" b="1">
                <a:solidFill>
                  <a:schemeClr val="bg1"/>
                </a:solidFill>
                <a:latin typeface="Times New Roman" pitchFamily="18" charset="0"/>
              </a:rPr>
              <a:t>інка кишечника в розрізі</a:t>
            </a:r>
            <a:endParaRPr lang="ru-RU" b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6630" name="TextBox 7"/>
          <p:cNvSpPr txBox="1">
            <a:spLocks noChangeArrowheads="1"/>
          </p:cNvSpPr>
          <p:nvPr/>
        </p:nvSpPr>
        <p:spPr bwMode="auto">
          <a:xfrm>
            <a:off x="5562600" y="3352800"/>
            <a:ext cx="236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1">
                <a:solidFill>
                  <a:schemeClr val="bg1"/>
                </a:solidFill>
                <a:latin typeface="Times New Roman" pitchFamily="18" charset="0"/>
              </a:rPr>
              <a:t>Стінка кишечника</a:t>
            </a:r>
            <a:endParaRPr lang="ru-RU" b="1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pull dir="ru"/>
    <p:sndAc>
      <p:stSnd>
        <p:snd r:embed="rId2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W@N\Desktop\Новая папка (2)\HPIM10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2514600"/>
            <a:ext cx="3657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 descr="C:\Users\W@N\Desktop\Новая папка (2)\1-newfindings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228600"/>
            <a:ext cx="5029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Прямая со стрелкой 4"/>
          <p:cNvCxnSpPr/>
          <p:nvPr/>
        </p:nvCxnSpPr>
        <p:spPr>
          <a:xfrm flipH="1">
            <a:off x="5334000" y="1143000"/>
            <a:ext cx="3124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52" name="TextBox 7"/>
          <p:cNvSpPr txBox="1">
            <a:spLocks noChangeArrowheads="1"/>
          </p:cNvSpPr>
          <p:nvPr/>
        </p:nvSpPr>
        <p:spPr bwMode="auto">
          <a:xfrm>
            <a:off x="5867400" y="533400"/>
            <a:ext cx="2590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b="1">
                <a:latin typeface="Times New Roman" pitchFamily="18" charset="0"/>
              </a:rPr>
              <a:t>Стінка кишечника</a:t>
            </a:r>
            <a:endParaRPr lang="ru-RU" b="1">
              <a:latin typeface="Times New Roman" pitchFamily="18" charset="0"/>
            </a:endParaRPr>
          </a:p>
        </p:txBody>
      </p:sp>
      <p:sp>
        <p:nvSpPr>
          <p:cNvPr id="27653" name="TextBox 7"/>
          <p:cNvSpPr txBox="1">
            <a:spLocks noChangeArrowheads="1"/>
          </p:cNvSpPr>
          <p:nvPr/>
        </p:nvSpPr>
        <p:spPr bwMode="auto">
          <a:xfrm>
            <a:off x="5943600" y="16002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400" b="1">
                <a:latin typeface="Times New Roman" pitchFamily="18" charset="0"/>
              </a:rPr>
              <a:t>легені</a:t>
            </a:r>
            <a:endParaRPr lang="ru-RU" sz="2400" b="1">
              <a:latin typeface="Times New Roman" pitchFamily="18" charset="0"/>
            </a:endParaRPr>
          </a:p>
        </p:txBody>
      </p:sp>
      <p:pic>
        <p:nvPicPr>
          <p:cNvPr id="27654" name="Содержимое 3" descr="загруженное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3581400"/>
            <a:ext cx="4953000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  <p:sndAc>
      <p:stSnd>
        <p:snd r:embed="rId2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800600" cy="10969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Лікування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52600"/>
            <a:ext cx="9144000" cy="11430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b="1" smtClean="0"/>
              <a:t>Специфічну терапію паратуберкульозу не розроблено.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b="1" smtClean="0"/>
              <a:t>Симптоматичне лікування неефективне.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990600" y="5257800"/>
            <a:ext cx="73152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imes New Roman" pitchFamily="18" charset="0"/>
              </a:rPr>
              <a:t>При паратуберкульозі не стерильний. </a:t>
            </a:r>
          </a:p>
          <a:p>
            <a:r>
              <a:rPr lang="ru-RU" sz="2400">
                <a:latin typeface="Times New Roman" pitchFamily="18" charset="0"/>
              </a:rPr>
              <a:t>Ефективної вакцини для профілактики хвороби не запропоновано.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93583" y="4191000"/>
            <a:ext cx="2305368" cy="707886"/>
          </a:xfrm>
          <a:prstGeom prst="rect">
            <a:avLst/>
          </a:prstGeom>
          <a:effectLst>
            <a:outerShdw blurRad="177800" dist="38100" dir="21540000" algn="ctr" rotWithShape="0">
              <a:schemeClr val="bg1"/>
            </a:outerShdw>
          </a:effectLst>
          <a:scene3d>
            <a:camera prst="orthographicFront"/>
            <a:lightRig rig="threePt" dir="t"/>
          </a:scene3d>
          <a:sp3d extrusionH="25400"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Імунітет</a:t>
            </a:r>
          </a:p>
        </p:txBody>
      </p:sp>
    </p:spTree>
  </p:cSld>
  <p:clrMapOvr>
    <a:masterClrMapping/>
  </p:clrMapOvr>
  <p:transition spd="med">
    <p:strips dir="rd"/>
    <p:sndAc>
      <p:stSnd>
        <p:snd r:embed="rId2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52400" y="0"/>
            <a:ext cx="441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Профілактика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1066800"/>
            <a:ext cx="8534400" cy="5486400"/>
          </a:xfrm>
        </p:spPr>
        <p:txBody>
          <a:bodyPr/>
          <a:lstStyle/>
          <a:p>
            <a:pPr algn="just" eaLnBrk="1" hangingPunct="1">
              <a:buFont typeface="Wingdings 2" pitchFamily="18" charset="2"/>
              <a:buNone/>
            </a:pPr>
            <a:r>
              <a:rPr lang="ru-RU" dirty="0" smtClean="0"/>
              <a:t>При </a:t>
            </a:r>
            <a:r>
              <a:rPr lang="ru-RU" dirty="0" err="1" smtClean="0"/>
              <a:t>паратуберкульозі</a:t>
            </a:r>
            <a:r>
              <a:rPr lang="ru-RU" dirty="0" smtClean="0"/>
              <a:t> для </a:t>
            </a:r>
            <a:r>
              <a:rPr lang="ru-RU" dirty="0" err="1" smtClean="0"/>
              <a:t>дезінфекції</a:t>
            </a:r>
            <a:r>
              <a:rPr lang="ru-RU" dirty="0" smtClean="0"/>
              <a:t> </a:t>
            </a:r>
            <a:r>
              <a:rPr lang="ru-RU" dirty="0" err="1" smtClean="0"/>
              <a:t>застосовують</a:t>
            </a:r>
            <a:r>
              <a:rPr lang="ru-RU" dirty="0" smtClean="0"/>
              <a:t> </a:t>
            </a:r>
            <a:r>
              <a:rPr lang="ru-RU" dirty="0" err="1" smtClean="0"/>
              <a:t>просвітлений</a:t>
            </a:r>
            <a:r>
              <a:rPr lang="ru-RU" dirty="0" smtClean="0"/>
              <a:t> </a:t>
            </a:r>
            <a:r>
              <a:rPr lang="ru-RU" dirty="0" err="1" smtClean="0"/>
              <a:t>розчин</a:t>
            </a:r>
            <a:r>
              <a:rPr lang="ru-RU" dirty="0" smtClean="0"/>
              <a:t> хлорного </a:t>
            </a:r>
            <a:r>
              <a:rPr lang="ru-RU" dirty="0" err="1" smtClean="0"/>
              <a:t>вапна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містить</a:t>
            </a:r>
            <a:r>
              <a:rPr lang="ru-RU" dirty="0" smtClean="0"/>
              <a:t> не </a:t>
            </a:r>
            <a:r>
              <a:rPr lang="ru-RU" dirty="0" err="1" smtClean="0"/>
              <a:t>менше</a:t>
            </a:r>
            <a:r>
              <a:rPr lang="ru-RU" dirty="0" smtClean="0"/>
              <a:t> 5 </a:t>
            </a:r>
            <a:r>
              <a:rPr lang="ru-RU" dirty="0" smtClean="0"/>
              <a:t>% активного хлору, 10 </a:t>
            </a:r>
            <a:r>
              <a:rPr lang="ru-RU" dirty="0" smtClean="0"/>
              <a:t>%-</a:t>
            </a:r>
            <a:r>
              <a:rPr lang="ru-RU" dirty="0" err="1" smtClean="0"/>
              <a:t>ий</a:t>
            </a:r>
            <a:r>
              <a:rPr lang="ru-RU" dirty="0" smtClean="0"/>
              <a:t> </a:t>
            </a:r>
            <a:r>
              <a:rPr lang="ru-RU" dirty="0" err="1" smtClean="0"/>
              <a:t>гарячий</a:t>
            </a:r>
            <a:r>
              <a:rPr lang="ru-RU" dirty="0" smtClean="0"/>
              <a:t> </a:t>
            </a:r>
            <a:r>
              <a:rPr lang="ru-RU" dirty="0" err="1" smtClean="0"/>
              <a:t>розчин</a:t>
            </a:r>
            <a:r>
              <a:rPr lang="ru-RU" dirty="0" smtClean="0"/>
              <a:t> </a:t>
            </a:r>
            <a:r>
              <a:rPr lang="ru-RU" dirty="0" err="1" smtClean="0"/>
              <a:t>сірчано-карболової</a:t>
            </a:r>
            <a:r>
              <a:rPr lang="ru-RU" dirty="0" smtClean="0"/>
              <a:t> </a:t>
            </a:r>
            <a:r>
              <a:rPr lang="ru-RU" dirty="0" err="1" smtClean="0"/>
              <a:t>суміші</a:t>
            </a:r>
            <a:r>
              <a:rPr lang="ru-RU" dirty="0" smtClean="0"/>
              <a:t>, 20 </a:t>
            </a:r>
            <a:r>
              <a:rPr lang="ru-RU" dirty="0" smtClean="0"/>
              <a:t>%-у </a:t>
            </a:r>
            <a:r>
              <a:rPr lang="ru-RU" dirty="0" err="1" smtClean="0"/>
              <a:t>суспензію</a:t>
            </a:r>
            <a:r>
              <a:rPr lang="ru-RU" dirty="0" smtClean="0"/>
              <a:t> </a:t>
            </a:r>
            <a:r>
              <a:rPr lang="ru-RU" dirty="0" err="1" smtClean="0"/>
              <a:t>свіжогашеного</a:t>
            </a:r>
            <a:r>
              <a:rPr lang="ru-RU" dirty="0" smtClean="0"/>
              <a:t> </a:t>
            </a:r>
            <a:r>
              <a:rPr lang="ru-RU" dirty="0" err="1" smtClean="0"/>
              <a:t>вапна</a:t>
            </a:r>
            <a:r>
              <a:rPr lang="ru-RU" dirty="0" smtClean="0"/>
              <a:t> (</a:t>
            </a:r>
            <a:r>
              <a:rPr lang="ru-RU" dirty="0" err="1" smtClean="0"/>
              <a:t>триразове</a:t>
            </a:r>
            <a:r>
              <a:rPr lang="ru-RU" dirty="0" smtClean="0"/>
              <a:t> </a:t>
            </a:r>
            <a:r>
              <a:rPr lang="ru-RU" dirty="0" err="1" smtClean="0"/>
              <a:t>білення</a:t>
            </a:r>
            <a:r>
              <a:rPr lang="ru-RU" dirty="0" smtClean="0"/>
              <a:t> з </a:t>
            </a:r>
            <a:r>
              <a:rPr lang="ru-RU" dirty="0" err="1" smtClean="0"/>
              <a:t>інтервалом</a:t>
            </a:r>
            <a:r>
              <a:rPr lang="ru-RU" dirty="0" smtClean="0"/>
              <a:t> 1 год), </a:t>
            </a:r>
            <a:r>
              <a:rPr lang="ru-RU" dirty="0" err="1" smtClean="0"/>
              <a:t>лужний</a:t>
            </a:r>
            <a:r>
              <a:rPr lang="ru-RU" dirty="0" smtClean="0"/>
              <a:t> </a:t>
            </a:r>
            <a:r>
              <a:rPr lang="ru-RU" dirty="0" err="1" smtClean="0"/>
              <a:t>розчин</a:t>
            </a:r>
            <a:r>
              <a:rPr lang="ru-RU" dirty="0" smtClean="0"/>
              <a:t> </a:t>
            </a:r>
            <a:r>
              <a:rPr lang="ru-RU" dirty="0" err="1" smtClean="0"/>
              <a:t>формальдегіду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містить</a:t>
            </a:r>
            <a:r>
              <a:rPr lang="ru-RU" dirty="0" smtClean="0"/>
              <a:t> 3 % </a:t>
            </a:r>
            <a:r>
              <a:rPr lang="ru-RU" dirty="0" err="1" smtClean="0"/>
              <a:t>формальдегіду</a:t>
            </a:r>
            <a:r>
              <a:rPr lang="ru-RU" dirty="0" smtClean="0"/>
              <a:t> і 3 % </a:t>
            </a:r>
            <a:r>
              <a:rPr lang="ru-RU" dirty="0" err="1" smtClean="0"/>
              <a:t>їдкого</a:t>
            </a:r>
            <a:r>
              <a:rPr lang="ru-RU" dirty="0" smtClean="0"/>
              <a:t> натру, при </a:t>
            </a:r>
            <a:r>
              <a:rPr lang="ru-RU" dirty="0" err="1" smtClean="0"/>
              <a:t>експозиції</a:t>
            </a:r>
            <a:r>
              <a:rPr lang="ru-RU" dirty="0" smtClean="0"/>
              <a:t> 1 год, 5 </a:t>
            </a:r>
            <a:r>
              <a:rPr lang="ru-RU" dirty="0" smtClean="0"/>
              <a:t>%-у </a:t>
            </a:r>
            <a:r>
              <a:rPr lang="ru-RU" dirty="0" err="1" smtClean="0"/>
              <a:t>гарячу</a:t>
            </a:r>
            <a:r>
              <a:rPr lang="ru-RU" dirty="0" smtClean="0"/>
              <a:t> </a:t>
            </a:r>
            <a:r>
              <a:rPr lang="ru-RU" dirty="0" err="1" smtClean="0"/>
              <a:t>емульсію</a:t>
            </a:r>
            <a:r>
              <a:rPr lang="ru-RU" dirty="0" smtClean="0"/>
              <a:t> </a:t>
            </a:r>
            <a:r>
              <a:rPr lang="ru-RU" dirty="0" err="1" smtClean="0"/>
              <a:t>креоліну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5 </a:t>
            </a:r>
            <a:r>
              <a:rPr lang="ru-RU" dirty="0" smtClean="0"/>
              <a:t>%-у </a:t>
            </a:r>
            <a:r>
              <a:rPr lang="ru-RU" dirty="0" err="1" smtClean="0"/>
              <a:t>гарячу</a:t>
            </a:r>
            <a:r>
              <a:rPr lang="ru-RU" dirty="0" smtClean="0"/>
              <a:t> </a:t>
            </a:r>
            <a:r>
              <a:rPr lang="ru-RU" dirty="0" err="1" smtClean="0"/>
              <a:t>емульсію</a:t>
            </a:r>
            <a:r>
              <a:rPr lang="ru-RU" dirty="0" smtClean="0"/>
              <a:t> </a:t>
            </a:r>
            <a:r>
              <a:rPr lang="ru-RU" dirty="0" err="1" smtClean="0"/>
              <a:t>ксилонафту</a:t>
            </a:r>
            <a:r>
              <a:rPr lang="ru-RU" dirty="0" smtClean="0"/>
              <a:t>. </a:t>
            </a:r>
            <a:r>
              <a:rPr lang="ru-RU" dirty="0" err="1" smtClean="0"/>
              <a:t>Гній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клінічно</a:t>
            </a:r>
            <a:r>
              <a:rPr lang="ru-RU" dirty="0" smtClean="0"/>
              <a:t> </a:t>
            </a:r>
            <a:r>
              <a:rPr lang="ru-RU" dirty="0" err="1" smtClean="0"/>
              <a:t>хворих</a:t>
            </a:r>
            <a:r>
              <a:rPr lang="ru-RU" dirty="0" smtClean="0"/>
              <a:t> </a:t>
            </a:r>
            <a:r>
              <a:rPr lang="ru-RU" dirty="0" err="1" smtClean="0"/>
              <a:t>тварин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тварин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позитивно </a:t>
            </a:r>
            <a:r>
              <a:rPr lang="ru-RU" dirty="0" err="1" smtClean="0"/>
              <a:t>реагують</a:t>
            </a:r>
            <a:r>
              <a:rPr lang="ru-RU" dirty="0" smtClean="0"/>
              <a:t> на </a:t>
            </a:r>
            <a:r>
              <a:rPr lang="ru-RU" dirty="0" err="1" smtClean="0"/>
              <a:t>альттуберкулін</a:t>
            </a:r>
            <a:r>
              <a:rPr lang="ru-RU" dirty="0" smtClean="0"/>
              <a:t>, </a:t>
            </a:r>
            <a:r>
              <a:rPr lang="ru-RU" dirty="0" err="1" smtClean="0"/>
              <a:t>спалюють</a:t>
            </a:r>
            <a:r>
              <a:rPr lang="ru-RU" dirty="0" smtClean="0"/>
              <a:t>.</a:t>
            </a:r>
          </a:p>
        </p:txBody>
      </p:sp>
    </p:spTree>
  </p:cSld>
  <p:clrMapOvr>
    <a:masterClrMapping/>
  </p:clrMapOvr>
  <p:transition spd="slow">
    <p:newsflash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Дякую за увагу!</a:t>
            </a:r>
            <a:endParaRPr lang="ru-RU" dirty="0"/>
          </a:p>
        </p:txBody>
      </p:sp>
      <p:pic>
        <p:nvPicPr>
          <p:cNvPr id="7170" name="Picture 2" descr="C:\Users\W@N\Desktop\Новая папка (2)\images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371600"/>
            <a:ext cx="7564438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 dir="in"/>
    <p:sndAc>
      <p:stSnd>
        <p:snd r:embed="rId2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Що таке паратуберкульоз?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71600" y="1219200"/>
            <a:ext cx="7543800" cy="25908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mtClean="0"/>
              <a:t>хронічна інфекційна хвороба жуйних тварин, що характеризується специфічним продуктивним ентеритом, періодичною діареєю, прогресуючим виснаженням.</a:t>
            </a:r>
          </a:p>
        </p:txBody>
      </p:sp>
      <p:pic>
        <p:nvPicPr>
          <p:cNvPr id="3074" name="Picture 2" descr="C:\Users\W@N\Desktop\Новая папка (2)\paratuberculosis-bovin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276600"/>
            <a:ext cx="47498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W@N\Desktop\Новая папка (3)\cattle-trans-0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43475" y="3886200"/>
            <a:ext cx="3960813" cy="260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d"/>
    <p:sndAc>
      <p:stSnd>
        <p:snd r:embed="rId2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320040"/>
            <a:ext cx="7239000" cy="751506"/>
          </a:xfrm>
        </p:spPr>
        <p:txBody>
          <a:bodyPr lIns="45720" tIns="0" rIns="45720" bIns="0" anchor="b" anchorCtr="0"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uk-UA" sz="3800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Історична довідка</a:t>
            </a:r>
            <a:endParaRPr lang="ru-RU" sz="3800" cap="all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52400" y="3676650"/>
            <a:ext cx="6858000" cy="3181350"/>
          </a:xfrm>
        </p:spPr>
        <p:txBody>
          <a:bodyPr>
            <a:normAutofit/>
          </a:bodyPr>
          <a:lstStyle/>
          <a:p>
            <a:pPr marL="273050" indent="-273050" algn="just"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4E3B30"/>
                  </a:outerShdw>
                </a:effectLst>
                <a:latin typeface="Book Antiqua" pitchFamily="18" charset="0"/>
              </a:rPr>
              <a:t>У 1895 р. X. </a:t>
            </a:r>
            <a:r>
              <a:rPr lang="ru-RU" b="1" dirty="0" err="1" smtClean="0">
                <a:effectLst>
                  <a:outerShdw blurRad="38100" dist="38100" dir="2700000" algn="tl">
                    <a:srgbClr val="4E3B30"/>
                  </a:outerShdw>
                </a:effectLst>
                <a:latin typeface="Book Antiqua" pitchFamily="18" charset="0"/>
              </a:rPr>
              <a:t>Іоні</a:t>
            </a:r>
            <a:r>
              <a:rPr lang="ru-RU" b="1" dirty="0" smtClean="0">
                <a:effectLst>
                  <a:outerShdw blurRad="38100" dist="38100" dir="2700000" algn="tl">
                    <a:srgbClr val="4E3B30"/>
                  </a:outerShdw>
                </a:effectLst>
                <a:latin typeface="Book Antiqua" pitchFamily="18" charset="0"/>
              </a:rPr>
              <a:t> і </a:t>
            </a:r>
            <a:r>
              <a:rPr lang="ru-RU" b="1" dirty="0" err="1" smtClean="0">
                <a:effectLst>
                  <a:outerShdw blurRad="38100" dist="38100" dir="2700000" algn="tl">
                    <a:srgbClr val="4E3B30"/>
                  </a:outerShdw>
                </a:effectLst>
                <a:latin typeface="Book Antiqua" pitchFamily="18" charset="0"/>
              </a:rPr>
              <a:t>Р.Фротингем</a:t>
            </a:r>
            <a:r>
              <a:rPr lang="ru-RU" b="1" dirty="0" smtClean="0">
                <a:effectLst>
                  <a:outerShdw blurRad="38100" dist="38100" dir="2700000" algn="tl">
                    <a:srgbClr val="4E3B30"/>
                  </a:outerShdw>
                </a:effectLst>
                <a:latin typeface="Book Antiqua" pitchFamily="18" charset="0"/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4E3B30"/>
                  </a:outerShdw>
                </a:effectLst>
                <a:latin typeface="Book Antiqua" pitchFamily="18" charset="0"/>
              </a:rPr>
              <a:t>виявили</a:t>
            </a:r>
            <a:r>
              <a:rPr lang="ru-RU" b="1" dirty="0" smtClean="0">
                <a:effectLst>
                  <a:outerShdw blurRad="38100" dist="38100" dir="2700000" algn="tl">
                    <a:srgbClr val="4E3B30"/>
                  </a:outerShdw>
                </a:effectLst>
                <a:latin typeface="Book Antiqua" pitchFamily="18" charset="0"/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4E3B30"/>
                  </a:outerShdw>
                </a:effectLst>
                <a:latin typeface="Book Antiqua" pitchFamily="18" charset="0"/>
              </a:rPr>
              <a:t>збудник</a:t>
            </a:r>
            <a:r>
              <a:rPr lang="ru-RU" b="1" dirty="0" smtClean="0">
                <a:effectLst>
                  <a:outerShdw blurRad="38100" dist="38100" dir="2700000" algn="tl">
                    <a:srgbClr val="4E3B30"/>
                  </a:outerShdw>
                </a:effectLst>
                <a:latin typeface="Book Antiqua" pitchFamily="18" charset="0"/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4E3B30"/>
                  </a:outerShdw>
                </a:effectLst>
                <a:latin typeface="Book Antiqua" pitchFamily="18" charset="0"/>
              </a:rPr>
              <a:t>хвороби</a:t>
            </a:r>
            <a:r>
              <a:rPr lang="ru-RU" b="1" dirty="0" smtClean="0">
                <a:effectLst>
                  <a:outerShdw blurRad="38100" dist="38100" dir="2700000" algn="tl">
                    <a:srgbClr val="4E3B30"/>
                  </a:outerShdw>
                </a:effectLst>
                <a:latin typeface="Book Antiqua" pitchFamily="18" charset="0"/>
              </a:rPr>
              <a:t> </a:t>
            </a:r>
            <a:r>
              <a:rPr lang="ru-RU" b="1" dirty="0" smtClean="0">
                <a:effectLst>
                  <a:outerShdw blurRad="38100" dist="38100" dir="2700000" algn="tl">
                    <a:srgbClr val="4E3B30"/>
                  </a:outerShdw>
                </a:effectLst>
                <a:latin typeface="Book Antiqua" pitchFamily="18" charset="0"/>
              </a:rPr>
              <a:t>в </a:t>
            </a:r>
            <a:r>
              <a:rPr lang="ru-RU" b="1" dirty="0" smtClean="0">
                <a:effectLst>
                  <a:outerShdw blurRad="38100" dist="38100" dir="2700000" algn="tl">
                    <a:srgbClr val="4E3B30"/>
                  </a:outerShdw>
                </a:effectLst>
                <a:latin typeface="Book Antiqua" pitchFamily="18" charset="0"/>
              </a:rPr>
              <a:t>мазках з </a:t>
            </a:r>
            <a:r>
              <a:rPr lang="ru-RU" b="1" dirty="0" err="1" smtClean="0">
                <a:effectLst>
                  <a:outerShdw blurRad="38100" dist="38100" dir="2700000" algn="tl">
                    <a:srgbClr val="4E3B30"/>
                  </a:outerShdw>
                </a:effectLst>
                <a:latin typeface="Book Antiqua" pitchFamily="18" charset="0"/>
              </a:rPr>
              <a:t>клубової</a:t>
            </a:r>
            <a:r>
              <a:rPr lang="ru-RU" b="1" dirty="0" smtClean="0">
                <a:effectLst>
                  <a:outerShdw blurRad="38100" dist="38100" dir="2700000" algn="tl">
                    <a:srgbClr val="4E3B30"/>
                  </a:outerShdw>
                </a:effectLst>
                <a:latin typeface="Book Antiqua" pitchFamily="18" charset="0"/>
              </a:rPr>
              <a:t> кишки </a:t>
            </a:r>
            <a:r>
              <a:rPr lang="ru-RU" b="1" dirty="0" smtClean="0">
                <a:effectLst>
                  <a:outerShdw blurRad="38100" dist="38100" dir="2700000" algn="tl">
                    <a:srgbClr val="4E3B30"/>
                  </a:outerShdw>
                </a:effectLst>
                <a:latin typeface="Book Antiqua" pitchFamily="18" charset="0"/>
              </a:rPr>
              <a:t>хворо</a:t>
            </a:r>
            <a:r>
              <a:rPr lang="uk-UA" b="1" dirty="0" smtClean="0">
                <a:effectLst>
                  <a:outerShdw blurRad="38100" dist="38100" dir="2700000" algn="tl">
                    <a:srgbClr val="4E3B30"/>
                  </a:outerShdw>
                </a:effectLst>
                <a:latin typeface="Book Antiqua" pitchFamily="18" charset="0"/>
              </a:rPr>
              <a:t>ї</a:t>
            </a:r>
            <a:r>
              <a:rPr lang="ru-RU" b="1" dirty="0" smtClean="0">
                <a:effectLst>
                  <a:outerShdw blurRad="38100" dist="38100" dir="2700000" algn="tl">
                    <a:srgbClr val="4E3B30"/>
                  </a:outerShdw>
                </a:effectLst>
                <a:latin typeface="Book Antiqua" pitchFamily="18" charset="0"/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4E3B30"/>
                  </a:outerShdw>
                </a:effectLst>
                <a:latin typeface="Book Antiqua" pitchFamily="18" charset="0"/>
              </a:rPr>
              <a:t>корови</a:t>
            </a:r>
            <a:r>
              <a:rPr lang="ru-RU" b="1" dirty="0" smtClean="0">
                <a:effectLst>
                  <a:outerShdw blurRad="38100" dist="38100" dir="2700000" algn="tl">
                    <a:srgbClr val="4E3B30"/>
                  </a:outerShdw>
                </a:effectLst>
                <a:latin typeface="Book Antiqua" pitchFamily="18" charset="0"/>
              </a:rPr>
              <a:t> і описали </a:t>
            </a:r>
            <a:r>
              <a:rPr lang="ru-RU" b="1" dirty="0" err="1" smtClean="0">
                <a:effectLst>
                  <a:outerShdw blurRad="38100" dist="38100" dir="2700000" algn="tl">
                    <a:srgbClr val="4E3B30"/>
                  </a:outerShdw>
                </a:effectLst>
                <a:latin typeface="Book Antiqua" pitchFamily="18" charset="0"/>
              </a:rPr>
              <a:t>його</a:t>
            </a:r>
            <a:r>
              <a:rPr lang="ru-RU" b="1" dirty="0" smtClean="0">
                <a:effectLst>
                  <a:outerShdw blurRad="38100" dist="38100" dir="2700000" algn="tl">
                    <a:srgbClr val="4E3B30"/>
                  </a:outerShdw>
                </a:effectLst>
                <a:latin typeface="Book Antiqua" pitchFamily="18" charset="0"/>
              </a:rPr>
              <a:t>. </a:t>
            </a:r>
            <a:endParaRPr lang="ru-RU" b="1" dirty="0" smtClean="0">
              <a:effectLst>
                <a:outerShdw blurRad="38100" dist="38100" dir="2700000" algn="tl">
                  <a:srgbClr val="4E3B30"/>
                </a:outerShdw>
              </a:effectLst>
              <a:latin typeface="Arial" charset="0"/>
            </a:endParaRPr>
          </a:p>
          <a:p>
            <a:pPr marL="273050" indent="-273050" algn="just">
              <a:defRPr/>
            </a:pPr>
            <a:r>
              <a:rPr lang="ru-RU" b="1" u="sng" dirty="0" err="1" smtClean="0">
                <a:effectLst>
                  <a:outerShdw blurRad="38100" dist="38100" dir="2700000" algn="tl">
                    <a:srgbClr val="4E3B30"/>
                  </a:outerShdw>
                </a:effectLst>
                <a:latin typeface="Book Antiqua" pitchFamily="18" charset="0"/>
              </a:rPr>
              <a:t>Б.Банг</a:t>
            </a:r>
            <a:r>
              <a:rPr lang="ru-RU" b="1" dirty="0" smtClean="0">
                <a:effectLst>
                  <a:outerShdw blurRad="38100" dist="38100" dir="2700000" algn="tl">
                    <a:srgbClr val="4E3B30"/>
                  </a:outerShdw>
                </a:effectLst>
                <a:latin typeface="Arial" charset="0"/>
              </a:rPr>
              <a:t> </a:t>
            </a:r>
            <a:r>
              <a:rPr lang="ru-RU" b="1" dirty="0" smtClean="0">
                <a:effectLst>
                  <a:outerShdw blurRad="38100" dist="38100" dir="2700000" algn="tl">
                    <a:srgbClr val="4E3B30"/>
                  </a:outerShdw>
                </a:effectLst>
                <a:latin typeface="Book Antiqua" pitchFamily="18" charset="0"/>
              </a:rPr>
              <a:t>(1906) </a:t>
            </a:r>
            <a:r>
              <a:rPr lang="ru-RU" b="1" dirty="0" err="1" smtClean="0">
                <a:effectLst>
                  <a:outerShdw blurRad="38100" dist="38100" dir="2700000" algn="tl">
                    <a:srgbClr val="4E3B30"/>
                  </a:outerShdw>
                </a:effectLst>
                <a:latin typeface="Book Antiqua" pitchFamily="18" charset="0"/>
              </a:rPr>
              <a:t>експериментально</a:t>
            </a:r>
            <a:r>
              <a:rPr lang="ru-RU" b="1" dirty="0" smtClean="0">
                <a:effectLst>
                  <a:outerShdw blurRad="38100" dist="38100" dir="2700000" algn="tl">
                    <a:srgbClr val="4E3B30"/>
                  </a:outerShdw>
                </a:effectLst>
                <a:latin typeface="Book Antiqua" pitchFamily="18" charset="0"/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4E3B30"/>
                  </a:outerShdw>
                </a:effectLst>
                <a:latin typeface="Book Antiqua" pitchFamily="18" charset="0"/>
              </a:rPr>
              <a:t>відтворив</a:t>
            </a:r>
            <a:r>
              <a:rPr lang="ru-RU" b="1" dirty="0" smtClean="0">
                <a:effectLst>
                  <a:outerShdw blurRad="38100" dist="38100" dir="2700000" algn="tl">
                    <a:srgbClr val="4E3B30"/>
                  </a:outerShdw>
                </a:effectLst>
                <a:latin typeface="Book Antiqua" pitchFamily="18" charset="0"/>
              </a:rPr>
              <a:t> </a:t>
            </a:r>
            <a:r>
              <a:rPr lang="ru-RU" b="1" dirty="0" smtClean="0">
                <a:effectLst>
                  <a:outerShdw blurRad="38100" dist="38100" dir="2700000" algn="tl">
                    <a:srgbClr val="4E3B30"/>
                  </a:outerShdw>
                </a:effectLst>
                <a:latin typeface="Book Antiqua" pitchFamily="18" charset="0"/>
              </a:rPr>
              <a:t>хворобу </a:t>
            </a:r>
            <a:r>
              <a:rPr lang="ru-RU" b="1" dirty="0" smtClean="0">
                <a:effectLst>
                  <a:outerShdw blurRad="38100" dist="38100" dir="2700000" algn="tl">
                    <a:srgbClr val="4E3B30"/>
                  </a:outerShdw>
                </a:effectLst>
                <a:latin typeface="Book Antiqua" pitchFamily="18" charset="0"/>
              </a:rPr>
              <a:t>у телят. </a:t>
            </a:r>
          </a:p>
        </p:txBody>
      </p:sp>
      <p:pic>
        <p:nvPicPr>
          <p:cNvPr id="17411" name="Рисунок 3" descr="German_Bang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89650" y="0"/>
            <a:ext cx="30543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3505200" cy="1219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Патогенез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14400"/>
            <a:ext cx="4724400" cy="1905000"/>
          </a:xfrm>
        </p:spPr>
        <p:txBody>
          <a:bodyPr/>
          <a:lstStyle/>
          <a:p>
            <a:pPr algn="r" eaLnBrk="1" hangingPunct="1">
              <a:buFont typeface="Wingdings 2" pitchFamily="18" charset="2"/>
              <a:buNone/>
            </a:pPr>
            <a:r>
              <a:rPr lang="uk-UA" dirty="0" smtClean="0"/>
              <a:t>При потраплянні в </a:t>
            </a:r>
            <a:r>
              <a:rPr lang="uk-UA" dirty="0" smtClean="0"/>
              <a:t>організм </a:t>
            </a:r>
            <a:r>
              <a:rPr lang="uk-UA" dirty="0" smtClean="0"/>
              <a:t>збудник розвивається в слизовій і підслизовій оболонці кишок</a:t>
            </a:r>
            <a:endParaRPr lang="ru-RU" dirty="0" smtClean="0"/>
          </a:p>
        </p:txBody>
      </p:sp>
      <p:sp>
        <p:nvSpPr>
          <p:cNvPr id="6" name="Стрелка вправо 5"/>
          <p:cNvSpPr/>
          <p:nvPr/>
        </p:nvSpPr>
        <p:spPr>
          <a:xfrm>
            <a:off x="4724400" y="1295400"/>
            <a:ext cx="1219200" cy="990600"/>
          </a:xfrm>
          <a:prstGeom prst="rightArrow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019800" y="1295400"/>
            <a:ext cx="3124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>
                <a:latin typeface="Times New Roman" pitchFamily="18" charset="0"/>
              </a:rPr>
              <a:t>Потрапляє в брижові лімфовузли</a:t>
            </a:r>
            <a:endParaRPr lang="ru-RU" sz="2400">
              <a:latin typeface="Times New Roman" pitchFamily="18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6858000" y="2286000"/>
            <a:ext cx="1143000" cy="1066800"/>
          </a:xfrm>
          <a:prstGeom prst="downArrow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600200" y="5791200"/>
            <a:ext cx="2819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>
                <a:latin typeface="Times New Roman" pitchFamily="18" charset="0"/>
              </a:rPr>
              <a:t>Потрапляє в кров</a:t>
            </a:r>
            <a:endParaRPr lang="ru-RU" sz="2400">
              <a:latin typeface="Times New Roman" pitchFamily="18" charset="0"/>
            </a:endParaRPr>
          </a:p>
        </p:txBody>
      </p:sp>
      <p:sp>
        <p:nvSpPr>
          <p:cNvPr id="14" name="Стрелка углом 13"/>
          <p:cNvSpPr/>
          <p:nvPr/>
        </p:nvSpPr>
        <p:spPr>
          <a:xfrm rot="10800000">
            <a:off x="4800600" y="4876800"/>
            <a:ext cx="1447800" cy="1524000"/>
          </a:xfrm>
          <a:prstGeom prst="bentArrow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105400" y="3352800"/>
            <a:ext cx="3733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 err="1">
                <a:latin typeface="Times New Roman" pitchFamily="18" charset="0"/>
              </a:rPr>
              <a:t>Утворюються</a:t>
            </a:r>
            <a:r>
              <a:rPr lang="ru-RU" sz="2400" dirty="0">
                <a:latin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</a:rPr>
              <a:t>клітини</a:t>
            </a:r>
            <a:r>
              <a:rPr lang="ru-RU" sz="2400" dirty="0">
                <a:latin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</a:rPr>
              <a:t>подібні</a:t>
            </a:r>
            <a:r>
              <a:rPr lang="ru-RU" sz="2400" dirty="0">
                <a:latin typeface="Times New Roman" pitchFamily="18" charset="0"/>
              </a:rPr>
              <a:t> до</a:t>
            </a:r>
          </a:p>
          <a:p>
            <a:r>
              <a:rPr lang="ru-RU" sz="2400" dirty="0" err="1">
                <a:latin typeface="Times New Roman" pitchFamily="18" charset="0"/>
              </a:rPr>
              <a:t>туберкульозних</a:t>
            </a:r>
            <a:r>
              <a:rPr lang="ru-RU" sz="2400" dirty="0">
                <a:latin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</a:rPr>
              <a:t>вузликів</a:t>
            </a:r>
            <a:endParaRPr lang="ru-RU" sz="2400" dirty="0">
              <a:latin typeface="Times New Roman" pitchFamily="18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09600" y="3048000"/>
            <a:ext cx="32766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>
                <a:solidFill>
                  <a:srgbClr val="FF0000"/>
                </a:solidFill>
                <a:latin typeface="Times New Roman" pitchFamily="18" charset="0"/>
              </a:rPr>
              <a:t>Осідає у лімфовузлах і паренхіматозних органах і розноситься по організму</a:t>
            </a:r>
            <a:endParaRPr lang="ru-RU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7" name="Стрелка вверх 16"/>
          <p:cNvSpPr/>
          <p:nvPr/>
        </p:nvSpPr>
        <p:spPr>
          <a:xfrm>
            <a:off x="2286000" y="4495800"/>
            <a:ext cx="914400" cy="1143000"/>
          </a:xfrm>
          <a:prstGeom prst="upArrow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7" grpId="0" build="p"/>
      <p:bldP spid="8" grpId="0" animBg="1"/>
      <p:bldP spid="9" grpId="0" build="p"/>
      <p:bldP spid="15" grpId="0" build="allAtOnce"/>
      <p:bldP spid="16" grpId="0" build="p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Характеристика збудника </a:t>
            </a:r>
            <a:r>
              <a:rPr lang="en-US" dirty="0" smtClean="0"/>
              <a:t>Mycobacterium </a:t>
            </a:r>
            <a:r>
              <a:rPr lang="en-US" dirty="0" err="1" smtClean="0"/>
              <a:t>paratuberculosis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001000" cy="2057400"/>
          </a:xfrm>
        </p:spPr>
        <p:txBody>
          <a:bodyPr/>
          <a:lstStyle/>
          <a:p>
            <a:pPr eaLnBrk="1" hangingPunct="1"/>
            <a:r>
              <a:rPr lang="ru-RU" sz="2200" b="1" dirty="0" err="1" smtClean="0">
                <a:solidFill>
                  <a:srgbClr val="00CCFF"/>
                </a:solidFill>
              </a:rPr>
              <a:t>дуже</a:t>
            </a:r>
            <a:r>
              <a:rPr lang="ru-RU" sz="2200" b="1" dirty="0" smtClean="0">
                <a:solidFill>
                  <a:srgbClr val="00CCFF"/>
                </a:solidFill>
              </a:rPr>
              <a:t> </a:t>
            </a:r>
            <a:r>
              <a:rPr lang="ru-RU" sz="2200" b="1" dirty="0" err="1" smtClean="0">
                <a:solidFill>
                  <a:srgbClr val="00CCFF"/>
                </a:solidFill>
              </a:rPr>
              <a:t>маленька</a:t>
            </a:r>
            <a:r>
              <a:rPr lang="ru-RU" sz="2200" b="1" dirty="0" smtClean="0">
                <a:solidFill>
                  <a:srgbClr val="00CCFF"/>
                </a:solidFill>
              </a:rPr>
              <a:t>, (0,5…1,5) × (0,2…0,5) мкм;</a:t>
            </a:r>
          </a:p>
          <a:p>
            <a:pPr eaLnBrk="1" hangingPunct="1"/>
            <a:r>
              <a:rPr lang="ru-RU" sz="2200" b="1" dirty="0" err="1" smtClean="0">
                <a:solidFill>
                  <a:srgbClr val="00CCFF"/>
                </a:solidFill>
              </a:rPr>
              <a:t>нерухома</a:t>
            </a:r>
            <a:r>
              <a:rPr lang="ru-RU" sz="2200" b="1" dirty="0" smtClean="0">
                <a:solidFill>
                  <a:srgbClr val="00CCFF"/>
                </a:solidFill>
              </a:rPr>
              <a:t> </a:t>
            </a:r>
            <a:r>
              <a:rPr lang="ru-RU" sz="2200" b="1" dirty="0" err="1" smtClean="0">
                <a:solidFill>
                  <a:srgbClr val="00CCFF"/>
                </a:solidFill>
              </a:rPr>
              <a:t>кислото-спирто</a:t>
            </a:r>
            <a:r>
              <a:rPr lang="ru-RU" sz="2200" b="1" dirty="0" smtClean="0">
                <a:solidFill>
                  <a:srgbClr val="00CCFF"/>
                </a:solidFill>
              </a:rPr>
              <a:t> </a:t>
            </a:r>
            <a:r>
              <a:rPr lang="ru-RU" sz="2200" b="1" dirty="0" err="1" smtClean="0">
                <a:solidFill>
                  <a:srgbClr val="00CCFF"/>
                </a:solidFill>
              </a:rPr>
              <a:t>стійка</a:t>
            </a:r>
            <a:r>
              <a:rPr lang="ru-RU" sz="2200" b="1" dirty="0" smtClean="0">
                <a:solidFill>
                  <a:srgbClr val="00CCFF"/>
                </a:solidFill>
              </a:rPr>
              <a:t> </a:t>
            </a:r>
            <a:r>
              <a:rPr lang="ru-RU" sz="2200" b="1" dirty="0" err="1" smtClean="0">
                <a:solidFill>
                  <a:srgbClr val="00CCFF"/>
                </a:solidFill>
              </a:rPr>
              <a:t>паличка</a:t>
            </a:r>
            <a:r>
              <a:rPr lang="ru-RU" sz="2200" b="1" dirty="0" smtClean="0">
                <a:solidFill>
                  <a:srgbClr val="00CCFF"/>
                </a:solidFill>
              </a:rPr>
              <a:t>;</a:t>
            </a:r>
          </a:p>
          <a:p>
            <a:pPr eaLnBrk="1" hangingPunct="1"/>
            <a:r>
              <a:rPr lang="ru-RU" sz="2200" b="1" dirty="0" smtClean="0">
                <a:solidFill>
                  <a:srgbClr val="00CCFF"/>
                </a:solidFill>
              </a:rPr>
              <a:t>добре </a:t>
            </a:r>
            <a:r>
              <a:rPr lang="ru-RU" sz="2200" b="1" dirty="0" err="1" smtClean="0">
                <a:solidFill>
                  <a:srgbClr val="00CCFF"/>
                </a:solidFill>
              </a:rPr>
              <a:t>забарвлюється</a:t>
            </a:r>
            <a:r>
              <a:rPr lang="ru-RU" sz="2200" b="1" dirty="0" smtClean="0">
                <a:solidFill>
                  <a:srgbClr val="00CCFF"/>
                </a:solidFill>
              </a:rPr>
              <a:t> за </a:t>
            </a:r>
            <a:r>
              <a:rPr lang="ru-RU" sz="2200" b="1" dirty="0" err="1" smtClean="0">
                <a:solidFill>
                  <a:srgbClr val="00CCFF"/>
                </a:solidFill>
              </a:rPr>
              <a:t>Цілем</a:t>
            </a:r>
            <a:r>
              <a:rPr lang="ru-RU" sz="2200" b="1" dirty="0" smtClean="0">
                <a:solidFill>
                  <a:srgbClr val="00CCFF"/>
                </a:solidFill>
              </a:rPr>
              <a:t> </a:t>
            </a:r>
            <a:r>
              <a:rPr lang="ru-RU" sz="2200" b="1" dirty="0" smtClean="0">
                <a:solidFill>
                  <a:srgbClr val="00CCFF"/>
                </a:solidFill>
              </a:rPr>
              <a:t>– </a:t>
            </a:r>
            <a:r>
              <a:rPr lang="ru-RU" sz="2200" b="1" dirty="0" err="1" smtClean="0">
                <a:solidFill>
                  <a:srgbClr val="00CCFF"/>
                </a:solidFill>
              </a:rPr>
              <a:t>Нільсеном</a:t>
            </a:r>
            <a:r>
              <a:rPr lang="ru-RU" sz="2200" b="1" dirty="0" smtClean="0">
                <a:solidFill>
                  <a:srgbClr val="00CCFF"/>
                </a:solidFill>
              </a:rPr>
              <a:t>;</a:t>
            </a:r>
          </a:p>
          <a:p>
            <a:pPr eaLnBrk="1" hangingPunct="1"/>
            <a:r>
              <a:rPr lang="ru-RU" sz="2200" b="1" dirty="0" smtClean="0">
                <a:solidFill>
                  <a:srgbClr val="00CCFF"/>
                </a:solidFill>
              </a:rPr>
              <a:t>спор </a:t>
            </a:r>
            <a:r>
              <a:rPr lang="ru-RU" sz="2200" b="1" dirty="0" smtClean="0">
                <a:solidFill>
                  <a:srgbClr val="00CCFF"/>
                </a:solidFill>
              </a:rPr>
              <a:t>і капсул не </a:t>
            </a:r>
            <a:r>
              <a:rPr lang="ru-RU" sz="2200" b="1" dirty="0" err="1" smtClean="0">
                <a:solidFill>
                  <a:srgbClr val="00CCFF"/>
                </a:solidFill>
              </a:rPr>
              <a:t>утворює</a:t>
            </a:r>
            <a:r>
              <a:rPr lang="ru-RU" sz="2200" b="1" dirty="0">
                <a:solidFill>
                  <a:srgbClr val="00CCFF"/>
                </a:solidFill>
              </a:rPr>
              <a:t>.</a:t>
            </a:r>
            <a:endParaRPr lang="ru-RU" sz="2200" b="1" dirty="0" smtClean="0">
              <a:solidFill>
                <a:srgbClr val="00CCFF"/>
              </a:solidFill>
            </a:endParaRPr>
          </a:p>
          <a:p>
            <a:pPr eaLnBrk="1" hangingPunct="1"/>
            <a:endParaRPr lang="ru-RU" b="1" dirty="0" smtClean="0">
              <a:solidFill>
                <a:srgbClr val="00CCFF"/>
              </a:solidFill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457200" y="3352800"/>
            <a:ext cx="8686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b="1" dirty="0">
                <a:latin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</a:rPr>
              <a:t>Збудник</a:t>
            </a:r>
            <a:r>
              <a:rPr lang="ru-RU" sz="2400" b="1" dirty="0" smtClean="0">
                <a:latin typeface="Times New Roman" pitchFamily="18" charset="0"/>
              </a:rPr>
              <a:t> у </a:t>
            </a:r>
            <a:r>
              <a:rPr lang="ru-RU" sz="2400" b="1" dirty="0">
                <a:latin typeface="Times New Roman" pitchFamily="18" charset="0"/>
              </a:rPr>
              <a:t>мазках </a:t>
            </a:r>
            <a:r>
              <a:rPr lang="ru-RU" sz="2400" b="1" dirty="0" err="1" smtClean="0">
                <a:latin typeface="Times New Roman" pitchFamily="18" charset="0"/>
              </a:rPr>
              <a:t>із</a:t>
            </a:r>
            <a:r>
              <a:rPr lang="ru-RU" sz="2400" b="1" dirty="0" smtClean="0">
                <a:latin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</a:rPr>
              <a:t>патологічного</a:t>
            </a:r>
            <a:r>
              <a:rPr lang="ru-RU" sz="2400" b="1" dirty="0" smtClean="0">
                <a:latin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</a:rPr>
              <a:t>матеріалу</a:t>
            </a:r>
            <a:r>
              <a:rPr lang="ru-RU" sz="2400" b="1" dirty="0">
                <a:latin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</a:rPr>
              <a:t>має</a:t>
            </a:r>
            <a:r>
              <a:rPr lang="ru-RU" sz="2400" b="1" dirty="0">
                <a:latin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</a:rPr>
              <a:t>вигляд</a:t>
            </a:r>
            <a:r>
              <a:rPr lang="ru-RU" sz="2400" b="1" dirty="0">
                <a:latin typeface="Times New Roman" pitchFamily="18" charset="0"/>
              </a:rPr>
              <a:t> невеликих </a:t>
            </a:r>
            <a:r>
              <a:rPr lang="ru-RU" sz="2400" b="1" dirty="0" err="1">
                <a:latin typeface="Times New Roman" pitchFamily="18" charset="0"/>
              </a:rPr>
              <a:t>скупчень</a:t>
            </a:r>
            <a:r>
              <a:rPr lang="ru-RU" sz="2400" b="1" dirty="0">
                <a:latin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</a:rPr>
              <a:t>бактерій</a:t>
            </a:r>
            <a:r>
              <a:rPr lang="ru-RU" sz="2400" b="1" dirty="0">
                <a:latin typeface="Times New Roman" pitchFamily="18" charset="0"/>
              </a:rPr>
              <a:t>, </a:t>
            </a:r>
            <a:r>
              <a:rPr lang="ru-RU" sz="2400" b="1" dirty="0" err="1">
                <a:latin typeface="Times New Roman" pitchFamily="18" charset="0"/>
              </a:rPr>
              <a:t>диплококів</a:t>
            </a:r>
            <a:r>
              <a:rPr lang="ru-RU" sz="2400" b="1" dirty="0">
                <a:latin typeface="Times New Roman" pitchFamily="18" charset="0"/>
              </a:rPr>
              <a:t> і </a:t>
            </a:r>
            <a:r>
              <a:rPr lang="ru-RU" sz="2400" b="1" dirty="0" err="1">
                <a:latin typeface="Times New Roman" pitchFamily="18" charset="0"/>
              </a:rPr>
              <a:t>окремих</a:t>
            </a:r>
            <a:r>
              <a:rPr lang="ru-RU" sz="2400" b="1" dirty="0">
                <a:latin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</a:rPr>
              <a:t>паличок</a:t>
            </a:r>
            <a:r>
              <a:rPr lang="ru-RU" sz="2400" b="1" dirty="0">
                <a:latin typeface="Times New Roman" pitchFamily="18" charset="0"/>
              </a:rPr>
              <a:t>, </a:t>
            </a:r>
            <a:r>
              <a:rPr lang="ru-RU" sz="2400" b="1" dirty="0" err="1">
                <a:latin typeface="Times New Roman" pitchFamily="18" charset="0"/>
              </a:rPr>
              <a:t>забарвлених</a:t>
            </a:r>
            <a:r>
              <a:rPr lang="ru-RU" sz="2400" b="1" dirty="0">
                <a:latin typeface="Times New Roman" pitchFamily="18" charset="0"/>
              </a:rPr>
              <a:t> у </a:t>
            </a:r>
            <a:r>
              <a:rPr lang="ru-RU" sz="2400" b="1" dirty="0" err="1">
                <a:latin typeface="Times New Roman" pitchFamily="18" charset="0"/>
              </a:rPr>
              <a:t>червоний</a:t>
            </a:r>
            <a:r>
              <a:rPr lang="ru-RU" sz="2400" b="1" dirty="0">
                <a:latin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</a:rPr>
              <a:t>колір</a:t>
            </a:r>
            <a:r>
              <a:rPr lang="ru-RU" sz="2400" b="1" dirty="0">
                <a:latin typeface="Times New Roman" pitchFamily="18" charset="0"/>
              </a:rPr>
              <a:t>.</a:t>
            </a:r>
          </a:p>
        </p:txBody>
      </p:sp>
      <p:pic>
        <p:nvPicPr>
          <p:cNvPr id="4098" name="Picture 2" descr="C:\Users\W@N\Desktop\Новая папка (3)\iа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4495800"/>
            <a:ext cx="393382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"/>
    <p:sndAc>
      <p:stSnd>
        <p:snd r:embed="rId2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Культивування </a:t>
            </a:r>
            <a:r>
              <a:rPr lang="uk-UA" dirty="0" smtClean="0"/>
              <a:t>проводять на спеціальних </a:t>
            </a:r>
            <a:r>
              <a:rPr lang="uk-UA" dirty="0" smtClean="0"/>
              <a:t>живильних </a:t>
            </a:r>
            <a:r>
              <a:rPr lang="uk-UA" dirty="0" smtClean="0"/>
              <a:t>середовищах: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505200" cy="2743200"/>
          </a:xfrm>
        </p:spPr>
        <p:txBody>
          <a:bodyPr/>
          <a:lstStyle/>
          <a:p>
            <a:pPr eaLnBrk="1" hangingPunct="1"/>
            <a:r>
              <a:rPr lang="ru-RU" dirty="0" err="1" smtClean="0"/>
              <a:t>Дюбо</a:t>
            </a:r>
            <a:r>
              <a:rPr lang="ru-RU" dirty="0" smtClean="0"/>
              <a:t> </a:t>
            </a:r>
            <a:r>
              <a:rPr lang="ru-RU" dirty="0" smtClean="0"/>
              <a:t>– </a:t>
            </a:r>
            <a:r>
              <a:rPr lang="ru-RU" dirty="0" err="1" smtClean="0"/>
              <a:t>Сміта</a:t>
            </a:r>
            <a:r>
              <a:rPr lang="ru-RU" dirty="0" smtClean="0"/>
              <a:t>;</a:t>
            </a:r>
          </a:p>
          <a:p>
            <a:pPr eaLnBrk="1" hangingPunct="1"/>
            <a:r>
              <a:rPr lang="ru-RU" dirty="0" err="1" smtClean="0"/>
              <a:t>Алікаєвої</a:t>
            </a:r>
            <a:r>
              <a:rPr lang="ru-RU" dirty="0" smtClean="0"/>
              <a:t>;</a:t>
            </a:r>
          </a:p>
          <a:p>
            <a:pPr eaLnBrk="1" hangingPunct="1"/>
            <a:r>
              <a:rPr lang="ru-RU" dirty="0" err="1" smtClean="0"/>
              <a:t>Данкіна</a:t>
            </a:r>
            <a:r>
              <a:rPr lang="ru-RU" dirty="0" smtClean="0"/>
              <a:t>;</a:t>
            </a:r>
          </a:p>
          <a:p>
            <a:pPr eaLnBrk="1" hangingPunct="1"/>
            <a:r>
              <a:rPr lang="ru-RU" dirty="0" smtClean="0"/>
              <a:t>Гона та </a:t>
            </a:r>
            <a:r>
              <a:rPr lang="ru-RU" dirty="0" err="1" smtClean="0"/>
              <a:t>ін</a:t>
            </a:r>
            <a:r>
              <a:rPr lang="ru-RU" dirty="0" smtClean="0"/>
              <a:t>.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2514600" y="4495800"/>
            <a:ext cx="66294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latin typeface="Times New Roman" pitchFamily="18" charset="0"/>
              </a:rPr>
              <a:t>На </a:t>
            </a:r>
            <a:r>
              <a:rPr lang="ru-RU" b="1" dirty="0" err="1">
                <a:latin typeface="Times New Roman" pitchFamily="18" charset="0"/>
              </a:rPr>
              <a:t>щільних</a:t>
            </a:r>
            <a:r>
              <a:rPr lang="ru-RU" b="1" dirty="0">
                <a:latin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</a:rPr>
              <a:t>живильних</a:t>
            </a:r>
            <a:r>
              <a:rPr lang="ru-RU" b="1" dirty="0">
                <a:latin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</a:rPr>
              <a:t>середовищах</a:t>
            </a:r>
            <a:r>
              <a:rPr lang="ru-RU" b="1" dirty="0">
                <a:latin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</a:rPr>
              <a:t>ріст</a:t>
            </a:r>
            <a:r>
              <a:rPr lang="ru-RU" b="1" dirty="0">
                <a:latin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</a:rPr>
              <a:t>первинних</a:t>
            </a:r>
            <a:endParaRPr lang="ru-RU" b="1" dirty="0">
              <a:latin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</a:rPr>
              <a:t>культур </a:t>
            </a:r>
            <a:r>
              <a:rPr lang="ru-RU" b="1" dirty="0" err="1">
                <a:latin typeface="Times New Roman" pitchFamily="18" charset="0"/>
              </a:rPr>
              <a:t>збудника</a:t>
            </a:r>
            <a:r>
              <a:rPr lang="ru-RU" b="1" dirty="0">
                <a:latin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</a:rPr>
              <a:t>з’являється</a:t>
            </a:r>
            <a:r>
              <a:rPr lang="ru-RU" b="1" dirty="0">
                <a:latin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</a:rPr>
              <a:t>лише</a:t>
            </a:r>
            <a:r>
              <a:rPr lang="ru-RU" b="1" dirty="0">
                <a:latin typeface="Times New Roman" pitchFamily="18" charset="0"/>
              </a:rPr>
              <a:t> через 15 – 180 </a:t>
            </a:r>
            <a:r>
              <a:rPr lang="ru-RU" b="1" dirty="0" err="1">
                <a:latin typeface="Times New Roman" pitchFamily="18" charset="0"/>
              </a:rPr>
              <a:t>діб</a:t>
            </a:r>
            <a:r>
              <a:rPr lang="ru-RU" b="1" dirty="0">
                <a:latin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</a:rPr>
              <a:t>після</a:t>
            </a:r>
            <a:r>
              <a:rPr lang="ru-RU" b="1" dirty="0">
                <a:latin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</a:rPr>
              <a:t>посіву</a:t>
            </a:r>
            <a:r>
              <a:rPr lang="ru-RU" b="1" dirty="0">
                <a:latin typeface="Times New Roman" pitchFamily="18" charset="0"/>
              </a:rPr>
              <a:t> і </a:t>
            </a:r>
            <a:r>
              <a:rPr lang="ru-RU" b="1" dirty="0" err="1">
                <a:latin typeface="Times New Roman" pitchFamily="18" charset="0"/>
              </a:rPr>
              <a:t>проявляється</a:t>
            </a:r>
            <a:r>
              <a:rPr lang="ru-RU" b="1" dirty="0">
                <a:latin typeface="Times New Roman" pitchFamily="18" charset="0"/>
              </a:rPr>
              <a:t> у </a:t>
            </a:r>
            <a:r>
              <a:rPr lang="ru-RU" b="1" dirty="0" err="1">
                <a:latin typeface="Times New Roman" pitchFamily="18" charset="0"/>
              </a:rPr>
              <a:t>вигляді</a:t>
            </a:r>
            <a:r>
              <a:rPr lang="ru-RU" b="1" dirty="0">
                <a:latin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</a:rPr>
              <a:t>білувато-сірих</a:t>
            </a:r>
            <a:r>
              <a:rPr lang="ru-RU" b="1" dirty="0">
                <a:latin typeface="Times New Roman" pitchFamily="18" charset="0"/>
              </a:rPr>
              <a:t>, </a:t>
            </a:r>
            <a:r>
              <a:rPr lang="ru-RU" b="1" dirty="0" err="1">
                <a:latin typeface="Times New Roman" pitchFamily="18" charset="0"/>
              </a:rPr>
              <a:t>зморщених</a:t>
            </a:r>
            <a:r>
              <a:rPr lang="ru-RU" b="1" dirty="0">
                <a:latin typeface="Times New Roman" pitchFamily="18" charset="0"/>
              </a:rPr>
              <a:t>, сухих </a:t>
            </a:r>
            <a:r>
              <a:rPr lang="ru-RU" b="1" dirty="0" err="1">
                <a:latin typeface="Times New Roman" pitchFamily="18" charset="0"/>
              </a:rPr>
              <a:t>колоній</a:t>
            </a:r>
            <a:r>
              <a:rPr lang="ru-RU" b="1" dirty="0">
                <a:latin typeface="Times New Roman" pitchFamily="18" charset="0"/>
              </a:rPr>
              <a:t> з </a:t>
            </a:r>
            <a:r>
              <a:rPr lang="ru-RU" b="1" dirty="0" err="1">
                <a:latin typeface="Times New Roman" pitchFamily="18" charset="0"/>
              </a:rPr>
              <a:t>нерівними</a:t>
            </a:r>
            <a:r>
              <a:rPr lang="ru-RU" b="1" dirty="0">
                <a:latin typeface="Times New Roman" pitchFamily="18" charset="0"/>
              </a:rPr>
              <a:t> краями та </a:t>
            </a:r>
            <a:r>
              <a:rPr lang="ru-RU" b="1" dirty="0" err="1">
                <a:latin typeface="Times New Roman" pitchFamily="18" charset="0"/>
              </a:rPr>
              <a:t>горбистою</a:t>
            </a:r>
            <a:r>
              <a:rPr lang="ru-RU" b="1" dirty="0">
                <a:latin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</a:rPr>
              <a:t>поверхнею</a:t>
            </a:r>
            <a:r>
              <a:rPr lang="ru-RU" b="1" dirty="0">
                <a:latin typeface="Times New Roman" pitchFamily="18" charset="0"/>
              </a:rPr>
              <a:t>. </a:t>
            </a:r>
            <a:r>
              <a:rPr lang="ru-RU" b="1" dirty="0">
                <a:latin typeface="Times New Roman" pitchFamily="18" charset="0"/>
              </a:rPr>
              <a:t>У</a:t>
            </a:r>
            <a:r>
              <a:rPr lang="ru-RU" b="1" dirty="0" smtClean="0">
                <a:latin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</a:rPr>
              <a:t>процесі</a:t>
            </a:r>
            <a:r>
              <a:rPr lang="ru-RU" b="1" dirty="0">
                <a:latin typeface="Times New Roman" pitchFamily="18" charset="0"/>
              </a:rPr>
              <a:t> росту в </a:t>
            </a:r>
            <a:r>
              <a:rPr lang="ru-RU" b="1" dirty="0" err="1">
                <a:latin typeface="Times New Roman" pitchFamily="18" charset="0"/>
              </a:rPr>
              <a:t>рідких</a:t>
            </a:r>
            <a:endParaRPr lang="ru-RU" b="1" dirty="0">
              <a:latin typeface="Times New Roman" pitchFamily="18" charset="0"/>
            </a:endParaRPr>
          </a:p>
          <a:p>
            <a:r>
              <a:rPr lang="ru-RU" b="1" dirty="0" err="1">
                <a:latin typeface="Times New Roman" pitchFamily="18" charset="0"/>
              </a:rPr>
              <a:t>живильних</a:t>
            </a:r>
            <a:r>
              <a:rPr lang="ru-RU" b="1" dirty="0">
                <a:latin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</a:rPr>
              <a:t>середовищах</a:t>
            </a:r>
            <a:r>
              <a:rPr lang="ru-RU" b="1" dirty="0">
                <a:latin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</a:rPr>
              <a:t>збудник</a:t>
            </a:r>
            <a:r>
              <a:rPr lang="ru-RU" b="1" dirty="0">
                <a:latin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</a:rPr>
              <a:t>утворює</a:t>
            </a:r>
            <a:r>
              <a:rPr lang="ru-RU" b="1" dirty="0">
                <a:latin typeface="Times New Roman" pitchFamily="18" charset="0"/>
              </a:rPr>
              <a:t> токсин.</a:t>
            </a:r>
          </a:p>
        </p:txBody>
      </p:sp>
      <p:pic>
        <p:nvPicPr>
          <p:cNvPr id="1026" name="Picture 2" descr="C:\Users\W@N\Desktop\Новая папка (3)\i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384675"/>
            <a:ext cx="2514600" cy="247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ld"/>
    <p:sndAc>
      <p:stSnd>
        <p:snd r:embed="rId2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28600"/>
            <a:ext cx="8382000" cy="2438400"/>
          </a:xfrm>
        </p:spPr>
        <p:txBody>
          <a:bodyPr/>
          <a:lstStyle/>
          <a:p>
            <a:pPr eaLnBrk="1" hangingPunct="1"/>
            <a:r>
              <a:rPr lang="ru-RU" smtClean="0"/>
              <a:t>Джерелом збудника інфекції є клінічно хворі тварини, які виділяють велику кількість бактерій з фекаліями, молоком, сечею, плодовими водами та спермою.</a:t>
            </a:r>
          </a:p>
        </p:txBody>
      </p:sp>
      <p:pic>
        <p:nvPicPr>
          <p:cNvPr id="2052" name="Picture 4" descr="C:\Users\W@N\Desktop\Новая папка (3)\904830644-milch-gesundheit-h23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2133600"/>
            <a:ext cx="5992813" cy="448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lu"/>
    <p:sndAc>
      <p:stSnd>
        <p:snd r:embed="rId2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33400"/>
            <a:ext cx="8153400" cy="914400"/>
          </a:xfrm>
        </p:spPr>
        <p:txBody>
          <a:bodyPr>
            <a:normAutofit lnSpcReduction="100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dirty="0" smtClean="0"/>
              <a:t>Кількість штамів збудника дуже велика, приблизно можна уявити </a:t>
            </a:r>
            <a:r>
              <a:rPr lang="uk-UA" dirty="0" smtClean="0"/>
              <a:t>так:</a:t>
            </a:r>
            <a:endParaRPr lang="ru-RU" dirty="0"/>
          </a:p>
        </p:txBody>
      </p:sp>
      <p:pic>
        <p:nvPicPr>
          <p:cNvPr id="4" name="Рисунок 3" descr="C:\Users\W@N\Desktop\Новая папка (2)\F1.lar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1371600"/>
            <a:ext cx="6477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d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320040"/>
            <a:ext cx="7239000" cy="680068"/>
          </a:xfrm>
        </p:spPr>
        <p:txBody>
          <a:bodyPr lIns="45720" tIns="0" rIns="45720" bIns="0" anchor="b" anchorCtr="0"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uk-UA" sz="3800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Клінічні ознаки</a:t>
            </a:r>
            <a:endParaRPr lang="ru-RU" sz="3800" cap="all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57200" y="1143000"/>
            <a:ext cx="8458200" cy="5313363"/>
          </a:xfrm>
        </p:spPr>
        <p:txBody>
          <a:bodyPr>
            <a:normAutofit/>
          </a:bodyPr>
          <a:lstStyle/>
          <a:p>
            <a:pPr marL="273050" indent="-273050">
              <a:defRPr/>
            </a:pPr>
            <a:r>
              <a:rPr lang="ru-RU" sz="3000" dirty="0" smtClean="0">
                <a:effectLst>
                  <a:outerShdw blurRad="38100" dist="38100" dir="2700000" algn="tl">
                    <a:srgbClr val="4E3B30"/>
                  </a:outerShdw>
                </a:effectLst>
                <a:latin typeface="Book Antiqua" pitchFamily="18" charset="0"/>
              </a:rPr>
              <a:t>У </a:t>
            </a:r>
            <a:r>
              <a:rPr lang="ru-RU" sz="3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 Antiqua" pitchFamily="18" charset="0"/>
              </a:rPr>
              <a:t>великої</a:t>
            </a:r>
            <a:r>
              <a:rPr lang="ru-RU" sz="3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 Antiqua" pitchFamily="18" charset="0"/>
              </a:rPr>
              <a:t> </a:t>
            </a:r>
            <a:r>
              <a:rPr lang="ru-RU" sz="3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 Antiqua" pitchFamily="18" charset="0"/>
              </a:rPr>
              <a:t>рогатої</a:t>
            </a:r>
            <a:r>
              <a:rPr lang="ru-RU" sz="3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 Antiqua" pitchFamily="18" charset="0"/>
              </a:rPr>
              <a:t> </a:t>
            </a:r>
            <a:r>
              <a:rPr lang="ru-RU" sz="3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 Antiqua" pitchFamily="18" charset="0"/>
              </a:rPr>
              <a:t>худоби</a:t>
            </a:r>
            <a:r>
              <a:rPr lang="ru-RU" sz="3000" dirty="0" smtClean="0">
                <a:effectLst>
                  <a:outerShdw blurRad="38100" dist="38100" dir="2700000" algn="tl">
                    <a:srgbClr val="4E3B30"/>
                  </a:outerShdw>
                </a:effectLst>
                <a:latin typeface="Book Antiqua" pitchFamily="18" charset="0"/>
              </a:rPr>
              <a:t> </a:t>
            </a:r>
            <a:r>
              <a:rPr lang="uk-UA" sz="3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 Antiqua" pitchFamily="18" charset="0"/>
              </a:rPr>
              <a:t>безсимптомна</a:t>
            </a:r>
            <a:r>
              <a:rPr lang="ru-RU" sz="3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 Antiqua" pitchFamily="18" charset="0"/>
              </a:rPr>
              <a:t> </a:t>
            </a:r>
            <a:r>
              <a:rPr lang="ru-RU" sz="3000" dirty="0" err="1" smtClean="0">
                <a:effectLst>
                  <a:outerShdw blurRad="38100" dist="38100" dir="2700000" algn="tl">
                    <a:srgbClr val="4E3B30"/>
                  </a:outerShdw>
                </a:effectLst>
                <a:latin typeface="Book Antiqua" pitchFamily="18" charset="0"/>
              </a:rPr>
              <a:t>стадія</a:t>
            </a:r>
            <a:r>
              <a:rPr lang="ru-RU" sz="3000" dirty="0" smtClean="0">
                <a:effectLst>
                  <a:outerShdw blurRad="38100" dist="38100" dir="2700000" algn="tl">
                    <a:srgbClr val="4E3B30"/>
                  </a:outerShdw>
                </a:effectLst>
                <a:latin typeface="Book Antiqua" pitchFamily="18" charset="0"/>
              </a:rPr>
              <a:t> </a:t>
            </a:r>
            <a:r>
              <a:rPr lang="ru-RU" sz="3000" dirty="0" err="1" smtClean="0">
                <a:effectLst>
                  <a:outerShdw blurRad="38100" dist="38100" dir="2700000" algn="tl">
                    <a:srgbClr val="4E3B30"/>
                  </a:outerShdw>
                </a:effectLst>
                <a:latin typeface="Book Antiqua" pitchFamily="18" charset="0"/>
              </a:rPr>
              <a:t>хвороби</a:t>
            </a:r>
            <a:r>
              <a:rPr lang="ru-RU" sz="3000" dirty="0" smtClean="0">
                <a:effectLst>
                  <a:outerShdw blurRad="38100" dist="38100" dir="2700000" algn="tl">
                    <a:srgbClr val="4E3B30"/>
                  </a:outerShdw>
                </a:effectLst>
                <a:latin typeface="Book Antiqua" pitchFamily="18" charset="0"/>
              </a:rPr>
              <a:t> </a:t>
            </a:r>
            <a:r>
              <a:rPr lang="ru-RU" sz="3000" dirty="0" err="1" smtClean="0">
                <a:effectLst>
                  <a:outerShdw blurRad="38100" dist="38100" dir="2700000" algn="tl">
                    <a:srgbClr val="4E3B30"/>
                  </a:outerShdw>
                </a:effectLst>
                <a:latin typeface="Book Antiqua" pitchFamily="18" charset="0"/>
              </a:rPr>
              <a:t>може</a:t>
            </a:r>
            <a:r>
              <a:rPr lang="ru-RU" sz="3000" dirty="0" smtClean="0">
                <a:effectLst>
                  <a:outerShdw blurRad="38100" dist="38100" dir="2700000" algn="tl">
                    <a:srgbClr val="4E3B30"/>
                  </a:outerShdw>
                </a:effectLst>
                <a:latin typeface="Book Antiqua" pitchFamily="18" charset="0"/>
              </a:rPr>
              <a:t> </a:t>
            </a:r>
            <a:r>
              <a:rPr lang="ru-RU" sz="3000" dirty="0" err="1" smtClean="0">
                <a:effectLst>
                  <a:outerShdw blurRad="38100" dist="38100" dir="2700000" algn="tl">
                    <a:srgbClr val="4E3B30"/>
                  </a:outerShdw>
                </a:effectLst>
                <a:latin typeface="Book Antiqua" pitchFamily="18" charset="0"/>
              </a:rPr>
              <a:t>тривати</a:t>
            </a:r>
            <a:r>
              <a:rPr lang="ru-RU" sz="3000" dirty="0" smtClean="0">
                <a:effectLst>
                  <a:outerShdw blurRad="38100" dist="38100" dir="2700000" algn="tl">
                    <a:srgbClr val="4E3B30"/>
                  </a:outerShdw>
                </a:effectLst>
                <a:latin typeface="Book Antiqua" pitchFamily="18" charset="0"/>
              </a:rPr>
              <a:t> роками і </a:t>
            </a:r>
            <a:r>
              <a:rPr lang="ru-RU" sz="3000" dirty="0" err="1" smtClean="0">
                <a:effectLst>
                  <a:outerShdw blurRad="38100" dist="38100" dir="2700000" algn="tl">
                    <a:srgbClr val="4E3B30"/>
                  </a:outerShdw>
                </a:effectLst>
                <a:latin typeface="Book Antiqua" pitchFamily="18" charset="0"/>
              </a:rPr>
              <a:t>виявлятися</a:t>
            </a:r>
            <a:r>
              <a:rPr lang="ru-RU" sz="3000" dirty="0" smtClean="0">
                <a:effectLst>
                  <a:outerShdw blurRad="38100" dist="38100" dir="2700000" algn="tl">
                    <a:srgbClr val="4E3B30"/>
                  </a:outerShdw>
                </a:effectLst>
                <a:latin typeface="Book Antiqua" pitchFamily="18" charset="0"/>
              </a:rPr>
              <a:t> </a:t>
            </a:r>
            <a:r>
              <a:rPr lang="ru-RU" sz="3000" dirty="0" err="1" smtClean="0">
                <a:effectLst>
                  <a:outerShdw blurRad="38100" dist="38100" dir="2700000" algn="tl">
                    <a:srgbClr val="4E3B30"/>
                  </a:outerShdw>
                </a:effectLst>
                <a:latin typeface="Book Antiqua" pitchFamily="18" charset="0"/>
              </a:rPr>
              <a:t>лише</a:t>
            </a:r>
            <a:r>
              <a:rPr lang="ru-RU" sz="3000" dirty="0" smtClean="0">
                <a:effectLst>
                  <a:outerShdw blurRad="38100" dist="38100" dir="2700000" algn="tl">
                    <a:srgbClr val="4E3B30"/>
                  </a:outerShdw>
                </a:effectLst>
                <a:latin typeface="Book Antiqua" pitchFamily="18" charset="0"/>
              </a:rPr>
              <a:t> </a:t>
            </a:r>
            <a:r>
              <a:rPr lang="ru-RU" sz="3000" dirty="0" err="1" smtClean="0">
                <a:effectLst>
                  <a:outerShdw blurRad="38100" dist="38100" dir="2700000" algn="tl">
                    <a:srgbClr val="4E3B30"/>
                  </a:outerShdw>
                </a:effectLst>
                <a:latin typeface="Book Antiqua" pitchFamily="18" charset="0"/>
              </a:rPr>
              <a:t>під</a:t>
            </a:r>
            <a:r>
              <a:rPr lang="ru-RU" sz="3000" dirty="0" smtClean="0">
                <a:effectLst>
                  <a:outerShdw blurRad="38100" dist="38100" dir="2700000" algn="tl">
                    <a:srgbClr val="4E3B30"/>
                  </a:outerShdw>
                </a:effectLst>
                <a:latin typeface="Book Antiqua" pitchFamily="18" charset="0"/>
              </a:rPr>
              <a:t> час </a:t>
            </a:r>
            <a:r>
              <a:rPr lang="ru-RU" sz="3000" dirty="0" err="1" smtClean="0">
                <a:effectLst>
                  <a:outerShdw blurRad="38100" dist="38100" dir="2700000" algn="tl">
                    <a:srgbClr val="4E3B30"/>
                  </a:outerShdw>
                </a:effectLst>
                <a:latin typeface="Book Antiqua" pitchFamily="18" charset="0"/>
              </a:rPr>
              <a:t>алергічного</a:t>
            </a:r>
            <a:r>
              <a:rPr lang="ru-RU" sz="3000" dirty="0" smtClean="0">
                <a:effectLst>
                  <a:outerShdw blurRad="38100" dist="38100" dir="2700000" algn="tl">
                    <a:srgbClr val="4E3B30"/>
                  </a:outerShdw>
                </a:effectLst>
                <a:latin typeface="Book Antiqua" pitchFamily="18" charset="0"/>
              </a:rPr>
              <a:t>, </a:t>
            </a:r>
            <a:r>
              <a:rPr lang="ru-RU" sz="3000" dirty="0" err="1" smtClean="0">
                <a:effectLst>
                  <a:outerShdw blurRad="38100" dist="38100" dir="2700000" algn="tl">
                    <a:srgbClr val="4E3B30"/>
                  </a:outerShdw>
                </a:effectLst>
                <a:latin typeface="Book Antiqua" pitchFamily="18" charset="0"/>
              </a:rPr>
              <a:t>серологічного</a:t>
            </a:r>
            <a:r>
              <a:rPr lang="ru-RU" sz="3000" dirty="0" smtClean="0">
                <a:effectLst>
                  <a:outerShdw blurRad="38100" dist="38100" dir="2700000" algn="tl">
                    <a:srgbClr val="4E3B30"/>
                  </a:outerShdw>
                </a:effectLst>
                <a:latin typeface="Book Antiqua" pitchFamily="18" charset="0"/>
              </a:rPr>
              <a:t> </a:t>
            </a:r>
            <a:r>
              <a:rPr lang="ru-RU" sz="3000" dirty="0" err="1" smtClean="0">
                <a:effectLst>
                  <a:outerShdw blurRad="38100" dist="38100" dir="2700000" algn="tl">
                    <a:srgbClr val="4E3B30"/>
                  </a:outerShdw>
                </a:effectLst>
                <a:latin typeface="Book Antiqua" pitchFamily="18" charset="0"/>
              </a:rPr>
              <a:t>чи</a:t>
            </a:r>
            <a:r>
              <a:rPr lang="ru-RU" sz="3000" dirty="0" smtClean="0">
                <a:effectLst>
                  <a:outerShdw blurRad="38100" dist="38100" dir="2700000" algn="tl">
                    <a:srgbClr val="4E3B30"/>
                  </a:outerShdw>
                </a:effectLst>
                <a:latin typeface="Book Antiqua" pitchFamily="18" charset="0"/>
              </a:rPr>
              <a:t> </a:t>
            </a:r>
            <a:r>
              <a:rPr lang="ru-RU" sz="3000" dirty="0" err="1" smtClean="0">
                <a:effectLst>
                  <a:outerShdw blurRad="38100" dist="38100" dir="2700000" algn="tl">
                    <a:srgbClr val="4E3B30"/>
                  </a:outerShdw>
                </a:effectLst>
                <a:latin typeface="Book Antiqua" pitchFamily="18" charset="0"/>
              </a:rPr>
              <a:t>бактеріологічного</a:t>
            </a:r>
            <a:r>
              <a:rPr lang="ru-RU" sz="3000" dirty="0" smtClean="0">
                <a:effectLst>
                  <a:outerShdw blurRad="38100" dist="38100" dir="2700000" algn="tl">
                    <a:srgbClr val="4E3B30"/>
                  </a:outerShdw>
                </a:effectLst>
                <a:latin typeface="Book Antiqua" pitchFamily="18" charset="0"/>
              </a:rPr>
              <a:t> </a:t>
            </a:r>
            <a:r>
              <a:rPr lang="ru-RU" sz="3000" dirty="0" err="1" smtClean="0">
                <a:effectLst>
                  <a:outerShdw blurRad="38100" dist="38100" dir="2700000" algn="tl">
                    <a:srgbClr val="4E3B30"/>
                  </a:outerShdw>
                </a:effectLst>
                <a:latin typeface="Book Antiqua" pitchFamily="18" charset="0"/>
              </a:rPr>
              <a:t>дослідження</a:t>
            </a:r>
            <a:r>
              <a:rPr lang="ru-RU" sz="3000" dirty="0" smtClean="0">
                <a:effectLst>
                  <a:outerShdw blurRad="38100" dist="38100" dir="2700000" algn="tl">
                    <a:srgbClr val="4E3B30"/>
                  </a:outerShdw>
                </a:effectLst>
                <a:latin typeface="Book Antiqua" pitchFamily="18" charset="0"/>
              </a:rPr>
              <a:t>. На </a:t>
            </a:r>
            <a:r>
              <a:rPr lang="ru-RU" sz="3000" dirty="0" err="1" smtClean="0">
                <a:effectLst>
                  <a:outerShdw blurRad="38100" dist="38100" dir="2700000" algn="tl">
                    <a:srgbClr val="4E3B30"/>
                  </a:outerShdw>
                </a:effectLst>
                <a:latin typeface="Book Antiqua" pitchFamily="18" charset="0"/>
              </a:rPr>
              <a:t>особливу</a:t>
            </a:r>
            <a:r>
              <a:rPr lang="ru-RU" sz="3000" dirty="0" smtClean="0">
                <a:effectLst>
                  <a:outerShdw blurRad="38100" dist="38100" dir="2700000" algn="tl">
                    <a:srgbClr val="4E3B30"/>
                  </a:outerShdw>
                </a:effectLst>
                <a:latin typeface="Book Antiqua" pitchFamily="18" charset="0"/>
              </a:rPr>
              <a:t> </a:t>
            </a:r>
            <a:r>
              <a:rPr lang="ru-RU" sz="3000" dirty="0" err="1" smtClean="0">
                <a:effectLst>
                  <a:outerShdw blurRad="38100" dist="38100" dir="2700000" algn="tl">
                    <a:srgbClr val="4E3B30"/>
                  </a:outerShdw>
                </a:effectLst>
                <a:latin typeface="Book Antiqua" pitchFamily="18" charset="0"/>
              </a:rPr>
              <a:t>увагу</a:t>
            </a:r>
            <a:r>
              <a:rPr lang="ru-RU" sz="3000" dirty="0" smtClean="0">
                <a:effectLst>
                  <a:outerShdw blurRad="38100" dist="38100" dir="2700000" algn="tl">
                    <a:srgbClr val="4E3B30"/>
                  </a:outerShdw>
                </a:effectLst>
                <a:latin typeface="Book Antiqua" pitchFamily="18" charset="0"/>
              </a:rPr>
              <a:t> </a:t>
            </a:r>
            <a:r>
              <a:rPr lang="ru-RU" sz="3000" dirty="0" err="1" smtClean="0">
                <a:effectLst>
                  <a:outerShdw blurRad="38100" dist="38100" dir="2700000" algn="tl">
                    <a:srgbClr val="4E3B30"/>
                  </a:outerShdw>
                </a:effectLst>
                <a:latin typeface="Book Antiqua" pitchFamily="18" charset="0"/>
              </a:rPr>
              <a:t>заслуговує</a:t>
            </a:r>
            <a:r>
              <a:rPr lang="ru-RU" sz="3000" dirty="0" smtClean="0">
                <a:effectLst>
                  <a:outerShdw blurRad="38100" dist="38100" dir="2700000" algn="tl">
                    <a:srgbClr val="4E3B30"/>
                  </a:outerShdw>
                </a:effectLst>
                <a:latin typeface="Book Antiqua" pitchFamily="18" charset="0"/>
              </a:rPr>
              <a:t> факт </a:t>
            </a:r>
            <a:r>
              <a:rPr lang="ru-RU" sz="3000" dirty="0" err="1" smtClean="0">
                <a:effectLst>
                  <a:outerShdw blurRad="38100" dist="38100" dir="2700000" algn="tl">
                    <a:srgbClr val="4E3B30"/>
                  </a:outerShdw>
                </a:effectLst>
                <a:latin typeface="Book Antiqua" pitchFamily="18" charset="0"/>
              </a:rPr>
              <a:t>виділення</a:t>
            </a:r>
            <a:r>
              <a:rPr lang="ru-RU" sz="3000" dirty="0" smtClean="0">
                <a:effectLst>
                  <a:outerShdw blurRad="38100" dist="38100" dir="2700000" algn="tl">
                    <a:srgbClr val="4E3B30"/>
                  </a:outerShdw>
                </a:effectLst>
                <a:latin typeface="Book Antiqua" pitchFamily="18" charset="0"/>
              </a:rPr>
              <a:t> 30 – 50 % таких </a:t>
            </a:r>
            <a:r>
              <a:rPr lang="ru-RU" sz="3000" dirty="0" err="1" smtClean="0">
                <a:effectLst>
                  <a:outerShdw blurRad="38100" dist="38100" dir="2700000" algn="tl">
                    <a:srgbClr val="4E3B30"/>
                  </a:outerShdw>
                </a:effectLst>
                <a:latin typeface="Book Antiqua" pitchFamily="18" charset="0"/>
              </a:rPr>
              <a:t>тварин</a:t>
            </a:r>
            <a:r>
              <a:rPr lang="ru-RU" sz="3000" dirty="0" smtClean="0">
                <a:effectLst>
                  <a:outerShdw blurRad="38100" dist="38100" dir="2700000" algn="tl">
                    <a:srgbClr val="4E3B30"/>
                  </a:outerShdw>
                </a:effectLst>
                <a:latin typeface="Book Antiqua" pitchFamily="18" charset="0"/>
              </a:rPr>
              <a:t> </a:t>
            </a:r>
            <a:r>
              <a:rPr lang="ru-RU" sz="3000" dirty="0" err="1" smtClean="0">
                <a:effectLst>
                  <a:outerShdw blurRad="38100" dist="38100" dir="2700000" algn="tl">
                    <a:srgbClr val="4E3B30"/>
                  </a:outerShdw>
                </a:effectLst>
                <a:latin typeface="Book Antiqua" pitchFamily="18" charset="0"/>
              </a:rPr>
              <a:t>збудника</a:t>
            </a:r>
            <a:r>
              <a:rPr lang="ru-RU" sz="3000" dirty="0" smtClean="0">
                <a:effectLst>
                  <a:outerShdw blurRad="38100" dist="38100" dir="2700000" algn="tl">
                    <a:srgbClr val="4E3B30"/>
                  </a:outerShdw>
                </a:effectLst>
                <a:latin typeface="Book Antiqua" pitchFamily="18" charset="0"/>
              </a:rPr>
              <a:t> у </a:t>
            </a:r>
            <a:r>
              <a:rPr lang="ru-RU" sz="3000" dirty="0" err="1" smtClean="0">
                <a:effectLst>
                  <a:outerShdw blurRad="38100" dist="38100" dir="2700000" algn="tl">
                    <a:srgbClr val="4E3B30"/>
                  </a:outerShdw>
                </a:effectLst>
                <a:latin typeface="Book Antiqua" pitchFamily="18" charset="0"/>
              </a:rPr>
              <a:t>зовнішнє</a:t>
            </a:r>
            <a:r>
              <a:rPr lang="ru-RU" sz="3000" dirty="0" smtClean="0">
                <a:effectLst>
                  <a:outerShdw blurRad="38100" dist="38100" dir="2700000" algn="tl">
                    <a:srgbClr val="4E3B30"/>
                  </a:outerShdw>
                </a:effectLst>
                <a:latin typeface="Book Antiqua" pitchFamily="18" charset="0"/>
              </a:rPr>
              <a:t> </a:t>
            </a:r>
            <a:r>
              <a:rPr lang="ru-RU" sz="3000" dirty="0" err="1" smtClean="0">
                <a:effectLst>
                  <a:outerShdw blurRad="38100" dist="38100" dir="2700000" algn="tl">
                    <a:srgbClr val="4E3B30"/>
                  </a:outerShdw>
                </a:effectLst>
                <a:latin typeface="Book Antiqua" pitchFamily="18" charset="0"/>
              </a:rPr>
              <a:t>середовище</a:t>
            </a:r>
            <a:r>
              <a:rPr lang="ru-RU" sz="3000" dirty="0" smtClean="0">
                <a:effectLst>
                  <a:outerShdw blurRad="38100" dist="38100" dir="2700000" algn="tl">
                    <a:srgbClr val="4E3B30"/>
                  </a:outerShdw>
                </a:effectLst>
                <a:latin typeface="Book Antiqua" pitchFamily="18" charset="0"/>
              </a:rPr>
              <a:t>, </a:t>
            </a:r>
            <a:r>
              <a:rPr lang="ru-RU" sz="3000" dirty="0" err="1" smtClean="0">
                <a:effectLst>
                  <a:outerShdw blurRad="38100" dist="38100" dir="2700000" algn="tl">
                    <a:srgbClr val="4E3B30"/>
                  </a:outerShdw>
                </a:effectLst>
                <a:latin typeface="Book Antiqua" pitchFamily="18" charset="0"/>
              </a:rPr>
              <a:t>що</a:t>
            </a:r>
            <a:r>
              <a:rPr lang="ru-RU" sz="3000" dirty="0" smtClean="0">
                <a:effectLst>
                  <a:outerShdw blurRad="38100" dist="38100" dir="2700000" algn="tl">
                    <a:srgbClr val="4E3B30"/>
                  </a:outerShdw>
                </a:effectLst>
                <a:latin typeface="Book Antiqua" pitchFamily="18" charset="0"/>
              </a:rPr>
              <a:t> </a:t>
            </a:r>
            <a:r>
              <a:rPr lang="ru-RU" sz="3000" dirty="0" err="1" smtClean="0">
                <a:effectLst>
                  <a:outerShdw blurRad="38100" dist="38100" dir="2700000" algn="tl">
                    <a:srgbClr val="4E3B30"/>
                  </a:outerShdw>
                </a:effectLst>
                <a:latin typeface="Book Antiqua" pitchFamily="18" charset="0"/>
              </a:rPr>
              <a:t>спричиняє</a:t>
            </a:r>
            <a:r>
              <a:rPr lang="ru-RU" sz="3000" dirty="0" smtClean="0">
                <a:effectLst>
                  <a:outerShdw blurRad="38100" dist="38100" dir="2700000" algn="tl">
                    <a:srgbClr val="4E3B30"/>
                  </a:outerShdw>
                </a:effectLst>
                <a:latin typeface="Book Antiqua" pitchFamily="18" charset="0"/>
              </a:rPr>
              <a:t> </a:t>
            </a:r>
            <a:r>
              <a:rPr lang="ru-RU" sz="3000" dirty="0" err="1" smtClean="0">
                <a:effectLst>
                  <a:outerShdw blurRad="38100" dist="38100" dir="2700000" algn="tl">
                    <a:srgbClr val="4E3B30"/>
                  </a:outerShdw>
                </a:effectLst>
                <a:latin typeface="Book Antiqua" pitchFamily="18" charset="0"/>
              </a:rPr>
              <a:t>значне</a:t>
            </a:r>
            <a:r>
              <a:rPr lang="ru-RU" sz="3000" dirty="0" smtClean="0">
                <a:effectLst>
                  <a:outerShdw blurRad="38100" dist="38100" dir="2700000" algn="tl">
                    <a:srgbClr val="4E3B30"/>
                  </a:outerShdw>
                </a:effectLst>
                <a:latin typeface="Book Antiqua" pitchFamily="18" charset="0"/>
              </a:rPr>
              <a:t> </a:t>
            </a:r>
            <a:r>
              <a:rPr lang="ru-RU" sz="3000" dirty="0" err="1" smtClean="0">
                <a:effectLst>
                  <a:outerShdw blurRad="38100" dist="38100" dir="2700000" algn="tl">
                    <a:srgbClr val="4E3B30"/>
                  </a:outerShdw>
                </a:effectLst>
                <a:latin typeface="Book Antiqua" pitchFamily="18" charset="0"/>
              </a:rPr>
              <a:t>поширення</a:t>
            </a:r>
            <a:r>
              <a:rPr lang="ru-RU" sz="3000" dirty="0" smtClean="0">
                <a:effectLst>
                  <a:outerShdw blurRad="38100" dist="38100" dir="2700000" algn="tl">
                    <a:srgbClr val="4E3B30"/>
                  </a:outerShdw>
                </a:effectLst>
                <a:latin typeface="Book Antiqua" pitchFamily="18" charset="0"/>
              </a:rPr>
              <a:t> </a:t>
            </a:r>
            <a:r>
              <a:rPr lang="ru-RU" sz="3000" dirty="0" err="1" smtClean="0">
                <a:effectLst>
                  <a:outerShdw blurRad="38100" dist="38100" dir="2700000" algn="tl">
                    <a:srgbClr val="4E3B30"/>
                  </a:outerShdw>
                </a:effectLst>
                <a:latin typeface="Book Antiqua" pitchFamily="18" charset="0"/>
              </a:rPr>
              <a:t>хвороби</a:t>
            </a:r>
            <a:r>
              <a:rPr lang="ru-RU" sz="3000" dirty="0" smtClean="0">
                <a:effectLst>
                  <a:outerShdw blurRad="38100" dist="38100" dir="2700000" algn="tl">
                    <a:srgbClr val="4E3B30"/>
                  </a:outerShdw>
                </a:effectLst>
                <a:latin typeface="Book Antiqua" pitchFamily="18" charset="0"/>
              </a:rPr>
              <a:t>.</a:t>
            </a:r>
          </a:p>
          <a:p>
            <a:pPr marL="273050" indent="-273050">
              <a:defRPr/>
            </a:pPr>
            <a:r>
              <a:rPr lang="ru-RU" sz="3000" dirty="0" err="1" smtClean="0">
                <a:effectLst>
                  <a:outerShdw blurRad="38100" dist="38100" dir="2700000" algn="tl">
                    <a:srgbClr val="4E3B30"/>
                  </a:outerShdw>
                </a:effectLst>
                <a:latin typeface="Book Antiqua" pitchFamily="18" charset="0"/>
              </a:rPr>
              <a:t>Перехід</a:t>
            </a:r>
            <a:r>
              <a:rPr lang="ru-RU" sz="3000" dirty="0" smtClean="0">
                <a:effectLst>
                  <a:outerShdw blurRad="38100" dist="38100" dir="2700000" algn="tl">
                    <a:srgbClr val="4E3B30"/>
                  </a:outerShdw>
                </a:effectLst>
                <a:latin typeface="Book Antiqua" pitchFamily="18" charset="0"/>
              </a:rPr>
              <a:t> </a:t>
            </a:r>
            <a:r>
              <a:rPr lang="ru-RU" sz="3000" dirty="0" err="1" smtClean="0">
                <a:effectLst>
                  <a:outerShdw blurRad="38100" dist="38100" dir="2700000" algn="tl">
                    <a:srgbClr val="4E3B30"/>
                  </a:outerShdw>
                </a:effectLst>
                <a:latin typeface="Book Antiqua" pitchFamily="18" charset="0"/>
              </a:rPr>
              <a:t>із</a:t>
            </a:r>
            <a:r>
              <a:rPr lang="ru-RU" sz="3000" dirty="0" smtClean="0">
                <a:effectLst>
                  <a:outerShdw blurRad="38100" dist="38100" dir="2700000" algn="tl">
                    <a:srgbClr val="4E3B30"/>
                  </a:outerShdw>
                </a:effectLst>
                <a:latin typeface="Book Antiqua" pitchFamily="18" charset="0"/>
              </a:rPr>
              <a:t> </a:t>
            </a:r>
            <a:r>
              <a:rPr lang="ru-RU" sz="3000" dirty="0" err="1" smtClean="0">
                <a:effectLst>
                  <a:outerShdw blurRad="38100" dist="38100" dir="2700000" algn="tl">
                    <a:srgbClr val="4E3B30"/>
                  </a:outerShdw>
                </a:effectLst>
                <a:latin typeface="Book Antiqua" pitchFamily="18" charset="0"/>
              </a:rPr>
              <a:t>безсимптомної</a:t>
            </a:r>
            <a:r>
              <a:rPr lang="ru-RU" sz="3000" dirty="0" smtClean="0">
                <a:effectLst>
                  <a:outerShdw blurRad="38100" dist="38100" dir="2700000" algn="tl">
                    <a:srgbClr val="4E3B30"/>
                  </a:outerShdw>
                </a:effectLst>
                <a:latin typeface="Book Antiqua" pitchFamily="18" charset="0"/>
              </a:rPr>
              <a:t> </a:t>
            </a:r>
            <a:r>
              <a:rPr lang="ru-RU" sz="3000" dirty="0" err="1" smtClean="0">
                <a:effectLst>
                  <a:outerShdw blurRad="38100" dist="38100" dir="2700000" algn="tl">
                    <a:srgbClr val="4E3B30"/>
                  </a:outerShdw>
                </a:effectLst>
                <a:latin typeface="Book Antiqua" pitchFamily="18" charset="0"/>
              </a:rPr>
              <a:t>стадії</a:t>
            </a:r>
            <a:r>
              <a:rPr lang="ru-RU" sz="3000" dirty="0" smtClean="0">
                <a:effectLst>
                  <a:outerShdw blurRad="38100" dist="38100" dir="2700000" algn="tl">
                    <a:srgbClr val="4E3B30"/>
                  </a:outerShdw>
                </a:effectLst>
                <a:latin typeface="Book Antiqua" pitchFamily="18" charset="0"/>
              </a:rPr>
              <a:t> в </a:t>
            </a:r>
            <a:r>
              <a:rPr lang="ru-RU" sz="3000" dirty="0" err="1" smtClean="0">
                <a:effectLst>
                  <a:outerShdw blurRad="38100" dist="38100" dir="2700000" algn="tl">
                    <a:srgbClr val="4E3B30"/>
                  </a:outerShdw>
                </a:effectLst>
                <a:latin typeface="Book Antiqua" pitchFamily="18" charset="0"/>
              </a:rPr>
              <a:t>клінічну</a:t>
            </a:r>
            <a:r>
              <a:rPr lang="ru-RU" sz="3000" dirty="0" smtClean="0">
                <a:effectLst>
                  <a:outerShdw blurRad="38100" dist="38100" dir="2700000" algn="tl">
                    <a:srgbClr val="4E3B30"/>
                  </a:outerShdw>
                </a:effectLst>
                <a:latin typeface="Book Antiqua" pitchFamily="18" charset="0"/>
              </a:rPr>
              <a:t> </a:t>
            </a:r>
            <a:r>
              <a:rPr lang="ru-RU" sz="3000" dirty="0" err="1" smtClean="0">
                <a:effectLst>
                  <a:outerShdw blurRad="38100" dist="38100" dir="2700000" algn="tl">
                    <a:srgbClr val="4E3B30"/>
                  </a:outerShdw>
                </a:effectLst>
                <a:latin typeface="Book Antiqua" pitchFamily="18" charset="0"/>
              </a:rPr>
              <a:t>може</a:t>
            </a:r>
            <a:r>
              <a:rPr lang="ru-RU" sz="3000" dirty="0" smtClean="0">
                <a:effectLst>
                  <a:outerShdw blurRad="38100" dist="38100" dir="2700000" algn="tl">
                    <a:srgbClr val="4E3B30"/>
                  </a:outerShdw>
                </a:effectLst>
                <a:latin typeface="Book Antiqua" pitchFamily="18" charset="0"/>
              </a:rPr>
              <a:t> </a:t>
            </a:r>
            <a:r>
              <a:rPr lang="ru-RU" sz="3000" dirty="0" err="1" smtClean="0">
                <a:effectLst>
                  <a:outerShdw blurRad="38100" dist="38100" dir="2700000" algn="tl">
                    <a:srgbClr val="4E3B30"/>
                  </a:outerShdw>
                </a:effectLst>
                <a:latin typeface="Book Antiqua" pitchFamily="18" charset="0"/>
              </a:rPr>
              <a:t>відбуватися</a:t>
            </a:r>
            <a:r>
              <a:rPr lang="ru-RU" sz="3000" dirty="0" smtClean="0">
                <a:effectLst>
                  <a:outerShdw blurRad="38100" dist="38100" dir="2700000" algn="tl">
                    <a:srgbClr val="4E3B30"/>
                  </a:outerShdw>
                </a:effectLst>
                <a:latin typeface="Book Antiqua" pitchFamily="18" charset="0"/>
              </a:rPr>
              <a:t> </a:t>
            </a:r>
            <a:r>
              <a:rPr lang="ru-RU" sz="3000" dirty="0" err="1" smtClean="0">
                <a:effectLst>
                  <a:outerShdw blurRad="38100" dist="38100" dir="2700000" algn="tl">
                    <a:srgbClr val="4E3B30"/>
                  </a:outerShdw>
                </a:effectLst>
                <a:latin typeface="Book Antiqua" pitchFamily="18" charset="0"/>
              </a:rPr>
              <a:t>поступово</a:t>
            </a:r>
            <a:r>
              <a:rPr lang="ru-RU" sz="3000" dirty="0" smtClean="0">
                <a:effectLst>
                  <a:outerShdw blurRad="38100" dist="38100" dir="2700000" algn="tl">
                    <a:srgbClr val="4E3B30"/>
                  </a:outerShdw>
                </a:effectLst>
                <a:latin typeface="Book Antiqua" pitchFamily="18" charset="0"/>
              </a:rPr>
              <a:t> </a:t>
            </a:r>
            <a:r>
              <a:rPr lang="ru-RU" sz="3000" dirty="0" err="1" smtClean="0">
                <a:effectLst>
                  <a:outerShdw blurRad="38100" dist="38100" dir="2700000" algn="tl">
                    <a:srgbClr val="4E3B30"/>
                  </a:outerShdw>
                </a:effectLst>
                <a:latin typeface="Book Antiqua" pitchFamily="18" charset="0"/>
              </a:rPr>
              <a:t>або</a:t>
            </a:r>
            <a:r>
              <a:rPr lang="ru-RU" sz="3000" dirty="0" smtClean="0">
                <a:effectLst>
                  <a:outerShdw blurRad="38100" dist="38100" dir="2700000" algn="tl">
                    <a:srgbClr val="4E3B30"/>
                  </a:outerShdw>
                </a:effectLst>
                <a:latin typeface="Book Antiqua" pitchFamily="18" charset="0"/>
              </a:rPr>
              <a:t> </a:t>
            </a:r>
            <a:r>
              <a:rPr lang="ru-RU" sz="3000" dirty="0" err="1" smtClean="0">
                <a:effectLst>
                  <a:outerShdw blurRad="38100" dist="38100" dir="2700000" algn="tl">
                    <a:srgbClr val="4E3B30"/>
                  </a:outerShdw>
                </a:effectLst>
                <a:latin typeface="Book Antiqua" pitchFamily="18" charset="0"/>
              </a:rPr>
              <a:t>раптово</a:t>
            </a:r>
            <a:r>
              <a:rPr lang="ru-RU" sz="3000" dirty="0" smtClean="0">
                <a:effectLst>
                  <a:outerShdw blurRad="38100" dist="38100" dir="2700000" algn="tl">
                    <a:srgbClr val="4E3B30"/>
                  </a:outerShdw>
                </a:effectLst>
                <a:latin typeface="Book Antiqua" pitchFamily="18" charset="0"/>
              </a:rPr>
              <a:t>. 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322</TotalTime>
  <Words>610</Words>
  <Application>Microsoft Office PowerPoint</Application>
  <PresentationFormat>Экран (4:3)</PresentationFormat>
  <Paragraphs>53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Апекс</vt:lpstr>
      <vt:lpstr>Паратуберкульоз ВРХ</vt:lpstr>
      <vt:lpstr>Що таке паратуберкульоз?</vt:lpstr>
      <vt:lpstr>Історична довідка</vt:lpstr>
      <vt:lpstr>Патогенез</vt:lpstr>
      <vt:lpstr>Характеристика збудника Mycobacterium paratuberculosis</vt:lpstr>
      <vt:lpstr>Культивування проводять на спеціальних живильних середовищах:</vt:lpstr>
      <vt:lpstr>Презентация PowerPoint</vt:lpstr>
      <vt:lpstr>Презентация PowerPoint</vt:lpstr>
      <vt:lpstr>Клінічні ознаки</vt:lpstr>
      <vt:lpstr>Клінічні ознаки</vt:lpstr>
      <vt:lpstr>Клінічні ознаки</vt:lpstr>
      <vt:lpstr>Паталого-анатомічні зміни</vt:lpstr>
      <vt:lpstr>Презентация PowerPoint</vt:lpstr>
      <vt:lpstr>Лікування</vt:lpstr>
      <vt:lpstr>Профілактика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Паратуберкульоз ВРХ</dc:title>
  <dc:creator>я</dc:creator>
  <cp:lastModifiedBy>Tanya</cp:lastModifiedBy>
  <cp:revision>34</cp:revision>
  <dcterms:created xsi:type="dcterms:W3CDTF">2014-02-25T15:40:30Z</dcterms:created>
  <dcterms:modified xsi:type="dcterms:W3CDTF">2017-02-10T08:24:04Z</dcterms:modified>
</cp:coreProperties>
</file>