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88" r:id="rId6"/>
    <p:sldId id="287" r:id="rId7"/>
    <p:sldId id="260" r:id="rId8"/>
    <p:sldId id="261" r:id="rId9"/>
    <p:sldId id="289" r:id="rId10"/>
    <p:sldId id="290" r:id="rId11"/>
    <p:sldId id="291" r:id="rId12"/>
    <p:sldId id="263" r:id="rId13"/>
    <p:sldId id="266" r:id="rId14"/>
    <p:sldId id="267" r:id="rId15"/>
    <p:sldId id="264" r:id="rId16"/>
    <p:sldId id="270" r:id="rId17"/>
    <p:sldId id="265" r:id="rId18"/>
    <p:sldId id="271" r:id="rId19"/>
    <p:sldId id="273" r:id="rId20"/>
    <p:sldId id="268" r:id="rId21"/>
    <p:sldId id="269" r:id="rId22"/>
    <p:sldId id="272" r:id="rId23"/>
    <p:sldId id="280" r:id="rId24"/>
    <p:sldId id="281" r:id="rId25"/>
    <p:sldId id="274" r:id="rId26"/>
    <p:sldId id="275" r:id="rId27"/>
    <p:sldId id="282" r:id="rId28"/>
    <p:sldId id="286" r:id="rId29"/>
    <p:sldId id="276" r:id="rId30"/>
    <p:sldId id="277" r:id="rId31"/>
    <p:sldId id="279" r:id="rId32"/>
    <p:sldId id="283" r:id="rId33"/>
    <p:sldId id="284" r:id="rId34"/>
    <p:sldId id="285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66"/>
    <a:srgbClr val="99CC00"/>
    <a:srgbClr val="FF00FF"/>
    <a:srgbClr val="00FF00"/>
    <a:srgbClr val="0080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3" autoAdjust="0"/>
    <p:restoredTop sz="94660"/>
  </p:normalViewPr>
  <p:slideViewPr>
    <p:cSldViewPr>
      <p:cViewPr>
        <p:scale>
          <a:sx n="100" d="100"/>
          <a:sy n="100" d="100"/>
        </p:scale>
        <p:origin x="-28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923F0-3B3C-4481-A05D-B0880BA9CD5A}" type="datetimeFigureOut">
              <a:rPr lang="ru-RU"/>
              <a:pPr>
                <a:defRPr/>
              </a:pPr>
              <a:t>10.02.2017</a:t>
            </a:fld>
            <a:endParaRPr lang="ru-RU" dirty="0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9F8A8-E4FD-4395-BBC6-0DCC5AED03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0FE4F-0838-4413-BBAB-F3A4FA937470}" type="datetimeFigureOut">
              <a:rPr lang="ru-RU"/>
              <a:pPr>
                <a:defRPr/>
              </a:pPr>
              <a:t>10.02.2017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A5453-10AB-4899-8616-D45C1B759D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07D7D-6709-4DB2-BA66-1F5B0EE3E373}" type="datetimeFigureOut">
              <a:rPr lang="ru-RU"/>
              <a:pPr>
                <a:defRPr/>
              </a:pPr>
              <a:t>10.02.2017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E3208-1D95-459A-AAFF-6AC851A92A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2E3E714-9D29-4180-BEEF-220FF1CC81C1}" type="datetimeFigureOut">
              <a:rPr lang="ru-RU"/>
              <a:pPr>
                <a:defRPr/>
              </a:pPr>
              <a:t>10.02.2017</a:t>
            </a:fld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9038C07-5985-4450-AE3E-6E2C47C72F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0B076-A754-4BD0-BDF1-C613F2910F41}" type="datetimeFigureOut">
              <a:rPr lang="ru-RU"/>
              <a:pPr>
                <a:defRPr/>
              </a:pPr>
              <a:t>10.02.2017</a:t>
            </a:fld>
            <a:endParaRPr lang="ru-RU" dirty="0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E494E-34AC-420C-9979-6D43BE0EA2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7C8F3-B7A5-4FF1-A534-8D6D73A7689B}" type="datetimeFigureOut">
              <a:rPr lang="ru-RU"/>
              <a:pPr>
                <a:defRPr/>
              </a:pPr>
              <a:t>10.02.2017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9130D-6355-4B23-A7E3-DD3C96D394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F563D-8E25-4B72-9499-B9D358484D02}" type="datetimeFigureOut">
              <a:rPr lang="ru-RU"/>
              <a:pPr>
                <a:defRPr/>
              </a:pPr>
              <a:t>10.02.2017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1FB6D-9101-4ED6-90E3-9C44C89CD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5ED5C32-3136-4279-8DA8-ACD720D68908}" type="datetimeFigureOut">
              <a:rPr lang="ru-RU"/>
              <a:pPr>
                <a:defRPr/>
              </a:pPr>
              <a:t>10.02.2017</a:t>
            </a:fld>
            <a:endParaRPr lang="ru-RU" dirty="0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7345E81-35B2-4B3F-BF82-B83EE1A9A5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A745-4639-418A-9B81-224C2071002D}" type="datetimeFigureOut">
              <a:rPr lang="ru-RU"/>
              <a:pPr>
                <a:defRPr/>
              </a:pPr>
              <a:t>10.02.2017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8ED54-65BF-4D90-B12A-8B82E0F62A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9B3ED00-1955-49E2-BADF-6C4ECE2CFD89}" type="datetimeFigureOut">
              <a:rPr lang="ru-RU"/>
              <a:pPr>
                <a:defRPr/>
              </a:pPr>
              <a:t>10.02.2017</a:t>
            </a:fld>
            <a:endParaRPr lang="ru-RU" dirty="0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9D3F67E-67E6-47E2-9209-13C0E7E42C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9E5D757-7986-4624-9FA6-EA9FF437F083}" type="datetimeFigureOut">
              <a:rPr lang="ru-RU"/>
              <a:pPr>
                <a:defRPr/>
              </a:pPr>
              <a:t>10.02.2017</a:t>
            </a:fld>
            <a:endParaRPr lang="ru-RU" dirty="0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6436DB1-9DFB-407C-B45D-092BE8693C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66417A-1D77-4AFA-A0C2-1019A1B2BD88}" type="datetimeFigureOut">
              <a:rPr lang="ru-RU"/>
              <a:pPr>
                <a:defRPr/>
              </a:pPr>
              <a:t>10.02.2017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F09AB4-3876-40CB-B197-F385D147D3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03" r:id="rId4"/>
    <p:sldLayoutId id="2147483704" r:id="rId5"/>
    <p:sldLayoutId id="2147483711" r:id="rId6"/>
    <p:sldLayoutId id="2147483705" r:id="rId7"/>
    <p:sldLayoutId id="2147483712" r:id="rId8"/>
    <p:sldLayoutId id="2147483713" r:id="rId9"/>
    <p:sldLayoutId id="2147483706" r:id="rId10"/>
    <p:sldLayoutId id="2147483707" r:id="rId11"/>
  </p:sldLayoutIdLst>
  <p:transition spd="slow">
    <p:cut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5" descr="korov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0" y="188913"/>
            <a:ext cx="9144000" cy="23034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uk-UA" sz="8800" cap="none" smtClean="0">
                <a:solidFill>
                  <a:srgbClr val="FF0066"/>
                </a:solidFill>
              </a:rPr>
              <a:t>ЛЕЙКОЗ</a:t>
            </a:r>
            <a:r>
              <a:rPr lang="uk-UA" sz="7200" cap="none" smtClean="0">
                <a:solidFill>
                  <a:srgbClr val="FF0066"/>
                </a:solidFill>
              </a:rPr>
              <a:t> </a:t>
            </a:r>
            <a:r>
              <a:rPr lang="en-US" sz="7200" cap="none" smtClean="0">
                <a:solidFill>
                  <a:srgbClr val="FF0066"/>
                </a:solidFill>
              </a:rPr>
              <a:t/>
            </a:r>
            <a:br>
              <a:rPr lang="en-US" sz="7200" cap="none" smtClean="0">
                <a:solidFill>
                  <a:srgbClr val="FF0066"/>
                </a:solidFill>
              </a:rPr>
            </a:br>
            <a:r>
              <a:rPr lang="uk-UA" sz="4400" cap="none" smtClean="0">
                <a:solidFill>
                  <a:srgbClr val="FF0066"/>
                </a:solidFill>
              </a:rPr>
              <a:t>ВЕЛИКОЇ РОГАТОЇ ХУДОБИ</a:t>
            </a:r>
            <a:endParaRPr lang="ru-RU" sz="4400" cap="none" smtClean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WordArt 9"/>
          <p:cNvSpPr>
            <a:spLocks noChangeArrowheads="1" noChangeShapeType="1" noTextEdit="1"/>
          </p:cNvSpPr>
          <p:nvPr/>
        </p:nvSpPr>
        <p:spPr bwMode="auto">
          <a:xfrm>
            <a:off x="539750" y="188913"/>
            <a:ext cx="48958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Патогенез</a:t>
            </a:r>
          </a:p>
        </p:txBody>
      </p:sp>
      <p:sp>
        <p:nvSpPr>
          <p:cNvPr id="22530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981075"/>
            <a:ext cx="8435975" cy="5543550"/>
          </a:xfrm>
          <a:ln>
            <a:solidFill>
              <a:srgbClr val="00CC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b="1" dirty="0" smtClean="0"/>
              <a:t>Патогенез вивчено недостатньо.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b="1" dirty="0" smtClean="0"/>
              <a:t>Під впливом ще </a:t>
            </a:r>
            <a:r>
              <a:rPr lang="uk-UA" b="1" dirty="0" smtClean="0"/>
              <a:t>недостатньо </a:t>
            </a:r>
            <a:r>
              <a:rPr lang="uk-UA" b="1" dirty="0" smtClean="0"/>
              <a:t>з'ясованих </a:t>
            </a:r>
            <a:r>
              <a:rPr lang="uk-UA" b="1" dirty="0" err="1" smtClean="0"/>
              <a:t>екзо-</a:t>
            </a:r>
            <a:r>
              <a:rPr lang="uk-UA" b="1" dirty="0" smtClean="0"/>
              <a:t> та ендогенних факторів відбувається активізація інфекційного процесу, порушення нормального процесу дозрівання та диференціювання кровоносних клітин, надмірного розмноження </a:t>
            </a:r>
            <a:r>
              <a:rPr lang="uk-UA" b="1" dirty="0" err="1" smtClean="0"/>
              <a:t>малодиференційованих</a:t>
            </a:r>
            <a:r>
              <a:rPr lang="uk-UA" b="1" dirty="0" smtClean="0"/>
              <a:t> </a:t>
            </a:r>
            <a:r>
              <a:rPr lang="uk-UA" b="1" dirty="0" smtClean="0"/>
              <a:t>елементів </a:t>
            </a:r>
            <a:r>
              <a:rPr lang="uk-UA" b="1" dirty="0" err="1" smtClean="0"/>
              <a:t>лімфоїдного</a:t>
            </a:r>
            <a:r>
              <a:rPr lang="uk-UA" b="1" dirty="0" smtClean="0"/>
              <a:t>, мієлоїдного та </a:t>
            </a:r>
            <a:r>
              <a:rPr lang="uk-UA" b="1" dirty="0" err="1" smtClean="0"/>
              <a:t>еритроїдного</a:t>
            </a:r>
            <a:r>
              <a:rPr lang="uk-UA" b="1" dirty="0" smtClean="0"/>
              <a:t> рядів не лише у кровотворних органах, а й за їхніми межами.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b="1" dirty="0" smtClean="0"/>
              <a:t> </a:t>
            </a:r>
            <a:r>
              <a:rPr lang="uk-UA" b="1" dirty="0" smtClean="0"/>
              <a:t>У </a:t>
            </a:r>
            <a:r>
              <a:rPr lang="uk-UA" b="1" dirty="0" smtClean="0"/>
              <a:t>кровотворній тканині спостерігається гіперплазія, нерегульоване прогресивне розмноження клітинних елементів, що призводить до дифузної інфільтрації </a:t>
            </a:r>
            <a:r>
              <a:rPr lang="uk-UA" b="1" dirty="0" err="1" smtClean="0"/>
              <a:t>малодиференційними</a:t>
            </a:r>
            <a:r>
              <a:rPr lang="uk-UA" b="1" dirty="0" smtClean="0"/>
              <a:t> клітинами різних органів і тканин з наступним утворенням лейкозної тканини, порушенням анатомічної структури та функцій організму. </a:t>
            </a:r>
            <a:endParaRPr lang="ru-RU" b="1" dirty="0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ln>
            <a:solidFill>
              <a:schemeClr val="bg1"/>
            </a:solidFill>
            <a:miter lim="800000"/>
            <a:headEnd/>
            <a:tailEnd/>
          </a:ln>
        </p:spPr>
        <p:txBody>
          <a:bodyPr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sz="2600" b="1" u="sng" cap="none" smtClean="0">
                <a:solidFill>
                  <a:srgbClr val="000099"/>
                </a:solidFill>
              </a:rPr>
              <a:t>Лейкоз проявляється у двох формах</a:t>
            </a:r>
            <a:endParaRPr lang="ru-RU" sz="2600" b="1" u="sng" cap="none" smtClean="0">
              <a:solidFill>
                <a:srgbClr val="000099"/>
              </a:solidFill>
            </a:endParaRP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276475"/>
            <a:ext cx="8280400" cy="39608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b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Власне лейкоз:                              Ретикульоз: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2000" b="1" smtClean="0"/>
              <a:t>лімфолейкоз                                         лімфоретикулосаркома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2000" b="1" smtClean="0"/>
              <a:t>мієлолейкоз                                          системний ретикульоз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2000" b="1" smtClean="0"/>
              <a:t>гемоацитобластоз                                лімфогрануломатоз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uk-UA" sz="2000" b="1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20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Найчастіше спостерігається лімфолейкоз (62,4%) та ретикулосаркома (53,4%), рідко – мієлолейкоз. </a:t>
            </a:r>
            <a:endParaRPr lang="ru-RU" sz="200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5" name="AutoShape 7"/>
          <p:cNvSpPr>
            <a:spLocks noChangeArrowheads="1"/>
          </p:cNvSpPr>
          <p:nvPr/>
        </p:nvSpPr>
        <p:spPr bwMode="auto">
          <a:xfrm rot="3407830">
            <a:off x="2756694" y="1481931"/>
            <a:ext cx="238125" cy="982663"/>
          </a:xfrm>
          <a:prstGeom prst="downArrow">
            <a:avLst>
              <a:gd name="adj1" fmla="val 50000"/>
              <a:gd name="adj2" fmla="val 103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6" name="AutoShape 8"/>
          <p:cNvSpPr>
            <a:spLocks noChangeArrowheads="1"/>
          </p:cNvSpPr>
          <p:nvPr/>
        </p:nvSpPr>
        <p:spPr bwMode="auto">
          <a:xfrm rot="-3295151">
            <a:off x="5816600" y="1463675"/>
            <a:ext cx="238125" cy="936625"/>
          </a:xfrm>
          <a:prstGeom prst="downArrow">
            <a:avLst>
              <a:gd name="adj1" fmla="val 50000"/>
              <a:gd name="adj2" fmla="val 9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497888" cy="7191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600" b="1" dirty="0" smtClean="0"/>
              <a:t>Перебіг та клінічні ознаки</a:t>
            </a:r>
            <a:endParaRPr lang="ru-RU" sz="3600" b="1" dirty="0"/>
          </a:p>
        </p:txBody>
      </p:sp>
      <p:sp>
        <p:nvSpPr>
          <p:cNvPr id="24578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63"/>
            <a:ext cx="7467600" cy="5402262"/>
          </a:xfrm>
        </p:spPr>
        <p:txBody>
          <a:bodyPr/>
          <a:lstStyle/>
          <a:p>
            <a:pPr eaLnBrk="1" hangingPunct="1"/>
            <a:r>
              <a:rPr lang="uk-UA" sz="3600" dirty="0" smtClean="0"/>
              <a:t>Інкубаційний період </a:t>
            </a:r>
            <a:r>
              <a:rPr lang="uk-UA" sz="3600" dirty="0" smtClean="0"/>
              <a:t>за спонтанного зараження </a:t>
            </a:r>
            <a:r>
              <a:rPr lang="uk-UA" sz="3600" dirty="0" smtClean="0"/>
              <a:t>ВРХ триває 2 – 6 років, </a:t>
            </a:r>
            <a:r>
              <a:rPr lang="uk-UA" sz="3600" dirty="0" smtClean="0"/>
              <a:t>за експериментального </a:t>
            </a:r>
            <a:r>
              <a:rPr lang="uk-UA" sz="3600" dirty="0" smtClean="0"/>
              <a:t>– від 2 </a:t>
            </a:r>
            <a:r>
              <a:rPr lang="uk-UA" sz="3600" dirty="0" smtClean="0"/>
              <a:t>міс. </a:t>
            </a:r>
            <a:r>
              <a:rPr lang="uk-UA" sz="3600" dirty="0" smtClean="0"/>
              <a:t>до 2 років.</a:t>
            </a:r>
          </a:p>
          <a:p>
            <a:pPr eaLnBrk="1" hangingPunct="1"/>
            <a:r>
              <a:rPr lang="uk-UA" sz="3600" dirty="0" smtClean="0"/>
              <a:t>Перебіг частіше всього хронічний без певних порушень стану організму</a:t>
            </a:r>
          </a:p>
          <a:p>
            <a:pPr eaLnBrk="1" hangingPunct="1">
              <a:buFont typeface="Wingdings" pitchFamily="2" charset="2"/>
              <a:buNone/>
            </a:pPr>
            <a:endParaRPr lang="uk-UA" dirty="0" smtClean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214313"/>
            <a:ext cx="8929687" cy="6643687"/>
          </a:xfrm>
        </p:spPr>
        <p:txBody>
          <a:bodyPr/>
          <a:lstStyle/>
          <a:p>
            <a:pPr eaLnBrk="1" hangingPunct="1"/>
            <a:r>
              <a:rPr lang="uk-UA" sz="2800" b="1" dirty="0" smtClean="0"/>
              <a:t>Розрізняють три стадії розвитку хвороби:</a:t>
            </a:r>
          </a:p>
          <a:p>
            <a:pPr lvl="1" eaLnBrk="1" hangingPunct="1"/>
            <a:r>
              <a:rPr lang="uk-UA" sz="2800" b="1" dirty="0" smtClean="0"/>
              <a:t>Початкова</a:t>
            </a:r>
            <a:r>
              <a:rPr lang="uk-UA" sz="2800" dirty="0" smtClean="0"/>
              <a:t> – ураження органів кровоносної системи ( лімфатичних вузлів, селезінки кісткового мозку ). </a:t>
            </a:r>
            <a:r>
              <a:rPr lang="uk-UA" sz="2800" dirty="0" smtClean="0"/>
              <a:t>На </a:t>
            </a:r>
            <a:r>
              <a:rPr lang="uk-UA" sz="2800" dirty="0" smtClean="0"/>
              <a:t>цій стадії наявність інфекції встановлюють імунологічними дослідженнями.</a:t>
            </a:r>
          </a:p>
        </p:txBody>
      </p:sp>
      <p:pic>
        <p:nvPicPr>
          <p:cNvPr id="25602" name="Рисунок 5" descr="Копия SNC0182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2786063"/>
            <a:ext cx="60896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285750"/>
            <a:ext cx="8643938" cy="6357938"/>
          </a:xfrm>
        </p:spPr>
        <p:txBody>
          <a:bodyPr/>
          <a:lstStyle/>
          <a:p>
            <a:pPr lvl="1" eaLnBrk="1" hangingPunct="1"/>
            <a:r>
              <a:rPr lang="uk-UA" sz="2800" b="1" dirty="0" smtClean="0"/>
              <a:t>Розгорнута </a:t>
            </a:r>
            <a:r>
              <a:rPr lang="uk-UA" sz="2800" dirty="0" smtClean="0"/>
              <a:t>– </a:t>
            </a:r>
            <a:r>
              <a:rPr lang="uk-UA" sz="2800" dirty="0" smtClean="0"/>
              <a:t>відбувається ураження всієї кровотворної тканини. У цей час з’являються різноманітні клінічні ознаки, пов’язані з пухлинними розростаннями в різних органах та лімфатичних вузлах: екзофтальм, прогресуюче збільшення лімфатичних вузлів, селезінки, печінки, пухлини в різних ділянках тіла.</a:t>
            </a:r>
            <a:endParaRPr lang="ru-RU" sz="2800" dirty="0" smtClean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пия SNC0182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4535296" cy="3143272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Копия SNC018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0"/>
            <a:ext cx="3739956" cy="59293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Копия SNC018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643314"/>
            <a:ext cx="3857652" cy="30718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500063"/>
            <a:ext cx="8472487" cy="6000750"/>
          </a:xfrm>
        </p:spPr>
        <p:txBody>
          <a:bodyPr/>
          <a:lstStyle/>
          <a:p>
            <a:pPr lvl="1" eaLnBrk="1" hangingPunct="1"/>
            <a:r>
              <a:rPr lang="uk-UA" sz="2800" b="1" dirty="0" smtClean="0"/>
              <a:t>У </a:t>
            </a:r>
            <a:r>
              <a:rPr lang="uk-UA" sz="2800" b="1" dirty="0" smtClean="0"/>
              <a:t>термінальна стадія – </a:t>
            </a:r>
            <a:r>
              <a:rPr lang="uk-UA" sz="2800" dirty="0" smtClean="0"/>
              <a:t>у тварин виявляють специфічні клінічні ознаки лейкозу, які в неблагополучних стадах є достатніми показниками для визнання їх хворими.</a:t>
            </a:r>
            <a:r>
              <a:rPr lang="ru-RU" sz="2800" dirty="0" smtClean="0"/>
              <a:t> </a:t>
            </a:r>
            <a:r>
              <a:rPr lang="ru-RU" sz="2800" dirty="0" err="1" smtClean="0"/>
              <a:t>Характерними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клінічними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ознаками</a:t>
            </a:r>
            <a:r>
              <a:rPr lang="ru-RU" sz="2800" dirty="0" smtClean="0"/>
              <a:t> </a:t>
            </a:r>
            <a:r>
              <a:rPr lang="ru-RU" sz="2800" dirty="0" err="1" smtClean="0"/>
              <a:t>вважають</a:t>
            </a:r>
            <a:r>
              <a:rPr lang="ru-RU" sz="2800" dirty="0" smtClean="0"/>
              <a:t>: </a:t>
            </a:r>
            <a:r>
              <a:rPr lang="ru-RU" sz="2800" dirty="0" err="1" smtClean="0"/>
              <a:t>симетричне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асиметричне</a:t>
            </a:r>
            <a:r>
              <a:rPr lang="ru-RU" sz="2800" dirty="0" smtClean="0"/>
              <a:t> з</a:t>
            </a:r>
            <a:r>
              <a:rPr lang="uk-UA" sz="2800" dirty="0" err="1" smtClean="0"/>
              <a:t>більшення</a:t>
            </a:r>
            <a:r>
              <a:rPr lang="uk-UA" sz="2800" dirty="0" smtClean="0"/>
              <a:t> поверхневих лімфатичних вузлів ( </a:t>
            </a:r>
            <a:r>
              <a:rPr lang="uk-UA" sz="2800" dirty="0" err="1" smtClean="0"/>
              <a:t>підщелепових</a:t>
            </a:r>
            <a:r>
              <a:rPr lang="uk-UA" sz="2800" dirty="0" smtClean="0"/>
              <a:t> привушних, </a:t>
            </a:r>
            <a:r>
              <a:rPr lang="uk-UA" sz="2800" dirty="0" err="1" smtClean="0"/>
              <a:t>передлопаткових</a:t>
            </a:r>
            <a:r>
              <a:rPr lang="uk-UA" sz="2800" dirty="0" smtClean="0"/>
              <a:t>, колінної складки), витрішкуватість та помутніння рогівки. Лейкозні зміни в печінці, селезінці, матці, яєчниках виявляють під час ректального дослідження.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пия SNC0182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63" y="357188"/>
            <a:ext cx="8286750" cy="6310312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Содержимое 5" descr="Копия SNC0183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85750"/>
            <a:ext cx="3497263" cy="4525963"/>
          </a:xfrm>
        </p:spPr>
      </p:pic>
      <p:pic>
        <p:nvPicPr>
          <p:cNvPr id="30722" name="Рисунок 6" descr="Копия SNC0183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42875"/>
            <a:ext cx="3859212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8964613" cy="8826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600" b="1" dirty="0" smtClean="0"/>
              <a:t>Патолого-анатомічні </a:t>
            </a:r>
            <a:r>
              <a:rPr lang="uk-UA" sz="3600" b="1" dirty="0" smtClean="0"/>
              <a:t>зміни</a:t>
            </a:r>
            <a:endParaRPr lang="ru-RU" sz="3600" b="1" dirty="0"/>
          </a:p>
        </p:txBody>
      </p:sp>
      <p:sp>
        <p:nvSpPr>
          <p:cNvPr id="31746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38"/>
            <a:ext cx="8229600" cy="5286375"/>
          </a:xfrm>
        </p:spPr>
        <p:txBody>
          <a:bodyPr/>
          <a:lstStyle/>
          <a:p>
            <a:pPr eaLnBrk="1" hangingPunct="1"/>
            <a:r>
              <a:rPr lang="uk-UA" sz="3200" dirty="0" smtClean="0"/>
              <a:t>У початковій, а іноді і в розгорнутій стадії лейкозу видимих </a:t>
            </a:r>
            <a:r>
              <a:rPr lang="uk-UA" sz="3200" dirty="0" smtClean="0"/>
              <a:t>патолого-анатомічних </a:t>
            </a:r>
            <a:r>
              <a:rPr lang="uk-UA" sz="3200" dirty="0" smtClean="0"/>
              <a:t>змін немає. </a:t>
            </a:r>
          </a:p>
          <a:p>
            <a:pPr eaLnBrk="1" hangingPunct="1"/>
            <a:r>
              <a:rPr lang="uk-UA" sz="3200" dirty="0" smtClean="0"/>
              <a:t>У тварин, що загинули  від лейкозу, а також у забитих </a:t>
            </a:r>
            <a:r>
              <a:rPr lang="uk-UA" sz="3200" dirty="0" smtClean="0"/>
              <a:t>у </a:t>
            </a:r>
            <a:r>
              <a:rPr lang="uk-UA" sz="3200" dirty="0" smtClean="0"/>
              <a:t>термінальній стадії хвороби патологічні зміни виявляються в усіх органах кровотворної системи – у лімфатичних вузлах, селезінці, кістковому мозку.</a:t>
            </a:r>
            <a:endParaRPr lang="ru-RU" sz="3200" dirty="0" smtClean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50"/>
            <a:ext cx="8229600" cy="64293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dirty="0" smtClean="0">
                <a:solidFill>
                  <a:srgbClr val="FF0000"/>
                </a:solidFill>
              </a:rPr>
              <a:t/>
            </a:r>
            <a:br>
              <a:rPr lang="uk-UA" sz="4000" dirty="0" smtClean="0">
                <a:solidFill>
                  <a:srgbClr val="FF0000"/>
                </a:solidFill>
              </a:rPr>
            </a:br>
            <a:r>
              <a:rPr lang="uk-UA" sz="4000" dirty="0" smtClean="0">
                <a:solidFill>
                  <a:srgbClr val="FF0000"/>
                </a:solidFill>
              </a:rPr>
              <a:t>Визначення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4338" name="Содержимое 2"/>
          <p:cNvSpPr>
            <a:spLocks noGrp="1"/>
          </p:cNvSpPr>
          <p:nvPr>
            <p:ph sz="quarter" idx="1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 eaLnBrk="1" hangingPunct="1"/>
            <a:r>
              <a:rPr lang="uk-UA" sz="3600" smtClean="0">
                <a:solidFill>
                  <a:srgbClr val="002060"/>
                </a:solidFill>
              </a:rPr>
              <a:t>Лейкоз (</a:t>
            </a:r>
            <a:r>
              <a:rPr lang="en-US" sz="3600" smtClean="0">
                <a:solidFill>
                  <a:srgbClr val="002060"/>
                </a:solidFill>
              </a:rPr>
              <a:t>Leucosis ) – </a:t>
            </a:r>
            <a:r>
              <a:rPr lang="uk-UA" sz="3600" smtClean="0">
                <a:solidFill>
                  <a:srgbClr val="002060"/>
                </a:solidFill>
              </a:rPr>
              <a:t>хронічна інфекційна хвороба великої рогатої худоби, інших ссавців та різних видів птахів, що характеризується порушенням процесу дозрівання клітинних елементів крові, злоякісним розростанням кровоносної та лімфоїдної тканин, утворенням у різних органах пухлин. На лейкоз хворіє людина. </a:t>
            </a:r>
            <a:endParaRPr lang="ru-RU" sz="36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Содержимое 3" descr="Копия SNC0182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214313"/>
            <a:ext cx="3143250" cy="6357937"/>
          </a:xfrm>
        </p:spPr>
      </p:pic>
      <p:pic>
        <p:nvPicPr>
          <p:cNvPr id="32770" name="Рисунок 6" descr="Копия SNC0183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285750"/>
            <a:ext cx="3176587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Содержимое 5" descr="Копия SNC0183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357188"/>
            <a:ext cx="3929062" cy="4929187"/>
          </a:xfrm>
        </p:spPr>
      </p:pic>
      <p:pic>
        <p:nvPicPr>
          <p:cNvPr id="33794" name="Рисунок 6" descr="Копия SNC0182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357188"/>
            <a:ext cx="4500562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Содержимое 3" descr="Копия SNC0183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14313"/>
            <a:ext cx="5929312" cy="3989387"/>
          </a:xfrm>
        </p:spPr>
      </p:pic>
      <p:pic>
        <p:nvPicPr>
          <p:cNvPr id="34818" name="Рисунок 4" descr="Копия SNC0183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4575" y="428625"/>
            <a:ext cx="301942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Содержимое 3" descr="9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836613"/>
            <a:ext cx="5148263" cy="5256212"/>
          </a:xfrm>
        </p:spPr>
      </p:pic>
      <p:pic>
        <p:nvPicPr>
          <p:cNvPr id="35842" name="Рисунок 4" descr="9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Содержимое 3" descr="9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7651"/>
          <a:stretch>
            <a:fillRect/>
          </a:stretch>
        </p:blipFill>
        <p:spPr>
          <a:xfrm>
            <a:off x="0" y="476250"/>
            <a:ext cx="5148263" cy="5761038"/>
          </a:xfrm>
        </p:spPr>
      </p:pic>
      <p:pic>
        <p:nvPicPr>
          <p:cNvPr id="36866" name="Рисунок 4" descr="9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341438"/>
            <a:ext cx="4356100" cy="479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001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600" b="1" dirty="0" smtClean="0"/>
              <a:t>Діагноз </a:t>
            </a:r>
            <a:endParaRPr lang="ru-RU" sz="3600" b="1" dirty="0"/>
          </a:p>
        </p:txBody>
      </p:sp>
      <p:sp>
        <p:nvSpPr>
          <p:cNvPr id="37890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75"/>
            <a:ext cx="8229600" cy="52149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z="4000" smtClean="0"/>
              <a:t>		На лейкоз установлють на підставі клінічних ознак хвороби, патоморфологічних змін і результатів лабораторних досліджень. Беруть також епізоотологічну ситуацію щодо лейкозу.</a:t>
            </a:r>
            <a:endParaRPr lang="ru-RU" sz="4000" smtClean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600" b="1" dirty="0" smtClean="0"/>
              <a:t>Лабораторна діагностика</a:t>
            </a:r>
            <a:endParaRPr lang="ru-RU" sz="3600" b="1" dirty="0"/>
          </a:p>
        </p:txBody>
      </p:sp>
      <p:sp>
        <p:nvSpPr>
          <p:cNvPr id="38914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071563"/>
            <a:ext cx="8572500" cy="5500687"/>
          </a:xfrm>
        </p:spPr>
        <p:txBody>
          <a:bodyPr/>
          <a:lstStyle/>
          <a:p>
            <a:pPr eaLnBrk="1" hangingPunct="1"/>
            <a:r>
              <a:rPr lang="uk-UA" sz="3200" dirty="0" smtClean="0"/>
              <a:t>Включає  гематологічні, цитологічні, гістологічні та серологічні дослідження. Основним методом </a:t>
            </a:r>
            <a:r>
              <a:rPr lang="uk-UA" sz="3200" dirty="0" smtClean="0"/>
              <a:t>зажиттєвої </a:t>
            </a:r>
            <a:r>
              <a:rPr lang="uk-UA" sz="3200" dirty="0" smtClean="0"/>
              <a:t>діагностики лейкозу є серологічний – реакція </a:t>
            </a:r>
            <a:r>
              <a:rPr lang="uk-UA" sz="3200" dirty="0" err="1" smtClean="0"/>
              <a:t>імунодифузії</a:t>
            </a:r>
            <a:r>
              <a:rPr lang="uk-UA" sz="3200" dirty="0" smtClean="0"/>
              <a:t> ( РІД ).</a:t>
            </a:r>
          </a:p>
          <a:p>
            <a:pPr eaLnBrk="1" hangingPunct="1"/>
            <a:r>
              <a:rPr lang="uk-UA" sz="3200" dirty="0" smtClean="0"/>
              <a:t>У лабораторію надсилають сироватку крові для серологічного, а для гемолітичного дослідження кров з яремної вени, яку відбирають  </a:t>
            </a:r>
            <a:r>
              <a:rPr lang="uk-UA" sz="3200" dirty="0" smtClean="0"/>
              <a:t>у </a:t>
            </a:r>
            <a:r>
              <a:rPr lang="uk-UA" sz="3200" dirty="0" smtClean="0"/>
              <a:t>пробірки з антикоагулянтом.</a:t>
            </a:r>
            <a:endParaRPr lang="ru-RU" sz="3200" dirty="0" smtClean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Содержимое 3" descr="SNC0188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71688" y="142875"/>
            <a:ext cx="5643562" cy="6500813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S40100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467600" cy="10715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600" b="1" dirty="0" smtClean="0"/>
              <a:t>Диференціальна діагностика</a:t>
            </a:r>
            <a:endParaRPr lang="ru-RU" sz="3600" b="1" dirty="0"/>
          </a:p>
        </p:txBody>
      </p:sp>
      <p:sp>
        <p:nvSpPr>
          <p:cNvPr id="41986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1196975"/>
            <a:ext cx="8229600" cy="51435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z="3600" dirty="0" smtClean="0"/>
              <a:t>Потрібно відрізнити від:</a:t>
            </a:r>
          </a:p>
          <a:p>
            <a:pPr lvl="1" eaLnBrk="1" hangingPunct="1"/>
            <a:r>
              <a:rPr lang="uk-UA" sz="3600" dirty="0" smtClean="0"/>
              <a:t>актиномікозу</a:t>
            </a:r>
            <a:r>
              <a:rPr lang="uk-UA" sz="3600" dirty="0" smtClean="0"/>
              <a:t>;</a:t>
            </a:r>
          </a:p>
          <a:p>
            <a:pPr lvl="1" eaLnBrk="1" hangingPunct="1"/>
            <a:r>
              <a:rPr lang="uk-UA" sz="3600" dirty="0" smtClean="0"/>
              <a:t>туберкульозу</a:t>
            </a:r>
            <a:r>
              <a:rPr lang="uk-UA" sz="3600" dirty="0" smtClean="0"/>
              <a:t>;</a:t>
            </a:r>
          </a:p>
          <a:p>
            <a:pPr lvl="1" eaLnBrk="1" hangingPunct="1"/>
            <a:r>
              <a:rPr lang="uk-UA" sz="3600" dirty="0" smtClean="0"/>
              <a:t>паратуберкульозу</a:t>
            </a:r>
            <a:r>
              <a:rPr lang="uk-UA" sz="3600" dirty="0" smtClean="0"/>
              <a:t>;</a:t>
            </a:r>
          </a:p>
          <a:p>
            <a:pPr lvl="1" eaLnBrk="1" hangingPunct="1"/>
            <a:r>
              <a:rPr lang="uk-UA" sz="3600" dirty="0" smtClean="0"/>
              <a:t>бруцельозу</a:t>
            </a:r>
            <a:r>
              <a:rPr lang="uk-UA" sz="3600" dirty="0" smtClean="0"/>
              <a:t>;</a:t>
            </a:r>
          </a:p>
          <a:p>
            <a:pPr lvl="1" eaLnBrk="1" hangingPunct="1"/>
            <a:r>
              <a:rPr lang="uk-UA" sz="3600" dirty="0" err="1" smtClean="0"/>
              <a:t>бабезіозу</a:t>
            </a:r>
            <a:r>
              <a:rPr lang="uk-UA" sz="3600" dirty="0" smtClean="0"/>
              <a:t>.</a:t>
            </a:r>
            <a:endParaRPr lang="ru-RU" sz="3600" dirty="0" smtClean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0001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800" dirty="0" smtClean="0">
                <a:solidFill>
                  <a:schemeClr val="accent4">
                    <a:lumMod val="75000"/>
                  </a:schemeClr>
                </a:solidFill>
              </a:rPr>
              <a:t>Історична довідка</a:t>
            </a:r>
            <a:endParaRPr lang="ru-RU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1000125"/>
            <a:ext cx="8715375" cy="5643563"/>
          </a:xfrm>
        </p:spPr>
        <p:txBody>
          <a:bodyPr/>
          <a:lstStyle/>
          <a:p>
            <a:pPr eaLnBrk="1" hangingPunct="1"/>
            <a:r>
              <a:rPr lang="uk-UA" dirty="0" smtClean="0"/>
              <a:t>Захворювання вперше описав під назвою “</a:t>
            </a:r>
            <a:r>
              <a:rPr lang="uk-UA" dirty="0" smtClean="0"/>
              <a:t>лейкемія” </a:t>
            </a:r>
            <a:r>
              <a:rPr lang="uk-UA" dirty="0" smtClean="0"/>
              <a:t>Р. </a:t>
            </a:r>
            <a:r>
              <a:rPr lang="uk-UA" dirty="0" err="1" smtClean="0"/>
              <a:t>Вірхов</a:t>
            </a:r>
            <a:r>
              <a:rPr lang="uk-UA" dirty="0" smtClean="0"/>
              <a:t> у 1845 р. у людини.</a:t>
            </a:r>
          </a:p>
          <a:p>
            <a:pPr eaLnBrk="1" hangingPunct="1"/>
            <a:r>
              <a:rPr lang="uk-UA" dirty="0" smtClean="0"/>
              <a:t>У 1921 р. В. </a:t>
            </a:r>
            <a:r>
              <a:rPr lang="uk-UA" dirty="0" err="1" smtClean="0"/>
              <a:t>Елерман</a:t>
            </a:r>
            <a:r>
              <a:rPr lang="uk-UA" dirty="0" smtClean="0"/>
              <a:t> замінив термін </a:t>
            </a:r>
            <a:r>
              <a:rPr lang="uk-UA" dirty="0" smtClean="0"/>
              <a:t>“Лейкемія” </a:t>
            </a:r>
            <a:r>
              <a:rPr lang="uk-UA" dirty="0" smtClean="0"/>
              <a:t>на </a:t>
            </a:r>
            <a:r>
              <a:rPr lang="uk-UA" dirty="0" smtClean="0"/>
              <a:t>“лейкоз”, </a:t>
            </a:r>
            <a:r>
              <a:rPr lang="uk-UA" dirty="0" smtClean="0"/>
              <a:t>що точніше відповідає суті хвороби.</a:t>
            </a:r>
          </a:p>
          <a:p>
            <a:pPr eaLnBrk="1" hangingPunct="1"/>
            <a:r>
              <a:rPr lang="uk-UA" dirty="0" smtClean="0"/>
              <a:t>Перші свідчення про лейкоз коней опублікував </a:t>
            </a:r>
            <a:r>
              <a:rPr lang="uk-UA" dirty="0" err="1" smtClean="0"/>
              <a:t>Лейзерінг</a:t>
            </a:r>
            <a:r>
              <a:rPr lang="uk-UA" dirty="0" smtClean="0"/>
              <a:t> у 1858 р., про лейкоз свиней – у 1865.</a:t>
            </a:r>
          </a:p>
          <a:p>
            <a:pPr eaLnBrk="1" hangingPunct="1"/>
            <a:r>
              <a:rPr lang="uk-UA" dirty="0" err="1" smtClean="0"/>
              <a:t>Задамгорський</a:t>
            </a:r>
            <a:r>
              <a:rPr lang="uk-UA" dirty="0" smtClean="0"/>
              <a:t>  у 1876 р. першим описав збудника лейкозу ВРХ</a:t>
            </a:r>
          </a:p>
          <a:p>
            <a:pPr eaLnBrk="1" hangingPunct="1"/>
            <a:r>
              <a:rPr lang="uk-UA" dirty="0" smtClean="0"/>
              <a:t>Відомості про виділення вірусу від хворих на лейкоз корів з’явились у середині </a:t>
            </a:r>
            <a:r>
              <a:rPr lang="uk-UA" dirty="0" smtClean="0"/>
              <a:t>60–х </a:t>
            </a:r>
            <a:r>
              <a:rPr lang="uk-UA" dirty="0" smtClean="0"/>
              <a:t>років ( </a:t>
            </a:r>
            <a:r>
              <a:rPr lang="uk-UA" dirty="0" err="1" smtClean="0"/>
              <a:t>Датчер</a:t>
            </a:r>
            <a:r>
              <a:rPr lang="uk-UA" dirty="0" smtClean="0"/>
              <a:t>, 1964 )</a:t>
            </a:r>
          </a:p>
          <a:p>
            <a:pPr eaLnBrk="1" hangingPunct="1"/>
            <a:r>
              <a:rPr lang="uk-UA" dirty="0" smtClean="0"/>
              <a:t>У 1972 р. Міллер зі співробітниками виявили в сироватках хворих на лейкоз корів специфічні до бичачого лейкозного вірусу (</a:t>
            </a:r>
            <a:r>
              <a:rPr lang="en-US" dirty="0" smtClean="0"/>
              <a:t> BLV</a:t>
            </a:r>
            <a:r>
              <a:rPr lang="uk-UA" dirty="0" smtClean="0"/>
              <a:t> ) антитіла.</a:t>
            </a:r>
            <a:endParaRPr lang="ru-RU" dirty="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500063"/>
            <a:ext cx="8472487" cy="58578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z="6000" smtClean="0"/>
              <a:t> - Лікування лейкозу великої рогатої худоби не розроблено.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6000" smtClean="0"/>
              <a:t> - Імунітет не вивчений</a:t>
            </a:r>
            <a:endParaRPr lang="ru-RU" sz="6000" smtClean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396288" cy="10715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600" b="1" dirty="0" smtClean="0"/>
              <a:t>Профілактика та заходи боротьби</a:t>
            </a:r>
            <a:endParaRPr lang="ru-RU" sz="3600" b="1" dirty="0"/>
          </a:p>
        </p:txBody>
      </p:sp>
      <p:sp>
        <p:nvSpPr>
          <p:cNvPr id="44034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75"/>
            <a:ext cx="8115300" cy="5187950"/>
          </a:xfrm>
        </p:spPr>
        <p:txBody>
          <a:bodyPr/>
          <a:lstStyle/>
          <a:p>
            <a:pPr eaLnBrk="1" hangingPunct="1"/>
            <a:r>
              <a:rPr lang="uk-UA" sz="3200" dirty="0" smtClean="0"/>
              <a:t>Комплексні </a:t>
            </a:r>
            <a:r>
              <a:rPr lang="uk-UA" sz="3200" dirty="0" smtClean="0"/>
              <a:t>ветеринарно-санітарні</a:t>
            </a:r>
            <a:r>
              <a:rPr lang="uk-UA" sz="3200" dirty="0" smtClean="0"/>
              <a:t>, </a:t>
            </a:r>
            <a:r>
              <a:rPr lang="uk-UA" sz="3200" dirty="0" smtClean="0"/>
              <a:t>організаційно-господарські </a:t>
            </a:r>
            <a:r>
              <a:rPr lang="uk-UA" sz="3200" dirty="0" smtClean="0"/>
              <a:t>та спеціальні </a:t>
            </a:r>
            <a:r>
              <a:rPr lang="uk-UA" sz="3200" dirty="0" err="1" smtClean="0"/>
              <a:t>протилейкозні</a:t>
            </a:r>
            <a:r>
              <a:rPr lang="uk-UA" sz="3200" dirty="0" smtClean="0"/>
              <a:t> заходи. </a:t>
            </a:r>
          </a:p>
          <a:p>
            <a:pPr eaLnBrk="1" hangingPunct="1"/>
            <a:r>
              <a:rPr lang="uk-UA" sz="3200" dirty="0" smtClean="0"/>
              <a:t>Благополучними щодо лейкозу великої рогатої  худоби вважаються стада, в яких під час серологічних досліджень не виявляються антитіла до вірусу лейкозу.</a:t>
            </a:r>
            <a:endParaRPr lang="ru-RU" sz="3200" dirty="0" smtClean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357188"/>
            <a:ext cx="8401050" cy="61436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uk-UA" sz="4000" dirty="0" smtClean="0"/>
              <a:t>		</a:t>
            </a:r>
            <a:r>
              <a:rPr lang="uk-UA" sz="4000" b="1" dirty="0" smtClean="0"/>
              <a:t>Проводять </a:t>
            </a:r>
            <a:r>
              <a:rPr lang="uk-UA" sz="4000" b="1" dirty="0" smtClean="0"/>
              <a:t>щеплення</a:t>
            </a:r>
            <a:endParaRPr lang="ru-RU" sz="4000" b="1" dirty="0" smtClean="0"/>
          </a:p>
          <a:p>
            <a:pPr lvl="1" eaLnBrk="1" hangingPunct="1"/>
            <a:r>
              <a:rPr lang="uk-UA" sz="4000" dirty="0" err="1" smtClean="0"/>
              <a:t>інактивована</a:t>
            </a:r>
            <a:r>
              <a:rPr lang="uk-UA" sz="4000" dirty="0" smtClean="0"/>
              <a:t> </a:t>
            </a:r>
            <a:r>
              <a:rPr lang="uk-UA" sz="4000" dirty="0" smtClean="0"/>
              <a:t>вакцина </a:t>
            </a:r>
            <a:r>
              <a:rPr lang="uk-UA" sz="4000" dirty="0" smtClean="0"/>
              <a:t>лейкозу;</a:t>
            </a:r>
            <a:endParaRPr lang="uk-UA" sz="4000" dirty="0" smtClean="0"/>
          </a:p>
          <a:p>
            <a:pPr lvl="1" eaLnBrk="1" hangingPunct="1"/>
            <a:r>
              <a:rPr lang="uk-UA" sz="4000" dirty="0" smtClean="0"/>
              <a:t>рідка </a:t>
            </a:r>
            <a:r>
              <a:rPr lang="uk-UA" sz="4000" dirty="0" err="1" smtClean="0"/>
              <a:t>інактивована</a:t>
            </a:r>
            <a:r>
              <a:rPr lang="uk-UA" sz="4000" dirty="0" smtClean="0"/>
              <a:t> адсорбована вакцина проти лейкозу великої рогатої худоби;</a:t>
            </a:r>
          </a:p>
          <a:p>
            <a:pPr lvl="1" eaLnBrk="1" hangingPunct="1"/>
            <a:r>
              <a:rPr lang="uk-UA" sz="4000" dirty="0" err="1" smtClean="0"/>
              <a:t>біпол</a:t>
            </a:r>
            <a:endParaRPr lang="uk-UA" sz="4000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Содержимое 3" descr="biopol_m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285750"/>
            <a:ext cx="3357562" cy="4786313"/>
          </a:xfrm>
        </p:spPr>
      </p:pic>
      <p:pic>
        <p:nvPicPr>
          <p:cNvPr id="46082" name="Рисунок 4" descr="vakcyna_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214313"/>
            <a:ext cx="350043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Рисунок 3" descr="99900b6cd653b94379e9736af68ac587thumb640x48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50"/>
            <a:ext cx="7467600" cy="43576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uk-UA" sz="7200" smtClean="0">
                <a:solidFill>
                  <a:srgbClr val="FFFF00"/>
                </a:solidFill>
              </a:rPr>
              <a:t>Дякую за увагу!</a:t>
            </a:r>
          </a:p>
        </p:txBody>
      </p:sp>
    </p:spTree>
  </p:cSld>
  <p:clrMapOvr>
    <a:masterClrMapping/>
  </p:clrMapOvr>
  <p:transition spd="slow"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188913"/>
            <a:ext cx="8229600" cy="4762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uk-UA" sz="3200" b="1" cap="none" smtClean="0">
                <a:solidFill>
                  <a:srgbClr val="C00000"/>
                </a:solidFill>
              </a:rPr>
              <a:t>ЗБУДНИК ХВОРОБИ</a:t>
            </a:r>
            <a:endParaRPr lang="ru-RU" sz="3200" b="1" cap="none" smtClean="0">
              <a:solidFill>
                <a:srgbClr val="C00000"/>
              </a:solidFill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620713"/>
            <a:ext cx="8929687" cy="6094412"/>
          </a:xfrm>
        </p:spPr>
        <p:txBody>
          <a:bodyPr/>
          <a:lstStyle/>
          <a:p>
            <a:pPr eaLnBrk="1" hangingPunct="1"/>
            <a:r>
              <a:rPr lang="uk-UA" sz="3400" smtClean="0"/>
              <a:t>Онкогенний РНК – вірус лейкозу ВРХ ( корів ) – </a:t>
            </a:r>
            <a:r>
              <a:rPr lang="en-US" sz="3400" smtClean="0"/>
              <a:t>Bovine Leukemia virus ( BLV )</a:t>
            </a:r>
            <a:r>
              <a:rPr lang="uk-UA" sz="3400" smtClean="0"/>
              <a:t> типу С, що належить до родини </a:t>
            </a:r>
            <a:r>
              <a:rPr lang="en-US" sz="3400" smtClean="0"/>
              <a:t>Retroviridae.</a:t>
            </a:r>
            <a:r>
              <a:rPr lang="uk-UA" sz="3400" smtClean="0"/>
              <a:t> Віріони вірусу лейкозу мають сферичну форму, діаметр 73 – 120 нм, вкриті зовнішньою ліпопротеїновою оболонкою. До складу віріона входить серцевина, яка включає ікосаедральний капсид, спіральний нуклеокапсид, дві молекули одноланцюгової РНК та 6 структурних білків. </a:t>
            </a:r>
            <a:endParaRPr lang="ru-RU" sz="340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1630363"/>
            <a:ext cx="8497888" cy="4260850"/>
          </a:xfrm>
          <a:ln>
            <a:solidFill>
              <a:srgbClr val="00CC00"/>
            </a:solidFill>
          </a:ln>
        </p:spPr>
        <p:txBody>
          <a:bodyPr/>
          <a:lstStyle/>
          <a:p>
            <a:pPr eaLnBrk="1" hangingPunct="1"/>
            <a:r>
              <a:rPr lang="uk-UA" sz="2000" b="1" dirty="0" smtClean="0"/>
              <a:t>Культивується лише в короткострокових культурах лейкоцитів крові інфікованих тварин та в хронічно інфікованій культурі клітин </a:t>
            </a:r>
            <a:r>
              <a:rPr lang="en-US" sz="2000" b="1" dirty="0" smtClean="0"/>
              <a:t>FLK - BLV, </a:t>
            </a:r>
            <a:r>
              <a:rPr lang="uk-UA" sz="2000" b="1" dirty="0" smtClean="0"/>
              <a:t>яку одержав у 1974 р. </a:t>
            </a:r>
            <a:r>
              <a:rPr lang="en-US" sz="2000" b="1" dirty="0" smtClean="0"/>
              <a:t>Vander </a:t>
            </a:r>
            <a:r>
              <a:rPr lang="en-US" sz="2000" b="1" dirty="0" err="1" smtClean="0"/>
              <a:t>Maaten</a:t>
            </a:r>
            <a:r>
              <a:rPr lang="en-US" sz="2000" b="1" dirty="0" smtClean="0"/>
              <a:t>. </a:t>
            </a:r>
          </a:p>
          <a:p>
            <a:pPr eaLnBrk="1" hangingPunct="1"/>
            <a:r>
              <a:rPr lang="uk-UA" sz="2000" b="1" dirty="0" smtClean="0"/>
              <a:t>Експериментальне зараження вірусом лейкозу новонароджених телят вдається при </a:t>
            </a:r>
            <a:r>
              <a:rPr lang="uk-UA" sz="2000" b="1" dirty="0" err="1" smtClean="0"/>
              <a:t>внутрішньоперитонеальному</a:t>
            </a:r>
            <a:r>
              <a:rPr lang="uk-UA" sz="2000" b="1" dirty="0" smtClean="0"/>
              <a:t>, </a:t>
            </a:r>
            <a:r>
              <a:rPr lang="uk-UA" sz="2000" b="1" dirty="0" err="1" smtClean="0"/>
              <a:t>внутрішньом’язовому</a:t>
            </a:r>
            <a:r>
              <a:rPr lang="uk-UA" sz="2000" b="1" dirty="0" smtClean="0"/>
              <a:t>, підшкірному введенні інфікованих лейкоцитів. Через 15 – 90 діб в усіх заражених тварин виявляється серологічними та вірусологічними методами.</a:t>
            </a:r>
          </a:p>
          <a:p>
            <a:pPr eaLnBrk="1" hangingPunct="1"/>
            <a:r>
              <a:rPr lang="uk-UA" sz="2000" b="1" dirty="0" smtClean="0"/>
              <a:t>Дрібні лабораторні тварини, а також собаки, коти й птиця до збудника лейкозу корів не сприйнятливі.</a:t>
            </a:r>
            <a:endParaRPr lang="ru-RU" sz="2000" b="1" dirty="0" smtClean="0"/>
          </a:p>
        </p:txBody>
      </p:sp>
      <p:sp>
        <p:nvSpPr>
          <p:cNvPr id="17410" name="WordArt 5"/>
          <p:cNvSpPr>
            <a:spLocks noChangeArrowheads="1" noChangeShapeType="1" noTextEdit="1"/>
          </p:cNvSpPr>
          <p:nvPr/>
        </p:nvSpPr>
        <p:spPr bwMode="auto">
          <a:xfrm>
            <a:off x="2124075" y="549275"/>
            <a:ext cx="52863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CC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Культивування вірусу</a:t>
            </a:r>
          </a:p>
        </p:txBody>
      </p:sp>
      <p:pic>
        <p:nvPicPr>
          <p:cNvPr id="17411" name="Picture 10" descr="j02513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04813"/>
            <a:ext cx="9128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P60509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908050"/>
            <a:ext cx="7273925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4" descr="P60509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7850187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313"/>
            <a:ext cx="8229600" cy="6357937"/>
          </a:xfrm>
        </p:spPr>
        <p:txBody>
          <a:bodyPr/>
          <a:lstStyle/>
          <a:p>
            <a:pPr eaLnBrk="1" hangingPunct="1"/>
            <a:r>
              <a:rPr lang="uk-UA" sz="2800" dirty="0" smtClean="0"/>
              <a:t>Виявляється в клітинах молозива й молока спонтанно хворих тварин. Вірус лейкозу корів не вдається виділити із слини, носового слизу, сечі, сперми.</a:t>
            </a:r>
          </a:p>
          <a:p>
            <a:pPr eaLnBrk="1" hangingPunct="1"/>
            <a:r>
              <a:rPr lang="uk-UA" sz="2800" dirty="0" smtClean="0"/>
              <a:t>Встановлено, що розвиток </a:t>
            </a:r>
            <a:r>
              <a:rPr lang="uk-UA" sz="2800" dirty="0" err="1" smtClean="0"/>
              <a:t>персистентного</a:t>
            </a:r>
            <a:r>
              <a:rPr lang="uk-UA" sz="2800" dirty="0" smtClean="0"/>
              <a:t> </a:t>
            </a:r>
            <a:r>
              <a:rPr lang="uk-UA" sz="2800" dirty="0" err="1" smtClean="0"/>
              <a:t>лімфоцитозу</a:t>
            </a:r>
            <a:r>
              <a:rPr lang="uk-UA" sz="2800" dirty="0" smtClean="0"/>
              <a:t> та пухлинної стадії лейкозу у відповідь на інфекцію вірусу лейкозу генетично детерміновані. Чутливість ВРХ до вірусу лейкозу також перебуває під генетичним контролем.</a:t>
            </a:r>
          </a:p>
          <a:p>
            <a:pPr eaLnBrk="1" hangingPunct="1"/>
            <a:r>
              <a:rPr lang="uk-UA" sz="2800" dirty="0" smtClean="0"/>
              <a:t>Вірус лейкозу </a:t>
            </a:r>
            <a:r>
              <a:rPr lang="uk-UA" sz="2800" dirty="0" smtClean="0"/>
              <a:t>нестійкий </a:t>
            </a:r>
            <a:r>
              <a:rPr lang="uk-UA" sz="2800" dirty="0" smtClean="0"/>
              <a:t>у зовнішньому середовищі, швидко руйнується </a:t>
            </a:r>
            <a:r>
              <a:rPr lang="uk-UA" sz="2800" dirty="0" smtClean="0"/>
              <a:t>під час кип’ятіння, </a:t>
            </a:r>
            <a:r>
              <a:rPr lang="uk-UA" sz="2800" dirty="0" smtClean="0"/>
              <a:t>при 56 градусах  </a:t>
            </a:r>
            <a:r>
              <a:rPr lang="uk-UA" sz="2800" dirty="0" smtClean="0"/>
              <a:t>– </a:t>
            </a:r>
            <a:r>
              <a:rPr lang="uk-UA" sz="2800" dirty="0" smtClean="0"/>
              <a:t>через 15 хв</a:t>
            </a:r>
            <a:r>
              <a:rPr lang="uk-UA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8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600" b="1" dirty="0" smtClean="0"/>
              <a:t>Епізоотологія хвороби</a:t>
            </a:r>
            <a:endParaRPr lang="ru-RU" sz="3600" b="1" dirty="0"/>
          </a:p>
        </p:txBody>
      </p:sp>
      <p:sp>
        <p:nvSpPr>
          <p:cNvPr id="20482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50"/>
            <a:ext cx="8229600" cy="5715000"/>
          </a:xfrm>
        </p:spPr>
        <p:txBody>
          <a:bodyPr/>
          <a:lstStyle/>
          <a:p>
            <a:pPr eaLnBrk="1" hangingPunct="1"/>
            <a:r>
              <a:rPr lang="uk-UA" sz="2800" dirty="0" smtClean="0"/>
              <a:t>У природних умовах до збудника сприйнятливі ВРХ, коні, свині, кози, кролики, усі види птахів, особливо кури.</a:t>
            </a:r>
          </a:p>
          <a:p>
            <a:pPr eaLnBrk="1" hangingPunct="1"/>
            <a:r>
              <a:rPr lang="uk-UA" sz="2800" dirty="0" smtClean="0"/>
              <a:t>У корів захворювання спостерігається у </a:t>
            </a:r>
            <a:r>
              <a:rPr lang="uk-UA" sz="2800" dirty="0" smtClean="0"/>
              <a:t>4-9–річному </a:t>
            </a:r>
            <a:r>
              <a:rPr lang="uk-UA" sz="2800" dirty="0" smtClean="0"/>
              <a:t>віці, однак іноді хворіють тварини до </a:t>
            </a:r>
            <a:r>
              <a:rPr lang="uk-UA" sz="2800" dirty="0" smtClean="0"/>
              <a:t>3-річного </a:t>
            </a:r>
            <a:r>
              <a:rPr lang="uk-UA" sz="2800" dirty="0" smtClean="0"/>
              <a:t>віку</a:t>
            </a:r>
          </a:p>
          <a:p>
            <a:pPr eaLnBrk="1" hangingPunct="1"/>
            <a:r>
              <a:rPr lang="uk-UA" sz="2800" dirty="0" smtClean="0"/>
              <a:t>Джерелом збудника хвороби є заражені вірусом лейкозу тварини, які виділяють вірус з кров’ю, молоком, різними секретами та екскрементами, що містять інфіковані лейкоцити.</a:t>
            </a:r>
            <a:endParaRPr lang="ru-RU" sz="2800" dirty="0" smtClean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196975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У природних у мовах до вірусу лейкозу сприятливі: </a:t>
            </a:r>
            <a:endParaRPr lang="ru-RU" sz="20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506" name="WordArt 5"/>
          <p:cNvSpPr>
            <a:spLocks noChangeArrowheads="1" noChangeShapeType="1" noTextEdit="1"/>
          </p:cNvSpPr>
          <p:nvPr/>
        </p:nvSpPr>
        <p:spPr bwMode="auto">
          <a:xfrm>
            <a:off x="1476375" y="333375"/>
            <a:ext cx="597693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Епізоотологія хвороби</a:t>
            </a:r>
          </a:p>
        </p:txBody>
      </p:sp>
      <p:pic>
        <p:nvPicPr>
          <p:cNvPr id="411655" name="Picture 7" descr="кор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276475"/>
            <a:ext cx="2449513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56" name="Picture 8" descr="коз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508500"/>
            <a:ext cx="251936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58" name="Picture 10" descr="свині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4508500"/>
            <a:ext cx="388937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60" name="Picture 12" descr="PPIC00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2276475"/>
            <a:ext cx="244792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61" name="Picture 13" descr="PPIC00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8400" y="2276475"/>
            <a:ext cx="150018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62" name="Picture 14" descr="кролик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24750" y="4581525"/>
            <a:ext cx="14255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63" name="Picture 15" descr="курк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64388" y="981075"/>
            <a:ext cx="1728787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1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1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1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1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1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1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1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1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1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1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1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1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410</TotalTime>
  <Words>929</Words>
  <Application>Microsoft Office PowerPoint</Application>
  <PresentationFormat>Экран (4:3)</PresentationFormat>
  <Paragraphs>68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Эркер</vt:lpstr>
      <vt:lpstr>ЛЕЙКОЗ  ВЕЛИКОЇ РОГАТОЇ ХУДОБИ</vt:lpstr>
      <vt:lpstr> Визначення</vt:lpstr>
      <vt:lpstr>Історична довідка</vt:lpstr>
      <vt:lpstr>ЗБУДНИК ХВОРОБИ</vt:lpstr>
      <vt:lpstr>Презентация PowerPoint</vt:lpstr>
      <vt:lpstr>Презентация PowerPoint</vt:lpstr>
      <vt:lpstr>Презентация PowerPoint</vt:lpstr>
      <vt:lpstr>Епізоотологія хвороби</vt:lpstr>
      <vt:lpstr>Презентация PowerPoint</vt:lpstr>
      <vt:lpstr>Презентация PowerPoint</vt:lpstr>
      <vt:lpstr>Лейкоз проявляється у двох формах</vt:lpstr>
      <vt:lpstr>Перебіг та клінічні ознаки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Патолого-анатомічні зміни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Діагноз </vt:lpstr>
      <vt:lpstr>Лабораторна діагностика</vt:lpstr>
      <vt:lpstr>Презентация PowerPoint</vt:lpstr>
      <vt:lpstr>Презентация PowerPoint</vt:lpstr>
      <vt:lpstr>Диференціальна діагностика</vt:lpstr>
      <vt:lpstr>Презентация PowerPoint</vt:lpstr>
      <vt:lpstr>Профілактика та заходи боротьби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Лейкоз великої рогатої худоби</dc:title>
  <dc:creator>Admin</dc:creator>
  <cp:lastModifiedBy>Tanya</cp:lastModifiedBy>
  <cp:revision>70</cp:revision>
  <dcterms:created xsi:type="dcterms:W3CDTF">2011-11-26T19:22:18Z</dcterms:created>
  <dcterms:modified xsi:type="dcterms:W3CDTF">2017-02-10T09:10:53Z</dcterms:modified>
</cp:coreProperties>
</file>