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6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5685C285-F622-448B-A273-D69074801FF3}" type="datetimeFigureOut">
              <a:rPr lang="ru-RU"/>
              <a:pPr>
                <a:defRPr/>
              </a:pPr>
              <a:t>08.02.2017</a:t>
            </a:fld>
            <a:endParaRPr lang="ru-RU"/>
          </a:p>
        </p:txBody>
      </p:sp>
      <p:sp>
        <p:nvSpPr>
          <p:cNvPr id="6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8C28E3A-D10D-483B-9566-A43EEDE5E0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C9E7D-C586-4FF9-97D7-3569C939F44A}" type="datetimeFigureOut">
              <a:rPr lang="ru-RU"/>
              <a:pPr>
                <a:defRPr/>
              </a:pPr>
              <a:t>08.02.2017</a:t>
            </a:fld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8DA11-9F5B-4240-B261-1702DF7C44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16882-3709-4D4A-AF49-D8BAFFCBD094}" type="datetimeFigureOut">
              <a:rPr lang="ru-RU"/>
              <a:pPr>
                <a:defRPr/>
              </a:pPr>
              <a:t>08.02.2017</a:t>
            </a:fld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E833B-399F-4805-8364-27E0E8EF2A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9C3041-0DBA-434D-A9E4-0F0834EE81BA}" type="datetimeFigureOut">
              <a:rPr lang="ru-RU"/>
              <a:pPr>
                <a:defRPr/>
              </a:pPr>
              <a:t>08.02.2017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13A294-83CF-4783-8318-711862D2A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380B4E61-06AD-4C2B-885B-AAC991153070}" type="datetimeFigureOut">
              <a:rPr lang="ru-RU"/>
              <a:pPr>
                <a:defRPr/>
              </a:pPr>
              <a:t>08.02.2017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3E6609D-0E49-4F8E-B21B-218AFDF548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9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4E060E-1020-45C9-9BF3-A1E5885A7DC3}" type="datetimeFigureOut">
              <a:rPr lang="ru-RU"/>
              <a:pPr>
                <a:defRPr/>
              </a:pPr>
              <a:t>08.02.2017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AF8A3F-E9A9-4B46-89EB-76A2896CF4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9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D67ABD-C030-4C05-8598-345E6E3E18AD}" type="datetimeFigureOut">
              <a:rPr lang="ru-RU"/>
              <a:pPr>
                <a:defRPr/>
              </a:pPr>
              <a:t>08.02.2017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C8FADE4-810E-42AB-98AA-CB514405A6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6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43BCBA-9669-49AF-9E22-E2615ECC98E3}" type="datetimeFigureOut">
              <a:rPr lang="ru-RU"/>
              <a:pPr>
                <a:defRPr/>
              </a:pPr>
              <a:t>08.02.2017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97FA19-31A8-410D-AF5B-75F9132B6C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EC2DE-4E11-4E74-9D6B-88BC37AB2739}" type="datetimeFigureOut">
              <a:rPr lang="ru-RU"/>
              <a:pPr>
                <a:defRPr/>
              </a:pPr>
              <a:t>08.02.2017</a:t>
            </a:fld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9974A-63A2-4334-9286-FA29FE83E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2FC9F619-F8CF-4B19-8F75-90A0B13BA1B2}" type="datetimeFigureOut">
              <a:rPr lang="ru-RU"/>
              <a:pPr>
                <a:defRPr/>
              </a:pPr>
              <a:t>08.02.2017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67C23F4-5BD4-4B4A-83B8-A27E5E9E04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BC70E3BF-502A-4C16-B0A6-67F129A6FAA4}" type="datetimeFigureOut">
              <a:rPr lang="ru-RU"/>
              <a:pPr>
                <a:defRPr/>
              </a:pPr>
              <a:t>08.02.2017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CFB8FDA-7D2F-452A-A938-85D3FFF7E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6EE45D4-F04F-4CE2-98B7-43A16ECE6EEF}" type="datetimeFigureOut">
              <a:rPr lang="ru-RU"/>
              <a:pPr>
                <a:defRPr/>
              </a:pPr>
              <a:t>08.02.2017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E31C858-453C-4959-8D5E-357098302A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55" r:id="rId7"/>
    <p:sldLayoutId id="2147483762" r:id="rId8"/>
    <p:sldLayoutId id="2147483763" r:id="rId9"/>
    <p:sldLayoutId id="2147483754" r:id="rId10"/>
    <p:sldLayoutId id="2147483753" r:id="rId11"/>
  </p:sldLayoutIdLst>
  <p:transition spd="slow" advClick="0" advTm="0">
    <p:fade/>
  </p:transition>
  <p:txStyles>
    <p:titleStyle>
      <a:lvl1pPr marL="53975" indent="-53975" algn="r" rtl="0" fontAlgn="base">
        <a:spcBef>
          <a:spcPct val="0"/>
        </a:spcBef>
        <a:spcAft>
          <a:spcPct val="0"/>
        </a:spcAft>
        <a:defRPr sz="4600" kern="1200">
          <a:solidFill>
            <a:srgbClr val="AFE3FF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AFE3FF"/>
          </a:solidFill>
          <a:latin typeface="Cambria" pitchFamily="18" charset="0"/>
        </a:defRPr>
      </a:lvl2pPr>
      <a:lvl3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AFE3FF"/>
          </a:solidFill>
          <a:latin typeface="Cambria" pitchFamily="18" charset="0"/>
        </a:defRPr>
      </a:lvl3pPr>
      <a:lvl4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AFE3FF"/>
          </a:solidFill>
          <a:latin typeface="Cambria" pitchFamily="18" charset="0"/>
        </a:defRPr>
      </a:lvl4pPr>
      <a:lvl5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AFE3FF"/>
          </a:solidFill>
          <a:latin typeface="Cambria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AFE3FF"/>
          </a:solidFill>
          <a:latin typeface="Cambria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AFE3FF"/>
          </a:solidFill>
          <a:latin typeface="Cambria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AFE3FF"/>
          </a:solidFill>
          <a:latin typeface="Cambria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AFE3FF"/>
          </a:solidFill>
          <a:latin typeface="Cambria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FEB80A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FEB80A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FEB80A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ІНФЕКЦІЙНИЙ РИНОТРАХЕЇТ (ІРТ)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-756592" y="59973"/>
            <a:ext cx="5760640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  <a:cs typeface="Angsana New" panose="02020603050405020304" pitchFamily="18" charset="-34"/>
              </a:rPr>
              <a:t>Дякую</a:t>
            </a:r>
            <a:r>
              <a:rPr lang="ru-RU" sz="7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  <a:cs typeface="Angsana New" panose="02020603050405020304" pitchFamily="18" charset="-34"/>
              </a:rPr>
              <a:t> за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  <a:cs typeface="Angsana New" panose="02020603050405020304" pitchFamily="18" charset="-34"/>
              </a:rPr>
              <a:t>увагу</a:t>
            </a:r>
            <a:r>
              <a:rPr lang="ru-RU" sz="7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  <a:cs typeface="Angsana New" panose="02020603050405020304" pitchFamily="18" charset="-34"/>
              </a:rPr>
              <a:t>!</a:t>
            </a:r>
          </a:p>
        </p:txBody>
      </p:sp>
    </p:spTree>
  </p:cSld>
  <p:clrMapOvr>
    <a:masterClrMapping/>
  </p:clrMapOvr>
  <p:transition spd="slow" advClick="0" advTm="5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uk-UA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Що таке ІРТ?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sz="2800" dirty="0" smtClean="0"/>
              <a:t>ІРТ </a:t>
            </a:r>
            <a:r>
              <a:rPr lang="uk-UA" sz="2800" dirty="0" smtClean="0">
                <a:solidFill>
                  <a:schemeClr val="tx1">
                    <a:lumMod val="95000"/>
                  </a:schemeClr>
                </a:solidFill>
              </a:rPr>
              <a:t>-</a:t>
            </a:r>
            <a:r>
              <a:rPr lang="uk-UA" sz="28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800" u="sng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Rhinotracheitis infectiosa bovum</a:t>
            </a:r>
            <a:endParaRPr lang="en-US" sz="2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n-US" sz="24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uk-UA" sz="2400" dirty="0" smtClean="0"/>
              <a:t>Гостра висококонтагіозна хвороба, характеризується гарячкою, катарально-некротичним запаленням слизових оболонок, верхніх дихальних шляхів, керато-кон</a:t>
            </a:r>
            <a:r>
              <a:rPr lang="en-US" sz="2400" dirty="0" smtClean="0"/>
              <a:t>’</a:t>
            </a:r>
            <a:r>
              <a:rPr lang="uk-UA" sz="2400" dirty="0" smtClean="0"/>
              <a:t>юктивітом та ураженням статевих органів.</a:t>
            </a:r>
            <a:endParaRPr lang="ru-RU" sz="2400" dirty="0"/>
          </a:p>
        </p:txBody>
      </p:sp>
      <p:pic>
        <p:nvPicPr>
          <p:cNvPr id="14340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4132263"/>
            <a:ext cx="2282825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Характеристика збудника ІРТ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15404" name="Group 4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561990"/>
              </p:ext>
            </p:extLst>
          </p:nvPr>
        </p:nvGraphicFramePr>
        <p:xfrm>
          <a:off x="457200" y="1646238"/>
          <a:ext cx="8147050" cy="4907282"/>
        </p:xfrm>
        <a:graphic>
          <a:graphicData uri="http://schemas.openxmlformats.org/drawingml/2006/table">
            <a:tbl>
              <a:tblPr/>
              <a:tblGrid>
                <a:gridCol w="438150"/>
                <a:gridCol w="3065463"/>
                <a:gridCol w="4643437"/>
              </a:tblGrid>
              <a:tr h="703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Назва збудника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Rhinotracheitis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Rockwell" pitchFamily="18" charset="0"/>
                          <a:cs typeface="Arial" charset="0"/>
                        </a:rPr>
                        <a:t> infectiosa bovum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Rockwell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Розміри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100-140 </a:t>
                      </a:r>
                      <a:r>
                        <a:rPr kumimoji="0" lang="uk-UA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нм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Морфологічні властивості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ДНК - геномний вірус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4.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Культивування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Первинні культури нирок або селезінки  ембріона корови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5.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Антитіла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</a:tr>
              <a:tr h="1058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6.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Тропізм збудника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До епітеліальних клітин, слизових оболонок, верхніх дихальних шляхів і статевих органів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7.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Стійкість у зовнішньому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            середовищі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Не стійкий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</a:tr>
            </a:tbl>
          </a:graphicData>
        </a:graphic>
      </p:graphicFrame>
      <p:sp>
        <p:nvSpPr>
          <p:cNvPr id="15400" name="TextBox 5"/>
          <p:cNvSpPr txBox="1">
            <a:spLocks noChangeArrowheads="1"/>
          </p:cNvSpPr>
          <p:nvPr/>
        </p:nvSpPr>
        <p:spPr bwMode="auto">
          <a:xfrm>
            <a:off x="1116013" y="2565400"/>
            <a:ext cx="184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uk-UA">
              <a:latin typeface="Cambria" pitchFamily="18" charset="0"/>
            </a:endParaRPr>
          </a:p>
          <a:p>
            <a:endParaRPr lang="uk-UA">
              <a:latin typeface="Cambria" pitchFamily="18" charset="0"/>
            </a:endParaRPr>
          </a:p>
          <a:p>
            <a:endParaRPr lang="uk-UA">
              <a:latin typeface="Cambria" pitchFamily="18" charset="0"/>
            </a:endParaRPr>
          </a:p>
          <a:p>
            <a:endParaRPr lang="ru-RU">
              <a:latin typeface="Cambria" pitchFamily="18" charset="0"/>
            </a:endParaRPr>
          </a:p>
        </p:txBody>
      </p:sp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" dur="2000"/>
                                        <p:tgtEl>
                                          <p:spTgt spid="15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Клінічні ознаки 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marL="0" indent="0">
              <a:buFont typeface="Wingdings 2" pitchFamily="18" charset="2"/>
              <a:buNone/>
            </a:pPr>
            <a:r>
              <a:rPr lang="uk-UA" sz="2700" b="1" dirty="0" smtClean="0">
                <a:solidFill>
                  <a:srgbClr val="FFF1CE"/>
                </a:solidFill>
              </a:rPr>
              <a:t>Розрізняють: </a:t>
            </a:r>
            <a:r>
              <a:rPr lang="uk-UA" sz="2700" b="1" dirty="0" smtClean="0">
                <a:solidFill>
                  <a:srgbClr val="F2F2F2"/>
                </a:solidFill>
              </a:rPr>
              <a:t>респіраторну і </a:t>
            </a:r>
            <a:r>
              <a:rPr lang="uk-UA" sz="2700" b="1" dirty="0" err="1" smtClean="0">
                <a:solidFill>
                  <a:srgbClr val="F2F2F2"/>
                </a:solidFill>
              </a:rPr>
              <a:t>генітальну</a:t>
            </a:r>
            <a:r>
              <a:rPr lang="uk-UA" sz="2700" b="1" dirty="0" smtClean="0">
                <a:solidFill>
                  <a:srgbClr val="F2F2F2"/>
                </a:solidFill>
              </a:rPr>
              <a:t> форми.</a:t>
            </a:r>
          </a:p>
          <a:p>
            <a:pPr marL="0" indent="0">
              <a:buFont typeface="Wingdings 2" pitchFamily="18" charset="2"/>
              <a:buNone/>
            </a:pPr>
            <a:endParaRPr lang="uk-UA" sz="2700" b="1" dirty="0" smtClean="0">
              <a:solidFill>
                <a:srgbClr val="61B6FF"/>
              </a:solidFill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uk-UA" sz="2700" b="1" u="sng" dirty="0" smtClean="0">
                <a:solidFill>
                  <a:schemeClr val="accent1"/>
                </a:solidFill>
              </a:rPr>
              <a:t>Респірато</a:t>
            </a:r>
            <a:r>
              <a:rPr lang="uk-UA" sz="2700" b="1" u="sng" dirty="0" smtClean="0">
                <a:solidFill>
                  <a:schemeClr val="accent1"/>
                </a:solidFill>
                <a:latin typeface="Arial" charset="0"/>
              </a:rPr>
              <a:t>р</a:t>
            </a:r>
            <a:r>
              <a:rPr lang="uk-UA" sz="2700" b="1" u="sng" dirty="0" smtClean="0">
                <a:solidFill>
                  <a:schemeClr val="accent1"/>
                </a:solidFill>
              </a:rPr>
              <a:t>на: </a:t>
            </a:r>
            <a:r>
              <a:rPr lang="uk-UA" sz="2700" b="1" dirty="0" smtClean="0">
                <a:solidFill>
                  <a:srgbClr val="F2F2F2"/>
                </a:solidFill>
              </a:rPr>
              <a:t>хворіє переважно молодняк віком 10–20-денногі віку. Перебіг хвороби гострий, </a:t>
            </a:r>
            <a:r>
              <a:rPr lang="uk-UA" sz="2700" b="1" dirty="0" err="1" smtClean="0">
                <a:solidFill>
                  <a:srgbClr val="F2F2F2"/>
                </a:solidFill>
              </a:rPr>
              <a:t>підгострий</a:t>
            </a:r>
            <a:r>
              <a:rPr lang="uk-UA" sz="2700" b="1" dirty="0" smtClean="0">
                <a:solidFill>
                  <a:srgbClr val="F2F2F2"/>
                </a:solidFill>
              </a:rPr>
              <a:t> та хронічний.</a:t>
            </a:r>
          </a:p>
          <a:p>
            <a:pPr marL="0" indent="0">
              <a:buFont typeface="Wingdings" pitchFamily="2" charset="2"/>
              <a:buChar char="Ø"/>
            </a:pPr>
            <a:endParaRPr lang="uk-UA" sz="2700" b="1" dirty="0" smtClean="0">
              <a:solidFill>
                <a:srgbClr val="F2F2F2"/>
              </a:solidFill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uk-UA" sz="2700" b="1" u="sng" dirty="0" err="1" smtClean="0">
                <a:solidFill>
                  <a:schemeClr val="accent1"/>
                </a:solidFill>
              </a:rPr>
              <a:t>Генітальна</a:t>
            </a:r>
            <a:r>
              <a:rPr lang="uk-UA" sz="2700" b="1" u="sng" dirty="0" smtClean="0">
                <a:solidFill>
                  <a:schemeClr val="accent1"/>
                </a:solidFill>
              </a:rPr>
              <a:t>: </a:t>
            </a:r>
            <a:r>
              <a:rPr lang="uk-UA" sz="2700" b="1" dirty="0" smtClean="0">
                <a:solidFill>
                  <a:srgbClr val="F2F2F2"/>
                </a:solidFill>
              </a:rPr>
              <a:t>короткочасне підвищення температури, зниження лактації, часте сечовиділення.</a:t>
            </a:r>
            <a:endParaRPr lang="ru-RU" sz="2700" b="1" dirty="0" smtClean="0">
              <a:solidFill>
                <a:srgbClr val="F2F2F2"/>
              </a:solidFill>
            </a:endParaRPr>
          </a:p>
        </p:txBody>
      </p:sp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Діагноз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 smtClean="0"/>
              <a:t>Установлюють на підставі клінічно-епізоотологічних даних, </a:t>
            </a:r>
            <a:r>
              <a:rPr lang="uk-UA" sz="2800" dirty="0" err="1" smtClean="0"/>
              <a:t>патоло-гоанатомічних</a:t>
            </a:r>
            <a:r>
              <a:rPr lang="uk-UA" sz="2800" dirty="0" smtClean="0"/>
              <a:t> змін і результатів лабораторних досліджень.</a:t>
            </a:r>
            <a:endParaRPr lang="ru-RU" sz="2800" dirty="0" smtClean="0"/>
          </a:p>
        </p:txBody>
      </p:sp>
      <p:pic>
        <p:nvPicPr>
          <p:cNvPr id="17411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3141663"/>
            <a:ext cx="4479925" cy="335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Диференційна діагностика ІРТ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graphicFrame>
        <p:nvGraphicFramePr>
          <p:cNvPr id="19485" name="Group 2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374194"/>
              </p:ext>
            </p:extLst>
          </p:nvPr>
        </p:nvGraphicFramePr>
        <p:xfrm>
          <a:off x="457200" y="1646238"/>
          <a:ext cx="8229600" cy="4175760"/>
        </p:xfrm>
        <a:graphic>
          <a:graphicData uri="http://schemas.openxmlformats.org/drawingml/2006/table">
            <a:tbl>
              <a:tblPr/>
              <a:tblGrid>
                <a:gridCol w="585788"/>
                <a:gridCol w="3241675"/>
                <a:gridCol w="44021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№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з/п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Назва захворювання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Ознаки, за якими відрізняють дане захворювання від ІРТ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1.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Злоякісна катаральна гарячка 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Проходить спорадично, при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ній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відсутні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контагіозність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,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спостерігається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характерне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ураження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очей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–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дифузний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кератит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фібринозний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ірит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2.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Чума ВРХ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Супроводжується високою контагіозністю та летальністю.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3.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Вірусна діарея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Головною клінічною ознакою є пронос, захворювання охоплює до 50 % стада.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4.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Кампілобактеріоз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mbria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itchFamily="18" charset="0"/>
                          <a:cs typeface="Arial" charset="0"/>
                        </a:rPr>
                        <a:t>У корів поряд з пустульозним вульвовагінітом спостерігаються аборти. Вирішальна роль при диференціації перелічених захворювань належить результатам лабораторних досліджень.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A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1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" dur="20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Лікування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 smtClean="0"/>
              <a:t>Проводять</a:t>
            </a:r>
            <a:r>
              <a:rPr lang="ru-RU" sz="2000" dirty="0" smtClean="0"/>
              <a:t> </a:t>
            </a:r>
            <a:r>
              <a:rPr lang="ru-RU" sz="2000" dirty="0" err="1" smtClean="0"/>
              <a:t>гіперімунною</a:t>
            </a:r>
            <a:r>
              <a:rPr lang="ru-RU" sz="2000" dirty="0" smtClean="0"/>
              <a:t> </a:t>
            </a:r>
            <a:r>
              <a:rPr lang="ru-RU" sz="2000" dirty="0" err="1" smtClean="0"/>
              <a:t>сироваткою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сироваткою</a:t>
            </a:r>
            <a:r>
              <a:rPr lang="ru-RU" sz="2000" dirty="0" smtClean="0"/>
              <a:t> </a:t>
            </a:r>
            <a:r>
              <a:rPr lang="ru-RU" sz="2000" dirty="0" err="1" smtClean="0"/>
              <a:t>реконвалесцентів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застосовують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аерозольно</a:t>
            </a:r>
            <a:r>
              <a:rPr lang="ru-RU" sz="2000" dirty="0" smtClean="0"/>
              <a:t> з </a:t>
            </a:r>
            <a:r>
              <a:rPr lang="ru-RU" sz="2000" dirty="0" err="1" smtClean="0"/>
              <a:t>розрахунку</a:t>
            </a:r>
            <a:r>
              <a:rPr lang="ru-RU" sz="2000" dirty="0" smtClean="0"/>
              <a:t> 10 мл/м³ </a:t>
            </a:r>
            <a:r>
              <a:rPr lang="ru-RU" sz="2000" dirty="0" err="1" smtClean="0"/>
              <a:t>приміщення</a:t>
            </a:r>
            <a:r>
              <a:rPr lang="ru-RU" sz="2000" dirty="0" smtClean="0"/>
              <a:t> разом з 10 % </a:t>
            </a:r>
            <a:r>
              <a:rPr lang="ru-RU" sz="2000" dirty="0" err="1" smtClean="0"/>
              <a:t>розчином</a:t>
            </a:r>
            <a:r>
              <a:rPr lang="ru-RU" sz="2000" dirty="0" smtClean="0"/>
              <a:t> стерильного </a:t>
            </a:r>
            <a:r>
              <a:rPr lang="ru-RU" sz="2000" dirty="0" err="1" smtClean="0"/>
              <a:t>гліцерину</a:t>
            </a:r>
            <a:r>
              <a:rPr lang="ru-RU" sz="2000" dirty="0" smtClean="0"/>
              <a:t> за </a:t>
            </a:r>
            <a:r>
              <a:rPr lang="ru-RU" sz="2000" dirty="0" err="1" smtClean="0"/>
              <a:t>допомогою</a:t>
            </a:r>
            <a:r>
              <a:rPr lang="ru-RU" sz="2000" dirty="0" smtClean="0"/>
              <a:t> </a:t>
            </a:r>
            <a:r>
              <a:rPr lang="ru-RU" sz="2000" dirty="0" err="1" smtClean="0"/>
              <a:t>апарата</a:t>
            </a:r>
            <a:r>
              <a:rPr lang="ru-RU" sz="2000" dirty="0" smtClean="0"/>
              <a:t> САГ-1 </a:t>
            </a:r>
            <a:r>
              <a:rPr lang="ru-RU" sz="2000" dirty="0" err="1" smtClean="0"/>
              <a:t>чи</a:t>
            </a:r>
            <a:r>
              <a:rPr lang="ru-RU" sz="2000" dirty="0" smtClean="0"/>
              <a:t> САГ-2. </a:t>
            </a:r>
            <a:r>
              <a:rPr lang="ru-RU" sz="2000" dirty="0" err="1" smtClean="0"/>
              <a:t>Сироватки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застосовують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підшкірно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внутрішньом’язово</a:t>
            </a:r>
            <a:r>
              <a:rPr lang="ru-RU" sz="2000" dirty="0" smtClean="0"/>
              <a:t> з </a:t>
            </a:r>
            <a:r>
              <a:rPr lang="ru-RU" sz="2000" dirty="0" err="1" smtClean="0"/>
              <a:t>розрахунку</a:t>
            </a:r>
            <a:r>
              <a:rPr lang="ru-RU" sz="2000" dirty="0" smtClean="0"/>
              <a:t> 2 мл на 1 кг </a:t>
            </a:r>
            <a:r>
              <a:rPr lang="ru-RU" sz="2000" dirty="0" err="1" smtClean="0"/>
              <a:t>маси</a:t>
            </a:r>
            <a:r>
              <a:rPr lang="ru-RU" sz="2000" dirty="0" smtClean="0"/>
              <a:t>. </a:t>
            </a:r>
            <a:r>
              <a:rPr lang="ru-RU" sz="2000" dirty="0" err="1" smtClean="0"/>
              <a:t>Рекомендуються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аерозолі</a:t>
            </a:r>
            <a:r>
              <a:rPr lang="ru-RU" sz="2000" dirty="0" smtClean="0"/>
              <a:t> тимолу, 40 % </a:t>
            </a:r>
            <a:r>
              <a:rPr lang="ru-RU" sz="2000" dirty="0" err="1" smtClean="0"/>
              <a:t>розчину</a:t>
            </a:r>
            <a:r>
              <a:rPr lang="ru-RU" sz="2000" dirty="0" smtClean="0"/>
              <a:t> </a:t>
            </a:r>
            <a:r>
              <a:rPr lang="ru-RU" sz="2000" dirty="0" err="1" smtClean="0"/>
              <a:t>молочної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кислоти</a:t>
            </a:r>
            <a:r>
              <a:rPr lang="ru-RU" sz="2000" dirty="0" smtClean="0"/>
              <a:t>, йоду, </a:t>
            </a:r>
            <a:r>
              <a:rPr lang="ru-RU" sz="2000" dirty="0" err="1" smtClean="0"/>
              <a:t>хлорскипидару</a:t>
            </a:r>
            <a:r>
              <a:rPr lang="ru-RU" sz="2000" dirty="0" smtClean="0"/>
              <a:t>. </a:t>
            </a:r>
            <a:r>
              <a:rPr lang="ru-RU" sz="2000" dirty="0" err="1" smtClean="0"/>
              <a:t>Використовують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відхаркувальні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загальнозмінцювальні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засоби</a:t>
            </a:r>
            <a:r>
              <a:rPr lang="ru-RU" sz="2000" dirty="0" smtClean="0"/>
              <a:t>.</a:t>
            </a:r>
          </a:p>
        </p:txBody>
      </p:sp>
      <p:pic>
        <p:nvPicPr>
          <p:cNvPr id="20483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4210050"/>
            <a:ext cx="2449512" cy="227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4663" y="4191000"/>
            <a:ext cx="3240087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Лабораторна діагностика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ru-RU" sz="3400" dirty="0" err="1" smtClean="0"/>
              <a:t>Зажиттєвої</a:t>
            </a:r>
            <a:r>
              <a:rPr lang="ru-RU" sz="3400" dirty="0" smtClean="0"/>
              <a:t>: </a:t>
            </a:r>
            <a:r>
              <a:rPr lang="ru-RU" dirty="0"/>
              <a:t>діагностики направляють </a:t>
            </a:r>
            <a:r>
              <a:rPr lang="ru-RU" dirty="0" smtClean="0"/>
              <a:t>серозні </a:t>
            </a:r>
            <a:r>
              <a:rPr lang="ru-RU" dirty="0"/>
              <a:t>витікання з носа, зскрібки зі слизових оболонок носової </a:t>
            </a:r>
            <a:r>
              <a:rPr lang="ru-RU" dirty="0" smtClean="0"/>
              <a:t>порожнини</a:t>
            </a:r>
            <a:r>
              <a:rPr lang="ru-RU" dirty="0"/>
              <a:t>, піхви, препуція, які відбирають від хворих тварин у період </a:t>
            </a:r>
            <a:r>
              <a:rPr lang="ru-RU" dirty="0" smtClean="0"/>
              <a:t>максимального </a:t>
            </a:r>
            <a:r>
              <a:rPr lang="ru-RU" dirty="0"/>
              <a:t>прояву клінічних ознак. Для посмертної </a:t>
            </a:r>
            <a:r>
              <a:rPr lang="ru-RU" dirty="0" smtClean="0"/>
              <a:t>діагностики</a:t>
            </a:r>
            <a:r>
              <a:rPr lang="ru-RU" dirty="0"/>
              <a:t> </a:t>
            </a:r>
            <a:r>
              <a:rPr lang="ru-RU" dirty="0" smtClean="0"/>
              <a:t>при </a:t>
            </a:r>
            <a:r>
              <a:rPr lang="ru-RU" dirty="0"/>
              <a:t>вимушеному або діагностичному забої тварин не пізніше </a:t>
            </a:r>
            <a:r>
              <a:rPr lang="ru-RU" dirty="0" smtClean="0"/>
              <a:t>ніж</a:t>
            </a:r>
            <a:r>
              <a:rPr lang="ru-RU" dirty="0"/>
              <a:t> </a:t>
            </a:r>
            <a:r>
              <a:rPr lang="ru-RU" dirty="0" smtClean="0"/>
              <a:t>через </a:t>
            </a:r>
            <a:r>
              <a:rPr lang="ru-RU" dirty="0"/>
              <a:t>2 год беруть зскрібки або відбитки зі слизової оболонки </a:t>
            </a:r>
            <a:r>
              <a:rPr lang="ru-RU" dirty="0" smtClean="0"/>
              <a:t>носа, гортані</a:t>
            </a:r>
            <a:r>
              <a:rPr lang="ru-RU" dirty="0"/>
              <a:t>, трахеї, вульви, сечового міхура, а також невеличкі  </a:t>
            </a:r>
            <a:r>
              <a:rPr lang="ru-RU" dirty="0" smtClean="0"/>
              <a:t>(</a:t>
            </a:r>
            <a:r>
              <a:rPr lang="ru-RU" dirty="0"/>
              <a:t>5 × 5 </a:t>
            </a:r>
            <a:r>
              <a:rPr lang="ru-RU" dirty="0" smtClean="0"/>
              <a:t>см) шматочки </a:t>
            </a:r>
            <a:r>
              <a:rPr lang="ru-RU" dirty="0"/>
              <a:t>легень, печінки, нирок, </a:t>
            </a:r>
            <a:r>
              <a:rPr lang="ru-RU" dirty="0" smtClean="0"/>
              <a:t>селезінки, лімфовузлів</a:t>
            </a:r>
            <a:r>
              <a:rPr lang="ru-RU" dirty="0"/>
              <a:t>, </a:t>
            </a:r>
            <a:r>
              <a:rPr lang="ru-RU" dirty="0" smtClean="0"/>
              <a:t>мигдаликів </a:t>
            </a:r>
            <a:r>
              <a:rPr lang="ru-RU" dirty="0"/>
              <a:t>та уражених ділянок кишок. Від абортованих плодів </a:t>
            </a:r>
            <a:r>
              <a:rPr lang="ru-RU" dirty="0" smtClean="0"/>
              <a:t>надсилають </a:t>
            </a:r>
            <a:r>
              <a:rPr lang="ru-RU" dirty="0"/>
              <a:t>шматочки печінки, легень, нирок, селезінки, черевну й </a:t>
            </a:r>
            <a:r>
              <a:rPr lang="ru-RU" dirty="0" smtClean="0"/>
              <a:t>грудну </a:t>
            </a:r>
            <a:r>
              <a:rPr lang="ru-RU" dirty="0"/>
              <a:t>рідину, від </a:t>
            </a:r>
            <a:r>
              <a:rPr lang="ru-RU" dirty="0" err="1"/>
              <a:t>корів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dirty="0"/>
              <a:t>шматочки плаценти і котиледонів матки.</a:t>
            </a:r>
          </a:p>
        </p:txBody>
      </p:sp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Профілактака</a:t>
            </a:r>
            <a:endParaRPr lang="ru-RU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smtClean="0"/>
              <a:t>Залежно від виробничої спрямованості господарства включають: заходи профілактики інфекційного ринотрахеїту в товарних та фермерських господарствах; заходи профілактики на племінних підприємствах; заходи щодо ліквідації інфекційного ринотрахеїту ВРХ в товарних, племінних та фермерських господарствах; заходи щодо ліквідації інфекційного ринотрахеїту на племінних підприємствах.</a:t>
            </a:r>
          </a:p>
        </p:txBody>
      </p:sp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294</TotalTime>
  <Words>477</Words>
  <Application>Microsoft Office PowerPoint</Application>
  <PresentationFormat>Экран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Литейная</vt:lpstr>
      <vt:lpstr>ІНФЕКЦІЙНИЙ РИНОТРАХЕЇТ (ІРТ)</vt:lpstr>
      <vt:lpstr>Що таке ІРТ?</vt:lpstr>
      <vt:lpstr>Характеристика збудника ІРТ</vt:lpstr>
      <vt:lpstr>Клінічні ознаки </vt:lpstr>
      <vt:lpstr>Діагноз</vt:lpstr>
      <vt:lpstr>Диференційна діагностика ІРТ</vt:lpstr>
      <vt:lpstr>Лікування</vt:lpstr>
      <vt:lpstr>Лабораторна діагностика</vt:lpstr>
      <vt:lpstr>Профілактака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ІНФЕКЦІЙНИЙ РИНОТРАХЕЇТ (ірт)</dc:title>
  <dc:creator>Анатолий</dc:creator>
  <cp:lastModifiedBy>Tanya</cp:lastModifiedBy>
  <cp:revision>27</cp:revision>
  <dcterms:created xsi:type="dcterms:W3CDTF">2014-02-25T21:14:09Z</dcterms:created>
  <dcterms:modified xsi:type="dcterms:W3CDTF">2017-02-08T08:10:47Z</dcterms:modified>
</cp:coreProperties>
</file>