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DBEFB-C652-4996-AED9-8860E3EFC624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8988-42DD-41D3-BC65-2240E11216D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E5C0E-B337-4592-ACF2-FA82DC791F9E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30E2C-86DB-421C-836E-12DFC1C0D3C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6AC03-DCA5-49F8-9F36-AD29856093DF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08BC-9559-459C-B5EB-A555E563316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BF3E-7346-43A3-B129-BF3A6C8215C7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E1EBF-801B-4848-9C42-2D6D63EE7E5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459AA-33AD-49F8-B15F-EF6A6244E539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2CCE2-B78B-4BDA-95F0-2AA9A436387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6B222-786E-4A03-B433-7833E6767C39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7FCF2-8842-492C-9DE0-4D71DF5EC11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BFA9-3329-4C1E-998B-BAA03FFD6120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8674-ACD1-46E7-8A47-298C1F2A7EC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18AFB-6B13-4106-88CD-66695D55176B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13E7-4463-4C8F-BE75-C5A93706D4E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51949-BAA7-40DB-9A85-402E34B3E670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83E60-E1C3-4FE5-929C-A8BD61B71C9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122EC-DE19-4CB8-882D-7E3432587A64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45740-6B8D-4A2F-9B7A-304F53A5D6D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2AB68-E7FA-4D17-AB2B-B9ACFD4D9BC7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AA554-C424-4BE3-AC5E-4AAA862F53F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03BE82-01BF-4A95-A88C-4E95288D6CFC}" type="datetimeFigureOut">
              <a:rPr lang="uk-UA"/>
              <a:pPr>
                <a:defRPr/>
              </a:pPr>
              <a:t>10.01.2017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22EB04-F80A-4CEF-B9FB-02DE3BE4136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41067048_grass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0" y="0"/>
            <a:ext cx="917787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2735" y="16737"/>
            <a:ext cx="777240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Анаеробна дизентерія молодняку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C:\Users\1\Desktop\184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902261">
            <a:off x="239713" y="3646488"/>
            <a:ext cx="4238625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C:\Users\1\Desktop\11_864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rot="682187">
            <a:off x="5066554" y="3641025"/>
            <a:ext cx="3759640" cy="27170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 descr="C:\Users\1\Desktop\327630_2012112322540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9913" y="1557338"/>
            <a:ext cx="3214687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nebo (3)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2946" y="-4763"/>
            <a:ext cx="9176241" cy="68580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16199" y="3288755"/>
            <a:ext cx="3456383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437516" y="479990"/>
            <a:ext cx="3701152" cy="29731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650299" y="3864629"/>
            <a:ext cx="3627989" cy="24173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5580063" cy="2305050"/>
          </a:xfrm>
          <a:solidFill>
            <a:schemeClr val="bg1"/>
          </a:solidFill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 поросят розвивається </a:t>
            </a:r>
          </a:p>
          <a:p>
            <a:pPr marL="0" indent="0">
              <a:buFont typeface="Arial" charset="0"/>
              <a:buNone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пронос, іноді бульбашковий</a:t>
            </a:r>
          </a:p>
          <a:p>
            <a:pPr marL="0" indent="0">
              <a:buFont typeface="Arial" charset="0"/>
              <a:buNone/>
            </a:pPr>
            <a:r>
              <a:rPr lang="ru-RU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але кров у фекаліях буває рідко, тварина пригнічена</a:t>
            </a: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  <a:endParaRPr lang="ru-RU" b="1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nebo (3)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33536" y="-1"/>
            <a:ext cx="9176241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79512" y="836712"/>
            <a:ext cx="4643438" cy="3081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 телят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спостерігається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кривавий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пронос,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фекалії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з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бульбашками</a:t>
            </a:r>
            <a:endParaRPr lang="ru-RU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газу,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синюшність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слизових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оболонок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іноді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судоми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паралічі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кінцівок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685168" y="733075"/>
            <a:ext cx="4345664" cy="5293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ublic\Documents\Ветеринарія\фото\22.pn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4288" y="-4763"/>
            <a:ext cx="9144001" cy="68580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744789" y="404664"/>
            <a:ext cx="76258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Захворюваність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 </a:t>
            </a:r>
            <a:endParaRPr lang="ru-RU" sz="5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становить 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5 – 10 %, </a:t>
            </a:r>
            <a:endParaRPr lang="ru-RU" sz="5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anose="03010101010201010101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летальність</a:t>
            </a:r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 – </a:t>
            </a:r>
            <a:r>
              <a:rPr lang="ru-RU" sz="5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близько</a:t>
            </a: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anose="03010101010201010101" pitchFamily="66" charset="0"/>
                <a:cs typeface="+mn-cs"/>
              </a:rPr>
              <a:t> 100%</a:t>
            </a:r>
            <a:endParaRPr lang="uk-UA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Documents\Ветеринарія\фото\31705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1918" y="0"/>
            <a:ext cx="918102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08720"/>
            <a:ext cx="7344816" cy="5688632"/>
          </a:xfrm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телят старшого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віку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хвороба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може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супроводжуватись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ознаками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метеоризму,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тонічних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судом,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плавальних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рухів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кривавого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проносу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8" name="Picture 2" descr="C:\Users\Public\Documents\Ветеринарія\фото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26662" y="0"/>
            <a:ext cx="9170662" cy="6858000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464738" y="116632"/>
            <a:ext cx="826482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Патолого-анатомічні </a:t>
            </a:r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зміни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07963" y="1230313"/>
            <a:ext cx="3787775" cy="35394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solidFill>
                  <a:srgbClr val="2159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Виявляють у тонкому відділі кишок:</a:t>
            </a:r>
          </a:p>
          <a:p>
            <a:r>
              <a:rPr lang="uk-UA" sz="2800" b="1" dirty="0">
                <a:solidFill>
                  <a:srgbClr val="2159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геморагічне запалення слизової оболонки кишок і сичуга, поодинокі або множинні виразки, некротичні </a:t>
            </a:r>
            <a:r>
              <a:rPr lang="uk-UA" sz="2800" b="1" dirty="0" smtClean="0">
                <a:solidFill>
                  <a:srgbClr val="2159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осередки</a:t>
            </a:r>
            <a:endParaRPr lang="uk-UA" sz="2800" b="1" dirty="0">
              <a:solidFill>
                <a:srgbClr val="215968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 descr="C:\Users\Public\Documents\Ветеринарія\фото\451.pn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 rot="21041246">
            <a:off x="6424098" y="4287924"/>
            <a:ext cx="2749812" cy="25935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 descr="C:\Users\1\Desktop\klinika\Практика 2\P105137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001759" y="3292732"/>
            <a:ext cx="2594794" cy="19693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 descr="C:\Users\1\Desktop\00.pn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369960" y="915145"/>
            <a:ext cx="3498225" cy="22958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4" name="Picture 2" descr="C:\Users\Public\Documents\Ветеринарія\фото\41067048_gra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4288" y="-6386"/>
            <a:ext cx="9144001" cy="6853274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84818" y="116632"/>
            <a:ext cx="797436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Лабораторна діагностика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850" y="1412875"/>
            <a:ext cx="8135938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 лабораторію для дослідження відправляють цілий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свіжий труп або перев’язаний з обох кінців відрізок ураженої тонкої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кишки з вмістом, а також шматочки печінки, селезінки й нирки,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брижові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лімфовузли, трубчасту кістку, перитонеальний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ексудат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2" name="Picture 2" descr="C:\Users\Public\Documents\Ветеринарія\фото\windows_vista_28-358_640x4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138" y="33148"/>
            <a:ext cx="9176050" cy="6864036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404665"/>
            <a:ext cx="4139951" cy="600164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Патологічний</a:t>
            </a: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матеріал</a:t>
            </a: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доставляють</a:t>
            </a: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не </a:t>
            </a:r>
            <a:r>
              <a:rPr lang="ru-RU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пізніше</a:t>
            </a: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ніж</a:t>
            </a: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через 4 год 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моменту </a:t>
            </a:r>
            <a:r>
              <a:rPr lang="ru-RU" sz="4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загибелі</a:t>
            </a:r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тварин</a:t>
            </a:r>
            <a:endParaRPr lang="uk-UA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50" name="Picture 2" descr="C:\Users\1\Pictures\ФОТО3\klinika\Практика 2\P105136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993479" y="1474040"/>
            <a:ext cx="5150521" cy="38628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218" name="Picture 2" descr="C:\Users\Public\Documents\Ветеринарія\фото\101790568_11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41932" y="-28006"/>
            <a:ext cx="9185932" cy="6886006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692150"/>
            <a:ext cx="4284663" cy="48320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Діагноз</a:t>
            </a:r>
          </a:p>
          <a:p>
            <a:pPr algn="ctr"/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ґрунтується на </a:t>
            </a:r>
          </a:p>
          <a:p>
            <a:pPr algn="ctr"/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епізоотологічн</a:t>
            </a: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</a:t>
            </a: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х даних, </a:t>
            </a:r>
          </a:p>
          <a:p>
            <a:pPr algn="ctr"/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аналізі клінічних</a:t>
            </a:r>
          </a:p>
          <a:p>
            <a:pPr algn="ctr"/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ознак хвороби,</a:t>
            </a:r>
          </a:p>
          <a:p>
            <a:pPr algn="ctr"/>
            <a:r>
              <a:rPr lang="uk-U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Патолого-анатомічних </a:t>
            </a: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змін, </a:t>
            </a:r>
          </a:p>
          <a:p>
            <a:pPr algn="ctr"/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результатах бактеріологічних</a:t>
            </a:r>
          </a:p>
          <a:p>
            <a:pPr algn="ctr"/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та токсикологічних досліджень</a:t>
            </a:r>
          </a:p>
        </p:txBody>
      </p:sp>
      <p:pic>
        <p:nvPicPr>
          <p:cNvPr id="1026" name="Picture 2" descr="C:\Users\Public\Documents\Ветеринарія\фото\55.pn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358843" y="1419978"/>
            <a:ext cx="4778145" cy="37195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6" name="Picture 2" descr="C:\Users\Public\Documents\Ветеринарія\фото\0_8b389_b3fef57f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0" y="-29517"/>
            <a:ext cx="9144000" cy="6887517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57050" y="2462"/>
            <a:ext cx="878695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Диференціальна діагностика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63538" y="2033588"/>
            <a:ext cx="4554537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7030A0"/>
                </a:solidFill>
                <a:latin typeface="Calibri" pitchFamily="34" charset="0"/>
              </a:rPr>
              <a:t>К о л і б а к т е р і о з</a:t>
            </a:r>
            <a:endParaRPr lang="uk-UA" sz="36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61950" y="2986088"/>
            <a:ext cx="5002213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7030A0"/>
                </a:solidFill>
                <a:latin typeface="Calibri" pitchFamily="34" charset="0"/>
              </a:rPr>
              <a:t>Са л ь м о н е л ь о з</a:t>
            </a:r>
            <a:endParaRPr lang="uk-UA" sz="3600" b="1">
              <a:solidFill>
                <a:srgbClr val="7030A0"/>
              </a:solidFill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57188" y="4162425"/>
            <a:ext cx="5151437" cy="1739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Calibri" pitchFamily="34" charset="0"/>
              </a:rPr>
              <a:t>А д е н о </a:t>
            </a:r>
            <a:r>
              <a:rPr lang="ru-RU" sz="3600" b="1" dirty="0" smtClean="0">
                <a:solidFill>
                  <a:srgbClr val="7030A0"/>
                </a:solidFill>
                <a:latin typeface="Calibri" pitchFamily="34" charset="0"/>
              </a:rPr>
              <a:t>– і </a:t>
            </a: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Calibri" pitchFamily="34" charset="0"/>
              </a:rPr>
              <a:t>к о р о н а в і р у с н і </a:t>
            </a:r>
            <a:r>
              <a:rPr lang="ru-RU" sz="3600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Calibri" pitchFamily="34" charset="0"/>
              </a:rPr>
              <a:t>і</a:t>
            </a:r>
            <a:r>
              <a:rPr lang="ru-RU" sz="3600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Calibri" pitchFamily="34" charset="0"/>
              </a:rPr>
              <a:t>н ф е к ц </a:t>
            </a:r>
            <a:r>
              <a:rPr lang="ru-RU" sz="3600" b="1" dirty="0" err="1">
                <a:solidFill>
                  <a:srgbClr val="7030A0"/>
                </a:solidFill>
                <a:latin typeface="Calibri" pitchFamily="34" charset="0"/>
              </a:rPr>
              <a:t>ії</a:t>
            </a:r>
            <a:endParaRPr lang="uk-UA" sz="3600" b="1" dirty="0">
              <a:latin typeface="Calibri" pitchFamily="34" charset="0"/>
            </a:endParaRPr>
          </a:p>
          <a:p>
            <a:endParaRPr lang="ru-RU" sz="3600" dirty="0">
              <a:latin typeface="Calibri" pitchFamily="34" charset="0"/>
            </a:endParaRPr>
          </a:p>
        </p:txBody>
      </p:sp>
      <p:pic>
        <p:nvPicPr>
          <p:cNvPr id="3074" name="Picture 2" descr="C:\Users\1\Pictures\ФОТО3\klinika\Практика 2\P105136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514900" y="1780601"/>
            <a:ext cx="3443659" cy="45915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Public\Documents\Ветеринарія\фото\9452.pn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1486280">
            <a:off x="-682183" y="-1476662"/>
            <a:ext cx="10609638" cy="95198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916238" y="333375"/>
            <a:ext cx="3467100" cy="1106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Лікування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47813" y="2781300"/>
            <a:ext cx="6408737" cy="3046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Застосовують антитоксичну сироватку проти анаеробної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дизентерії ягнят та інфекційної ентеротоксемії овець, яку вводять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підшкірно в дозі 200 – 400 АО двічі на </a:t>
            </a:r>
            <a:r>
              <a:rPr lang="uk-UA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день</a:t>
            </a:r>
            <a:endParaRPr lang="uk-UA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Поставте</a:t>
            </a:r>
            <a:r>
              <a:rPr lang="ru-RU" dirty="0" smtClean="0"/>
              <a:t> бистро борщ </a:t>
            </a:r>
            <a:r>
              <a:rPr lang="ru-RU" dirty="0" err="1" smtClean="0"/>
              <a:t>грыть</a:t>
            </a:r>
            <a:r>
              <a:rPr lang="ru-RU" dirty="0" smtClean="0"/>
              <a:t> </a:t>
            </a:r>
            <a:r>
              <a:rPr lang="ru-RU" dirty="0" err="1" smtClean="0"/>
              <a:t>бо</a:t>
            </a:r>
            <a:r>
              <a:rPr lang="ru-RU" dirty="0" smtClean="0"/>
              <a:t> папа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йде</a:t>
            </a:r>
            <a:r>
              <a:rPr lang="ru-RU" dirty="0" smtClean="0"/>
              <a:t> </a:t>
            </a:r>
            <a:r>
              <a:rPr lang="ru-RU" dirty="0" err="1" smtClean="0"/>
              <a:t>ъсти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ииииииииипррппи</a:t>
            </a:r>
            <a:endParaRPr lang="ru-RU" dirty="0" smtClean="0"/>
          </a:p>
        </p:txBody>
      </p:sp>
      <p:pic>
        <p:nvPicPr>
          <p:cNvPr id="2050" name="Picture 2" descr="C:\Users\1\Desktop\6w01 (2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4287" y="77787"/>
            <a:ext cx="9144001" cy="6858001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68313" y="476250"/>
            <a:ext cx="8496300" cy="2282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Calibri" pitchFamily="34" charset="0"/>
              </a:rPr>
              <a:t>Анаеробна дизентерія молодняку</a:t>
            </a:r>
            <a:endParaRPr lang="uk-UA" sz="2400" b="1" dirty="0">
              <a:solidFill>
                <a:srgbClr val="FF0000"/>
              </a:solidFill>
            </a:endParaRPr>
          </a:p>
          <a:p>
            <a:pPr algn="ctr"/>
            <a:r>
              <a:rPr lang="uk-UA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Dysenteria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anaerobica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agnorum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suum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bovum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et </a:t>
            </a:r>
            <a:r>
              <a:rPr lang="en-US" sz="2400" b="1" dirty="0" err="1">
                <a:solidFill>
                  <a:srgbClr val="002060"/>
                </a:solidFill>
                <a:latin typeface="Calibri" pitchFamily="34" charset="0"/>
              </a:rPr>
              <a:t>caprarum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) 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— </a:t>
            </a:r>
            <a:r>
              <a:rPr lang="uk-UA" sz="2400" b="1" dirty="0">
                <a:solidFill>
                  <a:srgbClr val="002060"/>
                </a:solidFill>
                <a:latin typeface="Calibri" pitchFamily="34" charset="0"/>
              </a:rPr>
              <a:t>гостра інфекційна хвороба новонароджених ягнят, поросят, телят і козенят, що характеризується загальною інтоксикацією, діареєю, геморагічним запаленням кишок та</a:t>
            </a:r>
            <a:r>
              <a:rPr lang="uk-UA" sz="2400" b="1" dirty="0">
                <a:solidFill>
                  <a:srgbClr val="002060"/>
                </a:solidFill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Calibri" pitchFamily="34" charset="0"/>
              </a:rPr>
              <a:t>високою летальністю.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194" name="Picture 2" descr="C:\Users\Public\Documents\Ветеринарія\фото\101790568_11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80528" y="5439"/>
            <a:ext cx="9324528" cy="6886006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0" y="981075"/>
            <a:ext cx="4751388" cy="435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 err="1">
                <a:solidFill>
                  <a:srgbClr val="002060"/>
                </a:solidFill>
                <a:latin typeface="Calibri" pitchFamily="34" charset="0"/>
              </a:rPr>
              <a:t>Проводять</a:t>
            </a:r>
            <a:r>
              <a:rPr lang="ru-RU" sz="40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Calibri" pitchFamily="34" charset="0"/>
              </a:rPr>
              <a:t>вітамінотерапію</a:t>
            </a:r>
            <a:r>
              <a:rPr lang="ru-RU" sz="40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Calibri" pitchFamily="34" charset="0"/>
              </a:rPr>
              <a:t>симптоматичне</a:t>
            </a:r>
            <a:r>
              <a:rPr lang="ru-RU" sz="40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Calibri" pitchFamily="34" charset="0"/>
              </a:rPr>
              <a:t>лікування</a:t>
            </a:r>
            <a:r>
              <a:rPr lang="ru-RU" sz="4000" b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ru-RU" sz="4000" b="1" dirty="0" err="1">
                <a:solidFill>
                  <a:srgbClr val="002060"/>
                </a:solidFill>
                <a:latin typeface="Calibri" pitchFamily="34" charset="0"/>
              </a:rPr>
              <a:t>застосовують</a:t>
            </a:r>
            <a:r>
              <a:rPr lang="ru-RU" sz="40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Calibri" pitchFamily="34" charset="0"/>
              </a:rPr>
              <a:t>тонізуючі</a:t>
            </a:r>
            <a:r>
              <a:rPr lang="ru-RU" sz="4000" b="1" dirty="0">
                <a:solidFill>
                  <a:srgbClr val="002060"/>
                </a:solidFill>
                <a:latin typeface="Calibri" pitchFamily="34" charset="0"/>
              </a:rPr>
              <a:t> та </a:t>
            </a:r>
            <a:r>
              <a:rPr lang="ru-RU" sz="4000" b="1" dirty="0" err="1">
                <a:solidFill>
                  <a:srgbClr val="002060"/>
                </a:solidFill>
                <a:latin typeface="Calibri" pitchFamily="34" charset="0"/>
              </a:rPr>
              <a:t>серцеві</a:t>
            </a:r>
            <a:r>
              <a:rPr lang="ru-RU" sz="40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latin typeface="Calibri" pitchFamily="34" charset="0"/>
              </a:rPr>
              <a:t>засоби</a:t>
            </a:r>
            <a:endParaRPr lang="uk-UA" sz="40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9218" name="Picture 2" descr="C:\Users\Public\Documents\Ветеринарія\фото\2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528763"/>
            <a:ext cx="4602163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8" name="Picture 2" descr="C:\Users\Public\Documents\Ветеринарія\фото\nebo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6863" y="-4763"/>
            <a:ext cx="9137467" cy="6858001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275856" y="136282"/>
            <a:ext cx="3168352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Імунітет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79388" y="1700213"/>
            <a:ext cx="4572000" cy="40318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Для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створення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у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новонародженого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молодняку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пасивного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імунітету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проводять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вакцинацію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кітних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вівцематок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тільних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корів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супоросних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свиноматок</a:t>
            </a:r>
            <a:endParaRPr 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716463" y="1268413"/>
            <a:ext cx="4572000" cy="35394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Ягнят імунізують також антитоксичною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сироваткою проти анаеробної дизентерії ягнят та інфекційної ентеротоксемії </a:t>
            </a:r>
            <a:r>
              <a:rPr lang="uk-UA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овець</a:t>
            </a:r>
            <a:endParaRPr 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ublic\Documents\Ветеринарія\фото\41067048_gra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9423" y="220502"/>
            <a:ext cx="8867069" cy="6414643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8256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Профілактика та заходи 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боротьби</a:t>
            </a:r>
            <a:endParaRPr lang="uk-UA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388" y="836613"/>
            <a:ext cx="4968875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Включають проведення загальних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заходів із забезпечення повноцінної годівлі вагітних маток 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новонароджених тварин, очищення й санації родильних приміщень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та профілакторію, створення оптимального мікроклімату для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молодняку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dirty="0">
              <a:latin typeface="+mn-lt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911302" y="1031684"/>
            <a:ext cx="4225363" cy="25413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989027" y="3796593"/>
            <a:ext cx="4149904" cy="26340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6" name="Picture 2" descr="C:\Users\Public\Documents\Ветеринарія\фото\41067048_gra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4288" y="-4763"/>
            <a:ext cx="9170586" cy="6858001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932363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Чітко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контролюють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виконання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щодо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своєчасного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(не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пізніше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ніж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через 2 год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після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народження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давання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молозива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новонародженим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телятам</a:t>
            </a:r>
            <a:endParaRPr lang="uk-UA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572000" y="3542916"/>
            <a:ext cx="4572000" cy="30982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580028" y="135213"/>
            <a:ext cx="4563972" cy="31382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0" name="Picture 2" descr="C:\Users\Public\Documents\Ветеринарія\фото\41067048_gra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20403" y="222662"/>
            <a:ext cx="8935095" cy="6412676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39750" y="908050"/>
            <a:ext cx="8135938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 приміщенні систематично проводять очищення та дезінфекцію, поліпшують умови утримання тварин. Для дезінфекції застосовують розчин хлорного вапна, що містить 5 % активного хлору,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10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% гарячого розчину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їдкого натру (дворазово з інтервалом 1 год),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15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% гарячий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розчин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сірчано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-карболової суміші (триразово з інтервалом 1 год), </a:t>
            </a:r>
            <a:r>
              <a:rPr lang="uk-UA" sz="2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10 </a:t>
            </a:r>
            <a:r>
              <a:rPr lang="uk-UA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% підігрітий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розчин хлориду йоду (дворазово з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інтервалом 30 хв). Гній спалюють.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windows_vista_28-358_640x4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4288" y="-7967"/>
            <a:ext cx="9144001" cy="6842155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043608" y="476672"/>
            <a:ext cx="741682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Історична довідка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184650" y="2133600"/>
            <a:ext cx="4908550" cy="1800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dirty="0" err="1">
                <a:solidFill>
                  <a:srgbClr val="0070C0"/>
                </a:solidFill>
                <a:latin typeface="Calibri" pitchFamily="34" charset="0"/>
              </a:rPr>
              <a:t>Деллінг</a:t>
            </a:r>
            <a:r>
              <a:rPr lang="uk-UA" sz="2800" b="1" dirty="0">
                <a:solidFill>
                  <a:srgbClr val="0070C0"/>
                </a:solidFill>
                <a:latin typeface="Calibri" pitchFamily="34" charset="0"/>
              </a:rPr>
              <a:t> і </a:t>
            </a:r>
            <a:r>
              <a:rPr lang="uk-UA" sz="2800" b="1" dirty="0" err="1">
                <a:solidFill>
                  <a:srgbClr val="0070C0"/>
                </a:solidFill>
                <a:latin typeface="Calibri" pitchFamily="34" charset="0"/>
              </a:rPr>
              <a:t>Гайгер</a:t>
            </a:r>
            <a:endParaRPr lang="uk-UA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uk-UA" sz="2800" b="1" dirty="0" smtClean="0">
                <a:solidFill>
                  <a:srgbClr val="0070C0"/>
                </a:solidFill>
                <a:latin typeface="Calibri" pitchFamily="34" charset="0"/>
              </a:rPr>
              <a:t>з’ясували </a:t>
            </a:r>
            <a:r>
              <a:rPr lang="uk-UA" sz="2800" b="1" dirty="0">
                <a:solidFill>
                  <a:srgbClr val="0070C0"/>
                </a:solidFill>
                <a:latin typeface="Calibri" pitchFamily="34" charset="0"/>
              </a:rPr>
              <a:t>(1923) етіологію хвороби і дали їй назву.</a:t>
            </a:r>
          </a:p>
          <a:p>
            <a:pPr algn="ctr"/>
            <a:endParaRPr lang="uk-UA" sz="28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24621" y="1484784"/>
            <a:ext cx="3859629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8" name="Picture 2" descr="C:\Users\1\Desktop\0_8b389_b3fef57f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4288" y="-4763"/>
            <a:ext cx="9136927" cy="6890677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333375"/>
            <a:ext cx="5292725" cy="452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  <a:latin typeface="+mn-lt"/>
                <a:cs typeface="+mn-cs"/>
              </a:rPr>
              <a:t>Збудник хвороби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Clostridium </a:t>
            </a:r>
            <a:r>
              <a:rPr lang="uk-UA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perfringens</a:t>
            </a:r>
            <a:r>
              <a:rPr lang="uk-UA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dirty="0">
              <a:solidFill>
                <a:srgbClr val="C0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err="1">
                <a:solidFill>
                  <a:srgbClr val="C00000"/>
                </a:solidFill>
                <a:latin typeface="+mn-lt"/>
                <a:cs typeface="+mn-cs"/>
              </a:rPr>
              <a:t>Клостридії</a:t>
            </a:r>
            <a:r>
              <a:rPr lang="uk-UA" sz="2400" b="1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uk-UA" sz="2400" b="1" dirty="0" smtClean="0">
                <a:solidFill>
                  <a:srgbClr val="C00000"/>
                </a:solidFill>
                <a:latin typeface="+mn-lt"/>
                <a:cs typeface="+mn-cs"/>
              </a:rPr>
              <a:t>–це нерухомі </a:t>
            </a:r>
            <a:r>
              <a:rPr lang="uk-UA" sz="2400" b="1" dirty="0">
                <a:solidFill>
                  <a:srgbClr val="C00000"/>
                </a:solidFill>
                <a:latin typeface="+mn-lt"/>
                <a:cs typeface="+mn-cs"/>
              </a:rPr>
              <a:t>короткі, </a:t>
            </a:r>
            <a:r>
              <a:rPr lang="uk-UA" sz="2400" b="1" dirty="0" smtClean="0">
                <a:solidFill>
                  <a:srgbClr val="C00000"/>
                </a:solidFill>
                <a:latin typeface="+mn-lt"/>
                <a:cs typeface="+mn-cs"/>
              </a:rPr>
              <a:t>4–8 </a:t>
            </a:r>
            <a:r>
              <a:rPr lang="uk-UA" sz="2400" b="1" dirty="0">
                <a:solidFill>
                  <a:srgbClr val="C00000"/>
                </a:solidFill>
                <a:latin typeface="+mn-lt"/>
                <a:cs typeface="+mn-cs"/>
              </a:rPr>
              <a:t>мкм, товсті, </a:t>
            </a:r>
            <a:r>
              <a:rPr lang="uk-UA" sz="2400" b="1" dirty="0" smtClean="0">
                <a:solidFill>
                  <a:srgbClr val="C00000"/>
                </a:solidFill>
                <a:latin typeface="+mn-lt"/>
                <a:cs typeface="+mn-cs"/>
              </a:rPr>
              <a:t>1–1,5 </a:t>
            </a:r>
            <a:r>
              <a:rPr lang="uk-UA" sz="2400" b="1" dirty="0">
                <a:solidFill>
                  <a:srgbClr val="C00000"/>
                </a:solidFill>
                <a:latin typeface="+mn-lt"/>
                <a:cs typeface="+mn-cs"/>
              </a:rPr>
              <a:t>мкм, </a:t>
            </a:r>
            <a:r>
              <a:rPr lang="uk-UA" sz="2400" b="1" dirty="0" err="1">
                <a:solidFill>
                  <a:srgbClr val="C00000"/>
                </a:solidFill>
                <a:latin typeface="+mn-lt"/>
                <a:cs typeface="+mn-cs"/>
              </a:rPr>
              <a:t>грампозитивні</a:t>
            </a:r>
            <a:endParaRPr lang="uk-UA" sz="2400" b="1" dirty="0">
              <a:solidFill>
                <a:srgbClr val="C0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  <a:latin typeface="+mn-lt"/>
                <a:cs typeface="+mn-cs"/>
              </a:rPr>
              <a:t>анаеробні палички з обрубленими або ледь заокругленими кінцями.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dirty="0">
              <a:solidFill>
                <a:srgbClr val="C0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  <a:latin typeface="+mn-lt"/>
                <a:cs typeface="+mn-cs"/>
              </a:rPr>
              <a:t>Є постійними мешканцями травного каналу у здорових дорослих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  <a:latin typeface="+mn-lt"/>
                <a:cs typeface="+mn-cs"/>
              </a:rPr>
              <a:t>тварин, дуже поширені у зовнішньому середовищі</a:t>
            </a:r>
            <a:r>
              <a:rPr lang="uk-UA" sz="2400" b="1" dirty="0">
                <a:solidFill>
                  <a:srgbClr val="7030A0"/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83517" y="3218054"/>
            <a:ext cx="4056727" cy="36307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154846" y="7538"/>
            <a:ext cx="3982360" cy="334724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2" name="Picture 2" descr="C:\Users\1\Desktop\6w01 (2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3626" y="-12846"/>
            <a:ext cx="9144000" cy="6887467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207815" y="214412"/>
            <a:ext cx="690464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Епізоотологія хвороби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635375" y="1773238"/>
            <a:ext cx="5508625" cy="35394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Хворіють в основному ягнята тонкорунних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порід віком до 5 днів, поросята-сисуни перших 3 днів життя, телята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 3 – 10-й день після народження.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Інколи уражуються ягнята до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15-денного віку, поросята відлученого віку та телята під час відгодівлі.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Хвороба має стаціонарний характер</a:t>
            </a:r>
          </a:p>
        </p:txBody>
      </p:sp>
      <p:pic>
        <p:nvPicPr>
          <p:cNvPr id="5123" name="Picture 3" descr="C:\Users\1\Desktop\65352675_3_1000x700_iskustvennoe-osemenenie-korov-prochie-uslugi-dlya-zhivotny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21163"/>
            <a:ext cx="3452813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124" name="Picture 4" descr="C:\Users\1\Desktop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25538"/>
            <a:ext cx="3352800" cy="24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6" name="Picture 2" descr="C:\Users\1\Desktop\windows_vista_28-358_640x4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14288" y="-4763"/>
            <a:ext cx="9145390" cy="6858001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65291">
            <a:off x="179388" y="4005263"/>
            <a:ext cx="4283075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31669">
            <a:off x="5300663" y="438150"/>
            <a:ext cx="3625850" cy="224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08008">
            <a:off x="200025" y="339725"/>
            <a:ext cx="3640138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43624">
            <a:off x="5448300" y="3989388"/>
            <a:ext cx="3328988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55875" y="2349500"/>
            <a:ext cx="45720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Зараження</a:t>
            </a:r>
            <a:r>
              <a:rPr lang="ru-RU" sz="2400" b="1" i="1" dirty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молодняку </a:t>
            </a:r>
            <a:r>
              <a:rPr lang="ru-RU" sz="2400" b="1" i="1" dirty="0" err="1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відбувається</a:t>
            </a:r>
            <a:r>
              <a:rPr lang="ru-RU" sz="2400" b="1" i="1" dirty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400" b="1" i="1" dirty="0" err="1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аліментарним</a:t>
            </a:r>
            <a:r>
              <a:rPr lang="ru-RU" sz="2400" b="1" i="1" dirty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шляхом, у ягнят </a:t>
            </a:r>
            <a:r>
              <a:rPr lang="ru-RU" sz="2400" b="1" i="1" dirty="0" smtClean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– </a:t>
            </a:r>
            <a:r>
              <a:rPr lang="ru-RU" sz="2400" b="1" i="1" dirty="0" err="1" smtClean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під</a:t>
            </a:r>
            <a:r>
              <a:rPr lang="ru-RU" sz="2400" b="1" i="1" dirty="0" smtClean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час </a:t>
            </a:r>
            <a:r>
              <a:rPr lang="ru-RU" sz="2400" b="1" i="1" dirty="0" err="1" smtClean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ссання</a:t>
            </a:r>
            <a:r>
              <a:rPr lang="ru-RU" sz="2400" b="1" i="1" dirty="0" smtClean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400" b="1" i="1" dirty="0" err="1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забрудненого</a:t>
            </a:r>
            <a:r>
              <a:rPr lang="ru-RU" sz="2400" b="1" i="1" dirty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ru-RU" sz="2400" b="1" i="1" dirty="0" err="1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вимені</a:t>
            </a:r>
            <a:r>
              <a:rPr lang="ru-RU" dirty="0">
                <a:solidFill>
                  <a:srgbClr val="10253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</a:t>
            </a:r>
            <a:endParaRPr lang="uk-UA" dirty="0">
              <a:solidFill>
                <a:srgbClr val="10253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i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0" y="0"/>
            <a:ext cx="915555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636838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Характерним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анаеробної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дизентерії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повільне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поступове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наростання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кількості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хворих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тварин з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наступним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охопленням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всього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новонародженого</a:t>
            </a:r>
            <a:r>
              <a:rPr 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молодняку</a:t>
            </a:r>
            <a:endParaRPr lang="uk-UA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4289" y="-4763"/>
            <a:ext cx="9144002" cy="68580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65193" y="620688"/>
            <a:ext cx="8985038" cy="507831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Інкубаційний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період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триває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від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кількох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годин до 2 – 3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діб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Клінічна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картина у молодняку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різних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видів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тварин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дуже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подібна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nebo (3)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16121" y="0"/>
            <a:ext cx="9176241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46138"/>
            <a:ext cx="5003800" cy="2366962"/>
          </a:xfrm>
          <a:solidFill>
            <a:schemeClr val="bg1"/>
          </a:solidFill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 1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–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2-денних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ягнят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є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пригнічення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порушення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координації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рухів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задуха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судоми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6547" y="188640"/>
            <a:ext cx="481413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Клінічні ознаки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20342" y="3212976"/>
            <a:ext cx="4243273" cy="34323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067897" y="908720"/>
            <a:ext cx="3682611" cy="29382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00473" y="3867242"/>
            <a:ext cx="3805576" cy="27780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632</Words>
  <Application>Microsoft Office PowerPoint</Application>
  <PresentationFormat>Экран (4:3)</PresentationFormat>
  <Paragraphs>99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Monotype Corsiva</vt:lpstr>
      <vt:lpstr>Тема Office</vt:lpstr>
      <vt:lpstr>Анаеробна дизентерія молодняку</vt:lpstr>
      <vt:lpstr>Поставте бистро борщ грыть бо папа вже йде ъсти ииииииииипррппи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Характерним для анаеробної дизентерії є повільне, поступове наростання кількості хворих тварин з наступним охопленням майже всього новонародженого молодняку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Профілактика та заходи боротьби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Анаеробна дизентерія молодняку</dc:title>
  <dc:creator>1</dc:creator>
  <cp:lastModifiedBy>Юля</cp:lastModifiedBy>
  <cp:revision>40</cp:revision>
  <dcterms:created xsi:type="dcterms:W3CDTF">2013-09-16T13:54:16Z</dcterms:created>
  <dcterms:modified xsi:type="dcterms:W3CDTF">2017-01-10T09:44:45Z</dcterms:modified>
</cp:coreProperties>
</file>