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1" r:id="rId5"/>
    <p:sldId id="263" r:id="rId6"/>
    <p:sldId id="271" r:id="rId7"/>
    <p:sldId id="272" r:id="rId8"/>
    <p:sldId id="273" r:id="rId9"/>
    <p:sldId id="265" r:id="rId10"/>
    <p:sldId id="268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06" autoAdjust="0"/>
  </p:normalViewPr>
  <p:slideViewPr>
    <p:cSldViewPr>
      <p:cViewPr varScale="1">
        <p:scale>
          <a:sx n="74" d="100"/>
          <a:sy n="74" d="100"/>
        </p:scale>
        <p:origin x="1000" y="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76DE6-7F4B-4C2F-AE1B-C35CC7DE38A2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A967-2445-4319-B50D-921CA94019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E923-394B-4039-96A0-A79735BD5E8D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A818-B1B9-4D36-ADD8-119F109316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999D-0C7E-46EC-8CEE-40B6B73B6539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938C-DAEA-4B02-9ADB-411FA487EC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D912-A069-4872-BD92-348D6E522A3D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5525-1C59-472A-A4D1-AE0B4BD070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0326-0D79-4123-8D90-417BD1D576D7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524C-5DAF-48FD-BE03-29CCAADDA8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B7D5-6953-4E9D-A729-6B2919507332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8C73-9CD3-45B7-866B-F3CEDAF4AC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999B-C605-4C98-ACF6-F0D8603DF737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FF5C-DC0E-4D86-8E22-FFDF487476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ED50-35DD-4130-B1D7-249C192188D9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3039-3616-4167-9B80-974E7E0087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7D35-4D5D-47AD-869F-A9DD6C72CE70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03FD-893E-478F-AD23-74895BE609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01BD-DC2B-4E2F-8ECF-09780017FDF8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6944-D5BB-4244-B299-2BC45C7F8C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A8CF-9201-428B-8395-1B31CD95A0FD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2185-E991-452E-ACA1-51D0436E55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27CE-16F7-48A7-B7FD-BDBF597594CB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C682-2FDA-4C69-B130-2D499EACE8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E4FA-865F-417E-BE89-0DAA3FCF8ED0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EC61-4A21-4D06-AE06-B98F387E47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092F-DE68-47C7-BB12-C3F868F48E11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2B6D-69D2-44FF-AFD6-CD25E1C0C1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7616-90E1-4121-A9CE-58D4AF7CBA69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96C2-9C99-49C8-A40E-989DB7FA9B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8BE4-C337-4F97-8912-83BA3F303B75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4DF0-B4A6-41C1-B974-E340FD5A26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07A4-FBEC-4D4C-A5F9-7E0BDFD70788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4A5A-9D94-4DCB-89FE-724419AE6D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777A0-85E4-4D84-9BED-E51BDD14535A}" type="datetimeFigureOut">
              <a:rPr lang="uk-UA"/>
              <a:pPr>
                <a:defRPr/>
              </a:pPr>
              <a:t>05.12.2016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01483-1FCB-4256-BD43-3CB3026B19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404813"/>
            <a:ext cx="7989887" cy="3240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5050"/>
                </a:solidFill>
              </a:rPr>
              <a:t>Проведення маркетингових досліджень на ринку</a:t>
            </a:r>
            <a:endParaRPr lang="uk-UA" b="1" i="1" dirty="0">
              <a:solidFill>
                <a:srgbClr val="FF5050"/>
              </a:solidFill>
            </a:endParaRPr>
          </a:p>
        </p:txBody>
      </p:sp>
      <p:pic>
        <p:nvPicPr>
          <p:cNvPr id="4" name="Рисунок 3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2046" y="4107234"/>
            <a:ext cx="5832648" cy="2746549"/>
          </a:xfrm>
          <a:prstGeom prst="rect">
            <a:avLst/>
          </a:prstGeom>
          <a:effectLst>
            <a:softEdge rad="101600"/>
          </a:effectLst>
        </p:spPr>
      </p:pic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388045"/>
            <a:ext cx="8229600" cy="3328987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маркетингові дослідження мають вагоме місце у діяльності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підприємств, оскільки маркетингові дослідження – систематичне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кола даних, необхідних у зв'язку із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маркетинговою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ситуацією, яка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стоїть перед фірмою, їх збір, аналіз і звіт про </a:t>
            </a:r>
            <a:endParaRPr lang="uk-UA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Численні обстеження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опитування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керівного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персоналу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фірм показують,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маркетингові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невід’ємною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підприємницької діяльності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1600" dirty="0"/>
          </a:p>
        </p:txBody>
      </p:sp>
      <p:pic>
        <p:nvPicPr>
          <p:cNvPr id="4" name="Рисунок 3" descr="miniatura_Marketing_researches_indusr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2615">
            <a:off x="139623" y="3206484"/>
            <a:ext cx="3744416" cy="187220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5" name="Рисунок 4" descr="-240_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4815">
            <a:off x="2550074" y="4535633"/>
            <a:ext cx="3347195" cy="223146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6" name="Рисунок 5" descr="yak-poprositi-nachalnika-pro-pidvishenn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69673">
            <a:off x="5551416" y="3222346"/>
            <a:ext cx="3418768" cy="229057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188913"/>
            <a:ext cx="7772400" cy="159543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>
              <a:lnSpc>
                <a:spcPct val="100000"/>
              </a:lnSpc>
            </a:pPr>
            <a:r>
              <a:rPr lang="uk-UA" sz="4000" b="1" i="1" cap="none" dirty="0" smtClean="0">
                <a:solidFill>
                  <a:srgbClr val="FFC000"/>
                </a:solidFill>
                <a:effectLst/>
              </a:rPr>
              <a:t>Суть і значення маркетингових досліджень</a:t>
            </a:r>
            <a:r>
              <a:rPr lang="uk-UA" sz="4000" i="1" cap="none" dirty="0" smtClean="0">
                <a:solidFill>
                  <a:srgbClr val="000000"/>
                </a:solidFill>
                <a:effectLst/>
              </a:rPr>
              <a:t/>
            </a:r>
            <a:br>
              <a:rPr lang="uk-UA" sz="4000" i="1" cap="none" dirty="0" smtClean="0">
                <a:solidFill>
                  <a:srgbClr val="000000"/>
                </a:solidFill>
                <a:effectLst/>
              </a:rPr>
            </a:br>
            <a:endParaRPr lang="uk-UA" sz="4000" i="1" cap="none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568952" cy="5688013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400" b="1" dirty="0" err="1" smtClean="0">
                <a:solidFill>
                  <a:srgbClr val="92D050"/>
                </a:solidFill>
              </a:rPr>
              <a:t>Маркетинговi</a:t>
            </a:r>
            <a:r>
              <a:rPr lang="uk-UA" sz="4400" b="1" dirty="0" smtClean="0">
                <a:solidFill>
                  <a:srgbClr val="92D050"/>
                </a:solidFill>
              </a:rPr>
              <a:t>  </a:t>
            </a:r>
            <a:r>
              <a:rPr lang="uk-UA" sz="4400" b="1" dirty="0" err="1" smtClean="0">
                <a:solidFill>
                  <a:srgbClr val="92D050"/>
                </a:solidFill>
              </a:rPr>
              <a:t>дослiдження</a:t>
            </a:r>
            <a:r>
              <a:rPr lang="uk-UA" sz="4400" b="1" dirty="0" smtClean="0">
                <a:solidFill>
                  <a:srgbClr val="92D050"/>
                </a:solidFill>
              </a:rPr>
              <a:t> </a:t>
            </a:r>
            <a:r>
              <a:rPr lang="uk-UA" sz="4400" b="1" dirty="0" smtClean="0">
                <a:solidFill>
                  <a:srgbClr val="92D050"/>
                </a:solidFill>
              </a:rPr>
              <a:t>– </a:t>
            </a:r>
            <a:r>
              <a:rPr lang="uk-UA" sz="4400" b="1" dirty="0" smtClean="0">
                <a:solidFill>
                  <a:srgbClr val="92D050"/>
                </a:solidFill>
              </a:rPr>
              <a:t>це систематичний процес постановки </a:t>
            </a:r>
            <a:r>
              <a:rPr lang="uk-UA" sz="4400" b="1" dirty="0" err="1" smtClean="0">
                <a:solidFill>
                  <a:srgbClr val="92D050"/>
                </a:solidFill>
              </a:rPr>
              <a:t>цiлей</a:t>
            </a:r>
            <a:r>
              <a:rPr lang="uk-UA" sz="4400" b="1" dirty="0" smtClean="0">
                <a:solidFill>
                  <a:srgbClr val="92D050"/>
                </a:solidFill>
              </a:rPr>
              <a:t> </a:t>
            </a:r>
            <a:r>
              <a:rPr lang="uk-UA" sz="4400" b="1" dirty="0" err="1" smtClean="0">
                <a:solidFill>
                  <a:srgbClr val="92D050"/>
                </a:solidFill>
              </a:rPr>
              <a:t>дослiдження</a:t>
            </a:r>
            <a:r>
              <a:rPr lang="uk-UA" sz="4400" b="1" dirty="0" smtClean="0">
                <a:solidFill>
                  <a:srgbClr val="92D050"/>
                </a:solidFill>
              </a:rPr>
              <a:t>, збору, </a:t>
            </a:r>
            <a:r>
              <a:rPr lang="uk-UA" sz="4400" b="1" dirty="0" err="1" smtClean="0">
                <a:solidFill>
                  <a:srgbClr val="92D050"/>
                </a:solidFill>
              </a:rPr>
              <a:t>аналiзу</a:t>
            </a:r>
            <a:r>
              <a:rPr lang="uk-UA" sz="4400" b="1" dirty="0" smtClean="0">
                <a:solidFill>
                  <a:srgbClr val="92D050"/>
                </a:solidFill>
              </a:rPr>
              <a:t> об'єктивної оцінки та розробки рекомендацій для прийняття конкретних </a:t>
            </a:r>
            <a:r>
              <a:rPr lang="uk-UA" sz="4400" b="1" dirty="0" err="1" smtClean="0">
                <a:solidFill>
                  <a:srgbClr val="92D050"/>
                </a:solidFill>
              </a:rPr>
              <a:t>управлiнських</a:t>
            </a:r>
            <a:r>
              <a:rPr lang="uk-UA" sz="4400" b="1" dirty="0" smtClean="0">
                <a:solidFill>
                  <a:srgbClr val="92D050"/>
                </a:solidFill>
              </a:rPr>
              <a:t> </a:t>
            </a:r>
            <a:r>
              <a:rPr lang="uk-UA" sz="4400" b="1" dirty="0" err="1" smtClean="0">
                <a:solidFill>
                  <a:srgbClr val="92D050"/>
                </a:solidFill>
              </a:rPr>
              <a:t>рiшень</a:t>
            </a:r>
            <a:r>
              <a:rPr lang="uk-UA" sz="4400" b="1" dirty="0" smtClean="0">
                <a:solidFill>
                  <a:srgbClr val="92D050"/>
                </a:solidFill>
              </a:rPr>
              <a:t> </a:t>
            </a:r>
            <a:r>
              <a:rPr lang="uk-UA" sz="4400" b="1" dirty="0" err="1" smtClean="0">
                <a:solidFill>
                  <a:srgbClr val="92D050"/>
                </a:solidFill>
              </a:rPr>
              <a:t>вiдносно</a:t>
            </a:r>
            <a:r>
              <a:rPr lang="uk-UA" sz="4400" b="1" dirty="0" smtClean="0">
                <a:solidFill>
                  <a:srgbClr val="92D050"/>
                </a:solidFill>
              </a:rPr>
              <a:t> будь-яких </a:t>
            </a:r>
            <a:r>
              <a:rPr lang="uk-UA" sz="4400" b="1" dirty="0" err="1" smtClean="0">
                <a:solidFill>
                  <a:srgbClr val="92D050"/>
                </a:solidFill>
              </a:rPr>
              <a:t>елементiв</a:t>
            </a:r>
            <a:r>
              <a:rPr lang="uk-UA" sz="4400" b="1" dirty="0" smtClean="0">
                <a:solidFill>
                  <a:srgbClr val="92D050"/>
                </a:solidFill>
              </a:rPr>
              <a:t> продуктово-ринкової стратегії </a:t>
            </a:r>
            <a:r>
              <a:rPr lang="uk-UA" sz="4400" b="1" dirty="0" err="1" smtClean="0">
                <a:solidFill>
                  <a:srgbClr val="92D050"/>
                </a:solidFill>
              </a:rPr>
              <a:t>фiрми</a:t>
            </a:r>
            <a:r>
              <a:rPr lang="uk-UA" sz="4400" b="1" dirty="0" smtClean="0">
                <a:solidFill>
                  <a:srgbClr val="92D050"/>
                </a:solidFill>
              </a:rPr>
              <a:t>.</a:t>
            </a:r>
            <a:endParaRPr lang="uk-UA" sz="4400" dirty="0" smtClean="0">
              <a:solidFill>
                <a:srgbClr val="92D05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400" b="1" i="1" dirty="0" smtClean="0">
                <a:solidFill>
                  <a:srgbClr val="92D050"/>
                </a:solidFill>
              </a:rPr>
              <a:t>Маркетингові дослідження можуть мати наступний характер </a:t>
            </a:r>
            <a:r>
              <a:rPr lang="uk-UA" sz="3300" b="1" dirty="0" smtClean="0">
                <a:solidFill>
                  <a:srgbClr val="92D05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b="1" dirty="0" smtClean="0">
                <a:solidFill>
                  <a:srgbClr val="92D050"/>
                </a:solidFill>
              </a:rPr>
              <a:t>розвідувальний, тобто бути </a:t>
            </a:r>
            <a:r>
              <a:rPr lang="uk-UA" sz="3600" b="1" dirty="0" smtClean="0">
                <a:solidFill>
                  <a:srgbClr val="92D050"/>
                </a:solidFill>
              </a:rPr>
              <a:t>спрямованими </a:t>
            </a:r>
            <a:r>
              <a:rPr lang="uk-UA" sz="3600" b="1" dirty="0" smtClean="0">
                <a:solidFill>
                  <a:srgbClr val="92D050"/>
                </a:solidFill>
              </a:rPr>
              <a:t>на збір попередньої інформації, призначеної для більш точного визначення проблем;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b="1" dirty="0" smtClean="0">
                <a:solidFill>
                  <a:srgbClr val="92D050"/>
                </a:solidFill>
              </a:rPr>
              <a:t>описовий, тобто полягати в простому описі тих чи інших аспектів реальної маркетингової ситуації;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600" b="1" dirty="0" smtClean="0">
                <a:solidFill>
                  <a:srgbClr val="92D050"/>
                </a:solidFill>
              </a:rPr>
              <a:t>казуальним, тобто бути </a:t>
            </a:r>
            <a:r>
              <a:rPr lang="uk-UA" sz="3600" b="1" dirty="0" smtClean="0">
                <a:solidFill>
                  <a:srgbClr val="92D050"/>
                </a:solidFill>
              </a:rPr>
              <a:t>спрямованими </a:t>
            </a:r>
            <a:r>
              <a:rPr lang="uk-UA" sz="3600" b="1" dirty="0" smtClean="0">
                <a:solidFill>
                  <a:srgbClr val="92D050"/>
                </a:solidFill>
              </a:rPr>
              <a:t>на </a:t>
            </a:r>
            <a:r>
              <a:rPr lang="uk-UA" sz="3600" b="1" dirty="0" err="1" smtClean="0">
                <a:solidFill>
                  <a:srgbClr val="92D050"/>
                </a:solidFill>
              </a:rPr>
              <a:t>обгрунтування</a:t>
            </a:r>
            <a:r>
              <a:rPr lang="uk-UA" sz="3600" b="1" dirty="0" smtClean="0">
                <a:solidFill>
                  <a:srgbClr val="92D050"/>
                </a:solidFill>
              </a:rPr>
              <a:t> гіпотез, що визначають зміст виявлених причинно-наслідкових </a:t>
            </a:r>
            <a:r>
              <a:rPr lang="uk-UA" sz="3600" b="1" dirty="0" err="1" smtClean="0">
                <a:solidFill>
                  <a:srgbClr val="92D050"/>
                </a:solidFill>
              </a:rPr>
              <a:t>зв'язків</a:t>
            </a:r>
            <a:r>
              <a:rPr lang="uk-UA" sz="3600" b="1" dirty="0" smtClean="0">
                <a:solidFill>
                  <a:srgbClr val="92D050"/>
                </a:solidFill>
              </a:rPr>
              <a:t>.</a:t>
            </a:r>
            <a:endParaRPr lang="uk-UA" sz="3600" b="1" dirty="0" smtClean="0">
              <a:solidFill>
                <a:srgbClr val="92D05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dirty="0">
              <a:solidFill>
                <a:srgbClr val="92D05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85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100" b="1" i="1" dirty="0" smtClean="0">
                <a:solidFill>
                  <a:srgbClr val="FFC000"/>
                </a:solidFill>
              </a:rPr>
              <a:t>Для забезпечення ефективності маркетингових досліджень варто дотримуватись таких принципів</a:t>
            </a:r>
            <a:r>
              <a:rPr lang="uk-UA" b="1" i="1" dirty="0" smtClean="0">
                <a:solidFill>
                  <a:srgbClr val="FFC000"/>
                </a:solidFill>
              </a:rPr>
              <a:t>:</a:t>
            </a:r>
            <a:r>
              <a:rPr lang="uk-UA" i="1" dirty="0" smtClean="0">
                <a:solidFill>
                  <a:srgbClr val="FFC000"/>
                </a:solidFill>
              </a:rPr>
              <a:t/>
            </a:r>
            <a:br>
              <a:rPr lang="uk-UA" i="1" dirty="0" smtClean="0">
                <a:solidFill>
                  <a:srgbClr val="FFC000"/>
                </a:solidFill>
              </a:rPr>
            </a:br>
            <a:endParaRPr lang="uk-UA" i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image030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95535" y="2291159"/>
            <a:ext cx="8301163" cy="3446175"/>
          </a:xfrm>
          <a:effectLst>
            <a:softEdge rad="88900"/>
          </a:effectLst>
          <a:scene3d>
            <a:camera prst="obliqueTopRight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362950" cy="374491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b="1" i="1" dirty="0" smtClean="0">
                <a:solidFill>
                  <a:srgbClr val="FFC000"/>
                </a:solidFill>
              </a:rPr>
              <a:t>       На </a:t>
            </a:r>
            <a:r>
              <a:rPr lang="uk-UA" sz="3200" b="1" i="1" dirty="0" smtClean="0">
                <a:solidFill>
                  <a:srgbClr val="FFC000"/>
                </a:solidFill>
              </a:rPr>
              <a:t>основі перелічених принципів спеціалісти-маркетологи здійснюють аналітичне дослідження ринку перспективного  </a:t>
            </a:r>
            <a:r>
              <a:rPr lang="uk-UA" sz="3200" b="1" i="1" dirty="0" smtClean="0">
                <a:solidFill>
                  <a:srgbClr val="FFC000"/>
                </a:solidFill>
              </a:rPr>
              <a:t>збуту, </a:t>
            </a:r>
            <a:r>
              <a:rPr lang="uk-UA" sz="3200" b="1" i="1" dirty="0" smtClean="0">
                <a:solidFill>
                  <a:srgbClr val="FFC000"/>
                </a:solidFill>
              </a:rPr>
              <a:t>який </a:t>
            </a:r>
            <a:r>
              <a:rPr lang="uk-UA" sz="3200" b="1" i="1" dirty="0" smtClean="0">
                <a:solidFill>
                  <a:srgbClr val="FFC000"/>
                </a:solidFill>
              </a:rPr>
              <a:t>вимагає визначення </a:t>
            </a:r>
            <a:r>
              <a:rPr lang="uk-UA" sz="3200" b="1" i="1" dirty="0" smtClean="0">
                <a:solidFill>
                  <a:srgbClr val="FFC000"/>
                </a:solidFill>
              </a:rPr>
              <a:t>місткості ринку, конкурентів та їх </a:t>
            </a:r>
            <a:r>
              <a:rPr lang="uk-UA" sz="3200" b="1" i="1" dirty="0" smtClean="0">
                <a:solidFill>
                  <a:srgbClr val="FFC000"/>
                </a:solidFill>
              </a:rPr>
              <a:t>діяльності, </a:t>
            </a:r>
            <a:r>
              <a:rPr lang="uk-UA" sz="3200" b="1" i="1" dirty="0" smtClean="0">
                <a:solidFill>
                  <a:srgbClr val="FFC000"/>
                </a:solidFill>
              </a:rPr>
              <a:t>дослідження поведінки і мотивів купівлі, відмови та заперечень.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  <p:pic>
        <p:nvPicPr>
          <p:cNvPr id="4" name="Рисунок 3" descr="adv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0000">
            <a:off x="5410257" y="4325897"/>
            <a:ext cx="3440382" cy="216024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 descr="sertifika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6152">
            <a:off x="2918261" y="4397550"/>
            <a:ext cx="2482592" cy="2221984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6" name="Рисунок 5" descr="5874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99685">
            <a:off x="92055" y="4531926"/>
            <a:ext cx="2604163" cy="196092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873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C000"/>
                </a:solidFill>
              </a:rPr>
              <a:t> Методика проведення маркетингових досліджень</a:t>
            </a:r>
            <a:endParaRPr lang="uk-UA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750" y="2133600"/>
            <a:ext cx="8229600" cy="42481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Послідовність проведення маркетингового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дослідження можна подати </a:t>
            </a:r>
            <a:r>
              <a:rPr lang="uk-UA" dirty="0" smtClean="0">
                <a:solidFill>
                  <a:srgbClr val="92D050"/>
                </a:solidFill>
              </a:rPr>
              <a:t>так:</a:t>
            </a:r>
          </a:p>
          <a:p>
            <a:pPr marL="468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>
              <a:solidFill>
                <a:srgbClr val="92D050"/>
              </a:solidFill>
            </a:endParaRPr>
          </a:p>
          <a:p>
            <a:pPr marL="468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 1. визначення проблеми та формування цілей   </a:t>
            </a:r>
          </a:p>
          <a:p>
            <a:pPr marL="468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     дослідження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   2. Розробка плану дослідження і відбір  джерел  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rgbClr val="92D050"/>
                </a:solidFill>
              </a:rPr>
              <a:t> </a:t>
            </a:r>
            <a:r>
              <a:rPr lang="uk-UA" dirty="0" smtClean="0">
                <a:solidFill>
                  <a:srgbClr val="92D050"/>
                </a:solidFill>
              </a:rPr>
              <a:t>      </a:t>
            </a:r>
            <a:r>
              <a:rPr lang="uk-UA" dirty="0" smtClean="0">
                <a:solidFill>
                  <a:srgbClr val="92D050"/>
                </a:solidFill>
              </a:rPr>
              <a:t>інформації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   3. збирання інформації 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   4. Підготовка загального звіту</a:t>
            </a:r>
          </a:p>
          <a:p>
            <a:pPr marL="3600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92D050"/>
                </a:solidFill>
              </a:rPr>
              <a:t>   5. Розроблення рекомендацій.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accent1"/>
                  </a:solidFill>
                </a:ln>
              </a:rPr>
              <a:t>Постановка  мети дослідження </a:t>
            </a:r>
            <a:endParaRPr lang="ru-RU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1. пошукова – отримання інформації про факт або </a:t>
            </a:r>
            <a:r>
              <a:rPr lang="uk-UA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  явище</a:t>
            </a:r>
            <a:r>
              <a:rPr lang="uk-UA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, яке маркетологи прагнуть краще зрозуміти.</a:t>
            </a:r>
          </a:p>
          <a:p>
            <a:r>
              <a:rPr lang="uk-UA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2. описова – детальний опис окремих фактів і явищ.</a:t>
            </a:r>
          </a:p>
          <a:p>
            <a:r>
              <a:rPr lang="uk-UA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3. причинно-наслідкові – з</a:t>
            </a:r>
            <a:r>
              <a:rPr lang="en-US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’</a:t>
            </a:r>
            <a:r>
              <a:rPr lang="uk-UA" dirty="0" err="1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ясування</a:t>
            </a:r>
            <a:r>
              <a:rPr lang="uk-UA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, якою мірою зміна одного чинника впливає на зміну іншого</a:t>
            </a:r>
          </a:p>
          <a:p>
            <a:endParaRPr lang="ru-RU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1595438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РОЗРОБКА ПЛАНУ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</a:pPr>
            <a:endParaRPr lang="uk-UA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 </a:t>
            </a:r>
            <a:r>
              <a:rPr lang="uk-UA" dirty="0" smtClean="0"/>
              <a:t>ВИЗНАЧЕННЯ </a:t>
            </a:r>
            <a:r>
              <a:rPr lang="uk-UA" dirty="0" smtClean="0"/>
              <a:t>ОБМЕЖЕНЬ,  </a:t>
            </a:r>
            <a:r>
              <a:rPr lang="uk-UA" dirty="0" smtClean="0"/>
              <a:t>які накладаються на </a:t>
            </a:r>
            <a:endParaRPr lang="uk-UA" dirty="0"/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    дослідження</a:t>
            </a:r>
            <a:r>
              <a:rPr lang="uk-UA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uk-UA" dirty="0" smtClean="0"/>
              <a:t> визначення </a:t>
            </a:r>
            <a:r>
              <a:rPr lang="uk-UA" dirty="0" smtClean="0"/>
              <a:t>типу потрібної </a:t>
            </a:r>
            <a:r>
              <a:rPr lang="uk-UA" dirty="0" smtClean="0"/>
              <a:t>інформації;’</a:t>
            </a:r>
            <a:endParaRPr lang="uk-UA" dirty="0" smtClean="0"/>
          </a:p>
          <a:p>
            <a:pPr>
              <a:spcBef>
                <a:spcPts val="0"/>
              </a:spcBef>
            </a:pPr>
            <a:r>
              <a:rPr lang="uk-UA" dirty="0" smtClean="0"/>
              <a:t> визначення </a:t>
            </a:r>
            <a:r>
              <a:rPr lang="uk-UA" dirty="0" smtClean="0"/>
              <a:t>методів збирання даних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5" name="Рисунок 4" descr="miniatura_Marketing_researches_indus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797152"/>
            <a:ext cx="2736304" cy="183299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1166801"/>
          </a:xfrm>
        </p:spPr>
        <p:txBody>
          <a:bodyPr>
            <a:normAutofit/>
          </a:bodyPr>
          <a:lstStyle/>
          <a:p>
            <a:r>
              <a:rPr lang="uk-UA" sz="2800" dirty="0" smtClean="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Збирання інформації</a:t>
            </a:r>
            <a:endParaRPr lang="ru-RU" sz="2800" dirty="0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571613"/>
            <a:ext cx="7919118" cy="4219588"/>
          </a:xfrm>
        </p:spPr>
        <p:txBody>
          <a:bodyPr>
            <a:normAutofit fontScale="85000" lnSpcReduction="10000"/>
          </a:bodyPr>
          <a:lstStyle/>
          <a:p>
            <a:pPr marL="180000" indent="54000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Означає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 просте  використання власних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знань</a:t>
            </a:r>
          </a:p>
          <a:p>
            <a:pPr marL="18000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разі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прийняття термінових рішень), так і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витратне</a:t>
            </a:r>
          </a:p>
          <a:p>
            <a:pPr marL="18000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створення величезного обсягу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даних.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60000" indent="54000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Дані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це факти і цифри, що стосуються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досліджуваної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проблеми.</a:t>
            </a:r>
          </a:p>
          <a:p>
            <a:pPr marL="360000" indent="54000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Їх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поділяють на дві основні групи:</a:t>
            </a:r>
          </a:p>
          <a:p>
            <a:pPr marL="360000" indent="54000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Вторинні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дані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це інформація, зібрана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для конкретного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дослідження </a:t>
            </a:r>
          </a:p>
          <a:p>
            <a:pPr marL="360000" indent="540000">
              <a:lnSpc>
                <a:spcPct val="160000"/>
              </a:lnSpc>
              <a:spcBef>
                <a:spcPts val="0"/>
              </a:spcBef>
              <a:buNone/>
            </a:pPr>
            <a:r>
              <a:rPr lang="uk-U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первинні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це інформація, зібрана спеціально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конкретного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проекту.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C000"/>
                </a:solidFill>
              </a:rPr>
              <a:t>Методи проведення маркетингових досліджень</a:t>
            </a:r>
            <a:br>
              <a:rPr lang="uk-UA" b="1" dirty="0" smtClean="0">
                <a:solidFill>
                  <a:srgbClr val="FFC000"/>
                </a:solidFill>
              </a:rPr>
            </a:br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age012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2058324" y="1777579"/>
            <a:ext cx="4995604" cy="4289947"/>
          </a:xfrm>
          <a:effectLst>
            <a:softEdge rad="1143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0.6|1.5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1|1.2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0.9|0.7|0.7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8|0.7|0.8|0.9|0.4|0.9|0.4|0.4|0.5|0.5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393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Tw Cen MT</vt:lpstr>
      <vt:lpstr>Капля</vt:lpstr>
      <vt:lpstr>Проведення маркетингових досліджень на ринку</vt:lpstr>
      <vt:lpstr>Суть і значення маркетингових досліджень </vt:lpstr>
      <vt:lpstr>Для забезпечення ефективності маркетингових досліджень варто дотримуватись таких принципів: </vt:lpstr>
      <vt:lpstr>Презентация PowerPoint</vt:lpstr>
      <vt:lpstr> Методика проведення маркетингових досліджень</vt:lpstr>
      <vt:lpstr>Постановка  мети дослідження </vt:lpstr>
      <vt:lpstr>РОЗРОБКА ПЛАНУ ДОСЛІДЖЕННЯ</vt:lpstr>
      <vt:lpstr>Збирання інформації</vt:lpstr>
      <vt:lpstr>Методи проведення маркетингових досліджень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Проведення маркетингових досліджень на ринку</dc:title>
  <dc:creator>Галя</dc:creator>
  <cp:lastModifiedBy>Валя</cp:lastModifiedBy>
  <cp:revision>72</cp:revision>
  <dcterms:created xsi:type="dcterms:W3CDTF">2016-05-16T17:45:56Z</dcterms:created>
  <dcterms:modified xsi:type="dcterms:W3CDTF">2016-12-05T13:00:41Z</dcterms:modified>
</cp:coreProperties>
</file>