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62" r:id="rId4"/>
    <p:sldId id="263" r:id="rId5"/>
    <p:sldId id="267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763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івнобедрений трикут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9" name="Пі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uk-UA" smtClean="0"/>
              <a:t>Зразок підзаголовка</a:t>
            </a:r>
            <a:endParaRPr kumimoji="0" lang="en-US"/>
          </a:p>
        </p:txBody>
      </p:sp>
      <p:sp>
        <p:nvSpPr>
          <p:cNvPr id="28" name="Місце для дати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900A1F69-A8C3-49BB-9032-E90EFCBDCFC3}" type="datetimeFigureOut">
              <a:rPr lang="uk-UA" smtClean="0"/>
              <a:pPr/>
              <a:t>30.10.2019</a:t>
            </a:fld>
            <a:endParaRPr lang="uk-UA"/>
          </a:p>
        </p:txBody>
      </p:sp>
      <p:sp>
        <p:nvSpPr>
          <p:cNvPr id="17" name="Місце для нижнього колонтитула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uk-UA"/>
          </a:p>
        </p:txBody>
      </p:sp>
      <p:sp>
        <p:nvSpPr>
          <p:cNvPr id="29" name="Місце для номера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980E47A5-1B33-40B9-8DF9-8F6588B3DF5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1F69-A8C3-49BB-9032-E90EFCBDCFC3}" type="datetimeFigureOut">
              <a:rPr lang="uk-UA" smtClean="0"/>
              <a:pPr/>
              <a:t>30.10.2019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47A5-1B33-40B9-8DF9-8F6588B3DF5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1F69-A8C3-49BB-9032-E90EFCBDCFC3}" type="datetimeFigureOut">
              <a:rPr lang="uk-UA" smtClean="0"/>
              <a:pPr/>
              <a:t>30.10.2019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47A5-1B33-40B9-8DF9-8F6588B3DF5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900A1F69-A8C3-49BB-9032-E90EFCBDCFC3}" type="datetimeFigureOut">
              <a:rPr lang="uk-UA" smtClean="0"/>
              <a:pPr/>
              <a:t>30.10.2019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47A5-1B33-40B9-8DF9-8F6588B3DF5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озділу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й трикут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івнобедрений трикут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900A1F69-A8C3-49BB-9032-E90EFCBDCFC3}" type="datetimeFigureOut">
              <a:rPr lang="uk-UA" smtClean="0"/>
              <a:pPr/>
              <a:t>30.10.2019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980E47A5-1B33-40B9-8DF9-8F6588B3DF5A}" type="slidenum">
              <a:rPr lang="uk-UA" smtClean="0"/>
              <a:pPr/>
              <a:t>‹#›</a:t>
            </a:fld>
            <a:endParaRPr lang="uk-UA"/>
          </a:p>
        </p:txBody>
      </p:sp>
      <p:cxnSp>
        <p:nvCxnSpPr>
          <p:cNvPr id="11" name="Пряма сполучна ліні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 сполучна ліні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00A1F69-A8C3-49BB-9032-E90EFCBDCFC3}" type="datetimeFigureOut">
              <a:rPr lang="uk-UA" smtClean="0"/>
              <a:pPr/>
              <a:t>30.10.2019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80E47A5-1B33-40B9-8DF9-8F6588B3DF5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вмісту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900A1F69-A8C3-49BB-9032-E90EFCBDCFC3}" type="datetimeFigureOut">
              <a:rPr lang="uk-UA" smtClean="0"/>
              <a:pPr/>
              <a:t>30.10.2019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980E47A5-1B33-40B9-8DF9-8F6588B3DF5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A1F69-A8C3-49BB-9032-E90EFCBDCFC3}" type="datetimeFigureOut">
              <a:rPr lang="uk-UA" smtClean="0"/>
              <a:pPr/>
              <a:t>30.10.2019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E47A5-1B33-40B9-8DF9-8F6588B3DF5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900A1F69-A8C3-49BB-9032-E90EFCBDCFC3}" type="datetimeFigureOut">
              <a:rPr lang="uk-UA" smtClean="0"/>
              <a:pPr/>
              <a:t>30.10.2019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980E47A5-1B33-40B9-8DF9-8F6588B3DF5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з підписом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uk-UA" smtClean="0"/>
              <a:t>Зразок тексту</a:t>
            </a:r>
          </a:p>
          <a:p>
            <a:pPr lvl="1" eaLnBrk="1" latinLnBrk="0" hangingPunct="1"/>
            <a:r>
              <a:rPr lang="uk-UA" smtClean="0"/>
              <a:t>Другий рівень</a:t>
            </a:r>
          </a:p>
          <a:p>
            <a:pPr lvl="2" eaLnBrk="1" latinLnBrk="0" hangingPunct="1"/>
            <a:r>
              <a:rPr lang="uk-UA" smtClean="0"/>
              <a:t>Третій рівень</a:t>
            </a:r>
          </a:p>
          <a:p>
            <a:pPr lvl="3" eaLnBrk="1" latinLnBrk="0" hangingPunct="1"/>
            <a:r>
              <a:rPr lang="uk-UA" smtClean="0"/>
              <a:t>Четвертий рівень</a:t>
            </a:r>
          </a:p>
          <a:p>
            <a:pPr lvl="4" eaLnBrk="1" latinLnBrk="0" hangingPunct="1"/>
            <a:r>
              <a:rPr lang="uk-UA" smtClean="0"/>
              <a:t>П'ятий рівень</a:t>
            </a:r>
            <a:endParaRPr kumimoji="0"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900A1F69-A8C3-49BB-9032-E90EFCBDCFC3}" type="datetimeFigureOut">
              <a:rPr lang="uk-UA" smtClean="0"/>
              <a:pPr/>
              <a:t>30.10.2019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980E47A5-1B33-40B9-8DF9-8F6588B3DF5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Зображення з підписом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uk-UA" smtClean="0"/>
              <a:t>Клацніть піктограму, щоб додати зображення</a:t>
            </a:r>
            <a:endParaRPr kumimoji="0" lang="en-US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900A1F69-A8C3-49BB-9032-E90EFCBDCFC3}" type="datetimeFigureOut">
              <a:rPr lang="uk-UA" smtClean="0"/>
              <a:pPr/>
              <a:t>30.10.2019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980E47A5-1B33-40B9-8DF9-8F6588B3DF5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кутний трикут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 сполучна ліні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 сполучна ліні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Місце для заголовка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uk-UA" smtClean="0"/>
              <a:t>Зразок заголовка</a:t>
            </a:r>
            <a:endParaRPr kumimoji="0" lang="en-US"/>
          </a:p>
        </p:txBody>
      </p:sp>
      <p:sp>
        <p:nvSpPr>
          <p:cNvPr id="13" name="Місце для тексту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uk-UA" smtClean="0"/>
              <a:t>Зразок тексту</a:t>
            </a:r>
          </a:p>
          <a:p>
            <a:pPr lvl="1" eaLnBrk="1" latinLnBrk="0" hangingPunct="1"/>
            <a:r>
              <a:rPr kumimoji="0" lang="uk-UA" smtClean="0"/>
              <a:t>Другий рівень</a:t>
            </a:r>
          </a:p>
          <a:p>
            <a:pPr lvl="2" eaLnBrk="1" latinLnBrk="0" hangingPunct="1"/>
            <a:r>
              <a:rPr kumimoji="0" lang="uk-UA" smtClean="0"/>
              <a:t>Третій рівень</a:t>
            </a:r>
          </a:p>
          <a:p>
            <a:pPr lvl="3" eaLnBrk="1" latinLnBrk="0" hangingPunct="1"/>
            <a:r>
              <a:rPr kumimoji="0" lang="uk-UA" smtClean="0"/>
              <a:t>Четвертий рівень</a:t>
            </a:r>
          </a:p>
          <a:p>
            <a:pPr lvl="4" eaLnBrk="1" latinLnBrk="0" hangingPunct="1"/>
            <a:r>
              <a:rPr kumimoji="0" lang="uk-UA" smtClean="0"/>
              <a:t>П'ятий рівень</a:t>
            </a:r>
            <a:endParaRPr kumimoji="0" lang="en-US"/>
          </a:p>
        </p:txBody>
      </p:sp>
      <p:sp>
        <p:nvSpPr>
          <p:cNvPr id="14" name="Місце для дати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900A1F69-A8C3-49BB-9032-E90EFCBDCFC3}" type="datetimeFigureOut">
              <a:rPr lang="uk-UA" smtClean="0"/>
              <a:pPr/>
              <a:t>30.10.2019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uk-UA"/>
          </a:p>
        </p:txBody>
      </p:sp>
      <p:sp>
        <p:nvSpPr>
          <p:cNvPr id="23" name="Місце для номера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980E47A5-1B33-40B9-8DF9-8F6588B3DF5A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1470025"/>
          </a:xfrm>
        </p:spPr>
        <p:txBody>
          <a:bodyPr/>
          <a:lstStyle/>
          <a:p>
            <a:r>
              <a:rPr lang="uk-UA" dirty="0" smtClean="0"/>
              <a:t>Економіка виробництва виноградарства</a:t>
            </a: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737856"/>
          </a:xfrm>
        </p:spPr>
        <p:txBody>
          <a:bodyPr>
            <a:normAutofit fontScale="90000"/>
          </a:bodyPr>
          <a:lstStyle/>
          <a:p>
            <a:r>
              <a:rPr lang="ru-RU" sz="3100" b="1" dirty="0" err="1" smtClean="0"/>
              <a:t>Економічна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ефективність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виробництва</a:t>
            </a:r>
            <a:r>
              <a:rPr lang="ru-RU" sz="3100" b="1" dirty="0" smtClean="0"/>
              <a:t> винограду в </a:t>
            </a:r>
            <a:r>
              <a:rPr lang="ru-RU" sz="3100" b="1" dirty="0" err="1" smtClean="0"/>
              <a:t>сільськогосподарських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підприємствах</a:t>
            </a:r>
            <a:r>
              <a:rPr lang="ru-RU" sz="3100" b="1" dirty="0" smtClean="0"/>
              <a:t> </a:t>
            </a:r>
            <a:r>
              <a:rPr lang="ru-RU" sz="3100" b="1" dirty="0" err="1" smtClean="0"/>
              <a:t>України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uk-UA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2103593"/>
              </p:ext>
            </p:extLst>
          </p:nvPr>
        </p:nvGraphicFramePr>
        <p:xfrm>
          <a:off x="395536" y="1500188"/>
          <a:ext cx="8496944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57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76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14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76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38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06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rgbClr val="000000"/>
                          </a:solidFill>
                        </a:rPr>
                        <a:t>Показник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>
                          <a:solidFill>
                            <a:srgbClr val="000000"/>
                          </a:solidFill>
                        </a:rPr>
                        <a:t>2010 р.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rgbClr val="000000"/>
                          </a:solidFill>
                        </a:rPr>
                        <a:t>2011 р.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>
                          <a:solidFill>
                            <a:srgbClr val="000000"/>
                          </a:solidFill>
                        </a:rPr>
                        <a:t>2012 р.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>
                          <a:solidFill>
                            <a:srgbClr val="000000"/>
                          </a:solidFill>
                        </a:rPr>
                        <a:t>2013 р.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rgbClr val="000000"/>
                          </a:solidFill>
                        </a:rPr>
                        <a:t>2014 р</a:t>
                      </a:r>
                      <a:r>
                        <a:rPr lang="uk-UA" dirty="0" smtClean="0">
                          <a:solidFill>
                            <a:srgbClr val="000000"/>
                          </a:solidFill>
                        </a:rPr>
                        <a:t>.</a:t>
                      </a:r>
                      <a:endParaRPr lang="uk-UA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>
                          <a:solidFill>
                            <a:srgbClr val="000000"/>
                          </a:solidFill>
                        </a:rPr>
                        <a:t>Урожайність, ц/га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>
                          <a:solidFill>
                            <a:srgbClr val="000000"/>
                          </a:solidFill>
                        </a:rPr>
                        <a:t>49,5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>
                          <a:solidFill>
                            <a:srgbClr val="000000"/>
                          </a:solidFill>
                        </a:rPr>
                        <a:t>63,7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>
                          <a:solidFill>
                            <a:srgbClr val="000000"/>
                          </a:solidFill>
                        </a:rPr>
                        <a:t>53,2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>
                          <a:solidFill>
                            <a:srgbClr val="000000"/>
                          </a:solidFill>
                        </a:rPr>
                        <a:t>70,9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>
                          <a:solidFill>
                            <a:srgbClr val="000000"/>
                          </a:solidFill>
                        </a:rPr>
                        <a:t>76,4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err="1">
                          <a:solidFill>
                            <a:srgbClr val="000000"/>
                          </a:solidFill>
                        </a:rPr>
                        <a:t>Собівартість</a:t>
                      </a:r>
                      <a:r>
                        <a:rPr lang="ru-RU" dirty="0">
                          <a:solidFill>
                            <a:srgbClr val="000000"/>
                          </a:solidFill>
                        </a:rPr>
                        <a:t> 1 ц винограду, </a:t>
                      </a:r>
                      <a:r>
                        <a:rPr lang="ru-RU" dirty="0" err="1">
                          <a:solidFill>
                            <a:srgbClr val="000000"/>
                          </a:solidFill>
                        </a:rPr>
                        <a:t>грн</a:t>
                      </a:r>
                      <a:endParaRPr lang="ru-RU" dirty="0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>
                          <a:solidFill>
                            <a:srgbClr val="000000"/>
                          </a:solidFill>
                        </a:rPr>
                        <a:t>198,3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>
                          <a:solidFill>
                            <a:srgbClr val="000000"/>
                          </a:solidFill>
                        </a:rPr>
                        <a:t>224,5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rgbClr val="000000"/>
                          </a:solidFill>
                        </a:rPr>
                        <a:t>235,5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>
                          <a:solidFill>
                            <a:srgbClr val="000000"/>
                          </a:solidFill>
                        </a:rPr>
                        <a:t>191,6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>
                          <a:solidFill>
                            <a:srgbClr val="000000"/>
                          </a:solidFill>
                        </a:rPr>
                        <a:t>207,2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rgbClr val="000000"/>
                          </a:solidFill>
                        </a:rPr>
                        <a:t>Ціна реалізації 1 ц, грн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rgbClr val="000000"/>
                          </a:solidFill>
                        </a:rPr>
                        <a:t>379,9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>
                          <a:solidFill>
                            <a:srgbClr val="000000"/>
                          </a:solidFill>
                        </a:rPr>
                        <a:t>352,7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>
                          <a:solidFill>
                            <a:srgbClr val="000000"/>
                          </a:solidFill>
                        </a:rPr>
                        <a:t>406,5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>
                          <a:solidFill>
                            <a:srgbClr val="000000"/>
                          </a:solidFill>
                        </a:rPr>
                        <a:t>386,5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>
                          <a:solidFill>
                            <a:srgbClr val="000000"/>
                          </a:solidFill>
                        </a:rPr>
                        <a:t>333,6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>
                          <a:solidFill>
                            <a:srgbClr val="000000"/>
                          </a:solidFill>
                        </a:rPr>
                        <a:t>Прибуток на 1 ц винограду, грн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>
                          <a:solidFill>
                            <a:srgbClr val="000000"/>
                          </a:solidFill>
                        </a:rPr>
                        <a:t>181,6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>
                          <a:solidFill>
                            <a:srgbClr val="000000"/>
                          </a:solidFill>
                        </a:rPr>
                        <a:t>128,2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>
                          <a:solidFill>
                            <a:srgbClr val="000000"/>
                          </a:solidFill>
                        </a:rPr>
                        <a:t>171,0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>
                          <a:solidFill>
                            <a:srgbClr val="000000"/>
                          </a:solidFill>
                        </a:rPr>
                        <a:t>194,9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>
                          <a:solidFill>
                            <a:srgbClr val="000000"/>
                          </a:solidFill>
                        </a:rPr>
                        <a:t>126,4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>
                          <a:solidFill>
                            <a:srgbClr val="000000"/>
                          </a:solidFill>
                        </a:rPr>
                        <a:t>Рівень рентабельності, </a:t>
                      </a:r>
                      <a:r>
                        <a:rPr lang="uk-UA" i="1">
                          <a:solidFill>
                            <a:srgbClr val="000000"/>
                          </a:solidFill>
                        </a:rPr>
                        <a:t>%</a:t>
                      </a:r>
                      <a:endParaRPr lang="uk-UA">
                        <a:solidFill>
                          <a:srgbClr val="00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>
                          <a:solidFill>
                            <a:srgbClr val="000000"/>
                          </a:solidFill>
                        </a:rPr>
                        <a:t>91,6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>
                          <a:solidFill>
                            <a:srgbClr val="000000"/>
                          </a:solidFill>
                        </a:rPr>
                        <a:t>57,1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>
                          <a:solidFill>
                            <a:srgbClr val="000000"/>
                          </a:solidFill>
                        </a:rPr>
                        <a:t>72,6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>
                          <a:solidFill>
                            <a:srgbClr val="000000"/>
                          </a:solidFill>
                        </a:rPr>
                        <a:t>101,7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uk-UA" dirty="0">
                          <a:solidFill>
                            <a:srgbClr val="000000"/>
                          </a:solidFill>
                        </a:rPr>
                        <a:t>61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6097642"/>
          </a:xfrm>
        </p:spPr>
        <p:txBody>
          <a:bodyPr>
            <a:normAutofit/>
          </a:bodyPr>
          <a:lstStyle/>
          <a:p>
            <a:r>
              <a:rPr lang="uk-UA" sz="1800" dirty="0" smtClean="0"/>
              <a:t>У зв'язку з великою трудомісткістю галузі велике значення має впровадження комплексної механізації і прогресивної технології. </a:t>
            </a:r>
            <a:endParaRPr lang="uk-UA" sz="1800" dirty="0"/>
          </a:p>
        </p:txBody>
      </p:sp>
      <p:pic>
        <p:nvPicPr>
          <p:cNvPr id="4" name="Рисунок 3" descr="614916_1332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268760"/>
            <a:ext cx="4427600" cy="3456384"/>
          </a:xfrm>
          <a:prstGeom prst="rect">
            <a:avLst/>
          </a:prstGeom>
        </p:spPr>
      </p:pic>
      <p:pic>
        <p:nvPicPr>
          <p:cNvPr id="7" name="Рисунок 6" descr="2013060614275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7112" y="3284984"/>
            <a:ext cx="4153406" cy="33981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306071320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9956" y="428604"/>
            <a:ext cx="8708324" cy="602620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442840579_grape_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9" y="4643442"/>
            <a:ext cx="2928958" cy="1952639"/>
          </a:xfrm>
        </p:spPr>
      </p:pic>
      <p:pic>
        <p:nvPicPr>
          <p:cNvPr id="8" name="Рисунок 7" descr="articles.42712.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5074" y="500042"/>
            <a:ext cx="2747421" cy="1791136"/>
          </a:xfrm>
          <a:prstGeom prst="rect">
            <a:avLst/>
          </a:prstGeom>
        </p:spPr>
      </p:pic>
      <p:pic>
        <p:nvPicPr>
          <p:cNvPr id="9" name="Рисунок 8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500042"/>
            <a:ext cx="2466975" cy="1847850"/>
          </a:xfrm>
          <a:prstGeom prst="rect">
            <a:avLst/>
          </a:prstGeom>
        </p:spPr>
      </p:pic>
      <p:pic>
        <p:nvPicPr>
          <p:cNvPr id="10" name="Рисунок 9" descr="image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3108" y="2357430"/>
            <a:ext cx="5085780" cy="2185993"/>
          </a:xfrm>
          <a:prstGeom prst="rect">
            <a:avLst/>
          </a:prstGeom>
        </p:spPr>
      </p:pic>
      <p:pic>
        <p:nvPicPr>
          <p:cNvPr id="11" name="Рисунок 10" descr="vinograd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643570" y="4572008"/>
            <a:ext cx="2914650" cy="2000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скрава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Яскрава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скрава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90</TotalTime>
  <Words>93</Words>
  <Application>Microsoft Office PowerPoint</Application>
  <PresentationFormat>Экран (4:3)</PresentationFormat>
  <Paragraphs>39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Century Gothic</vt:lpstr>
      <vt:lpstr>Verdana</vt:lpstr>
      <vt:lpstr>Wingdings 2</vt:lpstr>
      <vt:lpstr>Яскрава</vt:lpstr>
      <vt:lpstr>Економіка виробництва виноградарства</vt:lpstr>
      <vt:lpstr>Економічна ефективність виробництва винограду в сільськогосподарських підприємствах України  </vt:lpstr>
      <vt:lpstr>Презентация PowerPoint</vt:lpstr>
      <vt:lpstr>Презентация PowerPoint</vt:lpstr>
      <vt:lpstr>Презентация PowerPoint</vt:lpstr>
    </vt:vector>
  </TitlesOfParts>
  <Company>Koledg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Економіка виробництва виноградарства</dc:title>
  <dc:creator>Komputer-61</dc:creator>
  <cp:lastModifiedBy>Валюха</cp:lastModifiedBy>
  <cp:revision>12</cp:revision>
  <cp:lastPrinted>2019-09-17T10:29:38Z</cp:lastPrinted>
  <dcterms:created xsi:type="dcterms:W3CDTF">2016-11-09T11:45:32Z</dcterms:created>
  <dcterms:modified xsi:type="dcterms:W3CDTF">2019-10-30T08:34:25Z</dcterms:modified>
</cp:coreProperties>
</file>