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70" r:id="rId4"/>
    <p:sldId id="259" r:id="rId5"/>
    <p:sldId id="261" r:id="rId6"/>
    <p:sldId id="263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763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A394D-8A0F-463A-A0E1-051B56DB84BC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E74F3-60E6-45E6-A211-CDFC3A6C3B3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6861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E74F3-60E6-45E6-A211-CDFC3A6C3B38}" type="slidenum">
              <a:rPr lang="uk-UA" smtClean="0"/>
              <a:pPr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6935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E74F3-60E6-45E6-A211-CDFC3A6C3B38}" type="slidenum">
              <a:rPr lang="uk-UA" smtClean="0"/>
              <a:pPr/>
              <a:t>5</a:t>
            </a:fld>
            <a:endParaRPr 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E74F3-60E6-45E6-A211-CDFC3A6C3B38}" type="slidenum">
              <a:rPr lang="uk-UA" smtClean="0"/>
              <a:pPr/>
              <a:t>6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FC4D8-F355-42CC-9948-9025C4193453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802C-E7EB-4C9C-BCF8-5635A7F437F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FC4D8-F355-42CC-9948-9025C4193453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802C-E7EB-4C9C-BCF8-5635A7F437F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FC4D8-F355-42CC-9948-9025C4193453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802C-E7EB-4C9C-BCF8-5635A7F437F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FC4D8-F355-42CC-9948-9025C4193453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802C-E7EB-4C9C-BCF8-5635A7F437F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FC4D8-F355-42CC-9948-9025C4193453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802C-E7EB-4C9C-BCF8-5635A7F437F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FC4D8-F355-42CC-9948-9025C4193453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802C-E7EB-4C9C-BCF8-5635A7F437F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FC4D8-F355-42CC-9948-9025C4193453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802C-E7EB-4C9C-BCF8-5635A7F437F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FC4D8-F355-42CC-9948-9025C4193453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802C-E7EB-4C9C-BCF8-5635A7F437F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FC4D8-F355-42CC-9948-9025C4193453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802C-E7EB-4C9C-BCF8-5635A7F437F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FC4D8-F355-42CC-9948-9025C4193453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802C-E7EB-4C9C-BCF8-5635A7F437F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FC4D8-F355-42CC-9948-9025C4193453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802C-E7EB-4C9C-BCF8-5635A7F437F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6CFC4D8-F355-42CC-9948-9025C4193453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91D802C-E7EB-4C9C-BCF8-5635A7F437F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988840"/>
            <a:ext cx="7406640" cy="1472184"/>
          </a:xfrm>
        </p:spPr>
        <p:txBody>
          <a:bodyPr/>
          <a:lstStyle/>
          <a:p>
            <a:r>
              <a:rPr lang="uk-UA" dirty="0" smtClean="0"/>
              <a:t>Економіка виробництва овочевого комплексу</a:t>
            </a:r>
            <a:endParaRPr lang="uk-UA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692696"/>
            <a:ext cx="7498080" cy="4800600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uk-UA" dirty="0" smtClean="0"/>
              <a:t>Овочівництво - важлива галузь сільського господарства, яка займає важливе місце в забезпеченні населення дієтичною продукцією і консервованими овочами на протязі року. Овочівництво, як галузь </a:t>
            </a:r>
            <a:r>
              <a:rPr lang="uk-UA" dirty="0" smtClean="0"/>
              <a:t>рослинництва, </a:t>
            </a:r>
            <a:r>
              <a:rPr lang="uk-UA" dirty="0" smtClean="0"/>
              <a:t>вимагає вирощування овочів у відкритому і закритому ґрунтах.</a:t>
            </a:r>
          </a:p>
          <a:p>
            <a:pPr algn="ctr"/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466144" cy="5987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41032" y="404664"/>
            <a:ext cx="2592288" cy="5760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Прийомка</a:t>
            </a:r>
            <a:r>
              <a:rPr lang="ru-RU" dirty="0" smtClean="0">
                <a:solidFill>
                  <a:schemeClr val="tx1"/>
                </a:solidFill>
              </a:rPr>
              <a:t> й </a:t>
            </a:r>
            <a:r>
              <a:rPr lang="ru-RU" dirty="0" err="1" smtClean="0">
                <a:solidFill>
                  <a:schemeClr val="tx1"/>
                </a:solidFill>
              </a:rPr>
              <a:t>збер</a:t>
            </a:r>
            <a:r>
              <a:rPr lang="uk-UA" dirty="0" err="1" smtClean="0">
                <a:solidFill>
                  <a:schemeClr val="tx1"/>
                </a:solidFill>
              </a:rPr>
              <a:t>ігання</a:t>
            </a:r>
            <a:r>
              <a:rPr lang="uk-UA" dirty="0" smtClean="0">
                <a:solidFill>
                  <a:schemeClr val="tx1"/>
                </a:solidFill>
              </a:rPr>
              <a:t> овочів і картоплі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28184" y="1133128"/>
            <a:ext cx="2592288" cy="3516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Капуста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91880" y="1133128"/>
            <a:ext cx="2592288" cy="3516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Картопля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55576" y="1133128"/>
            <a:ext cx="2592288" cy="3516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Морква, буряк, цибуля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6133320" y="620688"/>
            <a:ext cx="1319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1979712" y="692696"/>
            <a:ext cx="15121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7452320" y="620688"/>
            <a:ext cx="0" cy="51244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1979712" y="692696"/>
            <a:ext cx="0" cy="44043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4" idx="2"/>
          </p:cNvCxnSpPr>
          <p:nvPr/>
        </p:nvCxnSpPr>
        <p:spPr>
          <a:xfrm>
            <a:off x="4837176" y="980728"/>
            <a:ext cx="0" cy="152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6228184" y="1772816"/>
            <a:ext cx="2592288" cy="3516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Ручне зачищення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491880" y="1772816"/>
            <a:ext cx="2592288" cy="3516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Механічне миття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55576" y="1772816"/>
            <a:ext cx="2592288" cy="3516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Механічне очищення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1979712" y="1484784"/>
            <a:ext cx="0" cy="28803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4837176" y="1493168"/>
            <a:ext cx="0" cy="28803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7452320" y="1476400"/>
            <a:ext cx="0" cy="29641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6228184" y="2420888"/>
            <a:ext cx="2592288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Відокремлення </a:t>
            </a:r>
            <a:r>
              <a:rPr lang="uk-UA" dirty="0" err="1" smtClean="0">
                <a:solidFill>
                  <a:schemeClr val="tx1"/>
                </a:solidFill>
              </a:rPr>
              <a:t>кочериги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491880" y="2420888"/>
            <a:ext cx="2592288" cy="3516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Механічне очищення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55576" y="2420888"/>
            <a:ext cx="2592288" cy="3516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Ручне доочищення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42" name="Прямая со стрелкой 41"/>
          <p:cNvCxnSpPr/>
          <p:nvPr/>
        </p:nvCxnSpPr>
        <p:spPr>
          <a:xfrm>
            <a:off x="1979712" y="2132856"/>
            <a:ext cx="0" cy="28803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4837176" y="2141240"/>
            <a:ext cx="0" cy="28803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7452320" y="2124472"/>
            <a:ext cx="0" cy="29641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6233944" y="3194916"/>
            <a:ext cx="2592288" cy="30609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Миття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497640" y="3095288"/>
            <a:ext cx="2592288" cy="3516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Ручне </a:t>
            </a:r>
            <a:r>
              <a:rPr lang="uk-UA" dirty="0" err="1" smtClean="0">
                <a:solidFill>
                  <a:schemeClr val="tx1"/>
                </a:solidFill>
              </a:rPr>
              <a:t>доочищування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761336" y="3095288"/>
            <a:ext cx="2592288" cy="3516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Зважування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>
            <a:off x="1979712" y="2772544"/>
            <a:ext cx="5760" cy="32274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4842936" y="2807256"/>
            <a:ext cx="0" cy="28803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7458080" y="2924944"/>
            <a:ext cx="0" cy="29641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3491880" y="3738524"/>
            <a:ext cx="2592288" cy="3516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Миття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61336" y="3771214"/>
            <a:ext cx="2592288" cy="5938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Фасування у поліетиленові мішки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54" name="Прямая со стрелкой 53"/>
          <p:cNvCxnSpPr/>
          <p:nvPr/>
        </p:nvCxnSpPr>
        <p:spPr>
          <a:xfrm>
            <a:off x="1979712" y="3448470"/>
            <a:ext cx="5760" cy="32274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4842936" y="3446944"/>
            <a:ext cx="0" cy="28803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7476328" y="3507392"/>
            <a:ext cx="0" cy="29641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6233944" y="3795384"/>
            <a:ext cx="2592288" cy="3516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Нарізання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3491880" y="4396200"/>
            <a:ext cx="2592288" cy="3516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Зважування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61" name="Прямая со стрелкой 60"/>
          <p:cNvCxnSpPr/>
          <p:nvPr/>
        </p:nvCxnSpPr>
        <p:spPr>
          <a:xfrm>
            <a:off x="4842936" y="4104620"/>
            <a:ext cx="0" cy="28803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7482008" y="4155256"/>
            <a:ext cx="0" cy="29641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Прямоугольник 62"/>
          <p:cNvSpPr/>
          <p:nvPr/>
        </p:nvSpPr>
        <p:spPr>
          <a:xfrm>
            <a:off x="6233944" y="4461664"/>
            <a:ext cx="2592288" cy="3516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Зважування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3497640" y="5021192"/>
            <a:ext cx="2592288" cy="568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Фасування в поліетиленові мішки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65" name="Прямая со стрелкой 64"/>
          <p:cNvCxnSpPr/>
          <p:nvPr/>
        </p:nvCxnSpPr>
        <p:spPr>
          <a:xfrm>
            <a:off x="4848696" y="4729612"/>
            <a:ext cx="0" cy="28803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7487768" y="4780248"/>
            <a:ext cx="0" cy="29641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6222456" y="5076664"/>
            <a:ext cx="2592288" cy="568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Фасування в поліетиленові мішки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3491880" y="5877272"/>
            <a:ext cx="2592288" cy="3516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Цех комплектації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70" name="Прямая со стрелкой 69"/>
          <p:cNvCxnSpPr/>
          <p:nvPr/>
        </p:nvCxnSpPr>
        <p:spPr>
          <a:xfrm>
            <a:off x="4837176" y="5589240"/>
            <a:ext cx="0" cy="28803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>
            <a:stCxn id="53" idx="2"/>
          </p:cNvCxnSpPr>
          <p:nvPr/>
        </p:nvCxnSpPr>
        <p:spPr>
          <a:xfrm flipH="1">
            <a:off x="2051720" y="4365104"/>
            <a:ext cx="5760" cy="168799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7452320" y="5644712"/>
            <a:ext cx="0" cy="4083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/>
          <p:cNvSpPr/>
          <p:nvPr/>
        </p:nvSpPr>
        <p:spPr>
          <a:xfrm>
            <a:off x="3491880" y="6461524"/>
            <a:ext cx="2592288" cy="3516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Експедиція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76" name="Прямая со стрелкой 75"/>
          <p:cNvCxnSpPr/>
          <p:nvPr/>
        </p:nvCxnSpPr>
        <p:spPr>
          <a:xfrm>
            <a:off x="2051720" y="6053100"/>
            <a:ext cx="14401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>
            <a:endCxn id="69" idx="3"/>
          </p:cNvCxnSpPr>
          <p:nvPr/>
        </p:nvCxnSpPr>
        <p:spPr>
          <a:xfrm flipH="1">
            <a:off x="6084168" y="6053100"/>
            <a:ext cx="1368152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>
            <a:off x="4837176" y="6228928"/>
            <a:ext cx="0" cy="28803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186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98705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28662" y="214290"/>
            <a:ext cx="7500990" cy="635798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err="1" smtClean="0"/>
              <a:t>Виробництво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овочів</a:t>
            </a:r>
            <a:r>
              <a:rPr lang="ru-RU" b="1" i="1" dirty="0" smtClean="0"/>
              <a:t> по областях </a:t>
            </a:r>
            <a:r>
              <a:rPr lang="ru-RU" b="1" i="1" dirty="0" err="1" smtClean="0"/>
              <a:t>України</a:t>
            </a:r>
            <a:r>
              <a:rPr lang="ru-RU" b="1" i="1" dirty="0" smtClean="0"/>
              <a:t> у 2002 </a:t>
            </a:r>
            <a:r>
              <a:rPr lang="ru-RU" b="1" i="1" dirty="0" err="1" smtClean="0"/>
              <a:t>році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85721" y="1295400"/>
          <a:ext cx="8301037" cy="506668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428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58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7650">
                <a:tc rowSpan="2">
                  <a:txBody>
                    <a:bodyPr/>
                    <a:lstStyle/>
                    <a:p>
                      <a:r>
                        <a:rPr lang="uk-UA" sz="1200" dirty="0"/>
                        <a:t>Область</a:t>
                      </a: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r>
                        <a:rPr lang="uk-UA" sz="1200" dirty="0"/>
                        <a:t>Всі категорії господарств</a:t>
                      </a: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r>
                        <a:rPr lang="uk-UA" sz="1200" dirty="0" smtClean="0"/>
                        <a:t>Суспільний </a:t>
                      </a:r>
                      <a:r>
                        <a:rPr lang="uk-UA" sz="1200" dirty="0"/>
                        <a:t>сектор</a:t>
                      </a: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r>
                        <a:rPr lang="uk-UA" sz="1200" dirty="0"/>
                        <a:t>Приватний сектор</a:t>
                      </a: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r>
                        <a:rPr lang="ru-RU" sz="1200" dirty="0" err="1"/>
                        <a:t>Питома</a:t>
                      </a:r>
                      <a:r>
                        <a:rPr lang="ru-RU" sz="1200" dirty="0"/>
                        <a:t> вага у </a:t>
                      </a:r>
                      <a:r>
                        <a:rPr lang="ru-RU" sz="1200" dirty="0" err="1"/>
                        <a:t>всіх</a:t>
                      </a:r>
                      <a:r>
                        <a:rPr lang="ru-RU" sz="1200" dirty="0"/>
                        <a:t> </a:t>
                      </a:r>
                      <a:r>
                        <a:rPr lang="ru-RU" sz="1200" dirty="0" err="1"/>
                        <a:t>категоріях,%</a:t>
                      </a:r>
                      <a:endParaRPr lang="ru-RU" sz="12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/>
                        <a:t>Суспільний сектор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200" dirty="0"/>
                        <a:t>Приватний сектор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186">
                <a:tc>
                  <a:txBody>
                    <a:bodyPr/>
                    <a:lstStyle/>
                    <a:p>
                      <a:r>
                        <a:rPr lang="uk-UA" sz="1200" dirty="0"/>
                        <a:t>Вінницька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200" dirty="0"/>
                        <a:t>144,3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200"/>
                        <a:t>16,8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200"/>
                        <a:t>127,5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200"/>
                        <a:t>11,6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200" dirty="0"/>
                        <a:t>88,4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59">
                <a:tc>
                  <a:txBody>
                    <a:bodyPr/>
                    <a:lstStyle/>
                    <a:p>
                      <a:r>
                        <a:rPr lang="uk-UA" sz="1100" dirty="0"/>
                        <a:t>Дніпропетровська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/>
                        <a:t>332,2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43,8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288,4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13,2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/>
                        <a:t>86,8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445">
                <a:tc>
                  <a:txBody>
                    <a:bodyPr/>
                    <a:lstStyle/>
                    <a:p>
                      <a:r>
                        <a:rPr lang="uk-UA" sz="1100" dirty="0"/>
                        <a:t>Донецька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321,2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94,9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226,3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29,5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/>
                        <a:t>70,5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r>
                        <a:rPr lang="uk-UA" sz="1100" dirty="0"/>
                        <a:t>Житомирська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/>
                        <a:t>192,2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9,8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1 824,4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5,0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/>
                        <a:t>95,0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r>
                        <a:rPr lang="uk-UA" sz="1100" dirty="0"/>
                        <a:t>Закарпатська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/>
                        <a:t>103,9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3,2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100,7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3,0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/>
                        <a:t>96,9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r>
                        <a:rPr lang="uk-UA" sz="1100" dirty="0"/>
                        <a:t>Запорізька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/>
                        <a:t>264,9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34,6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230,3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13,1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/>
                        <a:t>86,9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r>
                        <a:rPr lang="uk-UA" sz="1100" dirty="0"/>
                        <a:t>Івано-Франківська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/>
                        <a:t>98,0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7,9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90,1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8,1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/>
                        <a:t>91,9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r>
                        <a:rPr lang="uk-UA" sz="1100" dirty="0"/>
                        <a:t>Київська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/>
                        <a:t>303,3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34,1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269,2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11,3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88,7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r>
                        <a:rPr lang="uk-UA" sz="1100"/>
                        <a:t>Кіровоградська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/>
                        <a:t>213,7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7,8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209,9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3 ,7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96,3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r>
                        <a:rPr lang="uk-UA" sz="1100"/>
                        <a:t>Луганська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/>
                        <a:t>200,8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33,9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166,9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16,9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/>
                        <a:t>83,1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314">
                <a:tc>
                  <a:txBody>
                    <a:bodyPr/>
                    <a:lstStyle/>
                    <a:p>
                      <a:r>
                        <a:rPr lang="uk-UA" sz="1100" dirty="0"/>
                        <a:t>Рівненська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/>
                        <a:t>104,0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9,5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94,5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9,1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90,8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r>
                        <a:rPr lang="uk-UA" sz="1100"/>
                        <a:t>Сумська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/>
                        <a:t>93,6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5,7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87,9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6,1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93,9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4314">
                <a:tc>
                  <a:txBody>
                    <a:bodyPr/>
                    <a:lstStyle/>
                    <a:p>
                      <a:r>
                        <a:rPr lang="uk-UA" sz="1100"/>
                        <a:t>Тернопільська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/>
                        <a:t>74,5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5,7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68,8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6,І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93,9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r>
                        <a:rPr lang="uk-UA" sz="1100"/>
                        <a:t>Харківська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/>
                        <a:t>269,7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32,3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237,4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/>
                        <a:t>11,9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/>
                        <a:t>88,0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r>
                        <a:rPr lang="uk-UA" sz="1100" dirty="0"/>
                        <a:t>Хмельницька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/>
                        <a:t>149,0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/>
                        <a:t>16,7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/>
                        <a:t>132,9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/>
                        <a:t>10,8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/>
                        <a:t>9,2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61317"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Всього по Україні</a:t>
                      </a:r>
                      <a:endParaRPr lang="uk-UA" sz="1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2865,3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4155,2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149,6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1260,3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 err="1" smtClean="0"/>
              <a:t>Питома</a:t>
            </a:r>
            <a:r>
              <a:rPr lang="ru-RU" sz="3600" b="1" i="1" dirty="0" smtClean="0"/>
              <a:t> вага </a:t>
            </a:r>
            <a:r>
              <a:rPr lang="ru-RU" sz="3600" b="1" i="1" dirty="0" err="1" smtClean="0"/>
              <a:t>основних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овочевих</a:t>
            </a:r>
            <a:r>
              <a:rPr lang="ru-RU" sz="3600" b="1" i="1" dirty="0" smtClean="0"/>
              <a:t> культур у </a:t>
            </a:r>
            <a:r>
              <a:rPr lang="ru-RU" sz="3600" b="1" i="1" dirty="0" err="1" smtClean="0"/>
              <a:t>закритому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грунті</a:t>
            </a:r>
            <a:r>
              <a:rPr lang="ru-RU" sz="3600" b="1" i="1" smtClean="0"/>
              <a:t> </a:t>
            </a:r>
            <a:r>
              <a:rPr lang="ru-RU" sz="3600" b="1" i="1" smtClean="0"/>
              <a:t>та</a:t>
            </a:r>
            <a:r>
              <a:rPr lang="ru-RU" sz="3600" b="1" i="1" smtClean="0"/>
              <a:t> </a:t>
            </a:r>
            <a:r>
              <a:rPr lang="ru-RU" sz="3600" b="1" i="1" dirty="0" err="1" smtClean="0"/>
              <a:t>рівень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урожайності</a:t>
            </a:r>
            <a:r>
              <a:rPr lang="ru-RU" sz="3600" b="1" i="1" dirty="0" smtClean="0"/>
              <a:t> за </a:t>
            </a:r>
            <a:r>
              <a:rPr lang="ru-RU" sz="3600" b="1" i="1" dirty="0" err="1" smtClean="0"/>
              <a:t>категоріями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господарств</a:t>
            </a:r>
            <a:r>
              <a:rPr lang="ru-RU" sz="3600" b="1" i="1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5729996"/>
              </p:ext>
            </p:extLst>
          </p:nvPr>
        </p:nvGraphicFramePr>
        <p:xfrm>
          <a:off x="755576" y="2276872"/>
          <a:ext cx="7920878" cy="3222001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640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0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0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0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13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63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63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63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00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24688">
                <a:tc rowSpan="3">
                  <a:txBody>
                    <a:bodyPr/>
                    <a:lstStyle/>
                    <a:p>
                      <a:r>
                        <a:rPr lang="uk-UA" dirty="0"/>
                        <a:t>Категорія </a:t>
                      </a:r>
                      <a:r>
                        <a:rPr lang="uk-UA" dirty="0" smtClean="0"/>
                        <a:t>господарств</a:t>
                      </a:r>
                      <a:endParaRPr lang="uk-UA" dirty="0"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r>
                        <a:rPr lang="uk-UA"/>
                        <a:t>Питома вага культур, %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uk-UA"/>
                        <a:t>Урожайність, кг/м2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37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dirty="0"/>
                        <a:t>у структурі посівних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/>
                        <a:t>у валовому зборі площ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dirty="0"/>
                        <a:t>огірка</a:t>
                      </a: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dirty="0"/>
                        <a:t>томата</a:t>
                      </a: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/>
                        <a:t>інших овочів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875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огірка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томата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інших овочів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огірка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томата</a:t>
                      </a:r>
                      <a:endParaRPr lang="uk-UA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інших овочів</a:t>
                      </a: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376">
                <a:tc>
                  <a:txBody>
                    <a:bodyPr/>
                    <a:lstStyle/>
                    <a:p>
                      <a:r>
                        <a:rPr lang="uk-UA" dirty="0"/>
                        <a:t>Усі категорії </a:t>
                      </a:r>
                      <a:r>
                        <a:rPr lang="uk-UA" dirty="0" smtClean="0"/>
                        <a:t>господарств</a:t>
                      </a:r>
                      <a:endParaRPr lang="uk-UA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49,3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42,3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8,4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52,7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43,3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4,0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8,8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8,5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3,9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745">
                <a:tc>
                  <a:txBody>
                    <a:bodyPr/>
                    <a:lstStyle/>
                    <a:p>
                      <a:r>
                        <a:rPr lang="uk-UA" dirty="0"/>
                        <a:t>У т.ч. </a:t>
                      </a:r>
                      <a:r>
                        <a:rPr lang="uk-UA" dirty="0" smtClean="0"/>
                        <a:t>суспільний </a:t>
                      </a:r>
                      <a:r>
                        <a:rPr lang="uk-UA" dirty="0"/>
                        <a:t>сектор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50,0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39,6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10,4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54,9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42,6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2,5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13,3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13,1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2,9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376">
                <a:tc>
                  <a:txBody>
                    <a:bodyPr/>
                    <a:lstStyle/>
                    <a:p>
                      <a:r>
                        <a:rPr lang="uk-UA" dirty="0" smtClean="0"/>
                        <a:t>Приватний</a:t>
                      </a:r>
                      <a:endParaRPr lang="uk-UA" dirty="0"/>
                    </a:p>
                    <a:p>
                      <a:r>
                        <a:rPr lang="uk-UA" dirty="0"/>
                        <a:t>сектор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49,2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43,1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7,7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51,4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43,7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4,9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7,3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/>
                        <a:t>7,1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4,4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256</TotalTime>
  <Words>293</Words>
  <Application>Microsoft Office PowerPoint</Application>
  <PresentationFormat>Экран (4:3)</PresentationFormat>
  <Paragraphs>177</Paragraphs>
  <Slides>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Calibri</vt:lpstr>
      <vt:lpstr>Corbel</vt:lpstr>
      <vt:lpstr>Gill Sans MT</vt:lpstr>
      <vt:lpstr>Verdana</vt:lpstr>
      <vt:lpstr>Wingdings 2</vt:lpstr>
      <vt:lpstr>Солнцестояние</vt:lpstr>
      <vt:lpstr>Економіка виробництва овочевого комплексу</vt:lpstr>
      <vt:lpstr>Презентация PowerPoint</vt:lpstr>
      <vt:lpstr>Презентация PowerPoint</vt:lpstr>
      <vt:lpstr>Презентация PowerPoint</vt:lpstr>
      <vt:lpstr>     Виробництво овочів по областях України у 2002 році </vt:lpstr>
      <vt:lpstr>Питома вага основних овочевих культур у закритому грунті та рівень урожайності за категоріями господарств  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Валюха</cp:lastModifiedBy>
  <cp:revision>30</cp:revision>
  <cp:lastPrinted>2019-09-17T10:14:12Z</cp:lastPrinted>
  <dcterms:created xsi:type="dcterms:W3CDTF">2016-11-05T15:01:09Z</dcterms:created>
  <dcterms:modified xsi:type="dcterms:W3CDTF">2019-10-30T08:31:32Z</dcterms:modified>
</cp:coreProperties>
</file>