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56" r:id="rId2"/>
    <p:sldId id="257" r:id="rId3"/>
    <p:sldId id="270" r:id="rId4"/>
    <p:sldId id="259" r:id="rId5"/>
    <p:sldId id="261" r:id="rId6"/>
    <p:sldId id="263" r:id="rId7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4C1A8A3-306A-4EB7-A6B1-4F7E0EB9C5D6}" styleName="Средний стиль 3 - акцент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A488322-F2BA-4B5B-9748-0D474271808F}" styleName="Средний стиль 3 - 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B344D84-9AFB-497E-A393-DC336BA19D2E}" styleName="Средний стиль 3 - акцент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5BE263C-DBD7-4A20-BB59-AAB30ACAA65A}" styleName="Средний стиль 3 - 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EC20E35-A176-4012-BC5E-935CFFF8708E}" styleName="Средний стиль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D03447BB-5D67-496B-8E87-E561075AD55C}" styleName="Темный стиль 1 - акцент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46F890A9-2807-4EBB-B81D-B2AA78EC7F39}" styleName="Темный стиль 2 - акцент 5/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763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BA394D-8A0F-463A-A0E1-051B56DB84BC}" type="datetimeFigureOut">
              <a:rPr lang="uk-UA" smtClean="0"/>
              <a:pPr/>
              <a:t>30.10.2019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2E74F3-60E6-45E6-A211-CDFC3A6C3B38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268618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2E74F3-60E6-45E6-A211-CDFC3A6C3B38}" type="slidenum">
              <a:rPr lang="uk-UA" smtClean="0"/>
              <a:pPr/>
              <a:t>3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369353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2E74F3-60E6-45E6-A211-CDFC3A6C3B38}" type="slidenum">
              <a:rPr lang="uk-UA" smtClean="0"/>
              <a:pPr/>
              <a:t>5</a:t>
            </a:fld>
            <a:endParaRPr lang="uk-UA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2E74F3-60E6-45E6-A211-CDFC3A6C3B38}" type="slidenum">
              <a:rPr lang="uk-UA" smtClean="0"/>
              <a:pPr/>
              <a:t>6</a:t>
            </a:fld>
            <a:endParaRPr lang="uk-U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FC4D8-F355-42CC-9948-9025C4193453}" type="datetimeFigureOut">
              <a:rPr lang="uk-UA" smtClean="0"/>
              <a:pPr/>
              <a:t>30.10.2019</a:t>
            </a:fld>
            <a:endParaRPr lang="uk-UA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D802C-E7EB-4C9C-BCF8-5635A7F437FB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FC4D8-F355-42CC-9948-9025C4193453}" type="datetimeFigureOut">
              <a:rPr lang="uk-UA" smtClean="0"/>
              <a:pPr/>
              <a:t>30.10.2019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D802C-E7EB-4C9C-BCF8-5635A7F437FB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FC4D8-F355-42CC-9948-9025C4193453}" type="datetimeFigureOut">
              <a:rPr lang="uk-UA" smtClean="0"/>
              <a:pPr/>
              <a:t>30.10.2019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D802C-E7EB-4C9C-BCF8-5635A7F437FB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FC4D8-F355-42CC-9948-9025C4193453}" type="datetimeFigureOut">
              <a:rPr lang="uk-UA" smtClean="0"/>
              <a:pPr/>
              <a:t>30.10.2019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D802C-E7EB-4C9C-BCF8-5635A7F437FB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FC4D8-F355-42CC-9948-9025C4193453}" type="datetimeFigureOut">
              <a:rPr lang="uk-UA" smtClean="0"/>
              <a:pPr/>
              <a:t>30.10.2019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D802C-E7EB-4C9C-BCF8-5635A7F437FB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FC4D8-F355-42CC-9948-9025C4193453}" type="datetimeFigureOut">
              <a:rPr lang="uk-UA" smtClean="0"/>
              <a:pPr/>
              <a:t>30.10.2019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D802C-E7EB-4C9C-BCF8-5635A7F437FB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FC4D8-F355-42CC-9948-9025C4193453}" type="datetimeFigureOut">
              <a:rPr lang="uk-UA" smtClean="0"/>
              <a:pPr/>
              <a:t>30.10.2019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D802C-E7EB-4C9C-BCF8-5635A7F437FB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FC4D8-F355-42CC-9948-9025C4193453}" type="datetimeFigureOut">
              <a:rPr lang="uk-UA" smtClean="0"/>
              <a:pPr/>
              <a:t>30.10.2019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D802C-E7EB-4C9C-BCF8-5635A7F437FB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FC4D8-F355-42CC-9948-9025C4193453}" type="datetimeFigureOut">
              <a:rPr lang="uk-UA" smtClean="0"/>
              <a:pPr/>
              <a:t>30.10.2019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D802C-E7EB-4C9C-BCF8-5635A7F437FB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FC4D8-F355-42CC-9948-9025C4193453}" type="datetimeFigureOut">
              <a:rPr lang="uk-UA" smtClean="0"/>
              <a:pPr/>
              <a:t>30.10.2019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D802C-E7EB-4C9C-BCF8-5635A7F437FB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FC4D8-F355-42CC-9948-9025C4193453}" type="datetimeFigureOut">
              <a:rPr lang="uk-UA" smtClean="0"/>
              <a:pPr/>
              <a:t>30.10.2019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D802C-E7EB-4C9C-BCF8-5635A7F437FB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F6CFC4D8-F355-42CC-9948-9025C4193453}" type="datetimeFigureOut">
              <a:rPr lang="uk-UA" smtClean="0"/>
              <a:pPr/>
              <a:t>30.10.2019</a:t>
            </a:fld>
            <a:endParaRPr lang="uk-UA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uk-UA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91D802C-E7EB-4C9C-BCF8-5635A7F437FB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03648" y="1988840"/>
            <a:ext cx="7406640" cy="1472184"/>
          </a:xfrm>
        </p:spPr>
        <p:txBody>
          <a:bodyPr/>
          <a:lstStyle/>
          <a:p>
            <a:r>
              <a:rPr lang="uk-UA" dirty="0" smtClean="0"/>
              <a:t>Економіка виробництва овочевого комплексу</a:t>
            </a:r>
            <a:endParaRPr lang="uk-UA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87624" y="692696"/>
            <a:ext cx="7498080" cy="4800600"/>
          </a:xfrm>
        </p:spPr>
        <p:txBody>
          <a:bodyPr>
            <a:normAutofit/>
          </a:bodyPr>
          <a:lstStyle/>
          <a:p>
            <a:pPr marL="82296" indent="0" algn="ctr">
              <a:buNone/>
            </a:pPr>
            <a:r>
              <a:rPr lang="uk-UA" dirty="0" smtClean="0"/>
              <a:t>Овочівництво - важлива галузь сільського господарства, яка займає важливе місце в забезпеченні населення дієтичною продукцією і консервованими овочами на протязі року. Овочівництво, як галузь </a:t>
            </a:r>
            <a:r>
              <a:rPr lang="uk-UA" dirty="0" smtClean="0"/>
              <a:t>рослинництва, </a:t>
            </a:r>
            <a:r>
              <a:rPr lang="uk-UA" dirty="0" smtClean="0"/>
              <a:t>вимагає вирощування овочів у відкритому і закритому ґрунтах.</a:t>
            </a:r>
          </a:p>
          <a:p>
            <a:pPr algn="ctr"/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60648"/>
            <a:ext cx="8466144" cy="598775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541032" y="404664"/>
            <a:ext cx="2592288" cy="57606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>
                <a:solidFill>
                  <a:schemeClr val="tx1"/>
                </a:solidFill>
              </a:rPr>
              <a:t>Прийомка</a:t>
            </a:r>
            <a:r>
              <a:rPr lang="ru-RU" dirty="0" smtClean="0">
                <a:solidFill>
                  <a:schemeClr val="tx1"/>
                </a:solidFill>
              </a:rPr>
              <a:t> й </a:t>
            </a:r>
            <a:r>
              <a:rPr lang="ru-RU" dirty="0" err="1" smtClean="0">
                <a:solidFill>
                  <a:schemeClr val="tx1"/>
                </a:solidFill>
              </a:rPr>
              <a:t>збер</a:t>
            </a:r>
            <a:r>
              <a:rPr lang="uk-UA" dirty="0" err="1" smtClean="0">
                <a:solidFill>
                  <a:schemeClr val="tx1"/>
                </a:solidFill>
              </a:rPr>
              <a:t>ігання</a:t>
            </a:r>
            <a:r>
              <a:rPr lang="uk-UA" dirty="0" smtClean="0">
                <a:solidFill>
                  <a:schemeClr val="tx1"/>
                </a:solidFill>
              </a:rPr>
              <a:t> овочів і картоплі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228184" y="1133128"/>
            <a:ext cx="2592288" cy="35165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chemeClr val="tx1"/>
                </a:solidFill>
              </a:rPr>
              <a:t>Капуста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491880" y="1133128"/>
            <a:ext cx="2592288" cy="35165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chemeClr val="tx1"/>
                </a:solidFill>
              </a:rPr>
              <a:t>Картопля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755576" y="1133128"/>
            <a:ext cx="2592288" cy="35165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chemeClr val="tx1"/>
                </a:solidFill>
              </a:rPr>
              <a:t>Морква, буряк, цибуля</a:t>
            </a:r>
            <a:endParaRPr lang="ru-RU" dirty="0">
              <a:solidFill>
                <a:schemeClr val="tx1"/>
              </a:solidFill>
            </a:endParaRPr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>
            <a:off x="6133320" y="620688"/>
            <a:ext cx="13190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flipH="1">
            <a:off x="1979712" y="692696"/>
            <a:ext cx="1512168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>
            <a:off x="7452320" y="620688"/>
            <a:ext cx="0" cy="51244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>
            <a:off x="1979712" y="692696"/>
            <a:ext cx="0" cy="440432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>
            <a:stCxn id="4" idx="2"/>
          </p:cNvCxnSpPr>
          <p:nvPr/>
        </p:nvCxnSpPr>
        <p:spPr>
          <a:xfrm>
            <a:off x="4837176" y="980728"/>
            <a:ext cx="0" cy="15240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Прямоугольник 27"/>
          <p:cNvSpPr/>
          <p:nvPr/>
        </p:nvSpPr>
        <p:spPr>
          <a:xfrm>
            <a:off x="6228184" y="1772816"/>
            <a:ext cx="2592288" cy="35165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chemeClr val="tx1"/>
                </a:solidFill>
              </a:rPr>
              <a:t>Ручне зачищення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3491880" y="1772816"/>
            <a:ext cx="2592288" cy="35165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chemeClr val="tx1"/>
                </a:solidFill>
              </a:rPr>
              <a:t>Механічне миття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755576" y="1772816"/>
            <a:ext cx="2592288" cy="35165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chemeClr val="tx1"/>
                </a:solidFill>
              </a:rPr>
              <a:t>Механічне очищення</a:t>
            </a:r>
            <a:endParaRPr lang="ru-RU" dirty="0">
              <a:solidFill>
                <a:schemeClr val="tx1"/>
              </a:solidFill>
            </a:endParaRPr>
          </a:p>
        </p:txBody>
      </p:sp>
      <p:cxnSp>
        <p:nvCxnSpPr>
          <p:cNvPr id="31" name="Прямая со стрелкой 30"/>
          <p:cNvCxnSpPr/>
          <p:nvPr/>
        </p:nvCxnSpPr>
        <p:spPr>
          <a:xfrm>
            <a:off x="1979712" y="1484784"/>
            <a:ext cx="0" cy="288032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/>
          <p:nvPr/>
        </p:nvCxnSpPr>
        <p:spPr>
          <a:xfrm>
            <a:off x="4837176" y="1493168"/>
            <a:ext cx="0" cy="288032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/>
          <p:nvPr/>
        </p:nvCxnSpPr>
        <p:spPr>
          <a:xfrm>
            <a:off x="7452320" y="1476400"/>
            <a:ext cx="0" cy="296416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Прямоугольник 38"/>
          <p:cNvSpPr/>
          <p:nvPr/>
        </p:nvSpPr>
        <p:spPr>
          <a:xfrm>
            <a:off x="6228184" y="2420888"/>
            <a:ext cx="2592288" cy="50405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chemeClr val="tx1"/>
                </a:solidFill>
              </a:rPr>
              <a:t>Відокремлення </a:t>
            </a:r>
            <a:r>
              <a:rPr lang="uk-UA" dirty="0" err="1" smtClean="0">
                <a:solidFill>
                  <a:schemeClr val="tx1"/>
                </a:solidFill>
              </a:rPr>
              <a:t>кочериги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3491880" y="2420888"/>
            <a:ext cx="2592288" cy="35165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chemeClr val="tx1"/>
                </a:solidFill>
              </a:rPr>
              <a:t>Механічне очищення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755576" y="2420888"/>
            <a:ext cx="2592288" cy="35165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chemeClr val="tx1"/>
                </a:solidFill>
              </a:rPr>
              <a:t>Ручне доочищення</a:t>
            </a:r>
            <a:endParaRPr lang="ru-RU" dirty="0">
              <a:solidFill>
                <a:schemeClr val="tx1"/>
              </a:solidFill>
            </a:endParaRPr>
          </a:p>
        </p:txBody>
      </p:sp>
      <p:cxnSp>
        <p:nvCxnSpPr>
          <p:cNvPr id="42" name="Прямая со стрелкой 41"/>
          <p:cNvCxnSpPr/>
          <p:nvPr/>
        </p:nvCxnSpPr>
        <p:spPr>
          <a:xfrm>
            <a:off x="1979712" y="2132856"/>
            <a:ext cx="0" cy="288032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 стрелкой 42"/>
          <p:cNvCxnSpPr/>
          <p:nvPr/>
        </p:nvCxnSpPr>
        <p:spPr>
          <a:xfrm>
            <a:off x="4837176" y="2141240"/>
            <a:ext cx="0" cy="288032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 стрелкой 43"/>
          <p:cNvCxnSpPr/>
          <p:nvPr/>
        </p:nvCxnSpPr>
        <p:spPr>
          <a:xfrm>
            <a:off x="7452320" y="2124472"/>
            <a:ext cx="0" cy="296416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Прямоугольник 44"/>
          <p:cNvSpPr/>
          <p:nvPr/>
        </p:nvSpPr>
        <p:spPr>
          <a:xfrm>
            <a:off x="6233944" y="3194916"/>
            <a:ext cx="2592288" cy="30609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chemeClr val="tx1"/>
                </a:solidFill>
              </a:rPr>
              <a:t>Миття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3497640" y="3095288"/>
            <a:ext cx="2592288" cy="35165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chemeClr val="tx1"/>
                </a:solidFill>
              </a:rPr>
              <a:t>Ручне </a:t>
            </a:r>
            <a:r>
              <a:rPr lang="uk-UA" dirty="0" err="1" smtClean="0">
                <a:solidFill>
                  <a:schemeClr val="tx1"/>
                </a:solidFill>
              </a:rPr>
              <a:t>доочищування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761336" y="3095288"/>
            <a:ext cx="2592288" cy="35165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chemeClr val="tx1"/>
                </a:solidFill>
              </a:rPr>
              <a:t>Зважування</a:t>
            </a:r>
            <a:endParaRPr lang="ru-RU" dirty="0">
              <a:solidFill>
                <a:schemeClr val="tx1"/>
              </a:solidFill>
            </a:endParaRPr>
          </a:p>
        </p:txBody>
      </p:sp>
      <p:cxnSp>
        <p:nvCxnSpPr>
          <p:cNvPr id="48" name="Прямая со стрелкой 47"/>
          <p:cNvCxnSpPr/>
          <p:nvPr/>
        </p:nvCxnSpPr>
        <p:spPr>
          <a:xfrm>
            <a:off x="1979712" y="2772544"/>
            <a:ext cx="5760" cy="322744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 стрелкой 48"/>
          <p:cNvCxnSpPr/>
          <p:nvPr/>
        </p:nvCxnSpPr>
        <p:spPr>
          <a:xfrm>
            <a:off x="4842936" y="2807256"/>
            <a:ext cx="0" cy="288032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 стрелкой 49"/>
          <p:cNvCxnSpPr/>
          <p:nvPr/>
        </p:nvCxnSpPr>
        <p:spPr>
          <a:xfrm>
            <a:off x="7458080" y="2924944"/>
            <a:ext cx="0" cy="296416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Прямоугольник 51"/>
          <p:cNvSpPr/>
          <p:nvPr/>
        </p:nvSpPr>
        <p:spPr>
          <a:xfrm>
            <a:off x="3491880" y="3738524"/>
            <a:ext cx="2592288" cy="35165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chemeClr val="tx1"/>
                </a:solidFill>
              </a:rPr>
              <a:t>Миття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3" name="Прямоугольник 52"/>
          <p:cNvSpPr/>
          <p:nvPr/>
        </p:nvSpPr>
        <p:spPr>
          <a:xfrm>
            <a:off x="761336" y="3771214"/>
            <a:ext cx="2592288" cy="59389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chemeClr val="tx1"/>
                </a:solidFill>
              </a:rPr>
              <a:t>Фасування у поліетиленові мішки</a:t>
            </a:r>
            <a:endParaRPr lang="ru-RU" dirty="0">
              <a:solidFill>
                <a:schemeClr val="tx1"/>
              </a:solidFill>
            </a:endParaRPr>
          </a:p>
        </p:txBody>
      </p:sp>
      <p:cxnSp>
        <p:nvCxnSpPr>
          <p:cNvPr id="54" name="Прямая со стрелкой 53"/>
          <p:cNvCxnSpPr/>
          <p:nvPr/>
        </p:nvCxnSpPr>
        <p:spPr>
          <a:xfrm>
            <a:off x="1979712" y="3448470"/>
            <a:ext cx="5760" cy="322744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 стрелкой 54"/>
          <p:cNvCxnSpPr/>
          <p:nvPr/>
        </p:nvCxnSpPr>
        <p:spPr>
          <a:xfrm>
            <a:off x="4842936" y="3446944"/>
            <a:ext cx="0" cy="288032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 стрелкой 55"/>
          <p:cNvCxnSpPr/>
          <p:nvPr/>
        </p:nvCxnSpPr>
        <p:spPr>
          <a:xfrm>
            <a:off x="7476328" y="3507392"/>
            <a:ext cx="0" cy="296416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Прямоугольник 57"/>
          <p:cNvSpPr/>
          <p:nvPr/>
        </p:nvSpPr>
        <p:spPr>
          <a:xfrm>
            <a:off x="6233944" y="3795384"/>
            <a:ext cx="2592288" cy="35165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chemeClr val="tx1"/>
                </a:solidFill>
              </a:rPr>
              <a:t>Нарізання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0" name="Прямоугольник 59"/>
          <p:cNvSpPr/>
          <p:nvPr/>
        </p:nvSpPr>
        <p:spPr>
          <a:xfrm>
            <a:off x="3491880" y="4396200"/>
            <a:ext cx="2592288" cy="35165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chemeClr val="tx1"/>
                </a:solidFill>
              </a:rPr>
              <a:t>Зважування</a:t>
            </a:r>
            <a:endParaRPr lang="ru-RU" dirty="0">
              <a:solidFill>
                <a:schemeClr val="tx1"/>
              </a:solidFill>
            </a:endParaRPr>
          </a:p>
        </p:txBody>
      </p:sp>
      <p:cxnSp>
        <p:nvCxnSpPr>
          <p:cNvPr id="61" name="Прямая со стрелкой 60"/>
          <p:cNvCxnSpPr/>
          <p:nvPr/>
        </p:nvCxnSpPr>
        <p:spPr>
          <a:xfrm>
            <a:off x="4842936" y="4104620"/>
            <a:ext cx="0" cy="288032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 стрелкой 61"/>
          <p:cNvCxnSpPr/>
          <p:nvPr/>
        </p:nvCxnSpPr>
        <p:spPr>
          <a:xfrm>
            <a:off x="7482008" y="4155256"/>
            <a:ext cx="0" cy="296416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Прямоугольник 62"/>
          <p:cNvSpPr/>
          <p:nvPr/>
        </p:nvSpPr>
        <p:spPr>
          <a:xfrm>
            <a:off x="6233944" y="4461664"/>
            <a:ext cx="2592288" cy="35165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chemeClr val="tx1"/>
                </a:solidFill>
              </a:rPr>
              <a:t>Зважування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4" name="Прямоугольник 63"/>
          <p:cNvSpPr/>
          <p:nvPr/>
        </p:nvSpPr>
        <p:spPr>
          <a:xfrm>
            <a:off x="3497640" y="5021192"/>
            <a:ext cx="2592288" cy="56804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chemeClr val="tx1"/>
                </a:solidFill>
              </a:rPr>
              <a:t>Фасування в поліетиленові мішки</a:t>
            </a:r>
            <a:endParaRPr lang="ru-RU" dirty="0">
              <a:solidFill>
                <a:schemeClr val="tx1"/>
              </a:solidFill>
            </a:endParaRPr>
          </a:p>
        </p:txBody>
      </p:sp>
      <p:cxnSp>
        <p:nvCxnSpPr>
          <p:cNvPr id="65" name="Прямая со стрелкой 64"/>
          <p:cNvCxnSpPr/>
          <p:nvPr/>
        </p:nvCxnSpPr>
        <p:spPr>
          <a:xfrm>
            <a:off x="4848696" y="4729612"/>
            <a:ext cx="0" cy="288032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 стрелкой 65"/>
          <p:cNvCxnSpPr/>
          <p:nvPr/>
        </p:nvCxnSpPr>
        <p:spPr>
          <a:xfrm>
            <a:off x="7487768" y="4780248"/>
            <a:ext cx="0" cy="296416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Прямоугольник 67"/>
          <p:cNvSpPr/>
          <p:nvPr/>
        </p:nvSpPr>
        <p:spPr>
          <a:xfrm>
            <a:off x="6222456" y="5076664"/>
            <a:ext cx="2592288" cy="56804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chemeClr val="tx1"/>
                </a:solidFill>
              </a:rPr>
              <a:t>Фасування в поліетиленові мішки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9" name="Прямоугольник 68"/>
          <p:cNvSpPr/>
          <p:nvPr/>
        </p:nvSpPr>
        <p:spPr>
          <a:xfrm>
            <a:off x="3491880" y="5877272"/>
            <a:ext cx="2592288" cy="35165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chemeClr val="tx1"/>
                </a:solidFill>
              </a:rPr>
              <a:t>Цех комплектації</a:t>
            </a:r>
            <a:endParaRPr lang="ru-RU" dirty="0">
              <a:solidFill>
                <a:schemeClr val="tx1"/>
              </a:solidFill>
            </a:endParaRPr>
          </a:p>
        </p:txBody>
      </p:sp>
      <p:cxnSp>
        <p:nvCxnSpPr>
          <p:cNvPr id="70" name="Прямая со стрелкой 69"/>
          <p:cNvCxnSpPr/>
          <p:nvPr/>
        </p:nvCxnSpPr>
        <p:spPr>
          <a:xfrm>
            <a:off x="4837176" y="5589240"/>
            <a:ext cx="0" cy="288032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Прямая соединительная линия 70"/>
          <p:cNvCxnSpPr>
            <a:stCxn id="53" idx="2"/>
          </p:cNvCxnSpPr>
          <p:nvPr/>
        </p:nvCxnSpPr>
        <p:spPr>
          <a:xfrm flipH="1">
            <a:off x="2051720" y="4365104"/>
            <a:ext cx="5760" cy="1687996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Прямая соединительная линия 72"/>
          <p:cNvCxnSpPr/>
          <p:nvPr/>
        </p:nvCxnSpPr>
        <p:spPr>
          <a:xfrm>
            <a:off x="7452320" y="5644712"/>
            <a:ext cx="0" cy="40838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Прямоугольник 74"/>
          <p:cNvSpPr/>
          <p:nvPr/>
        </p:nvSpPr>
        <p:spPr>
          <a:xfrm>
            <a:off x="3491880" y="6461524"/>
            <a:ext cx="2592288" cy="35165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chemeClr val="tx1"/>
                </a:solidFill>
              </a:rPr>
              <a:t>Експедиція</a:t>
            </a:r>
            <a:endParaRPr lang="ru-RU" dirty="0">
              <a:solidFill>
                <a:schemeClr val="tx1"/>
              </a:solidFill>
            </a:endParaRPr>
          </a:p>
        </p:txBody>
      </p:sp>
      <p:cxnSp>
        <p:nvCxnSpPr>
          <p:cNvPr id="76" name="Прямая со стрелкой 75"/>
          <p:cNvCxnSpPr/>
          <p:nvPr/>
        </p:nvCxnSpPr>
        <p:spPr>
          <a:xfrm>
            <a:off x="2051720" y="6053100"/>
            <a:ext cx="1440160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Прямая со стрелкой 78"/>
          <p:cNvCxnSpPr>
            <a:endCxn id="69" idx="3"/>
          </p:cNvCxnSpPr>
          <p:nvPr/>
        </p:nvCxnSpPr>
        <p:spPr>
          <a:xfrm flipH="1">
            <a:off x="6084168" y="6053100"/>
            <a:ext cx="1368152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Прямая со стрелкой 80"/>
          <p:cNvCxnSpPr/>
          <p:nvPr/>
        </p:nvCxnSpPr>
        <p:spPr>
          <a:xfrm>
            <a:off x="4837176" y="6228928"/>
            <a:ext cx="0" cy="288032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661860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8987052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28662" y="214290"/>
            <a:ext cx="7500990" cy="6357982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142984"/>
            <a:ext cx="8229600" cy="785818"/>
          </a:xfrm>
        </p:spPr>
        <p:txBody>
          <a:bodyPr>
            <a:normAutofit fontScale="90000"/>
          </a:bodyPr>
          <a:lstStyle/>
          <a:p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i="1" dirty="0" err="1" smtClean="0"/>
              <a:t>Виробництво</a:t>
            </a:r>
            <a:r>
              <a:rPr lang="ru-RU" b="1" i="1" dirty="0" smtClean="0"/>
              <a:t> </a:t>
            </a:r>
            <a:r>
              <a:rPr lang="ru-RU" b="1" i="1" dirty="0" err="1" smtClean="0"/>
              <a:t>овочів</a:t>
            </a:r>
            <a:r>
              <a:rPr lang="ru-RU" b="1" i="1" dirty="0" smtClean="0"/>
              <a:t> по областях </a:t>
            </a:r>
            <a:r>
              <a:rPr lang="ru-RU" b="1" i="1" dirty="0" err="1" smtClean="0"/>
              <a:t>України</a:t>
            </a:r>
            <a:r>
              <a:rPr lang="ru-RU" b="1" i="1" dirty="0" smtClean="0"/>
              <a:t> у 2002 </a:t>
            </a:r>
            <a:r>
              <a:rPr lang="ru-RU" b="1" i="1" dirty="0" err="1" smtClean="0"/>
              <a:t>році</a:t>
            </a:r>
            <a:r>
              <a:rPr lang="ru-RU" dirty="0" smtClean="0"/>
              <a:t/>
            </a:r>
            <a:br>
              <a:rPr lang="ru-RU" dirty="0" smtClean="0"/>
            </a:br>
            <a:endParaRPr lang="uk-UA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285721" y="1295400"/>
          <a:ext cx="8301037" cy="5066685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14287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858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47650">
                <a:tc rowSpan="2">
                  <a:txBody>
                    <a:bodyPr/>
                    <a:lstStyle/>
                    <a:p>
                      <a:r>
                        <a:rPr lang="uk-UA" sz="1200" dirty="0"/>
                        <a:t>Область</a:t>
                      </a:r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r>
                        <a:rPr lang="uk-UA" sz="1200" dirty="0"/>
                        <a:t>Всі категорії господарств</a:t>
                      </a:r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r>
                        <a:rPr lang="uk-UA" sz="1200" dirty="0" smtClean="0"/>
                        <a:t>Суспільний </a:t>
                      </a:r>
                      <a:r>
                        <a:rPr lang="uk-UA" sz="1200" dirty="0"/>
                        <a:t>сектор</a:t>
                      </a:r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r>
                        <a:rPr lang="uk-UA" sz="1200" dirty="0"/>
                        <a:t>Приватний сектор</a:t>
                      </a:r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r>
                        <a:rPr lang="ru-RU" sz="1200" dirty="0" err="1"/>
                        <a:t>Питома</a:t>
                      </a:r>
                      <a:r>
                        <a:rPr lang="ru-RU" sz="1200" dirty="0"/>
                        <a:t> вага у </a:t>
                      </a:r>
                      <a:r>
                        <a:rPr lang="ru-RU" sz="1200" dirty="0" err="1"/>
                        <a:t>всіх</a:t>
                      </a:r>
                      <a:r>
                        <a:rPr lang="ru-RU" sz="1200" dirty="0"/>
                        <a:t> </a:t>
                      </a:r>
                      <a:r>
                        <a:rPr lang="ru-RU" sz="1200" dirty="0" err="1"/>
                        <a:t>категоріях,%</a:t>
                      </a:r>
                      <a:endParaRPr lang="ru-RU" sz="1200" dirty="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200" dirty="0"/>
                        <a:t>Суспільний сектор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uk-UA" sz="1200" dirty="0"/>
                        <a:t>Приватний сектор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7186">
                <a:tc>
                  <a:txBody>
                    <a:bodyPr/>
                    <a:lstStyle/>
                    <a:p>
                      <a:r>
                        <a:rPr lang="uk-UA" sz="1200" dirty="0"/>
                        <a:t>Вінницька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uk-UA" sz="1200" dirty="0"/>
                        <a:t>144,3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uk-UA" sz="1200"/>
                        <a:t>16,8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uk-UA" sz="1200"/>
                        <a:t>127,5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uk-UA" sz="1200"/>
                        <a:t>11,6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uk-UA" sz="1200" dirty="0"/>
                        <a:t>88,4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3059">
                <a:tc>
                  <a:txBody>
                    <a:bodyPr/>
                    <a:lstStyle/>
                    <a:p>
                      <a:r>
                        <a:rPr lang="uk-UA" sz="1100" dirty="0"/>
                        <a:t>Дніпропетровська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uk-UA" sz="1100" dirty="0"/>
                        <a:t>332,2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uk-UA" sz="1100"/>
                        <a:t>43,8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uk-UA" sz="1100"/>
                        <a:t>288,4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uk-UA" sz="1100"/>
                        <a:t>13,2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uk-UA" sz="1100" dirty="0"/>
                        <a:t>86,8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8445">
                <a:tc>
                  <a:txBody>
                    <a:bodyPr/>
                    <a:lstStyle/>
                    <a:p>
                      <a:r>
                        <a:rPr lang="uk-UA" sz="1100" dirty="0"/>
                        <a:t>Донецька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uk-UA" sz="1100"/>
                        <a:t>321,2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uk-UA" sz="1100"/>
                        <a:t>94,9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uk-UA" sz="1100"/>
                        <a:t>226,3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uk-UA" sz="1100"/>
                        <a:t>29,5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uk-UA" sz="1100" dirty="0"/>
                        <a:t>70,5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5752">
                <a:tc>
                  <a:txBody>
                    <a:bodyPr/>
                    <a:lstStyle/>
                    <a:p>
                      <a:r>
                        <a:rPr lang="uk-UA" sz="1100" dirty="0"/>
                        <a:t>Житомирська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uk-UA" sz="1100" dirty="0"/>
                        <a:t>192,2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uk-UA" sz="1100"/>
                        <a:t>9,8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uk-UA" sz="1100"/>
                        <a:t>1 824,4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uk-UA" sz="1100"/>
                        <a:t>5,0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uk-UA" sz="1100" dirty="0"/>
                        <a:t>95,0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5752">
                <a:tc>
                  <a:txBody>
                    <a:bodyPr/>
                    <a:lstStyle/>
                    <a:p>
                      <a:r>
                        <a:rPr lang="uk-UA" sz="1100" dirty="0"/>
                        <a:t>Закарпатська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uk-UA" sz="1100" dirty="0"/>
                        <a:t>103,9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uk-UA" sz="1100"/>
                        <a:t>3,2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uk-UA" sz="1100"/>
                        <a:t>100,7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uk-UA" sz="1100"/>
                        <a:t>3,0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uk-UA" sz="1100" dirty="0"/>
                        <a:t>96,9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5752">
                <a:tc>
                  <a:txBody>
                    <a:bodyPr/>
                    <a:lstStyle/>
                    <a:p>
                      <a:r>
                        <a:rPr lang="uk-UA" sz="1100" dirty="0"/>
                        <a:t>Запорізька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uk-UA" sz="1100" dirty="0"/>
                        <a:t>264,9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uk-UA" sz="1100"/>
                        <a:t>34,6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uk-UA" sz="1100"/>
                        <a:t>230,3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uk-UA" sz="1100"/>
                        <a:t>13,1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uk-UA" sz="1100" dirty="0"/>
                        <a:t>86,9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5752">
                <a:tc>
                  <a:txBody>
                    <a:bodyPr/>
                    <a:lstStyle/>
                    <a:p>
                      <a:r>
                        <a:rPr lang="uk-UA" sz="1100" dirty="0"/>
                        <a:t>Івано-Франківська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uk-UA" sz="1100" dirty="0"/>
                        <a:t>98,0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uk-UA" sz="1100"/>
                        <a:t>7,9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uk-UA" sz="1100"/>
                        <a:t>90,1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uk-UA" sz="1100"/>
                        <a:t>8,1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uk-UA" sz="1100" dirty="0"/>
                        <a:t>91,9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5752">
                <a:tc>
                  <a:txBody>
                    <a:bodyPr/>
                    <a:lstStyle/>
                    <a:p>
                      <a:r>
                        <a:rPr lang="uk-UA" sz="1100" dirty="0"/>
                        <a:t>Київська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uk-UA" sz="1100" dirty="0"/>
                        <a:t>303,3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uk-UA" sz="1100"/>
                        <a:t>34,1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uk-UA" sz="1100"/>
                        <a:t>269,2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uk-UA" sz="1100"/>
                        <a:t>11,3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uk-UA" sz="1100"/>
                        <a:t>88,7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5752">
                <a:tc>
                  <a:txBody>
                    <a:bodyPr/>
                    <a:lstStyle/>
                    <a:p>
                      <a:r>
                        <a:rPr lang="uk-UA" sz="1100"/>
                        <a:t>Кіровоградська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uk-UA" sz="1100" dirty="0"/>
                        <a:t>213,7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uk-UA" sz="1100"/>
                        <a:t>7,8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uk-UA" sz="1100"/>
                        <a:t>209,9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uk-UA" sz="1100"/>
                        <a:t>3 ,7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uk-UA" sz="1100"/>
                        <a:t>96,3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85752">
                <a:tc>
                  <a:txBody>
                    <a:bodyPr/>
                    <a:lstStyle/>
                    <a:p>
                      <a:r>
                        <a:rPr lang="uk-UA" sz="1100"/>
                        <a:t>Луганська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uk-UA" sz="1100" dirty="0"/>
                        <a:t>200,8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uk-UA" sz="1100"/>
                        <a:t>33,9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uk-UA" sz="1100"/>
                        <a:t>166,9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uk-UA" sz="1100"/>
                        <a:t>16,9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uk-UA" sz="1100" dirty="0"/>
                        <a:t>83,1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14314">
                <a:tc>
                  <a:txBody>
                    <a:bodyPr/>
                    <a:lstStyle/>
                    <a:p>
                      <a:r>
                        <a:rPr lang="uk-UA" sz="1100" dirty="0"/>
                        <a:t>Рівненська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uk-UA" sz="1100" dirty="0"/>
                        <a:t>104,0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uk-UA" sz="1100"/>
                        <a:t>9,5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uk-UA" sz="1100"/>
                        <a:t>94,5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uk-UA" sz="1100"/>
                        <a:t>9,1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uk-UA" sz="1100"/>
                        <a:t>90,8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85752">
                <a:tc>
                  <a:txBody>
                    <a:bodyPr/>
                    <a:lstStyle/>
                    <a:p>
                      <a:r>
                        <a:rPr lang="uk-UA" sz="1100"/>
                        <a:t>Сумська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uk-UA" sz="1100" dirty="0"/>
                        <a:t>93,6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uk-UA" sz="1100"/>
                        <a:t>5,7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uk-UA" sz="1100"/>
                        <a:t>87,9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uk-UA" sz="1100"/>
                        <a:t>6,1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uk-UA" sz="1100"/>
                        <a:t>93,9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14314">
                <a:tc>
                  <a:txBody>
                    <a:bodyPr/>
                    <a:lstStyle/>
                    <a:p>
                      <a:r>
                        <a:rPr lang="uk-UA" sz="1100"/>
                        <a:t>Тернопільська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uk-UA" sz="1100" dirty="0"/>
                        <a:t>74,5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uk-UA" sz="1100"/>
                        <a:t>5,7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uk-UA" sz="1100"/>
                        <a:t>68,8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uk-UA" sz="1100"/>
                        <a:t>6,І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uk-UA" sz="1100"/>
                        <a:t>93,9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85752">
                <a:tc>
                  <a:txBody>
                    <a:bodyPr/>
                    <a:lstStyle/>
                    <a:p>
                      <a:r>
                        <a:rPr lang="uk-UA" sz="1100"/>
                        <a:t>Харківська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uk-UA" sz="1100" dirty="0"/>
                        <a:t>269,7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uk-UA" sz="1100"/>
                        <a:t>32,3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uk-UA" sz="1100"/>
                        <a:t>237,4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uk-UA" sz="1100"/>
                        <a:t>11,9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uk-UA" sz="1100" dirty="0"/>
                        <a:t>88,0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85752">
                <a:tc>
                  <a:txBody>
                    <a:bodyPr/>
                    <a:lstStyle/>
                    <a:p>
                      <a:r>
                        <a:rPr lang="uk-UA" sz="1100" dirty="0"/>
                        <a:t>Хмельницька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uk-UA" sz="1100" dirty="0"/>
                        <a:t>149,0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uk-UA" sz="1100" dirty="0"/>
                        <a:t>16,7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uk-UA" sz="1100" dirty="0"/>
                        <a:t>132,9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uk-UA" sz="1100" dirty="0"/>
                        <a:t>10,8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uk-UA" sz="1100" dirty="0"/>
                        <a:t>9,2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361317">
                <a:tc>
                  <a:txBody>
                    <a:bodyPr/>
                    <a:lstStyle/>
                    <a:p>
                      <a:r>
                        <a:rPr lang="uk-UA" sz="1100" dirty="0" smtClean="0"/>
                        <a:t>Всього по Україні</a:t>
                      </a:r>
                      <a:endParaRPr lang="uk-UA" sz="11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2865,3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356,7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4155,2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149,6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1260,3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92867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i="1" dirty="0" err="1" smtClean="0"/>
              <a:t>Питома</a:t>
            </a:r>
            <a:r>
              <a:rPr lang="ru-RU" sz="3600" b="1" i="1" dirty="0" smtClean="0"/>
              <a:t> вага </a:t>
            </a:r>
            <a:r>
              <a:rPr lang="ru-RU" sz="3600" b="1" i="1" dirty="0" err="1" smtClean="0"/>
              <a:t>основних</a:t>
            </a:r>
            <a:r>
              <a:rPr lang="ru-RU" sz="3600" b="1" i="1" dirty="0" smtClean="0"/>
              <a:t> </a:t>
            </a:r>
            <a:r>
              <a:rPr lang="ru-RU" sz="3600" b="1" i="1" dirty="0" err="1" smtClean="0"/>
              <a:t>овочевих</a:t>
            </a:r>
            <a:r>
              <a:rPr lang="ru-RU" sz="3600" b="1" i="1" dirty="0" smtClean="0"/>
              <a:t> культур у </a:t>
            </a:r>
            <a:r>
              <a:rPr lang="ru-RU" sz="3600" b="1" i="1" dirty="0" err="1" smtClean="0"/>
              <a:t>закритому</a:t>
            </a:r>
            <a:r>
              <a:rPr lang="ru-RU" sz="3600" b="1" i="1" dirty="0" smtClean="0"/>
              <a:t> </a:t>
            </a:r>
            <a:r>
              <a:rPr lang="ru-RU" sz="3600" b="1" i="1" dirty="0" err="1" smtClean="0"/>
              <a:t>грунті</a:t>
            </a:r>
            <a:r>
              <a:rPr lang="ru-RU" sz="3600" b="1" i="1" smtClean="0"/>
              <a:t> </a:t>
            </a:r>
            <a:r>
              <a:rPr lang="ru-RU" sz="3600" b="1" i="1" smtClean="0"/>
              <a:t>та</a:t>
            </a:r>
            <a:r>
              <a:rPr lang="ru-RU" sz="3600" b="1" i="1" smtClean="0"/>
              <a:t> </a:t>
            </a:r>
            <a:r>
              <a:rPr lang="ru-RU" sz="3600" b="1" i="1" dirty="0" err="1" smtClean="0"/>
              <a:t>рівень</a:t>
            </a:r>
            <a:r>
              <a:rPr lang="ru-RU" sz="3600" b="1" i="1" dirty="0" smtClean="0"/>
              <a:t> </a:t>
            </a:r>
            <a:r>
              <a:rPr lang="ru-RU" sz="3600" b="1" i="1" dirty="0" err="1" smtClean="0"/>
              <a:t>урожайності</a:t>
            </a:r>
            <a:r>
              <a:rPr lang="ru-RU" sz="3600" b="1" i="1" dirty="0" smtClean="0"/>
              <a:t> за </a:t>
            </a:r>
            <a:r>
              <a:rPr lang="ru-RU" sz="3600" b="1" i="1" dirty="0" err="1" smtClean="0"/>
              <a:t>категоріями</a:t>
            </a:r>
            <a:r>
              <a:rPr lang="ru-RU" sz="3600" b="1" i="1" dirty="0" smtClean="0"/>
              <a:t> </a:t>
            </a:r>
            <a:r>
              <a:rPr lang="ru-RU" sz="3600" b="1" i="1" dirty="0" err="1" smtClean="0"/>
              <a:t>господарств</a:t>
            </a:r>
            <a:r>
              <a:rPr lang="ru-RU" sz="3600" b="1" i="1" dirty="0" smtClean="0"/>
              <a:t> </a:t>
            </a:r>
            <a:r>
              <a:rPr lang="ru-RU" dirty="0" smtClean="0"/>
              <a:t/>
            </a:r>
            <a:br>
              <a:rPr lang="ru-RU" dirty="0" smtClean="0"/>
            </a:br>
            <a:endParaRPr lang="uk-UA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85729996"/>
              </p:ext>
            </p:extLst>
          </p:nvPr>
        </p:nvGraphicFramePr>
        <p:xfrm>
          <a:off x="755576" y="2276872"/>
          <a:ext cx="7920878" cy="3222001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26402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00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400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4004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4004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9132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5633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5633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5633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6005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24688">
                <a:tc rowSpan="3">
                  <a:txBody>
                    <a:bodyPr/>
                    <a:lstStyle/>
                    <a:p>
                      <a:r>
                        <a:rPr lang="uk-UA" dirty="0"/>
                        <a:t>Категорія </a:t>
                      </a:r>
                      <a:r>
                        <a:rPr lang="uk-UA" dirty="0" smtClean="0"/>
                        <a:t>господарств</a:t>
                      </a:r>
                      <a:endParaRPr lang="uk-UA" dirty="0"/>
                    </a:p>
                  </a:txBody>
                  <a:tcPr marL="0" marR="0" marT="0" marB="0"/>
                </a:tc>
                <a:tc gridSpan="6">
                  <a:txBody>
                    <a:bodyPr/>
                    <a:lstStyle/>
                    <a:p>
                      <a:r>
                        <a:rPr lang="uk-UA"/>
                        <a:t>Питома вага культур, %</a:t>
                      </a: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uk-UA"/>
                        <a:t>Урожайність, кг/м2</a:t>
                      </a: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9376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uk-UA" dirty="0"/>
                        <a:t>у структурі посівних</a:t>
                      </a: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uk-UA"/>
                        <a:t>у валовому зборі площ</a:t>
                      </a: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uk-UA" dirty="0"/>
                        <a:t>огірка</a:t>
                      </a:r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uk-UA" dirty="0"/>
                        <a:t>томата</a:t>
                      </a:r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uk-UA"/>
                        <a:t>інших овочів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98752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/>
                        <a:t>огірка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/>
                        <a:t>томата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/>
                        <a:t>інших овочів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огірка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томата</a:t>
                      </a:r>
                      <a:endParaRPr lang="uk-UA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інших овочів</a:t>
                      </a:r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9376">
                <a:tc>
                  <a:txBody>
                    <a:bodyPr/>
                    <a:lstStyle/>
                    <a:p>
                      <a:r>
                        <a:rPr lang="uk-UA" dirty="0"/>
                        <a:t>Усі категорії </a:t>
                      </a:r>
                      <a:r>
                        <a:rPr lang="uk-UA" dirty="0" smtClean="0"/>
                        <a:t>господарств</a:t>
                      </a:r>
                      <a:endParaRPr lang="uk-UA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/>
                        <a:t>49,3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/>
                        <a:t>42,3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/>
                        <a:t>8,4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/>
                        <a:t>52,7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43,3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/>
                        <a:t>4,0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/>
                        <a:t>8,8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/>
                        <a:t>8,5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3,9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3745">
                <a:tc>
                  <a:txBody>
                    <a:bodyPr/>
                    <a:lstStyle/>
                    <a:p>
                      <a:r>
                        <a:rPr lang="uk-UA" dirty="0"/>
                        <a:t>У т.ч. </a:t>
                      </a:r>
                      <a:r>
                        <a:rPr lang="uk-UA" dirty="0" smtClean="0"/>
                        <a:t>суспільний </a:t>
                      </a:r>
                      <a:r>
                        <a:rPr lang="uk-UA" dirty="0"/>
                        <a:t>сектор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/>
                        <a:t>50,0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/>
                        <a:t>39,6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/>
                        <a:t>10,4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/>
                        <a:t>54,9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/>
                        <a:t>42,6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/>
                        <a:t>2,5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/>
                        <a:t>13,3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/>
                        <a:t>13,1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2,9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9376">
                <a:tc>
                  <a:txBody>
                    <a:bodyPr/>
                    <a:lstStyle/>
                    <a:p>
                      <a:r>
                        <a:rPr lang="uk-UA" dirty="0" smtClean="0"/>
                        <a:t>Приватний</a:t>
                      </a:r>
                      <a:endParaRPr lang="uk-UA" dirty="0"/>
                    </a:p>
                    <a:p>
                      <a:r>
                        <a:rPr lang="uk-UA" dirty="0"/>
                        <a:t>сектор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/>
                        <a:t>49,2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/>
                        <a:t>43,1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/>
                        <a:t>7,7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/>
                        <a:t>51,4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/>
                        <a:t>43,7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/>
                        <a:t>4,9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/>
                        <a:t>7,3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/>
                        <a:t>7,1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4,4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256</TotalTime>
  <Words>293</Words>
  <Application>Microsoft Office PowerPoint</Application>
  <PresentationFormat>Экран (4:3)</PresentationFormat>
  <Paragraphs>177</Paragraphs>
  <Slides>6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2" baseType="lpstr">
      <vt:lpstr>Calibri</vt:lpstr>
      <vt:lpstr>Corbel</vt:lpstr>
      <vt:lpstr>Gill Sans MT</vt:lpstr>
      <vt:lpstr>Verdana</vt:lpstr>
      <vt:lpstr>Wingdings 2</vt:lpstr>
      <vt:lpstr>Солнцестояние</vt:lpstr>
      <vt:lpstr>Економіка виробництва овочевого комплексу</vt:lpstr>
      <vt:lpstr>Презентация PowerPoint</vt:lpstr>
      <vt:lpstr>Презентация PowerPoint</vt:lpstr>
      <vt:lpstr>Презентация PowerPoint</vt:lpstr>
      <vt:lpstr>     Виробництво овочів по областях України у 2002 році </vt:lpstr>
      <vt:lpstr>Питома вага основних овочевих культур у закритому грунті та рівень урожайності за категоріями господарств  </vt:lpstr>
    </vt:vector>
  </TitlesOfParts>
  <Company>Reanimator Extreme Edition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Валюха</cp:lastModifiedBy>
  <cp:revision>30</cp:revision>
  <cp:lastPrinted>2019-09-17T10:14:12Z</cp:lastPrinted>
  <dcterms:created xsi:type="dcterms:W3CDTF">2016-11-05T15:01:09Z</dcterms:created>
  <dcterms:modified xsi:type="dcterms:W3CDTF">2019-10-30T08:31:32Z</dcterms:modified>
</cp:coreProperties>
</file>