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59" r:id="rId5"/>
    <p:sldId id="269" r:id="rId6"/>
    <p:sldId id="265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D629C0F-D3CD-4607-AF91-65183815E73D}" type="datetimeFigureOut">
              <a:rPr lang="uk-UA" smtClean="0"/>
              <a:pPr/>
              <a:t>30.10.2019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3C4EEFA-6C55-4CE2-BD66-C916B5B27D6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8072494" cy="2301240"/>
          </a:xfrm>
        </p:spPr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Економіка виробництва цукрових буряків</a:t>
            </a:r>
            <a:endParaRPr lang="uk-UA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uk-UA" sz="3200" dirty="0"/>
              <a:t>Цукрові буряки </a:t>
            </a:r>
            <a:r>
              <a:rPr lang="uk-UA" sz="3200" dirty="0" smtClean="0"/>
              <a:t>– </a:t>
            </a:r>
            <a:r>
              <a:rPr lang="uk-UA" sz="3200" dirty="0"/>
              <a:t>одна з основних технічних культур. При врожайності 400 ц/га забезпечують вихід 50 </a:t>
            </a:r>
            <a:r>
              <a:rPr lang="uk-UA" sz="3200" dirty="0" smtClean="0"/>
              <a:t>– </a:t>
            </a:r>
            <a:r>
              <a:rPr lang="uk-UA" sz="3200" dirty="0"/>
              <a:t>55 ц цукру, 150 </a:t>
            </a:r>
            <a:r>
              <a:rPr lang="uk-UA" sz="3200" dirty="0" smtClean="0"/>
              <a:t>– </a:t>
            </a:r>
            <a:r>
              <a:rPr lang="uk-UA" sz="3200" dirty="0"/>
              <a:t>200 ц гички, 260 </a:t>
            </a:r>
            <a:r>
              <a:rPr lang="uk-UA" sz="3200" dirty="0" smtClean="0"/>
              <a:t>– </a:t>
            </a:r>
            <a:r>
              <a:rPr lang="uk-UA" sz="3200" dirty="0"/>
              <a:t>280 ц сирого жому, 15 </a:t>
            </a:r>
            <a:r>
              <a:rPr lang="uk-UA" sz="3200" dirty="0" smtClean="0"/>
              <a:t>– </a:t>
            </a:r>
            <a:r>
              <a:rPr lang="uk-UA" sz="3200" dirty="0"/>
              <a:t>18 ц меляси, які використовуються на корм.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60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7931224" cy="4525963"/>
          </a:xfrm>
        </p:spPr>
        <p:txBody>
          <a:bodyPr/>
          <a:lstStyle/>
          <a:p>
            <a:pPr marL="36576" indent="0">
              <a:buNone/>
            </a:pPr>
            <a:r>
              <a:rPr lang="uk-UA" sz="3200" dirty="0"/>
              <a:t>За поживністю цукрові буряки значно перевищують кормові. 100 кг коренеплодів відповідають 26 корм. од. і містять 1,2 кг пере­травного протеїну, а 100 кг листків </a:t>
            </a:r>
            <a:r>
              <a:rPr lang="uk-UA" sz="3200" dirty="0" smtClean="0"/>
              <a:t>– відповідно </a:t>
            </a:r>
            <a:r>
              <a:rPr lang="uk-UA" sz="3200" dirty="0"/>
              <a:t>20 корм. од. і 2,2 кг протеїну. Це одна з найпродуктивніших сільськогосподарських </a:t>
            </a:r>
            <a:r>
              <a:rPr lang="uk-UA" sz="3200" dirty="0" smtClean="0"/>
              <a:t>культур</a:t>
            </a:r>
            <a:endParaRPr lang="uk-UA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6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B0F0"/>
                </a:solidFill>
              </a:rPr>
              <a:t>Агрокліматичні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зони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вирощування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цукрових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буряків</a:t>
            </a:r>
            <a:endParaRPr lang="uk-UA" dirty="0">
              <a:solidFill>
                <a:srgbClr val="00B0F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just"/>
                      <a:r>
                        <a:rPr lang="uk-UA" sz="1200" dirty="0"/>
                        <a:t>Зона зволоження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uk-UA" sz="1200"/>
                        <a:t>Кількість опадів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uk-UA" sz="1200"/>
                        <a:t>Сума температур повітря, °С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Запаси </a:t>
                      </a:r>
                      <a:r>
                        <a:rPr lang="ru-RU" sz="1200" dirty="0" err="1" smtClean="0"/>
                        <a:t>продуктивної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/>
                        <a:t>вологи</a:t>
                      </a:r>
                      <a:r>
                        <a:rPr lang="ru-RU" sz="1200" dirty="0"/>
                        <a:t> в метровому </a:t>
                      </a:r>
                      <a:r>
                        <a:rPr lang="ru-RU" sz="1200" dirty="0" err="1"/>
                        <a:t>шарі</a:t>
                      </a:r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ґрунту</a:t>
                      </a:r>
                      <a:r>
                        <a:rPr lang="ru-RU" sz="1200" dirty="0"/>
                        <a:t> на початку </a:t>
                      </a:r>
                      <a:r>
                        <a:rPr lang="ru-RU" sz="1200" dirty="0" err="1"/>
                        <a:t>весни</a:t>
                      </a:r>
                      <a:r>
                        <a:rPr lang="ru-RU" sz="1200" dirty="0"/>
                        <a:t>, мм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uk-UA" sz="1200" dirty="0" smtClean="0"/>
                        <a:t>Гідротермічний коефіцієнт</a:t>
                      </a:r>
                      <a:endParaRPr lang="uk-UA" sz="1200" dirty="0"/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/>
                        <a:t>за рік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/>
                        <a:t>за вегета­цію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uk-UA" sz="1200" dirty="0"/>
                        <a:t>Достатнього Нестійкого Недостатнього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/>
                        <a:t>Більше 550 550 - 480 480 - 430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/>
                        <a:t>450 - 340 340 - 300 300-250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/>
                        <a:t>2300 - 2600 2600 - 2850 2850-3100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/>
                        <a:t>170-200 150-180 100-150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dirty="0"/>
                        <a:t>1,2-1,5 0,8-1,2 0,75-0,90</a:t>
                      </a:r>
                    </a:p>
                  </a:txBody>
                  <a:tcPr marL="25400" marR="2540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Рисунок 5" descr="SugarbeetProduction2010Ukra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429000"/>
            <a:ext cx="4071946" cy="3094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7025" y="721455"/>
            <a:ext cx="3312368" cy="22034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1994" y="1368113"/>
            <a:ext cx="28577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Гідравлічна подача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56" y="1724619"/>
            <a:ext cx="2844316" cy="30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84956" y="2120577"/>
            <a:ext cx="28443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Зважування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2786" y="2473099"/>
            <a:ext cx="2797530" cy="353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Здрібнення в стружку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2168" y="756205"/>
            <a:ext cx="2767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Підготовка буряків до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дифузійного процесу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6546" y="76001"/>
            <a:ext cx="324036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Приймання буряків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960933" y="436040"/>
            <a:ext cx="2359039" cy="2363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496075" y="1248647"/>
            <a:ext cx="1027533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12156" y="94087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домішки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57357" y="16923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Миття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465509" y="1476385"/>
            <a:ext cx="2410748" cy="1145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Отримання дифузійного соку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22" name="Прямая со стрелкой 21"/>
          <p:cNvCxnSpPr>
            <a:endCxn id="21" idx="1"/>
          </p:cNvCxnSpPr>
          <p:nvPr/>
        </p:nvCxnSpPr>
        <p:spPr>
          <a:xfrm>
            <a:off x="3496075" y="1877032"/>
            <a:ext cx="969434" cy="1722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876256" y="1877032"/>
            <a:ext cx="93610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812359" y="1877032"/>
            <a:ext cx="0" cy="42266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7200291" y="2305372"/>
            <a:ext cx="1224136" cy="374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Сушіння</a:t>
            </a:r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694834" y="3235315"/>
            <a:ext cx="2630286" cy="1771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936090" y="3908435"/>
            <a:ext cx="229209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Дефекація</a:t>
            </a:r>
            <a:endParaRPr lang="ru-RU" dirty="0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090" y="4273659"/>
            <a:ext cx="2292093" cy="30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3945076" y="4591530"/>
            <a:ext cx="2170637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Сульфація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3859866" y="3262104"/>
            <a:ext cx="2211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Очищення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дифузійного соку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34" name="Прямая со стрелкой 33"/>
          <p:cNvCxnSpPr>
            <a:stCxn id="21" idx="2"/>
          </p:cNvCxnSpPr>
          <p:nvPr/>
        </p:nvCxnSpPr>
        <p:spPr>
          <a:xfrm flipH="1">
            <a:off x="4954199" y="2622272"/>
            <a:ext cx="716684" cy="610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487717" y="4238989"/>
            <a:ext cx="1262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Сатурація</a:t>
            </a:r>
            <a:endParaRPr lang="ru-RU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4932" y="3686810"/>
            <a:ext cx="3406745" cy="1173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49452" y="4040929"/>
            <a:ext cx="28577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Випаровування соку</a:t>
            </a:r>
            <a:endParaRPr lang="ru-RU" dirty="0"/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56" y="4455908"/>
            <a:ext cx="2909600" cy="30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758305" y="3687837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Згущення соку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2168" y="4455223"/>
            <a:ext cx="211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Очищення сиропу</a:t>
            </a:r>
            <a:endParaRPr lang="ru-RU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6341140" y="3658934"/>
            <a:ext cx="10702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44307" y="3368516"/>
            <a:ext cx="1115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в</a:t>
            </a:r>
            <a:r>
              <a:rPr lang="uk-UA" sz="1400" dirty="0" smtClean="0"/>
              <a:t>апнякове </a:t>
            </a:r>
          </a:p>
          <a:p>
            <a:r>
              <a:rPr lang="uk-UA" sz="1400" dirty="0" smtClean="0"/>
              <a:t>молоко</a:t>
            </a:r>
            <a:endParaRPr lang="ru-RU" sz="1400" dirty="0"/>
          </a:p>
        </p:txBody>
      </p:sp>
      <p:cxnSp>
        <p:nvCxnSpPr>
          <p:cNvPr id="57" name="Прямая со стрелкой 56"/>
          <p:cNvCxnSpPr/>
          <p:nvPr/>
        </p:nvCxnSpPr>
        <p:spPr>
          <a:xfrm flipH="1">
            <a:off x="6356433" y="4184945"/>
            <a:ext cx="10702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75389" y="3897217"/>
            <a:ext cx="1236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в</a:t>
            </a:r>
            <a:r>
              <a:rPr lang="uk-UA" sz="1400" dirty="0" smtClean="0"/>
              <a:t>углекислий газ</a:t>
            </a:r>
            <a:endParaRPr lang="ru-RU" sz="1400" dirty="0"/>
          </a:p>
        </p:txBody>
      </p:sp>
      <p:cxnSp>
        <p:nvCxnSpPr>
          <p:cNvPr id="59" name="Прямая со стрелкой 58"/>
          <p:cNvCxnSpPr/>
          <p:nvPr/>
        </p:nvCxnSpPr>
        <p:spPr>
          <a:xfrm flipH="1">
            <a:off x="6317580" y="4687682"/>
            <a:ext cx="1093792" cy="29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388932" y="4426072"/>
            <a:ext cx="1236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err="1"/>
              <a:t>с</a:t>
            </a:r>
            <a:r>
              <a:rPr lang="uk-UA" sz="1400" dirty="0" err="1" smtClean="0"/>
              <a:t>ірчастий</a:t>
            </a:r>
            <a:r>
              <a:rPr lang="uk-UA" sz="1400" dirty="0" smtClean="0"/>
              <a:t> газ</a:t>
            </a:r>
            <a:endParaRPr lang="ru-RU" sz="1400" dirty="0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275888" y="5029911"/>
            <a:ext cx="3622631" cy="1771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388664" y="5798081"/>
            <a:ext cx="339707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Варка </a:t>
            </a:r>
            <a:r>
              <a:rPr lang="uk-UA" dirty="0" err="1" smtClean="0"/>
              <a:t>утфеля</a:t>
            </a:r>
            <a:r>
              <a:rPr lang="uk-UA" smtClean="0"/>
              <a:t> </a:t>
            </a:r>
            <a:r>
              <a:rPr lang="uk-UA" smtClean="0"/>
              <a:t>і </a:t>
            </a:r>
            <a:r>
              <a:rPr lang="uk-UA" dirty="0" smtClean="0"/>
              <a:t>кристалізація</a:t>
            </a:r>
            <a:endParaRPr lang="ru-RU" dirty="0"/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3" y="6111578"/>
            <a:ext cx="3397079" cy="30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Прямоугольник 64"/>
          <p:cNvSpPr/>
          <p:nvPr/>
        </p:nvSpPr>
        <p:spPr>
          <a:xfrm>
            <a:off x="388664" y="6501069"/>
            <a:ext cx="339707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Відбілювання цукру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388663" y="5115832"/>
            <a:ext cx="3397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Отримання кристалічного цукру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73" name="Прямая со стрелкой 72"/>
          <p:cNvCxnSpPr>
            <a:stCxn id="35" idx="1"/>
          </p:cNvCxnSpPr>
          <p:nvPr/>
        </p:nvCxnSpPr>
        <p:spPr>
          <a:xfrm flipH="1">
            <a:off x="3452845" y="4121265"/>
            <a:ext cx="241989" cy="1779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72176" y="6086113"/>
            <a:ext cx="2962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Центрифугування </a:t>
            </a:r>
            <a:r>
              <a:rPr lang="uk-UA" dirty="0" err="1" smtClean="0"/>
              <a:t>утфеля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3980792" y="5490304"/>
            <a:ext cx="7838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відтоки</a:t>
            </a:r>
            <a:endParaRPr lang="ru-RU" sz="1400" dirty="0"/>
          </a:p>
        </p:txBody>
      </p:sp>
      <p:cxnSp>
        <p:nvCxnSpPr>
          <p:cNvPr id="78" name="Прямая со стрелкой 77"/>
          <p:cNvCxnSpPr/>
          <p:nvPr/>
        </p:nvCxnSpPr>
        <p:spPr>
          <a:xfrm>
            <a:off x="3904805" y="5822797"/>
            <a:ext cx="1027533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Скругленный прямоугольник 78"/>
          <p:cNvSpPr/>
          <p:nvPr/>
        </p:nvSpPr>
        <p:spPr>
          <a:xfrm>
            <a:off x="4871295" y="6086113"/>
            <a:ext cx="3754076" cy="520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Сушіння, пакування та зберігання цукру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80" name="Прямая со стрелкой 79"/>
          <p:cNvCxnSpPr>
            <a:endCxn id="79" idx="1"/>
          </p:cNvCxnSpPr>
          <p:nvPr/>
        </p:nvCxnSpPr>
        <p:spPr>
          <a:xfrm>
            <a:off x="3904805" y="6346532"/>
            <a:ext cx="96649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228183" y="540761"/>
            <a:ext cx="2792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Технологічна схема виробництва цукру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7815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94062" y="0"/>
            <a:ext cx="3649938" cy="2428868"/>
          </a:xfrm>
        </p:spPr>
      </p:pic>
      <p:pic>
        <p:nvPicPr>
          <p:cNvPr id="5" name="Рисунок 4" descr="img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857496"/>
            <a:ext cx="4861994" cy="3643338"/>
          </a:xfrm>
          <a:prstGeom prst="rect">
            <a:avLst/>
          </a:prstGeom>
        </p:spPr>
      </p:pic>
      <p:pic>
        <p:nvPicPr>
          <p:cNvPr id="6" name="Рисунок 5" descr="astar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81000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218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Wingdings 2</vt:lpstr>
      <vt:lpstr>Техническая</vt:lpstr>
      <vt:lpstr>Економіка виробництва цукрових буряків</vt:lpstr>
      <vt:lpstr>Презентация PowerPoint</vt:lpstr>
      <vt:lpstr>Презентация PowerPoint</vt:lpstr>
      <vt:lpstr>Агрокліматичні зони вирощування цукрових буряків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Економіка виробництва цукрових буряків</dc:title>
  <dc:creator>Admin</dc:creator>
  <cp:lastModifiedBy>Валюха</cp:lastModifiedBy>
  <cp:revision>20</cp:revision>
  <cp:lastPrinted>2019-09-17T08:29:24Z</cp:lastPrinted>
  <dcterms:created xsi:type="dcterms:W3CDTF">2016-11-22T14:51:44Z</dcterms:created>
  <dcterms:modified xsi:type="dcterms:W3CDTF">2019-10-30T08:30:02Z</dcterms:modified>
</cp:coreProperties>
</file>