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7" r:id="rId2"/>
    <p:sldId id="258" r:id="rId3"/>
    <p:sldId id="279" r:id="rId4"/>
    <p:sldId id="262" r:id="rId5"/>
    <p:sldId id="260" r:id="rId6"/>
    <p:sldId id="263" r:id="rId7"/>
    <p:sldId id="264" r:id="rId8"/>
    <p:sldId id="265" r:id="rId9"/>
    <p:sldId id="278" r:id="rId10"/>
    <p:sldId id="269" r:id="rId11"/>
    <p:sldId id="268" r:id="rId12"/>
    <p:sldId id="275" r:id="rId13"/>
    <p:sldId id="270" r:id="rId14"/>
    <p:sldId id="271" r:id="rId15"/>
    <p:sldId id="276" r:id="rId16"/>
    <p:sldId id="272" r:id="rId17"/>
    <p:sldId id="277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CCFFCC"/>
    <a:srgbClr val="FFFF66"/>
    <a:srgbClr val="FFFF99"/>
    <a:srgbClr val="FFCCCC"/>
    <a:srgbClr val="0000CC"/>
    <a:srgbClr val="CC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763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D4E9C3-5096-40CB-A1E1-675F2B5D435E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B3F0455-ECCC-49ED-8A4F-361A5FE18FB8}">
      <dgm:prSet phldrT="[Текст]"/>
      <dgm:spPr>
        <a:solidFill>
          <a:schemeClr val="accent1">
            <a:lumMod val="40000"/>
            <a:lumOff val="6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kumimoji="0" lang="ru-RU" sz="2500" b="1" i="1" u="sng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За </a:t>
          </a:r>
          <a:r>
            <a:rPr kumimoji="0" lang="ru-RU" sz="2500" b="1" i="1" u="sng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місцем</a:t>
          </a:r>
          <a:r>
            <a:rPr kumimoji="0" lang="ru-RU" sz="2500" b="1" i="1" u="sng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 та </a:t>
          </a:r>
          <a:r>
            <a:rPr kumimoji="0" lang="ru-RU" sz="2500" b="1" i="1" u="sng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роллю</a:t>
          </a:r>
          <a:r>
            <a:rPr kumimoji="0" lang="ru-RU" sz="2500" b="1" i="1" u="sng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 у </a:t>
          </a:r>
          <a:r>
            <a:rPr kumimoji="0" lang="ru-RU" sz="2500" b="1" i="1" u="sng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процесі</a:t>
          </a:r>
          <a:r>
            <a:rPr kumimoji="0" lang="ru-RU" sz="2500" b="1" i="1" u="sng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 </a:t>
          </a:r>
          <a:r>
            <a:rPr kumimoji="0" lang="ru-RU" sz="2500" b="1" i="1" u="sng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виробництва</a:t>
          </a:r>
          <a:r>
            <a:rPr kumimoji="0" lang="ru-RU" sz="2500" b="1" i="1" u="sng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Times New Roman,Bold"/>
              <a:cs typeface="Times New Roman" pitchFamily="18" charset="0"/>
            </a:rPr>
            <a:t> </a:t>
          </a:r>
          <a:endParaRPr lang="ru-RU" sz="2500" i="1" u="sng" dirty="0">
            <a:solidFill>
              <a:srgbClr val="002060"/>
            </a:solidFill>
          </a:endParaRPr>
        </a:p>
      </dgm:t>
    </dgm:pt>
    <dgm:pt modelId="{6609183A-F0E3-4CE7-961C-69F3F5427576}" type="parTrans" cxnId="{707EE057-76E8-4A7D-B1D9-8B06B0E0910E}">
      <dgm:prSet/>
      <dgm:spPr/>
      <dgm:t>
        <a:bodyPr/>
        <a:lstStyle/>
        <a:p>
          <a:endParaRPr lang="ru-RU"/>
        </a:p>
      </dgm:t>
    </dgm:pt>
    <dgm:pt modelId="{995EC569-B125-4702-B6D7-163D537D2F4E}" type="sibTrans" cxnId="{707EE057-76E8-4A7D-B1D9-8B06B0E0910E}">
      <dgm:prSet/>
      <dgm:spPr/>
      <dgm:t>
        <a:bodyPr/>
        <a:lstStyle/>
        <a:p>
          <a:endParaRPr lang="ru-RU"/>
        </a:p>
      </dgm:t>
    </dgm:pt>
    <dgm:pt modelId="{6905CCE2-5CB5-4257-B8BA-BFA4C5EC698D}">
      <dgm:prSet phldrT="[Текст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uk-UA" sz="2800" b="1" i="1" dirty="0" smtClean="0">
              <a:solidFill>
                <a:srgbClr val="0000CC"/>
              </a:solidFill>
              <a:latin typeface="Garamond" pitchFamily="18" charset="0"/>
            </a:rPr>
            <a:t>Оборотні фонди</a:t>
          </a:r>
          <a:endParaRPr lang="ru-RU" sz="2800" b="1" i="1" dirty="0">
            <a:solidFill>
              <a:srgbClr val="0000CC"/>
            </a:solidFill>
            <a:latin typeface="Garamond" pitchFamily="18" charset="0"/>
          </a:endParaRPr>
        </a:p>
      </dgm:t>
    </dgm:pt>
    <dgm:pt modelId="{C85FACB4-D725-49E9-BFF8-0E5456F56C5F}" type="parTrans" cxnId="{CED4FDCE-52C5-48D5-9E3F-5816D12859C7}">
      <dgm:prSet/>
      <dgm:spPr/>
      <dgm:t>
        <a:bodyPr/>
        <a:lstStyle/>
        <a:p>
          <a:endParaRPr lang="ru-RU"/>
        </a:p>
      </dgm:t>
    </dgm:pt>
    <dgm:pt modelId="{2E99BBE5-C3F9-4503-B039-D62F88BE1E45}" type="sibTrans" cxnId="{CED4FDCE-52C5-48D5-9E3F-5816D12859C7}">
      <dgm:prSet/>
      <dgm:spPr/>
      <dgm:t>
        <a:bodyPr/>
        <a:lstStyle/>
        <a:p>
          <a:endParaRPr lang="ru-RU"/>
        </a:p>
      </dgm:t>
    </dgm:pt>
    <dgm:pt modelId="{600DE15E-06A9-416B-9C59-C1004798208C}">
      <dgm:prSet phldrT="[Текст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uk-UA" sz="2800" b="1" i="1" dirty="0" smtClean="0">
              <a:solidFill>
                <a:srgbClr val="0000CC"/>
              </a:solidFill>
              <a:latin typeface="Garamond" pitchFamily="18" charset="0"/>
            </a:rPr>
            <a:t>Фонди обігу</a:t>
          </a:r>
          <a:endParaRPr lang="ru-RU" sz="2800" b="1" i="1" dirty="0">
            <a:solidFill>
              <a:srgbClr val="0000CC"/>
            </a:solidFill>
            <a:latin typeface="Garamond" pitchFamily="18" charset="0"/>
          </a:endParaRPr>
        </a:p>
      </dgm:t>
    </dgm:pt>
    <dgm:pt modelId="{D3721465-2A9B-40F6-8C84-9774F314FE24}" type="parTrans" cxnId="{2A3A3958-C895-4568-AF91-E58C734AE974}">
      <dgm:prSet/>
      <dgm:spPr/>
      <dgm:t>
        <a:bodyPr/>
        <a:lstStyle/>
        <a:p>
          <a:endParaRPr lang="ru-RU"/>
        </a:p>
      </dgm:t>
    </dgm:pt>
    <dgm:pt modelId="{DADE1017-775C-4E17-9A80-83BD865BB74B}" type="sibTrans" cxnId="{2A3A3958-C895-4568-AF91-E58C734AE974}">
      <dgm:prSet/>
      <dgm:spPr/>
      <dgm:t>
        <a:bodyPr/>
        <a:lstStyle/>
        <a:p>
          <a:endParaRPr lang="ru-RU"/>
        </a:p>
      </dgm:t>
    </dgm:pt>
    <dgm:pt modelId="{62D79324-7C1A-4202-B76A-146BBDF7EBDF}">
      <dgm:prSet phldrT="[Текст]"/>
      <dgm:spPr>
        <a:solidFill>
          <a:schemeClr val="accent1">
            <a:lumMod val="40000"/>
            <a:lumOff val="6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kumimoji="0" lang="ru-RU" sz="3300" b="1" i="1" u="sng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За </a:t>
          </a:r>
          <a:r>
            <a:rPr kumimoji="0" lang="ru-RU" sz="3300" b="1" i="1" u="sng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джерелами</a:t>
          </a:r>
          <a:r>
            <a:rPr kumimoji="0" lang="ru-RU" sz="3300" b="1" i="1" u="sng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 </a:t>
          </a:r>
          <a:r>
            <a:rPr kumimoji="0" lang="ru-RU" sz="3300" b="1" i="1" u="sng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утворення</a:t>
          </a:r>
          <a:r>
            <a:rPr kumimoji="0" lang="ru-RU" sz="3300" b="1" i="1" u="sng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 </a:t>
          </a:r>
          <a:endParaRPr lang="ru-RU" sz="3300" i="1" u="sng" dirty="0">
            <a:solidFill>
              <a:srgbClr val="002060"/>
            </a:solidFill>
            <a:latin typeface="Garamond" pitchFamily="18" charset="0"/>
          </a:endParaRPr>
        </a:p>
      </dgm:t>
    </dgm:pt>
    <dgm:pt modelId="{E9205357-2675-44BE-BB60-6FF424C13C5B}" type="parTrans" cxnId="{E97D9904-5160-4CFC-B49E-C466C6414D70}">
      <dgm:prSet/>
      <dgm:spPr/>
      <dgm:t>
        <a:bodyPr/>
        <a:lstStyle/>
        <a:p>
          <a:endParaRPr lang="ru-RU"/>
        </a:p>
      </dgm:t>
    </dgm:pt>
    <dgm:pt modelId="{8EB792D4-A5B1-48FA-90BB-1D5544C1C4AD}" type="sibTrans" cxnId="{E97D9904-5160-4CFC-B49E-C466C6414D70}">
      <dgm:prSet/>
      <dgm:spPr/>
      <dgm:t>
        <a:bodyPr/>
        <a:lstStyle/>
        <a:p>
          <a:endParaRPr lang="ru-RU"/>
        </a:p>
      </dgm:t>
    </dgm:pt>
    <dgm:pt modelId="{01CA58FA-4C96-441B-804C-ADA1110EE4EB}">
      <dgm:prSet phldrT="[Текст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uk-UA" sz="2800" b="1" i="1" dirty="0" smtClean="0">
              <a:solidFill>
                <a:srgbClr val="0000CC"/>
              </a:solidFill>
              <a:latin typeface="Garamond" pitchFamily="18" charset="0"/>
            </a:rPr>
            <a:t>Позичені</a:t>
          </a:r>
          <a:endParaRPr lang="ru-RU" sz="2800" b="1" i="1" dirty="0">
            <a:solidFill>
              <a:srgbClr val="0000CC"/>
            </a:solidFill>
            <a:latin typeface="Garamond" pitchFamily="18" charset="0"/>
          </a:endParaRPr>
        </a:p>
      </dgm:t>
    </dgm:pt>
    <dgm:pt modelId="{DCB09796-A4BA-4BD8-B250-DDE25736D2E3}" type="parTrans" cxnId="{A694C73F-44EF-471A-8C11-8360B5D9D3DA}">
      <dgm:prSet/>
      <dgm:spPr/>
      <dgm:t>
        <a:bodyPr/>
        <a:lstStyle/>
        <a:p>
          <a:endParaRPr lang="ru-RU"/>
        </a:p>
      </dgm:t>
    </dgm:pt>
    <dgm:pt modelId="{CADCDF1B-EFBA-43C8-B8BA-1C9A03976A31}" type="sibTrans" cxnId="{A694C73F-44EF-471A-8C11-8360B5D9D3DA}">
      <dgm:prSet/>
      <dgm:spPr/>
      <dgm:t>
        <a:bodyPr/>
        <a:lstStyle/>
        <a:p>
          <a:endParaRPr lang="ru-RU"/>
        </a:p>
      </dgm:t>
    </dgm:pt>
    <dgm:pt modelId="{E53C600E-C2FB-4235-A4CA-FB121DCF9F6F}">
      <dgm:prSet custT="1"/>
      <dgm:spPr>
        <a:solidFill>
          <a:schemeClr val="accent1">
            <a:lumMod val="40000"/>
            <a:lumOff val="6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kumimoji="0" lang="ru-RU" sz="2400" b="1" i="1" u="sng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За способами </a:t>
          </a:r>
          <a:r>
            <a:rPr kumimoji="0" lang="ru-RU" sz="2400" b="1" i="1" u="sng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планування</a:t>
          </a:r>
          <a:r>
            <a:rPr kumimoji="0" lang="ru-RU" sz="2400" b="1" i="1" u="sng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 та </a:t>
          </a:r>
          <a:r>
            <a:rPr kumimoji="0" lang="ru-RU" sz="2400" b="1" i="1" u="sng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нормування</a:t>
          </a:r>
          <a:endParaRPr kumimoji="0" lang="ru-RU" sz="2400" b="1" i="1" u="sng" strike="noStrike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Garamond" pitchFamily="18" charset="0"/>
            <a:ea typeface="Times New Roman,Bold"/>
            <a:cs typeface="Times New Roman" pitchFamily="18" charset="0"/>
          </a:endParaRPr>
        </a:p>
        <a:p>
          <a:r>
            <a:rPr kumimoji="0" lang="ru-RU" sz="2800" b="1" i="1" u="none" strike="noStrike" cap="none" normalizeH="0" baseline="0" dirty="0" err="1" smtClean="0">
              <a:ln>
                <a:noFill/>
              </a:ln>
              <a:solidFill>
                <a:srgbClr val="0000CC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Нормовані</a:t>
          </a:r>
          <a:r>
            <a:rPr kumimoji="0" lang="ru-RU" sz="2800" b="1" i="1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;</a:t>
          </a:r>
        </a:p>
        <a:p>
          <a:r>
            <a:rPr kumimoji="0" lang="ru-RU" sz="2800" b="1" i="1" u="none" strike="noStrike" cap="none" normalizeH="0" baseline="0" dirty="0" err="1" smtClean="0">
              <a:ln>
                <a:noFill/>
              </a:ln>
              <a:solidFill>
                <a:srgbClr val="0000CC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Ненормовані</a:t>
          </a:r>
          <a:r>
            <a:rPr kumimoji="0" lang="ru-RU" sz="2800" b="1" i="1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  </a:t>
          </a:r>
          <a:endParaRPr lang="ru-RU" sz="2800" b="1" i="1" dirty="0">
            <a:solidFill>
              <a:srgbClr val="0000CC"/>
            </a:solidFill>
            <a:latin typeface="Garamond" pitchFamily="18" charset="0"/>
          </a:endParaRPr>
        </a:p>
      </dgm:t>
    </dgm:pt>
    <dgm:pt modelId="{D2341187-E528-4505-9FC8-F2A059023AA8}" type="parTrans" cxnId="{4517B113-C28B-4A52-B58D-2F7805866C0F}">
      <dgm:prSet/>
      <dgm:spPr/>
      <dgm:t>
        <a:bodyPr/>
        <a:lstStyle/>
        <a:p>
          <a:endParaRPr lang="ru-RU"/>
        </a:p>
      </dgm:t>
    </dgm:pt>
    <dgm:pt modelId="{F57936BE-78CA-474D-A67F-890E9BC56822}" type="sibTrans" cxnId="{4517B113-C28B-4A52-B58D-2F7805866C0F}">
      <dgm:prSet/>
      <dgm:spPr/>
      <dgm:t>
        <a:bodyPr/>
        <a:lstStyle/>
        <a:p>
          <a:endParaRPr lang="ru-RU"/>
        </a:p>
      </dgm:t>
    </dgm:pt>
    <dgm:pt modelId="{530F5A2D-C77B-421A-AD14-DDF6C877B5FE}">
      <dgm:prSet phldrT="[Текст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uk-UA" sz="2800" b="1" i="1" dirty="0" smtClean="0">
              <a:solidFill>
                <a:srgbClr val="0000CC"/>
              </a:solidFill>
              <a:latin typeface="Garamond" pitchFamily="18" charset="0"/>
            </a:rPr>
            <a:t>Власні </a:t>
          </a:r>
          <a:endParaRPr lang="ru-RU" sz="2800" b="1" i="1" dirty="0">
            <a:solidFill>
              <a:srgbClr val="0000CC"/>
            </a:solidFill>
            <a:latin typeface="Garamond" pitchFamily="18" charset="0"/>
          </a:endParaRPr>
        </a:p>
      </dgm:t>
    </dgm:pt>
    <dgm:pt modelId="{39406F8A-A035-42D6-8D61-F44188096C93}" type="sibTrans" cxnId="{929FCC68-AE95-471C-B593-9659740A1202}">
      <dgm:prSet/>
      <dgm:spPr/>
      <dgm:t>
        <a:bodyPr/>
        <a:lstStyle/>
        <a:p>
          <a:endParaRPr lang="ru-RU"/>
        </a:p>
      </dgm:t>
    </dgm:pt>
    <dgm:pt modelId="{1330E04D-2AE0-4F3B-A90E-8BD95EB75223}" type="parTrans" cxnId="{929FCC68-AE95-471C-B593-9659740A1202}">
      <dgm:prSet/>
      <dgm:spPr/>
      <dgm:t>
        <a:bodyPr/>
        <a:lstStyle/>
        <a:p>
          <a:endParaRPr lang="ru-RU"/>
        </a:p>
      </dgm:t>
    </dgm:pt>
    <dgm:pt modelId="{15551590-1DFC-4869-A389-A0760851B809}" type="pres">
      <dgm:prSet presAssocID="{E1D4E9C3-5096-40CB-A1E1-675F2B5D435E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0995E2B-796D-4155-8EAE-23283A307E9D}" type="pres">
      <dgm:prSet presAssocID="{9B3F0455-ECCC-49ED-8A4F-361A5FE18FB8}" presName="comp" presStyleCnt="0"/>
      <dgm:spPr/>
    </dgm:pt>
    <dgm:pt modelId="{22619124-1754-411C-B1C4-CE4B52C3BA23}" type="pres">
      <dgm:prSet presAssocID="{9B3F0455-ECCC-49ED-8A4F-361A5FE18FB8}" presName="box" presStyleLbl="node1" presStyleIdx="0" presStyleCnt="3"/>
      <dgm:spPr/>
      <dgm:t>
        <a:bodyPr/>
        <a:lstStyle/>
        <a:p>
          <a:endParaRPr lang="ru-RU"/>
        </a:p>
      </dgm:t>
    </dgm:pt>
    <dgm:pt modelId="{B9C98A74-0007-4CDE-AF55-17C55FC1FA41}" type="pres">
      <dgm:prSet presAssocID="{9B3F0455-ECCC-49ED-8A4F-361A5FE18FB8}" presName="img" presStyleLbl="fgImgPlace1" presStyleIdx="0" presStyleCnt="3" custScaleX="64931" custLinFactNeighborX="-1824" custLinFactNeighborY="3914"/>
      <dgm:spPr>
        <a:prstGeom prst="rightArrow">
          <a:avLst/>
        </a:prstGeom>
        <a:solidFill>
          <a:srgbClr val="00B0F0"/>
        </a:solidFill>
        <a:ln>
          <a:solidFill>
            <a:srgbClr val="002060"/>
          </a:solidFill>
        </a:ln>
      </dgm:spPr>
      <dgm:t>
        <a:bodyPr/>
        <a:lstStyle/>
        <a:p>
          <a:endParaRPr lang="uk-UA"/>
        </a:p>
      </dgm:t>
    </dgm:pt>
    <dgm:pt modelId="{AFABC387-9088-43A7-B3F5-9F01E75898C2}" type="pres">
      <dgm:prSet presAssocID="{9B3F0455-ECCC-49ED-8A4F-361A5FE18FB8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D6651D-A729-4789-96B6-7751D7181512}" type="pres">
      <dgm:prSet presAssocID="{995EC569-B125-4702-B6D7-163D537D2F4E}" presName="spacer" presStyleCnt="0"/>
      <dgm:spPr/>
    </dgm:pt>
    <dgm:pt modelId="{108C5284-9C03-47DB-8D82-6570AF206CAA}" type="pres">
      <dgm:prSet presAssocID="{62D79324-7C1A-4202-B76A-146BBDF7EBDF}" presName="comp" presStyleCnt="0"/>
      <dgm:spPr/>
    </dgm:pt>
    <dgm:pt modelId="{5B1EC6FF-FE5E-4BE3-8883-EB4069F011FA}" type="pres">
      <dgm:prSet presAssocID="{62D79324-7C1A-4202-B76A-146BBDF7EBDF}" presName="box" presStyleLbl="node1" presStyleIdx="1" presStyleCnt="3"/>
      <dgm:spPr/>
      <dgm:t>
        <a:bodyPr/>
        <a:lstStyle/>
        <a:p>
          <a:endParaRPr lang="ru-RU"/>
        </a:p>
      </dgm:t>
    </dgm:pt>
    <dgm:pt modelId="{3146C247-5E65-4F95-B88A-8DA92CA90E87}" type="pres">
      <dgm:prSet presAssocID="{62D79324-7C1A-4202-B76A-146BBDF7EBDF}" presName="img" presStyleLbl="fgImgPlace1" presStyleIdx="1" presStyleCnt="3" custScaleX="70312"/>
      <dgm:spPr>
        <a:prstGeom prst="rightArrow">
          <a:avLst/>
        </a:prstGeom>
        <a:solidFill>
          <a:srgbClr val="00B0F0"/>
        </a:solidFill>
        <a:ln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A2A94FFC-EBCE-4D27-91AA-6AACC0A3D1EE}" type="pres">
      <dgm:prSet presAssocID="{62D79324-7C1A-4202-B76A-146BBDF7EBDF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26855D-1C12-4F8F-B553-D4853622D9A0}" type="pres">
      <dgm:prSet presAssocID="{8EB792D4-A5B1-48FA-90BB-1D5544C1C4AD}" presName="spacer" presStyleCnt="0"/>
      <dgm:spPr/>
    </dgm:pt>
    <dgm:pt modelId="{D57CAEAD-F052-46FD-9880-900FB213EC44}" type="pres">
      <dgm:prSet presAssocID="{E53C600E-C2FB-4235-A4CA-FB121DCF9F6F}" presName="comp" presStyleCnt="0"/>
      <dgm:spPr/>
    </dgm:pt>
    <dgm:pt modelId="{FF43022D-BC44-48A4-8289-346F39F89340}" type="pres">
      <dgm:prSet presAssocID="{E53C600E-C2FB-4235-A4CA-FB121DCF9F6F}" presName="box" presStyleLbl="node1" presStyleIdx="2" presStyleCnt="3"/>
      <dgm:spPr/>
      <dgm:t>
        <a:bodyPr/>
        <a:lstStyle/>
        <a:p>
          <a:endParaRPr lang="ru-RU"/>
        </a:p>
      </dgm:t>
    </dgm:pt>
    <dgm:pt modelId="{3B8DDC64-99AD-4E6B-84EE-8158524210E2}" type="pres">
      <dgm:prSet presAssocID="{E53C600E-C2FB-4235-A4CA-FB121DCF9F6F}" presName="img" presStyleLbl="fgImgPlace1" presStyleIdx="2" presStyleCnt="3" custScaleX="70312"/>
      <dgm:spPr>
        <a:prstGeom prst="rightArrow">
          <a:avLst/>
        </a:prstGeom>
        <a:solidFill>
          <a:srgbClr val="00B0F0"/>
        </a:solidFill>
        <a:ln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C44F36CE-E705-4AD2-9E8A-01D9DBB415AD}" type="pres">
      <dgm:prSet presAssocID="{E53C600E-C2FB-4235-A4CA-FB121DCF9F6F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2B66C5-C9AC-4CEB-A95F-0B018B5DCFDB}" type="presOf" srcId="{530F5A2D-C77B-421A-AD14-DDF6C877B5FE}" destId="{A2A94FFC-EBCE-4D27-91AA-6AACC0A3D1EE}" srcOrd="1" destOrd="1" presId="urn:microsoft.com/office/officeart/2005/8/layout/vList4#1"/>
    <dgm:cxn modelId="{A93188B7-4974-4EAF-BE68-69CF2DCEE6D3}" type="presOf" srcId="{6905CCE2-5CB5-4257-B8BA-BFA4C5EC698D}" destId="{AFABC387-9088-43A7-B3F5-9F01E75898C2}" srcOrd="1" destOrd="1" presId="urn:microsoft.com/office/officeart/2005/8/layout/vList4#1"/>
    <dgm:cxn modelId="{A694C73F-44EF-471A-8C11-8360B5D9D3DA}" srcId="{62D79324-7C1A-4202-B76A-146BBDF7EBDF}" destId="{01CA58FA-4C96-441B-804C-ADA1110EE4EB}" srcOrd="1" destOrd="0" parTransId="{DCB09796-A4BA-4BD8-B250-DDE25736D2E3}" sibTransId="{CADCDF1B-EFBA-43C8-B8BA-1C9A03976A31}"/>
    <dgm:cxn modelId="{35C493C5-9C0F-48EB-BDD2-5ED39D8F9377}" type="presOf" srcId="{6905CCE2-5CB5-4257-B8BA-BFA4C5EC698D}" destId="{22619124-1754-411C-B1C4-CE4B52C3BA23}" srcOrd="0" destOrd="1" presId="urn:microsoft.com/office/officeart/2005/8/layout/vList4#1"/>
    <dgm:cxn modelId="{2AB1B3D0-F8F5-4CA0-B133-C00C41757C42}" type="presOf" srcId="{01CA58FA-4C96-441B-804C-ADA1110EE4EB}" destId="{5B1EC6FF-FE5E-4BE3-8883-EB4069F011FA}" srcOrd="0" destOrd="2" presId="urn:microsoft.com/office/officeart/2005/8/layout/vList4#1"/>
    <dgm:cxn modelId="{E97D9904-5160-4CFC-B49E-C466C6414D70}" srcId="{E1D4E9C3-5096-40CB-A1E1-675F2B5D435E}" destId="{62D79324-7C1A-4202-B76A-146BBDF7EBDF}" srcOrd="1" destOrd="0" parTransId="{E9205357-2675-44BE-BB60-6FF424C13C5B}" sibTransId="{8EB792D4-A5B1-48FA-90BB-1D5544C1C4AD}"/>
    <dgm:cxn modelId="{F3D6E86A-7CC3-4ADB-ACAA-E91AA60FD4F9}" type="presOf" srcId="{600DE15E-06A9-416B-9C59-C1004798208C}" destId="{22619124-1754-411C-B1C4-CE4B52C3BA23}" srcOrd="0" destOrd="2" presId="urn:microsoft.com/office/officeart/2005/8/layout/vList4#1"/>
    <dgm:cxn modelId="{CED4FDCE-52C5-48D5-9E3F-5816D12859C7}" srcId="{9B3F0455-ECCC-49ED-8A4F-361A5FE18FB8}" destId="{6905CCE2-5CB5-4257-B8BA-BFA4C5EC698D}" srcOrd="0" destOrd="0" parTransId="{C85FACB4-D725-49E9-BFF8-0E5456F56C5F}" sibTransId="{2E99BBE5-C3F9-4503-B039-D62F88BE1E45}"/>
    <dgm:cxn modelId="{707EE057-76E8-4A7D-B1D9-8B06B0E0910E}" srcId="{E1D4E9C3-5096-40CB-A1E1-675F2B5D435E}" destId="{9B3F0455-ECCC-49ED-8A4F-361A5FE18FB8}" srcOrd="0" destOrd="0" parTransId="{6609183A-F0E3-4CE7-961C-69F3F5427576}" sibTransId="{995EC569-B125-4702-B6D7-163D537D2F4E}"/>
    <dgm:cxn modelId="{4517B113-C28B-4A52-B58D-2F7805866C0F}" srcId="{E1D4E9C3-5096-40CB-A1E1-675F2B5D435E}" destId="{E53C600E-C2FB-4235-A4CA-FB121DCF9F6F}" srcOrd="2" destOrd="0" parTransId="{D2341187-E528-4505-9FC8-F2A059023AA8}" sibTransId="{F57936BE-78CA-474D-A67F-890E9BC56822}"/>
    <dgm:cxn modelId="{2E910C5D-8228-475F-A40D-15134C136772}" type="presOf" srcId="{62D79324-7C1A-4202-B76A-146BBDF7EBDF}" destId="{A2A94FFC-EBCE-4D27-91AA-6AACC0A3D1EE}" srcOrd="1" destOrd="0" presId="urn:microsoft.com/office/officeart/2005/8/layout/vList4#1"/>
    <dgm:cxn modelId="{F7B3D143-9D32-4247-9B86-F6DE78B6EC8B}" type="presOf" srcId="{9B3F0455-ECCC-49ED-8A4F-361A5FE18FB8}" destId="{AFABC387-9088-43A7-B3F5-9F01E75898C2}" srcOrd="1" destOrd="0" presId="urn:microsoft.com/office/officeart/2005/8/layout/vList4#1"/>
    <dgm:cxn modelId="{929FCC68-AE95-471C-B593-9659740A1202}" srcId="{62D79324-7C1A-4202-B76A-146BBDF7EBDF}" destId="{530F5A2D-C77B-421A-AD14-DDF6C877B5FE}" srcOrd="0" destOrd="0" parTransId="{1330E04D-2AE0-4F3B-A90E-8BD95EB75223}" sibTransId="{39406F8A-A035-42D6-8D61-F44188096C93}"/>
    <dgm:cxn modelId="{CF98A4F0-5C9D-4B06-B8DC-42FC6CE06697}" type="presOf" srcId="{E1D4E9C3-5096-40CB-A1E1-675F2B5D435E}" destId="{15551590-1DFC-4869-A389-A0760851B809}" srcOrd="0" destOrd="0" presId="urn:microsoft.com/office/officeart/2005/8/layout/vList4#1"/>
    <dgm:cxn modelId="{135A7BEC-2B31-4A1B-AB84-B65F7A441E84}" type="presOf" srcId="{62D79324-7C1A-4202-B76A-146BBDF7EBDF}" destId="{5B1EC6FF-FE5E-4BE3-8883-EB4069F011FA}" srcOrd="0" destOrd="0" presId="urn:microsoft.com/office/officeart/2005/8/layout/vList4#1"/>
    <dgm:cxn modelId="{94957C2E-79A9-4C81-85FC-910A83A942BB}" type="presOf" srcId="{01CA58FA-4C96-441B-804C-ADA1110EE4EB}" destId="{A2A94FFC-EBCE-4D27-91AA-6AACC0A3D1EE}" srcOrd="1" destOrd="2" presId="urn:microsoft.com/office/officeart/2005/8/layout/vList4#1"/>
    <dgm:cxn modelId="{C1578097-315B-4A37-BFD1-BBE5CAF770E8}" type="presOf" srcId="{9B3F0455-ECCC-49ED-8A4F-361A5FE18FB8}" destId="{22619124-1754-411C-B1C4-CE4B52C3BA23}" srcOrd="0" destOrd="0" presId="urn:microsoft.com/office/officeart/2005/8/layout/vList4#1"/>
    <dgm:cxn modelId="{0DDFE126-F653-49E4-8562-D8B75A40AB65}" type="presOf" srcId="{E53C600E-C2FB-4235-A4CA-FB121DCF9F6F}" destId="{C44F36CE-E705-4AD2-9E8A-01D9DBB415AD}" srcOrd="1" destOrd="0" presId="urn:microsoft.com/office/officeart/2005/8/layout/vList4#1"/>
    <dgm:cxn modelId="{D149C964-41CF-43E8-803D-FB291D50712F}" type="presOf" srcId="{530F5A2D-C77B-421A-AD14-DDF6C877B5FE}" destId="{5B1EC6FF-FE5E-4BE3-8883-EB4069F011FA}" srcOrd="0" destOrd="1" presId="urn:microsoft.com/office/officeart/2005/8/layout/vList4#1"/>
    <dgm:cxn modelId="{A7D44F28-36F5-4205-BF3A-24F00C1CF065}" type="presOf" srcId="{E53C600E-C2FB-4235-A4CA-FB121DCF9F6F}" destId="{FF43022D-BC44-48A4-8289-346F39F89340}" srcOrd="0" destOrd="0" presId="urn:microsoft.com/office/officeart/2005/8/layout/vList4#1"/>
    <dgm:cxn modelId="{867880CA-8735-4D60-8D86-8CB5EE79F1EE}" type="presOf" srcId="{600DE15E-06A9-416B-9C59-C1004798208C}" destId="{AFABC387-9088-43A7-B3F5-9F01E75898C2}" srcOrd="1" destOrd="2" presId="urn:microsoft.com/office/officeart/2005/8/layout/vList4#1"/>
    <dgm:cxn modelId="{2A3A3958-C895-4568-AF91-E58C734AE974}" srcId="{9B3F0455-ECCC-49ED-8A4F-361A5FE18FB8}" destId="{600DE15E-06A9-416B-9C59-C1004798208C}" srcOrd="1" destOrd="0" parTransId="{D3721465-2A9B-40F6-8C84-9774F314FE24}" sibTransId="{DADE1017-775C-4E17-9A80-83BD865BB74B}"/>
    <dgm:cxn modelId="{2815B936-7105-405B-9CE6-73931D87B078}" type="presParOf" srcId="{15551590-1DFC-4869-A389-A0760851B809}" destId="{F0995E2B-796D-4155-8EAE-23283A307E9D}" srcOrd="0" destOrd="0" presId="urn:microsoft.com/office/officeart/2005/8/layout/vList4#1"/>
    <dgm:cxn modelId="{612F303F-4B4F-44B4-9B71-D52E4620077A}" type="presParOf" srcId="{F0995E2B-796D-4155-8EAE-23283A307E9D}" destId="{22619124-1754-411C-B1C4-CE4B52C3BA23}" srcOrd="0" destOrd="0" presId="urn:microsoft.com/office/officeart/2005/8/layout/vList4#1"/>
    <dgm:cxn modelId="{0DF111F9-3755-4DC3-B991-6C9F018E5BBA}" type="presParOf" srcId="{F0995E2B-796D-4155-8EAE-23283A307E9D}" destId="{B9C98A74-0007-4CDE-AF55-17C55FC1FA41}" srcOrd="1" destOrd="0" presId="urn:microsoft.com/office/officeart/2005/8/layout/vList4#1"/>
    <dgm:cxn modelId="{F416EFFE-E24D-4216-9A86-B9522B1C40DD}" type="presParOf" srcId="{F0995E2B-796D-4155-8EAE-23283A307E9D}" destId="{AFABC387-9088-43A7-B3F5-9F01E75898C2}" srcOrd="2" destOrd="0" presId="urn:microsoft.com/office/officeart/2005/8/layout/vList4#1"/>
    <dgm:cxn modelId="{E28CD323-8BFD-416A-BBB7-9347CAA45B68}" type="presParOf" srcId="{15551590-1DFC-4869-A389-A0760851B809}" destId="{AAD6651D-A729-4789-96B6-7751D7181512}" srcOrd="1" destOrd="0" presId="urn:microsoft.com/office/officeart/2005/8/layout/vList4#1"/>
    <dgm:cxn modelId="{3CCE811B-9ED2-42A9-8B6C-8C8C4004427A}" type="presParOf" srcId="{15551590-1DFC-4869-A389-A0760851B809}" destId="{108C5284-9C03-47DB-8D82-6570AF206CAA}" srcOrd="2" destOrd="0" presId="urn:microsoft.com/office/officeart/2005/8/layout/vList4#1"/>
    <dgm:cxn modelId="{3C74F7B1-6F02-4F40-9362-D5E981A0D697}" type="presParOf" srcId="{108C5284-9C03-47DB-8D82-6570AF206CAA}" destId="{5B1EC6FF-FE5E-4BE3-8883-EB4069F011FA}" srcOrd="0" destOrd="0" presId="urn:microsoft.com/office/officeart/2005/8/layout/vList4#1"/>
    <dgm:cxn modelId="{ADE842EB-829A-4106-9FEF-1A1A58FDEA30}" type="presParOf" srcId="{108C5284-9C03-47DB-8D82-6570AF206CAA}" destId="{3146C247-5E65-4F95-B88A-8DA92CA90E87}" srcOrd="1" destOrd="0" presId="urn:microsoft.com/office/officeart/2005/8/layout/vList4#1"/>
    <dgm:cxn modelId="{6DF6B273-C71F-48D2-BA8B-CE11C4B449BE}" type="presParOf" srcId="{108C5284-9C03-47DB-8D82-6570AF206CAA}" destId="{A2A94FFC-EBCE-4D27-91AA-6AACC0A3D1EE}" srcOrd="2" destOrd="0" presId="urn:microsoft.com/office/officeart/2005/8/layout/vList4#1"/>
    <dgm:cxn modelId="{5781586C-128D-4A7D-A5C9-44F1C483F9BE}" type="presParOf" srcId="{15551590-1DFC-4869-A389-A0760851B809}" destId="{1526855D-1C12-4F8F-B553-D4853622D9A0}" srcOrd="3" destOrd="0" presId="urn:microsoft.com/office/officeart/2005/8/layout/vList4#1"/>
    <dgm:cxn modelId="{FFB1AC18-7C0B-4BB6-BA45-B460F9BA1C5E}" type="presParOf" srcId="{15551590-1DFC-4869-A389-A0760851B809}" destId="{D57CAEAD-F052-46FD-9880-900FB213EC44}" srcOrd="4" destOrd="0" presId="urn:microsoft.com/office/officeart/2005/8/layout/vList4#1"/>
    <dgm:cxn modelId="{5203CCA0-6114-406B-B2AE-0B771FF905F1}" type="presParOf" srcId="{D57CAEAD-F052-46FD-9880-900FB213EC44}" destId="{FF43022D-BC44-48A4-8289-346F39F89340}" srcOrd="0" destOrd="0" presId="urn:microsoft.com/office/officeart/2005/8/layout/vList4#1"/>
    <dgm:cxn modelId="{C8D525F3-867F-4083-B2CE-873C2D251B98}" type="presParOf" srcId="{D57CAEAD-F052-46FD-9880-900FB213EC44}" destId="{3B8DDC64-99AD-4E6B-84EE-8158524210E2}" srcOrd="1" destOrd="0" presId="urn:microsoft.com/office/officeart/2005/8/layout/vList4#1"/>
    <dgm:cxn modelId="{8E5B9436-F2B7-468B-9381-3EC95E387028}" type="presParOf" srcId="{D57CAEAD-F052-46FD-9880-900FB213EC44}" destId="{C44F36CE-E705-4AD2-9E8A-01D9DBB415AD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A2DD3C-F173-45DD-86B0-8C4B576D41BA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7330D6-241D-489B-B48E-528E661BB9D0}">
      <dgm:prSet phldrT="[Текст]" custT="1"/>
      <dgm:spPr/>
      <dgm:t>
        <a:bodyPr/>
        <a:lstStyle/>
        <a:p>
          <a:r>
            <a:rPr lang="uk-UA" sz="4000" dirty="0" smtClean="0">
              <a:solidFill>
                <a:schemeClr val="tx1"/>
              </a:solidFill>
            </a:rPr>
            <a:t>ГК</a:t>
          </a:r>
          <a:endParaRPr lang="ru-RU" sz="4000" dirty="0">
            <a:solidFill>
              <a:schemeClr val="tx1"/>
            </a:solidFill>
          </a:endParaRPr>
        </a:p>
      </dgm:t>
    </dgm:pt>
    <dgm:pt modelId="{E16353E4-FC07-47D9-9F2C-D11A9EC760AF}" type="parTrans" cxnId="{89540E0F-8141-4E50-82AC-B27D7A001882}">
      <dgm:prSet/>
      <dgm:spPr/>
      <dgm:t>
        <a:bodyPr/>
        <a:lstStyle/>
        <a:p>
          <a:endParaRPr lang="ru-RU"/>
        </a:p>
      </dgm:t>
    </dgm:pt>
    <dgm:pt modelId="{E4F01C45-EF4C-4AB3-BA32-EB033D923F5E}" type="sibTrans" cxnId="{89540E0F-8141-4E50-82AC-B27D7A001882}">
      <dgm:prSet/>
      <dgm:spPr/>
      <dgm:t>
        <a:bodyPr/>
        <a:lstStyle/>
        <a:p>
          <a:endParaRPr lang="ru-RU"/>
        </a:p>
      </dgm:t>
    </dgm:pt>
    <dgm:pt modelId="{5676FCDB-2E1C-4519-AE3D-E4354A58057E}">
      <dgm:prSet phldrT="[Текст]" custT="1"/>
      <dgm:spPr/>
      <dgm:t>
        <a:bodyPr/>
        <a:lstStyle/>
        <a:p>
          <a:r>
            <a:rPr lang="uk-UA" sz="4000" dirty="0" smtClean="0">
              <a:solidFill>
                <a:schemeClr val="tx1"/>
              </a:solidFill>
            </a:rPr>
            <a:t>ВЗ</a:t>
          </a:r>
          <a:endParaRPr lang="ru-RU" sz="4000" dirty="0">
            <a:solidFill>
              <a:schemeClr val="tx1"/>
            </a:solidFill>
          </a:endParaRPr>
        </a:p>
      </dgm:t>
    </dgm:pt>
    <dgm:pt modelId="{BB7AAD44-D13C-4E07-B8DA-9F925459978B}" type="parTrans" cxnId="{76729EF2-3901-4E55-B6EB-D0C83269C3B3}">
      <dgm:prSet/>
      <dgm:spPr/>
      <dgm:t>
        <a:bodyPr/>
        <a:lstStyle/>
        <a:p>
          <a:endParaRPr lang="ru-RU"/>
        </a:p>
      </dgm:t>
    </dgm:pt>
    <dgm:pt modelId="{189C6271-303E-4E8B-BA8F-9E9971206AB7}" type="sibTrans" cxnId="{76729EF2-3901-4E55-B6EB-D0C83269C3B3}">
      <dgm:prSet/>
      <dgm:spPr/>
      <dgm:t>
        <a:bodyPr/>
        <a:lstStyle/>
        <a:p>
          <a:endParaRPr lang="ru-RU"/>
        </a:p>
      </dgm:t>
    </dgm:pt>
    <dgm:pt modelId="{86EB02A5-7CD7-42C8-A511-51C325422EC8}">
      <dgm:prSet phldrT="[Текст]" custT="1"/>
      <dgm:spPr/>
      <dgm:t>
        <a:bodyPr/>
        <a:lstStyle/>
        <a:p>
          <a:r>
            <a:rPr lang="uk-UA" sz="4000" dirty="0" smtClean="0">
              <a:solidFill>
                <a:schemeClr val="tx1"/>
              </a:solidFill>
            </a:rPr>
            <a:t>НВ</a:t>
          </a:r>
          <a:endParaRPr lang="ru-RU" sz="4000" dirty="0">
            <a:solidFill>
              <a:schemeClr val="tx1"/>
            </a:solidFill>
          </a:endParaRPr>
        </a:p>
      </dgm:t>
    </dgm:pt>
    <dgm:pt modelId="{9850A0BE-AC39-473E-9F18-570A6548EC7E}" type="parTrans" cxnId="{F8C7CD5D-CD93-4A7F-A676-10BFD1EBCDFB}">
      <dgm:prSet/>
      <dgm:spPr/>
      <dgm:t>
        <a:bodyPr/>
        <a:lstStyle/>
        <a:p>
          <a:endParaRPr lang="ru-RU"/>
        </a:p>
      </dgm:t>
    </dgm:pt>
    <dgm:pt modelId="{0ADA63EA-DC17-4CD3-AA2D-49E7CE034014}" type="sibTrans" cxnId="{F8C7CD5D-CD93-4A7F-A676-10BFD1EBCDFB}">
      <dgm:prSet/>
      <dgm:spPr/>
      <dgm:t>
        <a:bodyPr/>
        <a:lstStyle/>
        <a:p>
          <a:endParaRPr lang="ru-RU"/>
        </a:p>
      </dgm:t>
    </dgm:pt>
    <dgm:pt modelId="{DF5A651A-7B21-4412-A814-02201D178FBB}">
      <dgm:prSet/>
      <dgm:spPr/>
      <dgm:t>
        <a:bodyPr/>
        <a:lstStyle/>
        <a:p>
          <a:endParaRPr lang="ru-RU"/>
        </a:p>
      </dgm:t>
    </dgm:pt>
    <dgm:pt modelId="{51270B40-F86A-4AC6-92E2-6D221424B99D}" type="parTrans" cxnId="{9D2889D3-9128-4D30-800E-51B0C75EC6D8}">
      <dgm:prSet/>
      <dgm:spPr/>
      <dgm:t>
        <a:bodyPr/>
        <a:lstStyle/>
        <a:p>
          <a:endParaRPr lang="ru-RU"/>
        </a:p>
      </dgm:t>
    </dgm:pt>
    <dgm:pt modelId="{3824B940-56AC-41E9-B4F8-30D387538953}" type="sibTrans" cxnId="{9D2889D3-9128-4D30-800E-51B0C75EC6D8}">
      <dgm:prSet/>
      <dgm:spPr/>
      <dgm:t>
        <a:bodyPr/>
        <a:lstStyle/>
        <a:p>
          <a:endParaRPr lang="ru-RU"/>
        </a:p>
      </dgm:t>
    </dgm:pt>
    <dgm:pt modelId="{A48F6EA0-6E4E-48E3-A6DB-6B87D05C8E8A}">
      <dgm:prSet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КР</a:t>
          </a:r>
          <a:endParaRPr lang="ru-RU" dirty="0">
            <a:solidFill>
              <a:schemeClr val="tx1"/>
            </a:solidFill>
          </a:endParaRPr>
        </a:p>
      </dgm:t>
    </dgm:pt>
    <dgm:pt modelId="{36D4C77B-6FF0-432F-9A60-7D66F9F7B7A4}" type="parTrans" cxnId="{ACBDFC2A-DD6B-4C1A-9154-BFCC7178D8BD}">
      <dgm:prSet/>
      <dgm:spPr/>
      <dgm:t>
        <a:bodyPr/>
        <a:lstStyle/>
        <a:p>
          <a:endParaRPr lang="ru-RU"/>
        </a:p>
      </dgm:t>
    </dgm:pt>
    <dgm:pt modelId="{F292B518-4048-49E3-90C2-08048E80BAE4}" type="sibTrans" cxnId="{ACBDFC2A-DD6B-4C1A-9154-BFCC7178D8BD}">
      <dgm:prSet/>
      <dgm:spPr/>
      <dgm:t>
        <a:bodyPr/>
        <a:lstStyle/>
        <a:p>
          <a:endParaRPr lang="ru-RU"/>
        </a:p>
      </dgm:t>
    </dgm:pt>
    <dgm:pt modelId="{C8ACE502-48C7-4014-A931-9ACD7B4894FB}">
      <dgm:prSet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ГК</a:t>
          </a:r>
          <a:endParaRPr lang="ru-RU" dirty="0">
            <a:solidFill>
              <a:schemeClr val="tx1"/>
            </a:solidFill>
          </a:endParaRPr>
        </a:p>
      </dgm:t>
    </dgm:pt>
    <dgm:pt modelId="{4AE2E8D8-7342-4D74-A6D7-B9F6041EEC6C}" type="parTrans" cxnId="{39090CC6-3FE8-4497-BC4C-C41B3833B2CD}">
      <dgm:prSet/>
      <dgm:spPr/>
      <dgm:t>
        <a:bodyPr/>
        <a:lstStyle/>
        <a:p>
          <a:endParaRPr lang="ru-RU"/>
        </a:p>
      </dgm:t>
    </dgm:pt>
    <dgm:pt modelId="{890AD86B-A253-4F06-ABA2-64D040597EEA}" type="sibTrans" cxnId="{39090CC6-3FE8-4497-BC4C-C41B3833B2CD}">
      <dgm:prSet/>
      <dgm:spPr/>
      <dgm:t>
        <a:bodyPr/>
        <a:lstStyle/>
        <a:p>
          <a:endParaRPr lang="ru-RU"/>
        </a:p>
      </dgm:t>
    </dgm:pt>
    <dgm:pt modelId="{0662803E-3CC4-4CB5-A115-B1FB5380B375}" type="pres">
      <dgm:prSet presAssocID="{07A2DD3C-F173-45DD-86B0-8C4B576D41B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616F9F1-BFB7-47F9-954E-3E1E8018305A}" type="pres">
      <dgm:prSet presAssocID="{3F7330D6-241D-489B-B48E-528E661BB9D0}" presName="node" presStyleLbl="node1" presStyleIdx="0" presStyleCnt="6" custLinFactY="-70494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CEC208-B1F8-4A46-9492-6FBBC982F9DB}" type="pres">
      <dgm:prSet presAssocID="{E4F01C45-EF4C-4AB3-BA32-EB033D923F5E}" presName="sibTrans" presStyleLbl="sibTrans2D1" presStyleIdx="0" presStyleCnt="5"/>
      <dgm:spPr/>
      <dgm:t>
        <a:bodyPr/>
        <a:lstStyle/>
        <a:p>
          <a:endParaRPr lang="ru-RU"/>
        </a:p>
      </dgm:t>
    </dgm:pt>
    <dgm:pt modelId="{E7207171-6E67-4B59-9EFB-62C3614F3ED9}" type="pres">
      <dgm:prSet presAssocID="{E4F01C45-EF4C-4AB3-BA32-EB033D923F5E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463D4E24-C202-4FC3-8FCA-2A1CE4E0084A}" type="pres">
      <dgm:prSet presAssocID="{5676FCDB-2E1C-4519-AE3D-E4354A58057E}" presName="node" presStyleLbl="node1" presStyleIdx="1" presStyleCnt="6" custLinFactY="-70494" custLinFactNeighborX="28841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22784B-BC7D-42EE-8934-2BE5F581DBBF}" type="pres">
      <dgm:prSet presAssocID="{189C6271-303E-4E8B-BA8F-9E9971206AB7}" presName="sibTrans" presStyleLbl="sibTrans2D1" presStyleIdx="1" presStyleCnt="5"/>
      <dgm:spPr/>
      <dgm:t>
        <a:bodyPr/>
        <a:lstStyle/>
        <a:p>
          <a:endParaRPr lang="ru-RU"/>
        </a:p>
      </dgm:t>
    </dgm:pt>
    <dgm:pt modelId="{4A729FB1-92B9-4878-8192-18ACA7DC9879}" type="pres">
      <dgm:prSet presAssocID="{189C6271-303E-4E8B-BA8F-9E9971206AB7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3953115F-3378-4A3C-B5AF-BCF866616351}" type="pres">
      <dgm:prSet presAssocID="{86EB02A5-7CD7-42C8-A511-51C325422EC8}" presName="node" presStyleLbl="node1" presStyleIdx="2" presStyleCnt="6" custLinFactY="-74545" custLinFactNeighborX="2324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FFA336-FAFE-4668-855B-37805051613C}" type="pres">
      <dgm:prSet presAssocID="{0ADA63EA-DC17-4CD3-AA2D-49E7CE034014}" presName="sibTrans" presStyleLbl="sibTrans2D1" presStyleIdx="2" presStyleCnt="5"/>
      <dgm:spPr/>
      <dgm:t>
        <a:bodyPr/>
        <a:lstStyle/>
        <a:p>
          <a:endParaRPr lang="ru-RU"/>
        </a:p>
      </dgm:t>
    </dgm:pt>
    <dgm:pt modelId="{5B18DB48-943C-4FE3-8908-83FC1E66B4AC}" type="pres">
      <dgm:prSet presAssocID="{0ADA63EA-DC17-4CD3-AA2D-49E7CE034014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E77EB765-5D15-4A16-9EAC-FF9434D4FFC2}" type="pres">
      <dgm:prSet presAssocID="{DF5A651A-7B21-4412-A814-02201D178FBB}" presName="node" presStyleLbl="node1" presStyleIdx="3" presStyleCnt="6" custLinFactY="-70494" custLinFactNeighborX="50745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E85CDD-8AE7-4229-9128-68FFEEE1E5E3}" type="pres">
      <dgm:prSet presAssocID="{3824B940-56AC-41E9-B4F8-30D387538953}" presName="sibTrans" presStyleLbl="sibTrans2D1" presStyleIdx="3" presStyleCnt="5"/>
      <dgm:spPr/>
      <dgm:t>
        <a:bodyPr/>
        <a:lstStyle/>
        <a:p>
          <a:endParaRPr lang="ru-RU"/>
        </a:p>
      </dgm:t>
    </dgm:pt>
    <dgm:pt modelId="{5E499D4B-C896-49D1-9D53-E15C57EFF938}" type="pres">
      <dgm:prSet presAssocID="{3824B940-56AC-41E9-B4F8-30D387538953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97538C7C-B2B1-495E-86C9-31434828C6A3}" type="pres">
      <dgm:prSet presAssocID="{A48F6EA0-6E4E-48E3-A6DB-6B87D05C8E8A}" presName="node" presStyleLbl="node1" presStyleIdx="4" presStyleCnt="6" custLinFactY="-70494" custLinFactNeighborX="29265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02F187-DB95-41E3-8C1B-C7E00BA45D05}" type="pres">
      <dgm:prSet presAssocID="{F292B518-4048-49E3-90C2-08048E80BAE4}" presName="sibTrans" presStyleLbl="sibTrans2D1" presStyleIdx="4" presStyleCnt="5"/>
      <dgm:spPr/>
      <dgm:t>
        <a:bodyPr/>
        <a:lstStyle/>
        <a:p>
          <a:endParaRPr lang="ru-RU"/>
        </a:p>
      </dgm:t>
    </dgm:pt>
    <dgm:pt modelId="{08278DDB-EC4E-4683-A086-73B640FD3A50}" type="pres">
      <dgm:prSet presAssocID="{F292B518-4048-49E3-90C2-08048E80BAE4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1CFBCB1A-E1C9-44D4-90D9-A7860E8B2CF4}" type="pres">
      <dgm:prSet presAssocID="{C8ACE502-48C7-4014-A931-9ACD7B4894FB}" presName="node" presStyleLbl="node1" presStyleIdx="5" presStyleCnt="6" custLinFactY="-70494" custLinFactNeighborX="-10774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C7CD5D-CD93-4A7F-A676-10BFD1EBCDFB}" srcId="{07A2DD3C-F173-45DD-86B0-8C4B576D41BA}" destId="{86EB02A5-7CD7-42C8-A511-51C325422EC8}" srcOrd="2" destOrd="0" parTransId="{9850A0BE-AC39-473E-9F18-570A6548EC7E}" sibTransId="{0ADA63EA-DC17-4CD3-AA2D-49E7CE034014}"/>
    <dgm:cxn modelId="{89540E0F-8141-4E50-82AC-B27D7A001882}" srcId="{07A2DD3C-F173-45DD-86B0-8C4B576D41BA}" destId="{3F7330D6-241D-489B-B48E-528E661BB9D0}" srcOrd="0" destOrd="0" parTransId="{E16353E4-FC07-47D9-9F2C-D11A9EC760AF}" sibTransId="{E4F01C45-EF4C-4AB3-BA32-EB033D923F5E}"/>
    <dgm:cxn modelId="{7D131266-CF0C-485A-A4CF-D35AC841C630}" type="presOf" srcId="{3824B940-56AC-41E9-B4F8-30D387538953}" destId="{5E499D4B-C896-49D1-9D53-E15C57EFF938}" srcOrd="1" destOrd="0" presId="urn:microsoft.com/office/officeart/2005/8/layout/process1"/>
    <dgm:cxn modelId="{9D2889D3-9128-4D30-800E-51B0C75EC6D8}" srcId="{07A2DD3C-F173-45DD-86B0-8C4B576D41BA}" destId="{DF5A651A-7B21-4412-A814-02201D178FBB}" srcOrd="3" destOrd="0" parTransId="{51270B40-F86A-4AC6-92E2-6D221424B99D}" sibTransId="{3824B940-56AC-41E9-B4F8-30D387538953}"/>
    <dgm:cxn modelId="{529ABA1C-F11C-4412-B6DC-4549BDA355FE}" type="presOf" srcId="{189C6271-303E-4E8B-BA8F-9E9971206AB7}" destId="{1D22784B-BC7D-42EE-8934-2BE5F581DBBF}" srcOrd="0" destOrd="0" presId="urn:microsoft.com/office/officeart/2005/8/layout/process1"/>
    <dgm:cxn modelId="{92D99428-DD4D-4163-BE90-CB61F03094E6}" type="presOf" srcId="{E4F01C45-EF4C-4AB3-BA32-EB033D923F5E}" destId="{72CEC208-B1F8-4A46-9492-6FBBC982F9DB}" srcOrd="0" destOrd="0" presId="urn:microsoft.com/office/officeart/2005/8/layout/process1"/>
    <dgm:cxn modelId="{2F92252E-DB5A-4180-954B-27A8D78D90F1}" type="presOf" srcId="{C8ACE502-48C7-4014-A931-9ACD7B4894FB}" destId="{1CFBCB1A-E1C9-44D4-90D9-A7860E8B2CF4}" srcOrd="0" destOrd="0" presId="urn:microsoft.com/office/officeart/2005/8/layout/process1"/>
    <dgm:cxn modelId="{5EF77257-E266-40CB-B569-640E94B694B8}" type="presOf" srcId="{0ADA63EA-DC17-4CD3-AA2D-49E7CE034014}" destId="{5B18DB48-943C-4FE3-8908-83FC1E66B4AC}" srcOrd="1" destOrd="0" presId="urn:microsoft.com/office/officeart/2005/8/layout/process1"/>
    <dgm:cxn modelId="{47E816D2-E9CA-4036-B1CF-3EA161EF6F86}" type="presOf" srcId="{86EB02A5-7CD7-42C8-A511-51C325422EC8}" destId="{3953115F-3378-4A3C-B5AF-BCF866616351}" srcOrd="0" destOrd="0" presId="urn:microsoft.com/office/officeart/2005/8/layout/process1"/>
    <dgm:cxn modelId="{39090CC6-3FE8-4497-BC4C-C41B3833B2CD}" srcId="{07A2DD3C-F173-45DD-86B0-8C4B576D41BA}" destId="{C8ACE502-48C7-4014-A931-9ACD7B4894FB}" srcOrd="5" destOrd="0" parTransId="{4AE2E8D8-7342-4D74-A6D7-B9F6041EEC6C}" sibTransId="{890AD86B-A253-4F06-ABA2-64D040597EEA}"/>
    <dgm:cxn modelId="{55159B90-078D-4251-B383-2566B865AABA}" type="presOf" srcId="{189C6271-303E-4E8B-BA8F-9E9971206AB7}" destId="{4A729FB1-92B9-4878-8192-18ACA7DC9879}" srcOrd="1" destOrd="0" presId="urn:microsoft.com/office/officeart/2005/8/layout/process1"/>
    <dgm:cxn modelId="{BF282D8B-C2FC-40DD-BE05-7506DAB8D9DF}" type="presOf" srcId="{07A2DD3C-F173-45DD-86B0-8C4B576D41BA}" destId="{0662803E-3CC4-4CB5-A115-B1FB5380B375}" srcOrd="0" destOrd="0" presId="urn:microsoft.com/office/officeart/2005/8/layout/process1"/>
    <dgm:cxn modelId="{B1C8DBFC-C4AC-4465-9D7F-0AFBA60DE2B6}" type="presOf" srcId="{3F7330D6-241D-489B-B48E-528E661BB9D0}" destId="{3616F9F1-BFB7-47F9-954E-3E1E8018305A}" srcOrd="0" destOrd="0" presId="urn:microsoft.com/office/officeart/2005/8/layout/process1"/>
    <dgm:cxn modelId="{FD002EC7-6945-4AF0-B9B4-1D60935E5E90}" type="presOf" srcId="{A48F6EA0-6E4E-48E3-A6DB-6B87D05C8E8A}" destId="{97538C7C-B2B1-495E-86C9-31434828C6A3}" srcOrd="0" destOrd="0" presId="urn:microsoft.com/office/officeart/2005/8/layout/process1"/>
    <dgm:cxn modelId="{6A87E231-852A-426C-8773-CBD63D03C2A6}" type="presOf" srcId="{E4F01C45-EF4C-4AB3-BA32-EB033D923F5E}" destId="{E7207171-6E67-4B59-9EFB-62C3614F3ED9}" srcOrd="1" destOrd="0" presId="urn:microsoft.com/office/officeart/2005/8/layout/process1"/>
    <dgm:cxn modelId="{732FDC4E-02CC-4342-8D52-B84EEA682551}" type="presOf" srcId="{DF5A651A-7B21-4412-A814-02201D178FBB}" destId="{E77EB765-5D15-4A16-9EAC-FF9434D4FFC2}" srcOrd="0" destOrd="0" presId="urn:microsoft.com/office/officeart/2005/8/layout/process1"/>
    <dgm:cxn modelId="{CCFA5BEE-BEC0-4031-9DDE-617E9805DAF9}" type="presOf" srcId="{F292B518-4048-49E3-90C2-08048E80BAE4}" destId="{3C02F187-DB95-41E3-8C1B-C7E00BA45D05}" srcOrd="0" destOrd="0" presId="urn:microsoft.com/office/officeart/2005/8/layout/process1"/>
    <dgm:cxn modelId="{86B22FB4-4FCF-4735-A255-D5A05BCD815A}" type="presOf" srcId="{5676FCDB-2E1C-4519-AE3D-E4354A58057E}" destId="{463D4E24-C202-4FC3-8FCA-2A1CE4E0084A}" srcOrd="0" destOrd="0" presId="urn:microsoft.com/office/officeart/2005/8/layout/process1"/>
    <dgm:cxn modelId="{AA59D3A5-2C01-4B33-82D5-6AB754D5118D}" type="presOf" srcId="{F292B518-4048-49E3-90C2-08048E80BAE4}" destId="{08278DDB-EC4E-4683-A086-73B640FD3A50}" srcOrd="1" destOrd="0" presId="urn:microsoft.com/office/officeart/2005/8/layout/process1"/>
    <dgm:cxn modelId="{38E93D39-EAF4-4774-A0AB-C47923A1E8AF}" type="presOf" srcId="{3824B940-56AC-41E9-B4F8-30D387538953}" destId="{D6E85CDD-8AE7-4229-9128-68FFEEE1E5E3}" srcOrd="0" destOrd="0" presId="urn:microsoft.com/office/officeart/2005/8/layout/process1"/>
    <dgm:cxn modelId="{ACBDFC2A-DD6B-4C1A-9154-BFCC7178D8BD}" srcId="{07A2DD3C-F173-45DD-86B0-8C4B576D41BA}" destId="{A48F6EA0-6E4E-48E3-A6DB-6B87D05C8E8A}" srcOrd="4" destOrd="0" parTransId="{36D4C77B-6FF0-432F-9A60-7D66F9F7B7A4}" sibTransId="{F292B518-4048-49E3-90C2-08048E80BAE4}"/>
    <dgm:cxn modelId="{BC1CE425-9C30-4CB4-9AF2-AA153DDBE43B}" type="presOf" srcId="{0ADA63EA-DC17-4CD3-AA2D-49E7CE034014}" destId="{26FFA336-FAFE-4668-855B-37805051613C}" srcOrd="0" destOrd="0" presId="urn:microsoft.com/office/officeart/2005/8/layout/process1"/>
    <dgm:cxn modelId="{76729EF2-3901-4E55-B6EB-D0C83269C3B3}" srcId="{07A2DD3C-F173-45DD-86B0-8C4B576D41BA}" destId="{5676FCDB-2E1C-4519-AE3D-E4354A58057E}" srcOrd="1" destOrd="0" parTransId="{BB7AAD44-D13C-4E07-B8DA-9F925459978B}" sibTransId="{189C6271-303E-4E8B-BA8F-9E9971206AB7}"/>
    <dgm:cxn modelId="{986A99FC-1447-4192-B15C-B14B1B556E52}" type="presParOf" srcId="{0662803E-3CC4-4CB5-A115-B1FB5380B375}" destId="{3616F9F1-BFB7-47F9-954E-3E1E8018305A}" srcOrd="0" destOrd="0" presId="urn:microsoft.com/office/officeart/2005/8/layout/process1"/>
    <dgm:cxn modelId="{1D7EE159-ED9E-4975-8F01-ADBB91B49337}" type="presParOf" srcId="{0662803E-3CC4-4CB5-A115-B1FB5380B375}" destId="{72CEC208-B1F8-4A46-9492-6FBBC982F9DB}" srcOrd="1" destOrd="0" presId="urn:microsoft.com/office/officeart/2005/8/layout/process1"/>
    <dgm:cxn modelId="{6D70FCED-B0E3-4EA7-9C86-10DDB43D1984}" type="presParOf" srcId="{72CEC208-B1F8-4A46-9492-6FBBC982F9DB}" destId="{E7207171-6E67-4B59-9EFB-62C3614F3ED9}" srcOrd="0" destOrd="0" presId="urn:microsoft.com/office/officeart/2005/8/layout/process1"/>
    <dgm:cxn modelId="{D8B97267-2A19-49F6-843D-C43DDE71034C}" type="presParOf" srcId="{0662803E-3CC4-4CB5-A115-B1FB5380B375}" destId="{463D4E24-C202-4FC3-8FCA-2A1CE4E0084A}" srcOrd="2" destOrd="0" presId="urn:microsoft.com/office/officeart/2005/8/layout/process1"/>
    <dgm:cxn modelId="{541C8F82-8C67-402B-B865-9FC362A7E577}" type="presParOf" srcId="{0662803E-3CC4-4CB5-A115-B1FB5380B375}" destId="{1D22784B-BC7D-42EE-8934-2BE5F581DBBF}" srcOrd="3" destOrd="0" presId="urn:microsoft.com/office/officeart/2005/8/layout/process1"/>
    <dgm:cxn modelId="{A3701303-CACE-481A-84D0-3DF74BCC77DF}" type="presParOf" srcId="{1D22784B-BC7D-42EE-8934-2BE5F581DBBF}" destId="{4A729FB1-92B9-4878-8192-18ACA7DC9879}" srcOrd="0" destOrd="0" presId="urn:microsoft.com/office/officeart/2005/8/layout/process1"/>
    <dgm:cxn modelId="{3FE31BF3-2535-458F-B1B6-9D72A018F4D7}" type="presParOf" srcId="{0662803E-3CC4-4CB5-A115-B1FB5380B375}" destId="{3953115F-3378-4A3C-B5AF-BCF866616351}" srcOrd="4" destOrd="0" presId="urn:microsoft.com/office/officeart/2005/8/layout/process1"/>
    <dgm:cxn modelId="{380D722F-AB52-4289-BA26-92543947026C}" type="presParOf" srcId="{0662803E-3CC4-4CB5-A115-B1FB5380B375}" destId="{26FFA336-FAFE-4668-855B-37805051613C}" srcOrd="5" destOrd="0" presId="urn:microsoft.com/office/officeart/2005/8/layout/process1"/>
    <dgm:cxn modelId="{CCFB5E1E-A5F2-4C30-98DB-106189E1CBD3}" type="presParOf" srcId="{26FFA336-FAFE-4668-855B-37805051613C}" destId="{5B18DB48-943C-4FE3-8908-83FC1E66B4AC}" srcOrd="0" destOrd="0" presId="urn:microsoft.com/office/officeart/2005/8/layout/process1"/>
    <dgm:cxn modelId="{F49EE80D-E141-46DF-A6F7-A9BA910002EF}" type="presParOf" srcId="{0662803E-3CC4-4CB5-A115-B1FB5380B375}" destId="{E77EB765-5D15-4A16-9EAC-FF9434D4FFC2}" srcOrd="6" destOrd="0" presId="urn:microsoft.com/office/officeart/2005/8/layout/process1"/>
    <dgm:cxn modelId="{3AF2AA57-FE18-4238-9FE4-381FB7DA582A}" type="presParOf" srcId="{0662803E-3CC4-4CB5-A115-B1FB5380B375}" destId="{D6E85CDD-8AE7-4229-9128-68FFEEE1E5E3}" srcOrd="7" destOrd="0" presId="urn:microsoft.com/office/officeart/2005/8/layout/process1"/>
    <dgm:cxn modelId="{D0EBA194-C841-476C-9BD7-03B79AEE1426}" type="presParOf" srcId="{D6E85CDD-8AE7-4229-9128-68FFEEE1E5E3}" destId="{5E499D4B-C896-49D1-9D53-E15C57EFF938}" srcOrd="0" destOrd="0" presId="urn:microsoft.com/office/officeart/2005/8/layout/process1"/>
    <dgm:cxn modelId="{435A798E-6871-43CF-9774-187FF2612F44}" type="presParOf" srcId="{0662803E-3CC4-4CB5-A115-B1FB5380B375}" destId="{97538C7C-B2B1-495E-86C9-31434828C6A3}" srcOrd="8" destOrd="0" presId="urn:microsoft.com/office/officeart/2005/8/layout/process1"/>
    <dgm:cxn modelId="{9401FDA9-DB94-4412-8D90-00E64C233828}" type="presParOf" srcId="{0662803E-3CC4-4CB5-A115-B1FB5380B375}" destId="{3C02F187-DB95-41E3-8C1B-C7E00BA45D05}" srcOrd="9" destOrd="0" presId="urn:microsoft.com/office/officeart/2005/8/layout/process1"/>
    <dgm:cxn modelId="{D7F6F2A4-3F67-4F7E-B9E6-0EE4CBDCF80D}" type="presParOf" srcId="{3C02F187-DB95-41E3-8C1B-C7E00BA45D05}" destId="{08278DDB-EC4E-4683-A086-73B640FD3A50}" srcOrd="0" destOrd="0" presId="urn:microsoft.com/office/officeart/2005/8/layout/process1"/>
    <dgm:cxn modelId="{BBB46C84-18B3-4ACB-BBE5-69835EDAADA3}" type="presParOf" srcId="{0662803E-3CC4-4CB5-A115-B1FB5380B375}" destId="{1CFBCB1A-E1C9-44D4-90D9-A7860E8B2CF4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619124-1754-411C-B1C4-CE4B52C3BA23}">
      <dsp:nvSpPr>
        <dsp:cNvPr id="0" name=""/>
        <dsp:cNvSpPr/>
      </dsp:nvSpPr>
      <dsp:spPr>
        <a:xfrm>
          <a:off x="0" y="0"/>
          <a:ext cx="8229600" cy="1579567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500" b="1" i="1" u="sng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За </a:t>
          </a:r>
          <a:r>
            <a:rPr kumimoji="0" lang="ru-RU" sz="2500" b="1" i="1" u="sng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місцем</a:t>
          </a:r>
          <a:r>
            <a:rPr kumimoji="0" lang="ru-RU" sz="2500" b="1" i="1" u="sng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 та </a:t>
          </a:r>
          <a:r>
            <a:rPr kumimoji="0" lang="ru-RU" sz="2500" b="1" i="1" u="sng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роллю</a:t>
          </a:r>
          <a:r>
            <a:rPr kumimoji="0" lang="ru-RU" sz="2500" b="1" i="1" u="sng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 у </a:t>
          </a:r>
          <a:r>
            <a:rPr kumimoji="0" lang="ru-RU" sz="2500" b="1" i="1" u="sng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процесі</a:t>
          </a:r>
          <a:r>
            <a:rPr kumimoji="0" lang="ru-RU" sz="2500" b="1" i="1" u="sng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 </a:t>
          </a:r>
          <a:r>
            <a:rPr kumimoji="0" lang="ru-RU" sz="2500" b="1" i="1" u="sng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виробництва</a:t>
          </a:r>
          <a:r>
            <a:rPr kumimoji="0" lang="ru-RU" sz="2500" b="1" i="1" u="sng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Times New Roman,Bold"/>
              <a:cs typeface="Times New Roman" pitchFamily="18" charset="0"/>
            </a:rPr>
            <a:t> </a:t>
          </a:r>
          <a:endParaRPr lang="ru-RU" sz="2500" i="1" u="sng" kern="1200" dirty="0">
            <a:solidFill>
              <a:srgbClr val="002060"/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800" b="1" i="1" kern="1200" dirty="0" smtClean="0">
              <a:solidFill>
                <a:srgbClr val="0000CC"/>
              </a:solidFill>
              <a:latin typeface="Garamond" pitchFamily="18" charset="0"/>
            </a:rPr>
            <a:t>Оборотні фонди</a:t>
          </a:r>
          <a:endParaRPr lang="ru-RU" sz="2800" b="1" i="1" kern="1200" dirty="0">
            <a:solidFill>
              <a:srgbClr val="0000CC"/>
            </a:solidFill>
            <a:latin typeface="Garamond" pitchFamily="18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800" b="1" i="1" kern="1200" dirty="0" smtClean="0">
              <a:solidFill>
                <a:srgbClr val="0000CC"/>
              </a:solidFill>
              <a:latin typeface="Garamond" pitchFamily="18" charset="0"/>
            </a:rPr>
            <a:t>Фонди обігу</a:t>
          </a:r>
          <a:endParaRPr lang="ru-RU" sz="2800" b="1" i="1" kern="1200" dirty="0">
            <a:solidFill>
              <a:srgbClr val="0000CC"/>
            </a:solidFill>
            <a:latin typeface="Garamond" pitchFamily="18" charset="0"/>
          </a:endParaRPr>
        </a:p>
      </dsp:txBody>
      <dsp:txXfrm>
        <a:off x="1803876" y="0"/>
        <a:ext cx="6425723" cy="1579567"/>
      </dsp:txXfrm>
    </dsp:sp>
    <dsp:sp modelId="{B9C98A74-0007-4CDE-AF55-17C55FC1FA41}">
      <dsp:nvSpPr>
        <dsp:cNvPr id="0" name=""/>
        <dsp:cNvSpPr/>
      </dsp:nvSpPr>
      <dsp:spPr>
        <a:xfrm>
          <a:off x="416539" y="207416"/>
          <a:ext cx="1068712" cy="1263654"/>
        </a:xfrm>
        <a:prstGeom prst="rightArrow">
          <a:avLst/>
        </a:prstGeom>
        <a:solidFill>
          <a:srgbClr val="00B0F0"/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1EC6FF-FE5E-4BE3-8883-EB4069F011FA}">
      <dsp:nvSpPr>
        <dsp:cNvPr id="0" name=""/>
        <dsp:cNvSpPr/>
      </dsp:nvSpPr>
      <dsp:spPr>
        <a:xfrm>
          <a:off x="0" y="1737524"/>
          <a:ext cx="8229600" cy="1579567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3300" b="1" i="1" u="sng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За </a:t>
          </a:r>
          <a:r>
            <a:rPr kumimoji="0" lang="ru-RU" sz="3300" b="1" i="1" u="sng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джерелами</a:t>
          </a:r>
          <a:r>
            <a:rPr kumimoji="0" lang="ru-RU" sz="3300" b="1" i="1" u="sng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 </a:t>
          </a:r>
          <a:r>
            <a:rPr kumimoji="0" lang="ru-RU" sz="3300" b="1" i="1" u="sng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утворення</a:t>
          </a:r>
          <a:r>
            <a:rPr kumimoji="0" lang="ru-RU" sz="3300" b="1" i="1" u="sng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 </a:t>
          </a:r>
          <a:endParaRPr lang="ru-RU" sz="3300" i="1" u="sng" kern="1200" dirty="0">
            <a:solidFill>
              <a:srgbClr val="002060"/>
            </a:solidFill>
            <a:latin typeface="Garamond" pitchFamily="18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800" b="1" i="1" kern="1200" dirty="0" smtClean="0">
              <a:solidFill>
                <a:srgbClr val="0000CC"/>
              </a:solidFill>
              <a:latin typeface="Garamond" pitchFamily="18" charset="0"/>
            </a:rPr>
            <a:t>Власні </a:t>
          </a:r>
          <a:endParaRPr lang="ru-RU" sz="2800" b="1" i="1" kern="1200" dirty="0">
            <a:solidFill>
              <a:srgbClr val="0000CC"/>
            </a:solidFill>
            <a:latin typeface="Garamond" pitchFamily="18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800" b="1" i="1" kern="1200" dirty="0" smtClean="0">
              <a:solidFill>
                <a:srgbClr val="0000CC"/>
              </a:solidFill>
              <a:latin typeface="Garamond" pitchFamily="18" charset="0"/>
            </a:rPr>
            <a:t>Позичені</a:t>
          </a:r>
          <a:endParaRPr lang="ru-RU" sz="2800" b="1" i="1" kern="1200" dirty="0">
            <a:solidFill>
              <a:srgbClr val="0000CC"/>
            </a:solidFill>
            <a:latin typeface="Garamond" pitchFamily="18" charset="0"/>
          </a:endParaRPr>
        </a:p>
      </dsp:txBody>
      <dsp:txXfrm>
        <a:off x="1803876" y="1737524"/>
        <a:ext cx="6425723" cy="1579567"/>
      </dsp:txXfrm>
    </dsp:sp>
    <dsp:sp modelId="{3146C247-5E65-4F95-B88A-8DA92CA90E87}">
      <dsp:nvSpPr>
        <dsp:cNvPr id="0" name=""/>
        <dsp:cNvSpPr/>
      </dsp:nvSpPr>
      <dsp:spPr>
        <a:xfrm>
          <a:off x="402277" y="1895481"/>
          <a:ext cx="1157279" cy="1263654"/>
        </a:xfrm>
        <a:prstGeom prst="rightArrow">
          <a:avLst/>
        </a:prstGeom>
        <a:solidFill>
          <a:srgbClr val="00B0F0"/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43022D-BC44-48A4-8289-346F39F89340}">
      <dsp:nvSpPr>
        <dsp:cNvPr id="0" name=""/>
        <dsp:cNvSpPr/>
      </dsp:nvSpPr>
      <dsp:spPr>
        <a:xfrm>
          <a:off x="0" y="3475049"/>
          <a:ext cx="8229600" cy="1579567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400" b="1" i="1" u="sng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За способами </a:t>
          </a:r>
          <a:r>
            <a:rPr kumimoji="0" lang="ru-RU" sz="2400" b="1" i="1" u="sng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планування</a:t>
          </a:r>
          <a:r>
            <a:rPr kumimoji="0" lang="ru-RU" sz="2400" b="1" i="1" u="sng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 та </a:t>
          </a:r>
          <a:r>
            <a:rPr kumimoji="0" lang="ru-RU" sz="2400" b="1" i="1" u="sng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нормування</a:t>
          </a:r>
          <a:endParaRPr kumimoji="0" lang="ru-RU" sz="2400" b="1" i="1" u="sng" strike="noStrike" kern="1200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Garamond" pitchFamily="18" charset="0"/>
            <a:ea typeface="Times New Roman,Bold"/>
            <a:cs typeface="Times New Roman" pitchFamily="18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800" b="1" i="1" u="none" strike="noStrike" kern="1200" cap="none" normalizeH="0" baseline="0" dirty="0" err="1" smtClean="0">
              <a:ln>
                <a:noFill/>
              </a:ln>
              <a:solidFill>
                <a:srgbClr val="0000CC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Нормовані</a:t>
          </a:r>
          <a:r>
            <a:rPr kumimoji="0" lang="ru-RU" sz="2800" b="1" i="1" u="none" strike="noStrike" kern="1200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;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800" b="1" i="1" u="none" strike="noStrike" kern="1200" cap="none" normalizeH="0" baseline="0" dirty="0" err="1" smtClean="0">
              <a:ln>
                <a:noFill/>
              </a:ln>
              <a:solidFill>
                <a:srgbClr val="0000CC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Ненормовані</a:t>
          </a:r>
          <a:r>
            <a:rPr kumimoji="0" lang="ru-RU" sz="2800" b="1" i="1" u="none" strike="noStrike" kern="1200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rPr>
            <a:t>  </a:t>
          </a:r>
          <a:endParaRPr lang="ru-RU" sz="2800" b="1" i="1" kern="1200" dirty="0">
            <a:solidFill>
              <a:srgbClr val="0000CC"/>
            </a:solidFill>
            <a:latin typeface="Garamond" pitchFamily="18" charset="0"/>
          </a:endParaRPr>
        </a:p>
      </dsp:txBody>
      <dsp:txXfrm>
        <a:off x="1803876" y="3475049"/>
        <a:ext cx="6425723" cy="1579567"/>
      </dsp:txXfrm>
    </dsp:sp>
    <dsp:sp modelId="{3B8DDC64-99AD-4E6B-84EE-8158524210E2}">
      <dsp:nvSpPr>
        <dsp:cNvPr id="0" name=""/>
        <dsp:cNvSpPr/>
      </dsp:nvSpPr>
      <dsp:spPr>
        <a:xfrm>
          <a:off x="402277" y="3633005"/>
          <a:ext cx="1157279" cy="1263654"/>
        </a:xfrm>
        <a:prstGeom prst="rightArrow">
          <a:avLst/>
        </a:prstGeom>
        <a:solidFill>
          <a:srgbClr val="00B0F0"/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16F9F1-BFB7-47F9-954E-3E1E8018305A}">
      <dsp:nvSpPr>
        <dsp:cNvPr id="0" name=""/>
        <dsp:cNvSpPr/>
      </dsp:nvSpPr>
      <dsp:spPr>
        <a:xfrm>
          <a:off x="0" y="109331"/>
          <a:ext cx="1045409" cy="9212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>
              <a:solidFill>
                <a:schemeClr val="tx1"/>
              </a:solidFill>
            </a:rPr>
            <a:t>ГК</a:t>
          </a:r>
          <a:endParaRPr lang="ru-RU" sz="4000" kern="1200" dirty="0">
            <a:solidFill>
              <a:schemeClr val="tx1"/>
            </a:solidFill>
          </a:endParaRPr>
        </a:p>
      </dsp:txBody>
      <dsp:txXfrm>
        <a:off x="26983" y="136314"/>
        <a:ext cx="991443" cy="867300"/>
      </dsp:txXfrm>
    </dsp:sp>
    <dsp:sp modelId="{72CEC208-B1F8-4A46-9492-6FBBC982F9DB}">
      <dsp:nvSpPr>
        <dsp:cNvPr id="0" name=""/>
        <dsp:cNvSpPr/>
      </dsp:nvSpPr>
      <dsp:spPr>
        <a:xfrm>
          <a:off x="1180100" y="440334"/>
          <a:ext cx="285546" cy="2592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1180100" y="492186"/>
        <a:ext cx="207768" cy="155557"/>
      </dsp:txXfrm>
    </dsp:sp>
    <dsp:sp modelId="{463D4E24-C202-4FC3-8FCA-2A1CE4E0084A}">
      <dsp:nvSpPr>
        <dsp:cNvPr id="0" name=""/>
        <dsp:cNvSpPr/>
      </dsp:nvSpPr>
      <dsp:spPr>
        <a:xfrm>
          <a:off x="1584175" y="109331"/>
          <a:ext cx="1045409" cy="9212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>
              <a:solidFill>
                <a:schemeClr val="tx1"/>
              </a:solidFill>
            </a:rPr>
            <a:t>ВЗ</a:t>
          </a:r>
          <a:endParaRPr lang="ru-RU" sz="4000" kern="1200" dirty="0">
            <a:solidFill>
              <a:schemeClr val="tx1"/>
            </a:solidFill>
          </a:endParaRPr>
        </a:p>
      </dsp:txBody>
      <dsp:txXfrm>
        <a:off x="1611158" y="136314"/>
        <a:ext cx="991443" cy="867300"/>
      </dsp:txXfrm>
    </dsp:sp>
    <dsp:sp modelId="{1D22784B-BC7D-42EE-8934-2BE5F581DBBF}">
      <dsp:nvSpPr>
        <dsp:cNvPr id="0" name=""/>
        <dsp:cNvSpPr/>
      </dsp:nvSpPr>
      <dsp:spPr>
        <a:xfrm rot="21510934">
          <a:off x="2728236" y="421520"/>
          <a:ext cx="209288" cy="2592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2728247" y="474185"/>
        <a:ext cx="146502" cy="155557"/>
      </dsp:txXfrm>
    </dsp:sp>
    <dsp:sp modelId="{3953115F-3378-4A3C-B5AF-BCF866616351}">
      <dsp:nvSpPr>
        <dsp:cNvPr id="0" name=""/>
        <dsp:cNvSpPr/>
      </dsp:nvSpPr>
      <dsp:spPr>
        <a:xfrm>
          <a:off x="3024334" y="72011"/>
          <a:ext cx="1045409" cy="9212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>
              <a:solidFill>
                <a:schemeClr val="tx1"/>
              </a:solidFill>
            </a:rPr>
            <a:t>НВ</a:t>
          </a:r>
          <a:endParaRPr lang="ru-RU" sz="4000" kern="1200" dirty="0">
            <a:solidFill>
              <a:schemeClr val="tx1"/>
            </a:solidFill>
          </a:endParaRPr>
        </a:p>
      </dsp:txBody>
      <dsp:txXfrm>
        <a:off x="3051317" y="98994"/>
        <a:ext cx="991443" cy="867300"/>
      </dsp:txXfrm>
    </dsp:sp>
    <dsp:sp modelId="{26FFA336-FAFE-4668-855B-37805051613C}">
      <dsp:nvSpPr>
        <dsp:cNvPr id="0" name=""/>
        <dsp:cNvSpPr/>
      </dsp:nvSpPr>
      <dsp:spPr>
        <a:xfrm rot="81259">
          <a:off x="4202997" y="421863"/>
          <a:ext cx="282659" cy="2592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4203008" y="472796"/>
        <a:ext cx="204881" cy="155557"/>
      </dsp:txXfrm>
    </dsp:sp>
    <dsp:sp modelId="{E77EB765-5D15-4A16-9EAC-FF9434D4FFC2}">
      <dsp:nvSpPr>
        <dsp:cNvPr id="0" name=""/>
        <dsp:cNvSpPr/>
      </dsp:nvSpPr>
      <dsp:spPr>
        <a:xfrm>
          <a:off x="4602914" y="109331"/>
          <a:ext cx="1045409" cy="9212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0" kern="1200"/>
        </a:p>
      </dsp:txBody>
      <dsp:txXfrm>
        <a:off x="4629897" y="136314"/>
        <a:ext cx="991443" cy="867300"/>
      </dsp:txXfrm>
    </dsp:sp>
    <dsp:sp modelId="{D6E85CDD-8AE7-4229-9128-68FFEEE1E5E3}">
      <dsp:nvSpPr>
        <dsp:cNvPr id="0" name=""/>
        <dsp:cNvSpPr/>
      </dsp:nvSpPr>
      <dsp:spPr>
        <a:xfrm>
          <a:off x="5730409" y="440334"/>
          <a:ext cx="174021" cy="2592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5730409" y="492186"/>
        <a:ext cx="121815" cy="155557"/>
      </dsp:txXfrm>
    </dsp:sp>
    <dsp:sp modelId="{97538C7C-B2B1-495E-86C9-31434828C6A3}">
      <dsp:nvSpPr>
        <dsp:cNvPr id="0" name=""/>
        <dsp:cNvSpPr/>
      </dsp:nvSpPr>
      <dsp:spPr>
        <a:xfrm>
          <a:off x="5976665" y="109331"/>
          <a:ext cx="1045409" cy="9212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>
              <a:solidFill>
                <a:schemeClr val="tx1"/>
              </a:solidFill>
            </a:rPr>
            <a:t>КР</a:t>
          </a:r>
          <a:endParaRPr lang="ru-RU" sz="4000" kern="1200" dirty="0">
            <a:solidFill>
              <a:schemeClr val="tx1"/>
            </a:solidFill>
          </a:endParaRPr>
        </a:p>
      </dsp:txBody>
      <dsp:txXfrm>
        <a:off x="6003648" y="136314"/>
        <a:ext cx="991443" cy="867300"/>
      </dsp:txXfrm>
    </dsp:sp>
    <dsp:sp modelId="{3C02F187-DB95-41E3-8C1B-C7E00BA45D05}">
      <dsp:nvSpPr>
        <dsp:cNvPr id="0" name=""/>
        <dsp:cNvSpPr/>
      </dsp:nvSpPr>
      <dsp:spPr>
        <a:xfrm>
          <a:off x="7084758" y="440334"/>
          <a:ext cx="132889" cy="2592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7084758" y="492186"/>
        <a:ext cx="93022" cy="155557"/>
      </dsp:txXfrm>
    </dsp:sp>
    <dsp:sp modelId="{1CFBCB1A-E1C9-44D4-90D9-A7860E8B2CF4}">
      <dsp:nvSpPr>
        <dsp:cNvPr id="0" name=""/>
        <dsp:cNvSpPr/>
      </dsp:nvSpPr>
      <dsp:spPr>
        <a:xfrm>
          <a:off x="7272810" y="109331"/>
          <a:ext cx="1045409" cy="9212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>
              <a:solidFill>
                <a:schemeClr val="tx1"/>
              </a:solidFill>
            </a:rPr>
            <a:t>ГК</a:t>
          </a:r>
          <a:endParaRPr lang="ru-RU" sz="4000" kern="1200" dirty="0">
            <a:solidFill>
              <a:schemeClr val="tx1"/>
            </a:solidFill>
          </a:endParaRPr>
        </a:p>
      </dsp:txBody>
      <dsp:txXfrm>
        <a:off x="7299793" y="136314"/>
        <a:ext cx="991443" cy="8673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BCB2B-996E-4294-94F6-6CB851E121C0}" type="datetimeFigureOut">
              <a:rPr lang="ru-RU" smtClean="0"/>
              <a:pPr/>
              <a:t>31.10.2019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65806-E83C-4471-A2C2-DE965C9DA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BCB2B-996E-4294-94F6-6CB851E121C0}" type="datetimeFigureOut">
              <a:rPr lang="ru-RU" smtClean="0"/>
              <a:pPr/>
              <a:t>31.10.2019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65806-E83C-4471-A2C2-DE965C9DA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BCB2B-996E-4294-94F6-6CB851E121C0}" type="datetimeFigureOut">
              <a:rPr lang="ru-RU" smtClean="0"/>
              <a:pPr/>
              <a:t>31.10.2019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65806-E83C-4471-A2C2-DE965C9DA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BCB2B-996E-4294-94F6-6CB851E121C0}" type="datetimeFigureOut">
              <a:rPr lang="ru-RU" smtClean="0"/>
              <a:pPr/>
              <a:t>31.10.2019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65806-E83C-4471-A2C2-DE965C9DA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BCB2B-996E-4294-94F6-6CB851E121C0}" type="datetimeFigureOut">
              <a:rPr lang="ru-RU" smtClean="0"/>
              <a:pPr/>
              <a:t>31.10.2019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65806-E83C-4471-A2C2-DE965C9DA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BCB2B-996E-4294-94F6-6CB851E121C0}" type="datetimeFigureOut">
              <a:rPr lang="ru-RU" smtClean="0"/>
              <a:pPr/>
              <a:t>31.10.2019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65806-E83C-4471-A2C2-DE965C9DA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BCB2B-996E-4294-94F6-6CB851E121C0}" type="datetimeFigureOut">
              <a:rPr lang="ru-RU" smtClean="0"/>
              <a:pPr/>
              <a:t>31.10.2019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65806-E83C-4471-A2C2-DE965C9DA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BCB2B-996E-4294-94F6-6CB851E121C0}" type="datetimeFigureOut">
              <a:rPr lang="ru-RU" smtClean="0"/>
              <a:pPr/>
              <a:t>31.10.2019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65806-E83C-4471-A2C2-DE965C9DA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BCB2B-996E-4294-94F6-6CB851E121C0}" type="datetimeFigureOut">
              <a:rPr lang="ru-RU" smtClean="0"/>
              <a:pPr/>
              <a:t>31.10.2019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65806-E83C-4471-A2C2-DE965C9DA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BCB2B-996E-4294-94F6-6CB851E121C0}" type="datetimeFigureOut">
              <a:rPr lang="ru-RU" smtClean="0"/>
              <a:pPr/>
              <a:t>31.10.2019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65806-E83C-4471-A2C2-DE965C9DA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BCB2B-996E-4294-94F6-6CB851E121C0}" type="datetimeFigureOut">
              <a:rPr lang="ru-RU" smtClean="0"/>
              <a:pPr/>
              <a:t>31.10.2019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65806-E83C-4471-A2C2-DE965C9DA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BCB2B-996E-4294-94F6-6CB851E121C0}" type="datetimeFigureOut">
              <a:rPr lang="ru-RU" smtClean="0"/>
              <a:pPr/>
              <a:t>31.10.2019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65806-E83C-4471-A2C2-DE965C9DA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апля 2"/>
          <p:cNvSpPr/>
          <p:nvPr/>
        </p:nvSpPr>
        <p:spPr>
          <a:xfrm>
            <a:off x="357158" y="500042"/>
            <a:ext cx="8143932" cy="1857388"/>
          </a:xfrm>
          <a:prstGeom prst="teardrop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28596" y="642918"/>
            <a:ext cx="8072494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89550" algn="l"/>
              </a:tabLst>
            </a:pPr>
            <a:r>
              <a:rPr kumimoji="0" lang="uk-UA" sz="32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Т</a:t>
            </a:r>
            <a:r>
              <a:rPr kumimoji="0" lang="uk-UA" sz="3200" b="1" i="1" u="none" strike="noStrike" cap="none" normalizeH="0" baseline="0" dirty="0" smtClean="0" bmk="">
                <a:ln>
                  <a:noFill/>
                </a:ln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ема:  </a:t>
            </a:r>
            <a:r>
              <a:rPr kumimoji="0" lang="ru-RU" sz="3200" b="1" i="1" u="none" strike="noStrike" cap="none" normalizeH="0" baseline="0" dirty="0" smtClean="0" bmk="OLE_LINK1">
                <a:ln>
                  <a:noFill/>
                </a:ln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Оборотні </a:t>
            </a:r>
            <a:r>
              <a:rPr kumimoji="0" lang="ru-RU" sz="3200" b="1" i="1" u="none" strike="noStrike" cap="none" normalizeH="0" baseline="0" dirty="0" err="1" smtClean="0" bmk="OLE_LINK1">
                <a:ln>
                  <a:noFill/>
                </a:ln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засоби</a:t>
            </a:r>
            <a:r>
              <a:rPr kumimoji="0" lang="ru-RU" sz="3200" b="1" i="1" u="none" strike="noStrike" cap="none" normalizeH="0" baseline="0" dirty="0" smtClean="0" bmk="OLE_LINK1">
                <a:ln>
                  <a:noFill/>
                </a:ln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(</a:t>
            </a:r>
            <a:r>
              <a:rPr kumimoji="0" lang="ru-RU" sz="3200" b="1" i="1" u="none" strike="noStrike" cap="none" normalizeH="0" baseline="0" dirty="0" err="1" smtClean="0" bmk="OLE_LINK1">
                <a:ln>
                  <a:noFill/>
                </a:ln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оборотний</a:t>
            </a:r>
            <a:r>
              <a:rPr kumimoji="0" lang="ru-RU" sz="3200" b="1" i="1" u="none" strike="noStrike" cap="none" normalizeH="0" baseline="0" dirty="0" smtClean="0" bmk="OLE_LINK1">
                <a:ln>
                  <a:noFill/>
                </a:ln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err="1" smtClean="0" bmk="OLE_LINK1">
                <a:ln>
                  <a:noFill/>
                </a:ln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капітал</a:t>
            </a:r>
            <a:r>
              <a:rPr kumimoji="0" lang="ru-RU" sz="3200" b="1" i="1" u="none" strike="noStrike" cap="none" normalizeH="0" baseline="0" dirty="0" smtClean="0" bmk="OLE_LINK1">
                <a:ln>
                  <a:noFill/>
                </a:ln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) </a:t>
            </a:r>
            <a:r>
              <a:rPr kumimoji="0" lang="ru-RU" sz="3200" b="1" i="1" u="none" strike="noStrike" cap="none" normalizeH="0" baseline="0" dirty="0" err="1" smtClean="0" bmk="OLE_LINK1">
                <a:ln>
                  <a:noFill/>
                </a:ln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аграрних</a:t>
            </a:r>
            <a:r>
              <a:rPr kumimoji="0" lang="ru-RU" sz="3200" b="1" i="1" u="none" strike="noStrike" cap="none" normalizeH="0" baseline="0" dirty="0" smtClean="0" bmk="OLE_LINK1">
                <a:ln>
                  <a:noFill/>
                </a:ln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err="1" smtClean="0" bmk="OLE_LINK1">
                <a:ln>
                  <a:noFill/>
                </a:ln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підприємств</a:t>
            </a:r>
            <a:endParaRPr kumimoji="0" lang="ru-RU" sz="3200" b="0" i="0" u="none" strike="noStrike" cap="none" normalizeH="0" baseline="0" dirty="0" smtClean="0" bmk="OLE_LINK1">
              <a:ln>
                <a:noFill/>
              </a:ln>
              <a:effectLst/>
              <a:latin typeface="Georg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89550" algn="l"/>
              </a:tabLst>
            </a:pPr>
            <a:r>
              <a:rPr kumimoji="0" lang="uk-UA" sz="2400" b="1" i="1" u="none" strike="noStrike" cap="none" normalizeH="0" baseline="0" dirty="0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План:</a:t>
            </a:r>
            <a:endParaRPr kumimoji="0" lang="ru-RU" sz="2400" b="0" i="0" u="none" strike="noStrike" cap="none" normalizeH="0" baseline="0" dirty="0" smtClean="0" bmk="OLE_LINK1">
              <a:ln>
                <a:noFill/>
              </a:ln>
              <a:solidFill>
                <a:srgbClr val="002060"/>
              </a:solidFill>
              <a:effectLst/>
              <a:latin typeface="Georg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289550" algn="l"/>
              </a:tabLst>
            </a:pPr>
            <a:r>
              <a:rPr kumimoji="0" lang="en-US" sz="2400" b="1" i="1" u="none" strike="noStrike" cap="none" normalizeH="0" baseline="0" dirty="0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1</a:t>
            </a:r>
            <a:r>
              <a:rPr kumimoji="0" lang="uk-UA" sz="2400" b="1" i="1" u="none" strike="noStrike" cap="none" normalizeH="0" baseline="0" dirty="0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.</a:t>
            </a:r>
            <a:r>
              <a:rPr kumimoji="0" lang="ru-RU" sz="2400" b="1" i="1" u="none" strike="noStrike" cap="none" normalizeH="0" dirty="0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Сутність</a:t>
            </a:r>
            <a:r>
              <a:rPr kumimoji="0" lang="ru-RU" sz="2400" b="1" i="1" u="none" strike="noStrike" cap="none" normalizeH="0" baseline="0" dirty="0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, склад </a:t>
            </a:r>
            <a:r>
              <a:rPr kumimoji="0" lang="ru-RU" sz="2400" b="1" i="1" u="none" strike="noStrike" cap="none" normalizeH="0" baseline="0" dirty="0" err="1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і</a:t>
            </a:r>
            <a:r>
              <a:rPr kumimoji="0" lang="ru-RU" sz="2400" b="1" i="1" u="none" strike="noStrike" cap="none" normalizeH="0" baseline="0" dirty="0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класифікація</a:t>
            </a:r>
            <a:r>
              <a:rPr kumimoji="0" lang="ru-RU" sz="2400" b="1" i="1" u="none" strike="noStrike" cap="none" normalizeH="0" baseline="0" dirty="0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оборотних</a:t>
            </a:r>
            <a:r>
              <a:rPr kumimoji="0" lang="ru-RU" sz="2400" b="1" i="1" u="none" strike="noStrike" cap="none" normalizeH="0" baseline="0" dirty="0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засобів</a:t>
            </a:r>
            <a:r>
              <a:rPr kumimoji="0" lang="uk-UA" sz="2400" b="1" i="1" u="none" strike="noStrike" cap="none" normalizeH="0" baseline="0" dirty="0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 bmk="OLE_LINK1">
              <a:ln>
                <a:noFill/>
              </a:ln>
              <a:solidFill>
                <a:srgbClr val="002060"/>
              </a:solidFill>
              <a:effectLst/>
              <a:latin typeface="Georg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289550" algn="l"/>
              </a:tabLst>
            </a:pPr>
            <a:r>
              <a:rPr kumimoji="0" lang="ru-RU" sz="2400" b="1" i="1" u="none" strike="noStrike" cap="none" normalizeH="0" baseline="0" dirty="0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2. Методика </a:t>
            </a:r>
            <a:r>
              <a:rPr kumimoji="0" lang="ru-RU" sz="2400" b="1" i="1" u="none" strike="noStrike" cap="none" normalizeH="0" baseline="0" dirty="0" err="1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визначення</a:t>
            </a:r>
            <a:r>
              <a:rPr kumimoji="0" lang="ru-RU" sz="2400" b="1" i="1" u="none" strike="noStrike" cap="none" normalizeH="0" baseline="0" dirty="0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ефективності</a:t>
            </a:r>
            <a:r>
              <a:rPr kumimoji="0" lang="ru-RU" sz="2400" b="1" i="1" u="none" strike="noStrike" cap="none" normalizeH="0" baseline="0" dirty="0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використання</a:t>
            </a:r>
            <a:r>
              <a:rPr kumimoji="0" lang="ru-RU" sz="2400" b="1" i="1" u="none" strike="noStrike" cap="none" normalizeH="0" baseline="0" dirty="0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оборотного</a:t>
            </a:r>
            <a:r>
              <a:rPr kumimoji="0" lang="uk-UA" sz="2400" b="1" i="1" u="none" strike="noStrike" cap="none" normalizeH="0" baseline="0" dirty="0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капіталу</a:t>
            </a:r>
            <a:r>
              <a:rPr kumimoji="0" lang="ru-RU" sz="2400" b="1" i="1" u="none" strike="noStrike" cap="none" normalizeH="0" baseline="0" dirty="0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та </a:t>
            </a:r>
            <a:r>
              <a:rPr kumimoji="0" lang="ru-RU" sz="2400" b="1" i="1" u="none" strike="noStrike" cap="none" normalizeH="0" baseline="0" dirty="0" err="1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її</a:t>
            </a:r>
            <a:r>
              <a:rPr kumimoji="0" lang="ru-RU" sz="2400" b="1" i="1" u="none" strike="noStrike" cap="none" normalizeH="0" baseline="0" dirty="0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факторний</a:t>
            </a:r>
            <a:r>
              <a:rPr kumimoji="0" lang="ru-RU" sz="2400" b="1" i="1" u="none" strike="noStrike" cap="none" normalizeH="0" baseline="0" dirty="0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аналіз</a:t>
            </a:r>
            <a:endParaRPr kumimoji="0" lang="ru-RU" sz="2400" b="0" i="0" u="none" strike="noStrike" cap="none" normalizeH="0" baseline="0" dirty="0" smtClean="0" bmk="OLE_LINK1">
              <a:ln>
                <a:noFill/>
              </a:ln>
              <a:solidFill>
                <a:srgbClr val="002060"/>
              </a:solidFill>
              <a:effectLst/>
              <a:latin typeface="Georg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289550" algn="l"/>
              </a:tabLst>
            </a:pPr>
            <a:r>
              <a:rPr kumimoji="0" lang="ru-RU" sz="2400" b="1" i="1" u="none" strike="noStrike" cap="none" normalizeH="0" baseline="0" dirty="0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3. </a:t>
            </a:r>
            <a:r>
              <a:rPr kumimoji="0" lang="ru-RU" sz="2400" b="1" i="1" u="none" strike="noStrike" cap="none" normalizeH="0" baseline="0" dirty="0" err="1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Нормування</a:t>
            </a:r>
            <a:r>
              <a:rPr kumimoji="0" lang="ru-RU" sz="2400" b="1" i="1" u="none" strike="noStrike" cap="none" normalizeH="0" baseline="0" dirty="0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оборотних</a:t>
            </a:r>
            <a:r>
              <a:rPr kumimoji="0" lang="ru-RU" sz="2400" b="1" i="1" u="none" strike="noStrike" cap="none" normalizeH="0" baseline="0" dirty="0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 bmk="OLE_LINK1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засобів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57158" y="642919"/>
            <a:ext cx="8358246" cy="600164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3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Аналітичний</a:t>
            </a:r>
            <a:r>
              <a:rPr kumimoji="0" lang="ru-RU" sz="23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,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який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ґрунтується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аналізі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наявності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оборотних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фондів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підприємства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подальшим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коригуванням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фактичних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запасів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алежно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виробництва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вилученням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 них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надлишкових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uk-UA" sz="23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3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</a:t>
            </a:r>
            <a:r>
              <a:rPr kumimoji="0" lang="ru-RU" sz="23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Коефіцієнтний</a:t>
            </a:r>
            <a:r>
              <a:rPr kumimoji="0" lang="ru-RU" sz="23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,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полягає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уточненні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фактичних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запасів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товарно-матеріальних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цінностей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величину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коефіцієнта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умов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виробництва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який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розраховується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основі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показників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динаміки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розвитку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підприємства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впродовж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кількох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попередніх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uk-UA" sz="23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3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</a:t>
            </a:r>
            <a:r>
              <a:rPr kumimoji="0" lang="ru-RU" sz="23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Метод прямого </a:t>
            </a:r>
            <a:r>
              <a:rPr kumimoji="0" lang="ru-RU" sz="23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розрахунку</a:t>
            </a:r>
            <a:r>
              <a:rPr kumimoji="0" lang="ru-RU" sz="23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,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який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грунтується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розрахунках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нормативів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кожному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нормованому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елементу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оборотних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засобів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виробничих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запасах,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незавершеному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виробництву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витратах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майбутніх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періодів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залишках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готової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продукції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складах.</a:t>
            </a:r>
            <a:endParaRPr kumimoji="0" lang="ru-RU" sz="23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1285852" y="214290"/>
            <a:ext cx="62151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нормування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uk-UA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285728"/>
            <a:ext cx="81439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кутник 9"/>
          <p:cNvSpPr/>
          <p:nvPr/>
        </p:nvSpPr>
        <p:spPr>
          <a:xfrm>
            <a:off x="500034" y="357166"/>
            <a:ext cx="8286808" cy="3693319"/>
          </a:xfrm>
          <a:prstGeom prst="rect">
            <a:avLst/>
          </a:prstGeom>
          <a:solidFill>
            <a:srgbClr val="CCFFFF"/>
          </a:solidFill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Норматив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мінімальний</a:t>
            </a: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плановий</a:t>
            </a: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необхідний</a:t>
            </a: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для нормального </a:t>
            </a:r>
            <a:r>
              <a:rPr lang="ru-RU" sz="28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n-GB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Нормування</a:t>
            </a:r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запасах 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у грошовому </a:t>
            </a:r>
            <a:r>
              <a:rPr lang="ru-RU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виразі</a:t>
            </a:r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добуток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щоденних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планових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нормативних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гривнях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днях:</a:t>
            </a:r>
          </a:p>
          <a:p>
            <a:pPr algn="just"/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464315" y="2061973"/>
                <a:ext cx="7929618" cy="47595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600" dirty="0" smtClean="0"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600" dirty="0" smtClean="0"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uk-UA" sz="4400" b="0" i="1" smtClean="0">
                            <a:latin typeface="Cambria Math"/>
                            <a:cs typeface="Times New Roman" pitchFamily="18" charset="0"/>
                          </a:rPr>
                          <m:t>Н</m:t>
                        </m:r>
                      </m:e>
                      <m:sub>
                        <m:r>
                          <a:rPr lang="uk-UA" sz="4400" b="0" i="1" smtClean="0">
                            <a:latin typeface="Cambria Math"/>
                            <a:cs typeface="Times New Roman" pitchFamily="18" charset="0"/>
                          </a:rPr>
                          <m:t>0,3</m:t>
                        </m:r>
                      </m:sub>
                    </m:sSub>
                    <m:r>
                      <a:rPr lang="en-US" sz="4400" i="1" smtClean="0">
                        <a:latin typeface="Cambria Math"/>
                        <a:ea typeface="Calibri" pitchFamily="34" charset="0"/>
                        <a:cs typeface="Times New Roman" pitchFamily="18" charset="0"/>
                      </a:rPr>
                      <m:t>=</m:t>
                    </m:r>
                    <m:sSub>
                      <m:sSub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/>
                            <a:cs typeface="Times New Roman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4400" b="0" i="1" smtClean="0">
                            <a:latin typeface="Cambria Math"/>
                            <a:cs typeface="Times New Roman" pitchFamily="18" charset="0"/>
                          </a:rPr>
                          <m:t>𝐻</m:t>
                        </m:r>
                      </m:sub>
                    </m:sSub>
                  </m:oMath>
                </a14:m>
                <a:r>
                  <a:rPr lang="en-US" sz="4400" dirty="0" smtClean="0"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N</a:t>
                </a: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ru-RU" sz="1600" dirty="0" smtClean="0"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   де </a:t>
                </a:r>
                <a:r>
                  <a:rPr lang="en-GB" sz="2400" b="1" i="1" dirty="0" err="1" smtClean="0"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Q</a:t>
                </a:r>
                <a:r>
                  <a:rPr kumimoji="0" lang="ru-RU" sz="2400" b="1" i="1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н</a:t>
                </a:r>
                <a:r>
                  <a:rPr kumimoji="0" lang="ru-RU" sz="2400" b="0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</a:t>
                </a:r>
                <a:r>
                  <a:rPr kumimoji="0" lang="ru-R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- </a:t>
                </a:r>
                <a:r>
                  <a:rPr kumimoji="0" lang="ru-RU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щоденні</a:t>
                </a:r>
                <a:r>
                  <a:rPr kumimoji="0" lang="ru-R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</a:t>
                </a:r>
                <a:r>
                  <a:rPr kumimoji="0" lang="ru-RU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планові</a:t>
                </a:r>
                <a:r>
                  <a:rPr kumimoji="0" lang="ru-R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(</a:t>
                </a:r>
                <a:r>
                  <a:rPr kumimoji="0" lang="ru-RU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нормативні</a:t>
                </a:r>
                <a:r>
                  <a:rPr kumimoji="0" lang="ru-R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) </a:t>
                </a:r>
                <a:r>
                  <a:rPr kumimoji="0" lang="ru-RU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витрати</a:t>
                </a:r>
                <a:r>
                  <a:rPr kumimoji="0" lang="ru-R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</a:t>
                </a: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ru-RU" sz="2400" dirty="0" smtClean="0"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                </a:t>
                </a:r>
                <a:r>
                  <a:rPr kumimoji="0" lang="ru-RU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матеріалів</a:t>
                </a:r>
                <a:r>
                  <a:rPr kumimoji="0" lang="ru-R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, </a:t>
                </a:r>
                <a:r>
                  <a:rPr kumimoji="0" lang="ru-RU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грн</a:t>
                </a:r>
                <a:r>
                  <a:rPr kumimoji="0" lang="ru-R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;</a:t>
                </a:r>
                <a:endParaRPr kumimoji="0" 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2400" b="1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    </a:t>
                </a:r>
                <a:r>
                  <a:rPr kumimoji="0" lang="ru-RU" sz="2400" b="1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N</a:t>
                </a:r>
                <a:r>
                  <a:rPr kumimoji="0" lang="ru-R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- норма </a:t>
                </a:r>
                <a:r>
                  <a:rPr kumimoji="0" lang="ru-RU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запасів</a:t>
                </a:r>
                <a:r>
                  <a:rPr kumimoji="0" lang="ru-R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</a:t>
                </a:r>
                <a:r>
                  <a:rPr kumimoji="0" lang="ru-RU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матеріалів</a:t>
                </a:r>
                <a:r>
                  <a:rPr kumimoji="0" lang="ru-R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, </a:t>
                </a:r>
                <a:r>
                  <a:rPr kumimoji="0" lang="ru-RU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днів</a:t>
                </a:r>
                <a:r>
                  <a:rPr kumimoji="0" lang="ru-R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.</a:t>
                </a:r>
                <a:endParaRPr kumimoji="0" lang="en-GB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GB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mc:Choice>
        <mc:Fallback xmlns="">
          <p:sp>
            <p:nvSpPr>
              <p:cNvPr id="1033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4315" y="2061973"/>
                <a:ext cx="7929618" cy="475957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2636912"/>
            <a:ext cx="800105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uk-UA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uk-UA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 </a:t>
            </a:r>
            <a:r>
              <a:rPr lang="ru-RU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Qр.м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річні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витрати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матеріалів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попередні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періоди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lang="uk-UA" sz="2800" dirty="0" smtClean="0"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lang="ru-RU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індекс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зміни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обсягів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виробництва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який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розраховується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основі</a:t>
            </a:r>
            <a:r>
              <a:rPr lang="en-GB" sz="28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динаміки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підприємства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lang="uk-UA" sz="2800" dirty="0" smtClean="0"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lang="ru-RU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Дк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кількість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календарних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днів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році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2800" dirty="0" smtClean="0">
              <a:latin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303760" y="908720"/>
                <a:ext cx="3243837" cy="16287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800" b="0" i="1" smtClean="0">
                              <a:latin typeface="Cambria Math"/>
                            </a:rPr>
                            <m:t>𝑄</m:t>
                          </m:r>
                        </m:e>
                        <m:sub>
                          <m:r>
                            <a:rPr lang="en-US" sz="4800" b="0" i="1" smtClean="0">
                              <a:latin typeface="Cambria Math"/>
                            </a:rPr>
                            <m:t>𝐻</m:t>
                          </m:r>
                        </m:sub>
                      </m:sSub>
                      <m:r>
                        <a:rPr lang="en-US" sz="4800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4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b="0" i="1" smtClean="0">
                                  <a:latin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uk-UA" sz="4800" b="0" i="1" smtClean="0">
                                  <a:latin typeface="Cambria Math"/>
                                </a:rPr>
                                <m:t>р.м</m:t>
                              </m:r>
                            </m:sub>
                          </m:sSub>
                          <m:r>
                            <a:rPr lang="en-US" sz="4800" b="0" i="1" smtClean="0">
                              <a:latin typeface="Cambria Math"/>
                            </a:rPr>
                            <m:t>𝑖</m:t>
                          </m:r>
                        </m:num>
                        <m:den>
                          <m:sSub>
                            <m:sSubPr>
                              <m:ctrlPr>
                                <a:rPr lang="en-US" sz="4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uk-UA" sz="4800" b="0" i="1" smtClean="0">
                                  <a:latin typeface="Cambria Math"/>
                                </a:rPr>
                                <m:t>Д</m:t>
                              </m:r>
                            </m:e>
                            <m:sub>
                              <m:r>
                                <a:rPr lang="uk-UA" sz="4800" b="0" i="1" smtClean="0">
                                  <a:latin typeface="Cambria Math"/>
                                </a:rPr>
                                <m:t>к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3760" y="908720"/>
                <a:ext cx="3243837" cy="162877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714348" y="214290"/>
            <a:ext cx="750099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Норматив </a:t>
            </a:r>
            <a:r>
              <a:rPr kumimoji="0" lang="ru-RU" sz="2800" b="0" i="1" u="sng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оборотних</a:t>
            </a:r>
            <a:r>
              <a:rPr kumimoji="0" lang="ru-RU" sz="2800" b="0" i="1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1" u="sng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засобів</a:t>
            </a:r>
            <a:r>
              <a:rPr kumimoji="0" lang="ru-RU" sz="2800" b="0" i="1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2800" b="0" i="1" u="sng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незавершеному</a:t>
            </a:r>
            <a:r>
              <a:rPr kumimoji="0" lang="ru-RU" sz="2800" b="0" i="1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1" u="sng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виробництві</a:t>
            </a:r>
            <a:r>
              <a:rPr kumimoji="0" lang="ru-RU" sz="2800" b="0" i="1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1" u="sng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визначається</a:t>
            </a:r>
            <a:r>
              <a:rPr kumimoji="0" lang="ru-RU" sz="2800" b="0" i="1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так:</a:t>
            </a:r>
            <a:endParaRPr kumimoji="0" lang="en-GB" sz="2800" b="0" i="1" u="sng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467544" y="3602795"/>
            <a:ext cx="821537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Qi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середньоденний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випуск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товарної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продукції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виробничою</a:t>
            </a:r>
            <a:r>
              <a:rPr lang="uk-UA" sz="2400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собівартістю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нормою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прибутку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тривалість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виробничого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циклу в днях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роках;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коефіцієнт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наростаючих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витрат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167454" y="1988840"/>
                <a:ext cx="4815549" cy="8168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sz="4400" b="0" i="1" smtClean="0">
                            <a:latin typeface="Cambria Math"/>
                          </a:rPr>
                          <m:t>Н</m:t>
                        </m:r>
                      </m:e>
                      <m:sub>
                        <m:r>
                          <a:rPr lang="uk-UA" sz="4400" b="0" i="1" smtClean="0">
                            <a:latin typeface="Cambria Math"/>
                          </a:rPr>
                          <m:t>О.З.Н.В.</m:t>
                        </m:r>
                        <m:r>
                          <m:rPr>
                            <m:nor/>
                          </m:rPr>
                          <a:rPr lang="ru-RU" sz="4400" dirty="0"/>
                          <m:t>=</m:t>
                        </m:r>
                      </m:sub>
                    </m:sSub>
                    <m:sSub>
                      <m:sSubPr>
                        <m:ctrlPr>
                          <a:rPr lang="en-US" sz="4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sz="4400" b="0" i="1" smtClean="0">
                            <a:latin typeface="Cambria Math"/>
                          </a:rPr>
                          <m:t>𝐽</m:t>
                        </m:r>
                      </m:sub>
                    </m:sSub>
                  </m:oMath>
                </a14:m>
                <a:r>
                  <a:rPr lang="en-US" sz="4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4400" b="0" i="1" smtClean="0">
                            <a:latin typeface="Cambria Math"/>
                          </a:rPr>
                          <m:t>Д</m:t>
                        </m:r>
                      </m:e>
                      <m:sub>
                        <m:r>
                          <a:rPr lang="ru-RU" sz="4400" b="0" i="1" smtClean="0">
                            <a:latin typeface="Cambria Math"/>
                          </a:rPr>
                          <m:t>ц</m:t>
                        </m:r>
                      </m:sub>
                    </m:sSub>
                  </m:oMath>
                </a14:m>
                <a:r>
                  <a:rPr lang="en-US" sz="4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4400" b="0" i="1" smtClean="0">
                            <a:latin typeface="Cambria Math"/>
                          </a:rPr>
                          <m:t>К</m:t>
                        </m:r>
                      </m:e>
                      <m:sub>
                        <m:r>
                          <a:rPr lang="ru-RU" sz="4400" b="0" i="1" smtClean="0">
                            <a:latin typeface="Cambria Math"/>
                          </a:rPr>
                          <m:t>Н.В.</m:t>
                        </m:r>
                      </m:sub>
                    </m:sSub>
                  </m:oMath>
                </a14:m>
                <a:endParaRPr lang="ru-RU" sz="4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7454" y="1988840"/>
                <a:ext cx="4815549" cy="81689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428596" y="285728"/>
            <a:ext cx="835824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характеризується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системою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GB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14282" y="1714486"/>
            <a:ext cx="8643998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         Коефіцієнт оборотності оборотних засобів </a:t>
            </a:r>
            <a:r>
              <a:rPr kumimoji="0" lang="uk-UA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визначає, скільки оборотів можуть зробити оборотні засоби за певний розрахунковий період часу, і показує ту кількість продукції, яка припадає на одну гривню вартості оборотних засобів.</a:t>
            </a:r>
            <a:endParaRPr kumimoji="0" lang="en-GB" sz="2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500034" y="4143380"/>
            <a:ext cx="8072494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</a:t>
            </a:r>
            <a:r>
              <a:rPr kumimoji="0" lang="uk-UA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п.р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річний обсяг випущеної продукції,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грн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Со.з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середньорічна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вартість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оборотних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засобів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944573" y="3820398"/>
                <a:ext cx="3499932" cy="14814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ru-RU" sz="4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4400" b="0" i="1" smtClean="0">
                                  <a:latin typeface="Cambria Math"/>
                                </a:rPr>
                                <m:t>К</m:t>
                              </m:r>
                            </m:e>
                            <m:sub>
                              <m:r>
                                <a:rPr lang="ru-RU" sz="4400" b="0" i="1" smtClean="0">
                                  <a:latin typeface="Cambria Math"/>
                                </a:rPr>
                                <m:t>об</m:t>
                              </m:r>
                            </m:sub>
                          </m:sSub>
                          <m:r>
                            <a:rPr lang="ru-RU" sz="44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ru-RU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u-RU" sz="4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400" b="0" i="1" smtClean="0">
                                      <a:latin typeface="Cambria Math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ru-RU" sz="4400" b="0" i="1" smtClean="0">
                                      <a:latin typeface="Cambria Math"/>
                                    </a:rPr>
                                    <m:t>п.р.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ru-RU" sz="4400" b="0" i="1" smtClean="0">
                                  <a:latin typeface="Cambria Math"/>
                                </a:rPr>
                                <m:t>С</m:t>
                              </m:r>
                            </m:den>
                          </m:f>
                        </m:e>
                        <m:sub>
                          <m:r>
                            <a:rPr lang="ru-RU" sz="4400" b="0" i="1" smtClean="0">
                              <a:latin typeface="Cambria Math"/>
                            </a:rPr>
                            <m:t>о.з.</m:t>
                          </m:r>
                        </m:sub>
                      </m:sSub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573" y="3820398"/>
                <a:ext cx="3499932" cy="148149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6"/>
            <a:ext cx="8643998" cy="2308324"/>
          </a:xfrm>
          <a:prstGeom prst="rect">
            <a:avLst/>
          </a:prstGeom>
          <a:solidFill>
            <a:srgbClr val="FFCCCC"/>
          </a:solidFill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 smtClean="0">
                <a:solidFill>
                  <a:srgbClr val="0000CC"/>
                </a:solidFill>
                <a:latin typeface="Times New Roman" pitchFamily="18" charset="0"/>
                <a:ea typeface="Times New Roman,Bold" charset="-128"/>
                <a:cs typeface="Times New Roman" pitchFamily="18" charset="0"/>
              </a:rPr>
              <a:t>        </a:t>
            </a:r>
            <a:r>
              <a:rPr lang="ru-RU" sz="3600" b="1" i="1" dirty="0" err="1" smtClean="0">
                <a:solidFill>
                  <a:srgbClr val="0000CC"/>
                </a:solidFill>
                <a:latin typeface="Times New Roman" pitchFamily="18" charset="0"/>
                <a:ea typeface="Times New Roman,Bold" charset="-128"/>
                <a:cs typeface="Times New Roman" pitchFamily="18" charset="0"/>
              </a:rPr>
              <a:t>Фондомісткість</a:t>
            </a:r>
            <a:r>
              <a:rPr lang="ru-RU" sz="3600" b="1" i="1" dirty="0" smtClean="0">
                <a:solidFill>
                  <a:srgbClr val="0000CC"/>
                </a:solidFill>
                <a:latin typeface="Times New Roman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sz="3600" i="1" dirty="0" err="1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характеризує</a:t>
            </a:r>
            <a:r>
              <a:rPr lang="ru-RU" sz="3600" i="1" dirty="0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яка </a:t>
            </a:r>
            <a:r>
              <a:rPr lang="ru-RU" sz="3600" i="1" dirty="0" err="1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вартість</a:t>
            </a:r>
            <a:r>
              <a:rPr lang="ru-RU" sz="3600" i="1" dirty="0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i="1" dirty="0" err="1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оборотних</a:t>
            </a:r>
            <a:r>
              <a:rPr lang="ru-RU" sz="3600" i="1" dirty="0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i="1" dirty="0" err="1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засобів</a:t>
            </a:r>
            <a:r>
              <a:rPr lang="ru-RU" sz="3600" i="1" dirty="0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i="1" dirty="0" err="1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припадає</a:t>
            </a:r>
            <a:r>
              <a:rPr lang="ru-RU" sz="3600" i="1" dirty="0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одну </a:t>
            </a:r>
            <a:r>
              <a:rPr lang="ru-RU" sz="3600" i="1" dirty="0" err="1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гривню</a:t>
            </a:r>
            <a:r>
              <a:rPr lang="ru-RU" sz="3600" i="1" dirty="0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i="1" dirty="0" err="1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вартості</a:t>
            </a:r>
            <a:r>
              <a:rPr lang="ru-RU" sz="3600" i="1" dirty="0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i="1" dirty="0" err="1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випущеної</a:t>
            </a:r>
            <a:endParaRPr lang="ru-RU" sz="3600" i="1" dirty="0" smtClean="0">
              <a:solidFill>
                <a:srgbClr val="0000CC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600" i="1" dirty="0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i="1" dirty="0" err="1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продукції</a:t>
            </a:r>
            <a:r>
              <a:rPr lang="ru-RU" sz="3600" i="1" dirty="0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en-GB" sz="3600" i="1" dirty="0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3600" i="1" dirty="0" smtClean="0">
              <a:solidFill>
                <a:srgbClr val="0000CC"/>
              </a:solidFill>
              <a:latin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339752" y="3225552"/>
                <a:ext cx="4525919" cy="14281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4000" b="0" i="1" smtClean="0">
                              <a:latin typeface="Cambria Math"/>
                            </a:rPr>
                            <m:t>ФМ</m:t>
                          </m:r>
                        </m:e>
                        <m:sub>
                          <m:r>
                            <a:rPr lang="ru-RU" sz="4000" b="0" i="1" smtClean="0">
                              <a:latin typeface="Cambria Math"/>
                            </a:rPr>
                            <m:t>о.з</m:t>
                          </m:r>
                        </m:sub>
                      </m:sSub>
                      <m:r>
                        <a:rPr lang="ru-RU" sz="4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4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4000" b="0" i="1" smtClean="0">
                                  <a:latin typeface="Cambria Math"/>
                                </a:rPr>
                                <m:t>С</m:t>
                              </m:r>
                            </m:e>
                            <m:sub>
                              <m:r>
                                <a:rPr lang="ru-RU" sz="4000" b="0" i="1" smtClean="0">
                                  <a:latin typeface="Cambria Math"/>
                                </a:rPr>
                                <m:t>о.з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4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uk-UA" sz="4000" b="0" i="1" smtClean="0">
                                  <a:latin typeface="Cambria Math"/>
                                </a:rPr>
                                <m:t>п.р</m:t>
                              </m:r>
                            </m:sub>
                          </m:sSub>
                        </m:den>
                      </m:f>
                      <m:r>
                        <a:rPr lang="ru-RU" sz="4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sz="4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ru-RU" sz="4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uk-UA" sz="4000" b="0" i="1" smtClean="0">
                                  <a:latin typeface="Cambria Math"/>
                                </a:rPr>
                                <m:t>К</m:t>
                              </m:r>
                            </m:e>
                            <m:sub>
                              <m:r>
                                <a:rPr lang="uk-UA" sz="4000" b="0" i="1" smtClean="0">
                                  <a:latin typeface="Cambria Math"/>
                                </a:rPr>
                                <m:t>об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3225552"/>
                <a:ext cx="4525919" cy="142814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428596" y="285728"/>
            <a:ext cx="8072494" cy="233910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,Bold" charset="-128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3200" b="1" dirty="0" smtClean="0">
                <a:latin typeface="Calibri" pitchFamily="34" charset="0"/>
                <a:ea typeface="Times New Roman,Bold" charset="-128"/>
                <a:cs typeface="Times New Roman" pitchFamily="18" charset="0"/>
              </a:rPr>
              <a:t>   </a:t>
            </a: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Період обороту 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оборотних засобів визначає ту кількість днів, на яку припадає один оборот оборотних засобів.</a:t>
            </a:r>
            <a:endParaRPr kumimoji="0" lang="en-GB" sz="32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650" name="Rectangle 2"/>
              <p:cNvSpPr>
                <a:spLocks noChangeArrowheads="1"/>
              </p:cNvSpPr>
              <p:nvPr/>
            </p:nvSpPr>
            <p:spPr bwMode="auto">
              <a:xfrm>
                <a:off x="518695" y="508425"/>
                <a:ext cx="7608750" cy="64313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GB" sz="1600" dirty="0" smtClean="0"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GB" sz="1600" dirty="0" smtClean="0"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GB" sz="1600" dirty="0" smtClean="0"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GB" sz="1600" dirty="0" smtClean="0"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	</a:t>
                </a: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GB" sz="1600" dirty="0" smtClean="0"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	</a:t>
                </a:r>
                <a:endParaRPr lang="uk-UA" sz="1600" dirty="0" smtClean="0"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uk-UA" sz="1600" dirty="0" smtClean="0"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uk-UA" sz="40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kumimoji="0" lang="uk-UA" sz="40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cs typeface="Times New Roman" pitchFamily="18" charset="0"/>
                            </a:rPr>
                            <m:t>Т</m:t>
                          </m:r>
                        </m:e>
                        <m:sub>
                          <m:r>
                            <a:rPr kumimoji="0" lang="uk-UA" sz="40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cs typeface="Times New Roman" pitchFamily="18" charset="0"/>
                            </a:rPr>
                            <m:t>об</m:t>
                          </m:r>
                        </m:sub>
                      </m:sSub>
                      <m:r>
                        <a:rPr kumimoji="0" lang="uk-UA" sz="4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kumimoji="0" lang="uk-UA" sz="40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0" lang="uk-UA" sz="40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kumimoji="0" lang="uk-UA" sz="40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cs typeface="Times New Roman" pitchFamily="18" charset="0"/>
                                </a:rPr>
                                <m:t>С</m:t>
                              </m:r>
                            </m:e>
                            <m:sub>
                              <m:r>
                                <a:rPr kumimoji="0" lang="uk-UA" sz="40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cs typeface="Times New Roman" pitchFamily="18" charset="0"/>
                                </a:rPr>
                                <m:t>о.з</m:t>
                              </m:r>
                            </m:sub>
                          </m:sSub>
                          <m:sSub>
                            <m:sSubPr>
                              <m:ctrlPr>
                                <a:rPr kumimoji="0" lang="uk-UA" sz="40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kumimoji="0" lang="uk-UA" sz="40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cs typeface="Times New Roman" pitchFamily="18" charset="0"/>
                                </a:rPr>
                                <m:t>Д</m:t>
                              </m:r>
                            </m:e>
                            <m:sub>
                              <m:r>
                                <a:rPr kumimoji="0" lang="uk-UA" sz="40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cs typeface="Times New Roman" pitchFamily="18" charset="0"/>
                                </a:rPr>
                                <m:t>к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kumimoji="0" lang="uk-UA" sz="40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kumimoji="0" lang="en-US" sz="40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cs typeface="Times New Roman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kumimoji="0" lang="uk-UA" sz="40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cs typeface="Times New Roman" pitchFamily="18" charset="0"/>
                                </a:rPr>
                                <m:t>п.р</m:t>
                              </m:r>
                            </m:sub>
                          </m:sSub>
                        </m:den>
                      </m:f>
                      <m:r>
                        <a:rPr kumimoji="0" lang="uk-UA" sz="4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kumimoji="0" lang="uk-UA" sz="40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0" lang="uk-UA" sz="40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kumimoji="0" lang="uk-UA" sz="40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cs typeface="Times New Roman" pitchFamily="18" charset="0"/>
                                </a:rPr>
                                <m:t>Д</m:t>
                              </m:r>
                            </m:e>
                            <m:sub>
                              <m:r>
                                <a:rPr kumimoji="0" lang="uk-UA" sz="40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cs typeface="Times New Roman" pitchFamily="18" charset="0"/>
                                </a:rPr>
                                <m:t>к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kumimoji="0" lang="uk-UA" sz="40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kumimoji="0" lang="uk-UA" sz="40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cs typeface="Times New Roman" pitchFamily="18" charset="0"/>
                                </a:rPr>
                                <m:t>К</m:t>
                              </m:r>
                            </m:e>
                            <m:sub>
                              <m:r>
                                <a:rPr kumimoji="0" lang="uk-UA" sz="40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cs typeface="Times New Roman" pitchFamily="18" charset="0"/>
                                </a:rPr>
                                <m:t>об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kumimoji="0" lang="uk-UA" sz="4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uk-UA" sz="1600" dirty="0" smtClean="0"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	</a:t>
                </a:r>
                <a:r>
                  <a:rPr kumimoji="0" lang="uk-UA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де </a:t>
                </a:r>
                <a:r>
                  <a:rPr kumimoji="0" lang="uk-UA" sz="3200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Дк</a:t>
                </a:r>
                <a:r>
                  <a:rPr kumimoji="0" lang="uk-UA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- кількість календарних днів у </a:t>
                </a: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uk-UA" sz="3200" dirty="0" smtClean="0"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                     </a:t>
                </a:r>
                <a:r>
                  <a:rPr kumimoji="0" lang="uk-UA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періоді, що розглядається.</a:t>
                </a:r>
                <a:endParaRPr kumimoji="0" lang="en-GB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GB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mc:Choice>
        <mc:Fallback xmlns="">
          <p:sp>
            <p:nvSpPr>
              <p:cNvPr id="27650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8695" y="508425"/>
                <a:ext cx="7608750" cy="643137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785786" y="2428868"/>
            <a:ext cx="8143932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,Bold" charset="-128"/>
                <a:cs typeface="Times New Roman" pitchFamily="18" charset="0"/>
              </a:rPr>
              <a:t>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1600" b="1" dirty="0" smtClean="0">
              <a:latin typeface="Calibri" pitchFamily="34" charset="0"/>
              <a:ea typeface="Times New Roman,Bold" charset="-128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500034" y="4429132"/>
            <a:ext cx="521497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1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5753" y="547587"/>
            <a:ext cx="8286808" cy="2062103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3200" b="1" dirty="0" smtClean="0">
                <a:solidFill>
                  <a:srgbClr val="0000CC"/>
                </a:solidFill>
                <a:latin typeface="Times New Roman" pitchFamily="18" charset="0"/>
                <a:ea typeface="Times New Roman,Bold" charset="-128"/>
                <a:cs typeface="Times New Roman" pitchFamily="18" charset="0"/>
              </a:rPr>
              <a:t>         Коефіцієнт </a:t>
            </a:r>
            <a:r>
              <a:rPr lang="uk-UA" sz="3200" b="1" dirty="0" err="1" smtClean="0">
                <a:solidFill>
                  <a:srgbClr val="0000CC"/>
                </a:solidFill>
                <a:latin typeface="Times New Roman" pitchFamily="18" charset="0"/>
                <a:ea typeface="Times New Roman,Bold" charset="-128"/>
                <a:cs typeface="Times New Roman" pitchFamily="18" charset="0"/>
              </a:rPr>
              <a:t>збереж</a:t>
            </a:r>
            <a:r>
              <a:rPr lang="ru-RU" sz="3200" b="1" dirty="0" err="1" smtClean="0">
                <a:solidFill>
                  <a:srgbClr val="0000CC"/>
                </a:solidFill>
                <a:latin typeface="Times New Roman" pitchFamily="18" charset="0"/>
                <a:ea typeface="Times New Roman,Bold" charset="-128"/>
                <a:cs typeface="Times New Roman" pitchFamily="18" charset="0"/>
              </a:rPr>
              <a:t>ення</a:t>
            </a:r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0000CC"/>
                </a:solidFill>
                <a:latin typeface="Times New Roman" pitchFamily="18" charset="0"/>
                <a:ea typeface="Times New Roman,Bold" charset="-128"/>
                <a:cs typeface="Times New Roman" pitchFamily="18" charset="0"/>
              </a:rPr>
              <a:t>оборотних</a:t>
            </a:r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0000CC"/>
                </a:solidFill>
                <a:latin typeface="Times New Roman" pitchFamily="18" charset="0"/>
                <a:ea typeface="Times New Roman,Bold" charset="-128"/>
                <a:cs typeface="Times New Roman" pitchFamily="18" charset="0"/>
              </a:rPr>
              <a:t>засобів</a:t>
            </a:r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характеризує</a:t>
            </a:r>
            <a:r>
              <a:rPr lang="ru-RU" sz="3200" dirty="0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ефективність</a:t>
            </a:r>
            <a:r>
              <a:rPr lang="ru-RU" sz="3200" dirty="0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використання</a:t>
            </a:r>
            <a:r>
              <a:rPr lang="ru-RU" sz="3200" dirty="0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оборотних</a:t>
            </a:r>
            <a:r>
              <a:rPr lang="ru-RU" sz="3200" dirty="0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засобів</a:t>
            </a:r>
            <a:r>
              <a:rPr lang="ru-RU" sz="3200" dirty="0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lang="ru-RU" sz="3200" dirty="0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визначається</a:t>
            </a:r>
            <a:r>
              <a:rPr lang="ru-RU" sz="3200" dirty="0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так:</a:t>
            </a:r>
            <a:endParaRPr lang="en-GB" sz="3200" dirty="0" smtClean="0">
              <a:solidFill>
                <a:srgbClr val="0000CC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4121498"/>
            <a:ext cx="750099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 </a:t>
            </a: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</a:t>
            </a:r>
            <a:r>
              <a:rPr lang="uk-UA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.з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сумарний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норматив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оборотних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засобів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771800" y="2996952"/>
                <a:ext cx="3600399" cy="13524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k-UA" sz="4000" b="0" i="1" smtClean="0">
                              <a:latin typeface="Cambria Math"/>
                            </a:rPr>
                            <m:t>К</m:t>
                          </m:r>
                        </m:e>
                        <m:sub>
                          <m:r>
                            <a:rPr lang="uk-UA" sz="4000" b="0" i="1" smtClean="0">
                              <a:latin typeface="Cambria Math"/>
                            </a:rPr>
                            <m:t>зб</m:t>
                          </m:r>
                        </m:sub>
                      </m:sSub>
                      <m:r>
                        <a:rPr lang="en-US" sz="40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uk-UA" sz="4000" b="0" i="1" smtClean="0">
                                  <a:latin typeface="Cambria Math"/>
                                </a:rPr>
                                <m:t>С</m:t>
                              </m:r>
                            </m:e>
                            <m:sub>
                              <m:r>
                                <a:rPr lang="uk-UA" sz="4000" b="0" i="1" smtClean="0">
                                  <a:latin typeface="Cambria Math"/>
                                </a:rPr>
                                <m:t>о.з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4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uk-UA" sz="4000" b="0" i="1" smtClean="0">
                                  <a:latin typeface="Cambria Math"/>
                                </a:rPr>
                                <m:t>Н</m:t>
                              </m:r>
                            </m:e>
                            <m:sub>
                              <m:r>
                                <a:rPr lang="uk-UA" sz="4000" b="0" i="1" smtClean="0">
                                  <a:latin typeface="Cambria Math"/>
                                </a:rPr>
                                <m:t>о.з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2996952"/>
                <a:ext cx="3600399" cy="135242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285728"/>
            <a:ext cx="8358246" cy="156966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     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Рентабельність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оборотних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засобів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характеризує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ефективність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використання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Georgia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28596" y="4725144"/>
            <a:ext cx="779358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Пб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балансовий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прибуток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підприємства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548068" y="2204864"/>
                <a:ext cx="3905493" cy="13483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uk-UA" sz="4000" b="0" i="1" smtClean="0">
                              <a:latin typeface="Cambria Math"/>
                            </a:rPr>
                            <m:t>о.з</m:t>
                          </m:r>
                        </m:sub>
                      </m:sSub>
                      <m:r>
                        <a:rPr lang="en-US" sz="40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uk-UA" sz="4000" b="0" i="1" smtClean="0">
                                  <a:latin typeface="Cambria Math"/>
                                </a:rPr>
                                <m:t>П</m:t>
                              </m:r>
                            </m:e>
                            <m:sub>
                              <m:r>
                                <a:rPr lang="uk-UA" sz="4000" b="0" i="1" smtClean="0">
                                  <a:latin typeface="Cambria Math"/>
                                </a:rPr>
                                <m:t>б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4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uk-UA" sz="4000" b="0" i="1" smtClean="0">
                                  <a:latin typeface="Cambria Math"/>
                                </a:rPr>
                                <m:t>С</m:t>
                              </m:r>
                            </m:e>
                            <m:sub>
                              <m:r>
                                <a:rPr lang="uk-UA" sz="4000" b="0" i="1" smtClean="0">
                                  <a:latin typeface="Cambria Math"/>
                                </a:rPr>
                                <m:t>о.з</m:t>
                              </m:r>
                            </m:sub>
                          </m:sSub>
                        </m:den>
                      </m:f>
                      <m:r>
                        <a:rPr lang="uk-UA" sz="4000" b="0" i="1" smtClean="0">
                          <a:latin typeface="Cambria Math"/>
                        </a:rPr>
                        <m:t>100%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8068" y="2204864"/>
                <a:ext cx="3905493" cy="134838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500042"/>
            <a:ext cx="8429684" cy="1569660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en-US" sz="2400" b="1" dirty="0" smtClean="0"/>
              <a:t>     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утворення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ресурси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формуються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2259833" y="2289284"/>
            <a:ext cx="4544415" cy="491275"/>
            <a:chOff x="2347663" y="2318614"/>
            <a:chExt cx="5913946" cy="104308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347663" y="2318614"/>
              <a:ext cx="5913946" cy="10430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347663" y="2318614"/>
              <a:ext cx="43218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dirty="0"/>
                <a:t>Джерела оборотних засобів підприємства</a:t>
              </a:r>
              <a:endParaRPr lang="ru-RU" dirty="0"/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251520" y="3068149"/>
            <a:ext cx="216024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Власні кошти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802023" y="3068149"/>
            <a:ext cx="3024336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Кошти, прирівняні до власних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126967" y="3071259"/>
            <a:ext cx="2765513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Позичені кошти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1520" y="4221088"/>
            <a:ext cx="216024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err="1" smtClean="0">
                <a:solidFill>
                  <a:schemeClr val="tx1"/>
                </a:solidFill>
              </a:rPr>
              <a:t>-прибуток</a:t>
            </a:r>
            <a:endParaRPr lang="uk-UA" dirty="0" smtClean="0">
              <a:solidFill>
                <a:schemeClr val="tx1"/>
              </a:solidFill>
            </a:endParaRPr>
          </a:p>
          <a:p>
            <a:r>
              <a:rPr lang="uk-UA" dirty="0" err="1" smtClean="0">
                <a:solidFill>
                  <a:schemeClr val="tx1"/>
                </a:solidFill>
              </a:rPr>
              <a:t>-статутний</a:t>
            </a:r>
            <a:r>
              <a:rPr lang="uk-UA" dirty="0" smtClean="0">
                <a:solidFill>
                  <a:schemeClr val="tx1"/>
                </a:solidFill>
              </a:rPr>
              <a:t> фонд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802023" y="4221088"/>
            <a:ext cx="3024336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>
                <a:solidFill>
                  <a:schemeClr val="tx1"/>
                </a:solidFill>
              </a:rPr>
              <a:t>-стійкі</a:t>
            </a:r>
            <a:r>
              <a:rPr lang="uk-UA" dirty="0" smtClean="0">
                <a:solidFill>
                  <a:schemeClr val="tx1"/>
                </a:solidFill>
              </a:rPr>
              <a:t> пасиви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126967" y="4221088"/>
            <a:ext cx="2765513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err="1" smtClean="0">
                <a:solidFill>
                  <a:schemeClr val="tx1"/>
                </a:solidFill>
              </a:rPr>
              <a:t>-різнострокові</a:t>
            </a:r>
            <a:r>
              <a:rPr lang="uk-UA" dirty="0" smtClean="0">
                <a:solidFill>
                  <a:schemeClr val="tx1"/>
                </a:solidFill>
              </a:rPr>
              <a:t> кредити</a:t>
            </a:r>
          </a:p>
          <a:p>
            <a:r>
              <a:rPr lang="uk-UA" dirty="0" err="1" smtClean="0">
                <a:solidFill>
                  <a:schemeClr val="tx1"/>
                </a:solidFill>
              </a:rPr>
              <a:t>-позички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9" name="Прямая соединительная линия 18"/>
          <p:cNvCxnSpPr>
            <a:stCxn id="12" idx="0"/>
          </p:cNvCxnSpPr>
          <p:nvPr/>
        </p:nvCxnSpPr>
        <p:spPr>
          <a:xfrm flipH="1" flipV="1">
            <a:off x="7509723" y="2534921"/>
            <a:ext cx="1" cy="536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10" idx="0"/>
          </p:cNvCxnSpPr>
          <p:nvPr/>
        </p:nvCxnSpPr>
        <p:spPr>
          <a:xfrm flipV="1">
            <a:off x="1331640" y="2534922"/>
            <a:ext cx="0" cy="533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1331640" y="2534922"/>
            <a:ext cx="92819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endCxn id="4" idx="3"/>
          </p:cNvCxnSpPr>
          <p:nvPr/>
        </p:nvCxnSpPr>
        <p:spPr>
          <a:xfrm flipH="1">
            <a:off x="6804248" y="2534921"/>
            <a:ext cx="705475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11" idx="0"/>
          </p:cNvCxnSpPr>
          <p:nvPr/>
        </p:nvCxnSpPr>
        <p:spPr>
          <a:xfrm flipV="1">
            <a:off x="4314191" y="2799980"/>
            <a:ext cx="0" cy="2681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15" idx="0"/>
            <a:endCxn id="12" idx="2"/>
          </p:cNvCxnSpPr>
          <p:nvPr/>
        </p:nvCxnSpPr>
        <p:spPr>
          <a:xfrm flipV="1">
            <a:off x="7509724" y="3647323"/>
            <a:ext cx="0" cy="5737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14" idx="0"/>
            <a:endCxn id="11" idx="2"/>
          </p:cNvCxnSpPr>
          <p:nvPr/>
        </p:nvCxnSpPr>
        <p:spPr>
          <a:xfrm flipV="1">
            <a:off x="4314191" y="3644213"/>
            <a:ext cx="0" cy="576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13" idx="0"/>
            <a:endCxn id="10" idx="2"/>
          </p:cNvCxnSpPr>
          <p:nvPr/>
        </p:nvCxnSpPr>
        <p:spPr>
          <a:xfrm flipV="1">
            <a:off x="1331640" y="3644213"/>
            <a:ext cx="0" cy="576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71472" y="571480"/>
            <a:ext cx="8286808" cy="457203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642910" y="500042"/>
            <a:ext cx="771530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           </a:t>
            </a:r>
            <a:r>
              <a:rPr kumimoji="0" lang="uk-UA" sz="4000" b="1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Оборотні засоби </a:t>
            </a:r>
            <a:r>
              <a:rPr kumimoji="0" lang="uk-UA" sz="40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- це сукупність грошових засобів підприємства, необхідних для формування та забезпечення кругообігу виробничих оборотних фондів та фондів обігу.</a:t>
            </a:r>
            <a:endParaRPr kumimoji="0" lang="uk-UA" sz="4000" b="0" i="1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987824" y="442416"/>
            <a:ext cx="3312368" cy="6480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Оборотні засоби підприємства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7544" y="1243344"/>
            <a:ext cx="3744416" cy="6480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Оборотні засоби у сфері виробництва (оборотні фонди)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66264" y="1243344"/>
            <a:ext cx="3816424" cy="6480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Оборотні засоби у сфері обігу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1520" y="2132856"/>
            <a:ext cx="1944216" cy="6480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у</a:t>
            </a:r>
            <a:r>
              <a:rPr lang="uk-UA" dirty="0" smtClean="0">
                <a:solidFill>
                  <a:schemeClr val="tx1"/>
                </a:solidFill>
              </a:rPr>
              <a:t> виробничих запасах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483768" y="2132856"/>
            <a:ext cx="1872208" cy="6480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у</a:t>
            </a:r>
            <a:r>
              <a:rPr lang="uk-UA" dirty="0" smtClean="0">
                <a:solidFill>
                  <a:schemeClr val="tx1"/>
                </a:solidFill>
              </a:rPr>
              <a:t> виробництві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572000" y="2141256"/>
            <a:ext cx="1944216" cy="6480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к</a:t>
            </a:r>
            <a:r>
              <a:rPr lang="uk-UA" dirty="0" smtClean="0">
                <a:solidFill>
                  <a:schemeClr val="tx1"/>
                </a:solidFill>
              </a:rPr>
              <a:t>ошти у розрахунках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696236" y="2160304"/>
            <a:ext cx="2268252" cy="6480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г</a:t>
            </a:r>
            <a:r>
              <a:rPr lang="uk-UA" dirty="0" smtClean="0">
                <a:solidFill>
                  <a:schemeClr val="tx1"/>
                </a:solidFill>
              </a:rPr>
              <a:t>рошові та матеріальні ресурси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07504" y="2996952"/>
            <a:ext cx="2088232" cy="37444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endParaRPr lang="uk-UA" sz="1700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uk-UA" sz="1700" dirty="0" smtClean="0">
                <a:solidFill>
                  <a:schemeClr val="tx1"/>
                </a:solidFill>
              </a:rPr>
              <a:t>основні та допоміжні сировина і матеріали</a:t>
            </a:r>
          </a:p>
          <a:p>
            <a:pPr marL="285750" indent="-285750">
              <a:buFontTx/>
              <a:buChar char="-"/>
            </a:pPr>
            <a:r>
              <a:rPr lang="uk-UA" sz="1700" dirty="0" smtClean="0">
                <a:solidFill>
                  <a:schemeClr val="tx1"/>
                </a:solidFill>
              </a:rPr>
              <a:t>Паливо мастильні матеріали</a:t>
            </a:r>
          </a:p>
          <a:p>
            <a:pPr marL="285750" indent="-285750">
              <a:buFontTx/>
              <a:buChar char="-"/>
            </a:pPr>
            <a:r>
              <a:rPr lang="uk-UA" sz="1700" dirty="0">
                <a:solidFill>
                  <a:schemeClr val="tx1"/>
                </a:solidFill>
              </a:rPr>
              <a:t>з</a:t>
            </a:r>
            <a:r>
              <a:rPr lang="uk-UA" sz="1700" dirty="0" smtClean="0">
                <a:solidFill>
                  <a:schemeClr val="tx1"/>
                </a:solidFill>
              </a:rPr>
              <a:t>апасні частини</a:t>
            </a:r>
          </a:p>
          <a:p>
            <a:pPr marL="285750" indent="-285750">
              <a:buFontTx/>
              <a:buChar char="-"/>
            </a:pPr>
            <a:r>
              <a:rPr lang="uk-UA" sz="1700" dirty="0">
                <a:solidFill>
                  <a:schemeClr val="tx1"/>
                </a:solidFill>
              </a:rPr>
              <a:t>а</a:t>
            </a:r>
            <a:r>
              <a:rPr lang="uk-UA" sz="1700" dirty="0" smtClean="0">
                <a:solidFill>
                  <a:schemeClr val="tx1"/>
                </a:solidFill>
              </a:rPr>
              <a:t>грегати</a:t>
            </a:r>
          </a:p>
          <a:p>
            <a:pPr marL="285750" indent="-285750">
              <a:buFontTx/>
              <a:buChar char="-"/>
            </a:pPr>
            <a:r>
              <a:rPr lang="uk-UA" sz="1700" dirty="0">
                <a:solidFill>
                  <a:schemeClr val="tx1"/>
                </a:solidFill>
              </a:rPr>
              <a:t>м</a:t>
            </a:r>
            <a:r>
              <a:rPr lang="uk-UA" sz="1700" dirty="0" smtClean="0">
                <a:solidFill>
                  <a:schemeClr val="tx1"/>
                </a:solidFill>
              </a:rPr>
              <a:t>алоцінний та </a:t>
            </a:r>
            <a:r>
              <a:rPr lang="uk-UA" sz="1700" dirty="0" err="1" smtClean="0">
                <a:solidFill>
                  <a:schemeClr val="tx1"/>
                </a:solidFill>
              </a:rPr>
              <a:t>швидко-зношуваний</a:t>
            </a:r>
            <a:r>
              <a:rPr lang="uk-UA" sz="1700" dirty="0" smtClean="0">
                <a:solidFill>
                  <a:schemeClr val="tx1"/>
                </a:solidFill>
              </a:rPr>
              <a:t> інвентар</a:t>
            </a:r>
          </a:p>
          <a:p>
            <a:pPr marL="285750" indent="-285750">
              <a:buFontTx/>
              <a:buChar char="-"/>
            </a:pPr>
            <a:r>
              <a:rPr lang="uk-UA" sz="1700" dirty="0" smtClean="0">
                <a:solidFill>
                  <a:schemeClr val="tx1"/>
                </a:solidFill>
              </a:rPr>
              <a:t>спецодяг</a:t>
            </a:r>
          </a:p>
          <a:p>
            <a:pPr marL="285750" indent="-285750">
              <a:buFontTx/>
              <a:buChar char="-"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366080" y="2982480"/>
            <a:ext cx="2061904" cy="37444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endParaRPr lang="uk-UA" sz="1700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uk-UA" sz="1700" dirty="0">
                <a:solidFill>
                  <a:schemeClr val="tx1"/>
                </a:solidFill>
              </a:rPr>
              <a:t>н</a:t>
            </a:r>
            <a:r>
              <a:rPr lang="uk-UA" sz="1700" dirty="0" smtClean="0">
                <a:solidFill>
                  <a:schemeClr val="tx1"/>
                </a:solidFill>
              </a:rPr>
              <a:t>езавершене виробництво</a:t>
            </a:r>
          </a:p>
          <a:p>
            <a:pPr marL="285750" indent="-285750">
              <a:buFontTx/>
              <a:buChar char="-"/>
            </a:pPr>
            <a:r>
              <a:rPr lang="uk-UA" sz="1700" dirty="0">
                <a:solidFill>
                  <a:schemeClr val="tx1"/>
                </a:solidFill>
              </a:rPr>
              <a:t>в</a:t>
            </a:r>
            <a:r>
              <a:rPr lang="uk-UA" sz="1700" dirty="0" smtClean="0">
                <a:solidFill>
                  <a:schemeClr val="tx1"/>
                </a:solidFill>
              </a:rPr>
              <a:t>итрати майбутніх періодів</a:t>
            </a:r>
          </a:p>
          <a:p>
            <a:pPr marL="285750" indent="-285750">
              <a:buFontTx/>
              <a:buChar char="-"/>
            </a:pPr>
            <a:r>
              <a:rPr lang="uk-UA" sz="1700" dirty="0" smtClean="0">
                <a:solidFill>
                  <a:schemeClr val="tx1"/>
                </a:solidFill>
              </a:rPr>
              <a:t>напівфабрикати власного виготовлення</a:t>
            </a:r>
          </a:p>
          <a:p>
            <a:pPr marL="285750" indent="-285750">
              <a:buFontTx/>
              <a:buChar char="-"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572000" y="2996952"/>
            <a:ext cx="2061904" cy="37444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endParaRPr lang="uk-UA" sz="1700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uk-UA" sz="1700" dirty="0">
                <a:solidFill>
                  <a:schemeClr val="tx1"/>
                </a:solidFill>
              </a:rPr>
              <a:t>р</a:t>
            </a:r>
            <a:r>
              <a:rPr lang="uk-UA" sz="1700" dirty="0" smtClean="0">
                <a:solidFill>
                  <a:schemeClr val="tx1"/>
                </a:solidFill>
              </a:rPr>
              <a:t>озрахункові документи в банках на інкасо</a:t>
            </a:r>
          </a:p>
          <a:p>
            <a:pPr marL="285750" indent="-285750">
              <a:buFontTx/>
              <a:buChar char="-"/>
            </a:pPr>
            <a:r>
              <a:rPr lang="uk-UA" sz="1700" dirty="0">
                <a:solidFill>
                  <a:schemeClr val="tx1"/>
                </a:solidFill>
              </a:rPr>
              <a:t>і</a:t>
            </a:r>
            <a:r>
              <a:rPr lang="uk-UA" sz="1700" dirty="0" smtClean="0">
                <a:solidFill>
                  <a:schemeClr val="tx1"/>
                </a:solidFill>
              </a:rPr>
              <a:t>нші кошти в розрахунках</a:t>
            </a:r>
          </a:p>
          <a:p>
            <a:pPr marL="285750" indent="-285750">
              <a:buFontTx/>
              <a:buChar char="-"/>
            </a:pPr>
            <a:r>
              <a:rPr lang="uk-UA" sz="1700" dirty="0">
                <a:solidFill>
                  <a:schemeClr val="tx1"/>
                </a:solidFill>
              </a:rPr>
              <a:t>д</a:t>
            </a:r>
            <a:r>
              <a:rPr lang="uk-UA" sz="1700" dirty="0" smtClean="0">
                <a:solidFill>
                  <a:schemeClr val="tx1"/>
                </a:solidFill>
              </a:rPr>
              <a:t>ебіторська заборгованість</a:t>
            </a:r>
          </a:p>
          <a:p>
            <a:pPr marL="285750" indent="-285750">
              <a:buFontTx/>
              <a:buChar char="-"/>
            </a:pPr>
            <a:endParaRPr lang="uk-UA" sz="1700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902584" y="2996952"/>
            <a:ext cx="2061904" cy="37444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endParaRPr lang="uk-UA" sz="1700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uk-UA" sz="1700" dirty="0" smtClean="0">
                <a:solidFill>
                  <a:schemeClr val="tx1"/>
                </a:solidFill>
              </a:rPr>
              <a:t>кошти на рахунках у банку</a:t>
            </a:r>
          </a:p>
          <a:p>
            <a:pPr marL="285750" indent="-285750">
              <a:buFontTx/>
              <a:buChar char="-"/>
            </a:pPr>
            <a:r>
              <a:rPr lang="uk-UA" sz="1700" dirty="0">
                <a:solidFill>
                  <a:schemeClr val="tx1"/>
                </a:solidFill>
              </a:rPr>
              <a:t>к</a:t>
            </a:r>
            <a:r>
              <a:rPr lang="uk-UA" sz="1700" dirty="0" smtClean="0">
                <a:solidFill>
                  <a:schemeClr val="tx1"/>
                </a:solidFill>
              </a:rPr>
              <a:t>ошти в касі</a:t>
            </a:r>
          </a:p>
          <a:p>
            <a:pPr marL="285750" indent="-285750">
              <a:buFontTx/>
              <a:buChar char="-"/>
            </a:pPr>
            <a:r>
              <a:rPr lang="uk-UA" sz="1700" dirty="0">
                <a:solidFill>
                  <a:schemeClr val="tx1"/>
                </a:solidFill>
              </a:rPr>
              <a:t>з</a:t>
            </a:r>
            <a:r>
              <a:rPr lang="uk-UA" sz="1700" dirty="0" smtClean="0">
                <a:solidFill>
                  <a:schemeClr val="tx1"/>
                </a:solidFill>
              </a:rPr>
              <a:t>алишки готової продукції на складах</a:t>
            </a:r>
          </a:p>
          <a:p>
            <a:pPr marL="285750" indent="-285750">
              <a:buFontTx/>
              <a:buChar char="-"/>
            </a:pPr>
            <a:r>
              <a:rPr lang="uk-UA" sz="1700" dirty="0">
                <a:solidFill>
                  <a:schemeClr val="tx1"/>
                </a:solidFill>
              </a:rPr>
              <a:t>в</a:t>
            </a:r>
            <a:r>
              <a:rPr lang="uk-UA" sz="1700" dirty="0" smtClean="0">
                <a:solidFill>
                  <a:schemeClr val="tx1"/>
                </a:solidFill>
              </a:rPr>
              <a:t>ідвантажена продукція</a:t>
            </a:r>
          </a:p>
          <a:p>
            <a:pPr marL="285750" indent="-285750">
              <a:buFontTx/>
              <a:buChar char="-"/>
            </a:pPr>
            <a:endParaRPr lang="uk-UA" sz="1700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024" name="Прямая соединительная линия 1023"/>
          <p:cNvCxnSpPr>
            <a:stCxn id="9" idx="3"/>
          </p:cNvCxnSpPr>
          <p:nvPr/>
        </p:nvCxnSpPr>
        <p:spPr>
          <a:xfrm>
            <a:off x="6300192" y="766452"/>
            <a:ext cx="6023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Прямая со стрелкой 1026"/>
          <p:cNvCxnSpPr/>
          <p:nvPr/>
        </p:nvCxnSpPr>
        <p:spPr>
          <a:xfrm>
            <a:off x="6902584" y="766452"/>
            <a:ext cx="0" cy="4768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Прямая соединительная линия 1028"/>
          <p:cNvCxnSpPr>
            <a:stCxn id="9" idx="1"/>
          </p:cNvCxnSpPr>
          <p:nvPr/>
        </p:nvCxnSpPr>
        <p:spPr>
          <a:xfrm flipH="1">
            <a:off x="2366080" y="766452"/>
            <a:ext cx="6217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Прямая со стрелкой 1030"/>
          <p:cNvCxnSpPr/>
          <p:nvPr/>
        </p:nvCxnSpPr>
        <p:spPr>
          <a:xfrm>
            <a:off x="2366080" y="766452"/>
            <a:ext cx="0" cy="4768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Прямая со стрелкой 1032"/>
          <p:cNvCxnSpPr/>
          <p:nvPr/>
        </p:nvCxnSpPr>
        <p:spPr>
          <a:xfrm>
            <a:off x="7740352" y="1891416"/>
            <a:ext cx="0" cy="2414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Прямая со стрелкой 1034"/>
          <p:cNvCxnSpPr>
            <a:endCxn id="19" idx="0"/>
          </p:cNvCxnSpPr>
          <p:nvPr/>
        </p:nvCxnSpPr>
        <p:spPr>
          <a:xfrm>
            <a:off x="5544108" y="1891416"/>
            <a:ext cx="0" cy="2498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Прямая со стрелкой 1038"/>
          <p:cNvCxnSpPr/>
          <p:nvPr/>
        </p:nvCxnSpPr>
        <p:spPr>
          <a:xfrm>
            <a:off x="3275856" y="1891416"/>
            <a:ext cx="0" cy="2414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" name="Прямая со стрелкой 1041"/>
          <p:cNvCxnSpPr/>
          <p:nvPr/>
        </p:nvCxnSpPr>
        <p:spPr>
          <a:xfrm>
            <a:off x="1331640" y="1891416"/>
            <a:ext cx="0" cy="2498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4" name="Прямая соединительная линия 1043"/>
          <p:cNvCxnSpPr>
            <a:stCxn id="20" idx="2"/>
          </p:cNvCxnSpPr>
          <p:nvPr/>
        </p:nvCxnSpPr>
        <p:spPr>
          <a:xfrm>
            <a:off x="7830362" y="2808376"/>
            <a:ext cx="0" cy="174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6" name="Прямая соединительная линия 1045"/>
          <p:cNvCxnSpPr>
            <a:stCxn id="19" idx="2"/>
          </p:cNvCxnSpPr>
          <p:nvPr/>
        </p:nvCxnSpPr>
        <p:spPr>
          <a:xfrm>
            <a:off x="5544108" y="2789328"/>
            <a:ext cx="0" cy="193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4" name="Прямая соединительная линия 1053"/>
          <p:cNvCxnSpPr/>
          <p:nvPr/>
        </p:nvCxnSpPr>
        <p:spPr>
          <a:xfrm>
            <a:off x="1331640" y="2789328"/>
            <a:ext cx="0" cy="193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0" name="Прямая соединительная линия 1059"/>
          <p:cNvCxnSpPr/>
          <p:nvPr/>
        </p:nvCxnSpPr>
        <p:spPr>
          <a:xfrm>
            <a:off x="3563888" y="2789328"/>
            <a:ext cx="0" cy="193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3462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229600" cy="50546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71472" y="571481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400" b="1" dirty="0" smtClean="0">
                <a:solidFill>
                  <a:srgbClr val="002060"/>
                </a:solidFill>
                <a:latin typeface="Garamond" pitchFamily="18" charset="0"/>
                <a:ea typeface="Times New Roman,Bold"/>
                <a:cs typeface="Times New Roman" pitchFamily="18" charset="0"/>
              </a:rPr>
              <a:t>Оборотні засоби класифікують за такими ознаками:</a:t>
            </a:r>
            <a:endParaRPr lang="uk-UA" sz="2400" b="1" dirty="0">
              <a:solidFill>
                <a:srgbClr val="002060"/>
              </a:solidFill>
              <a:latin typeface="Garamond" pitchFamily="18" charset="0"/>
              <a:ea typeface="Times New Roman,Bold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нутий кут 10"/>
          <p:cNvSpPr/>
          <p:nvPr/>
        </p:nvSpPr>
        <p:spPr>
          <a:xfrm>
            <a:off x="285720" y="1643050"/>
            <a:ext cx="2928958" cy="4929222"/>
          </a:xfrm>
          <a:prstGeom prst="foldedCorner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0" name="Загнутий кут 9"/>
          <p:cNvSpPr/>
          <p:nvPr/>
        </p:nvSpPr>
        <p:spPr>
          <a:xfrm>
            <a:off x="500034" y="285728"/>
            <a:ext cx="8072494" cy="1071570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Загнутий кут 7"/>
          <p:cNvSpPr/>
          <p:nvPr/>
        </p:nvSpPr>
        <p:spPr>
          <a:xfrm>
            <a:off x="4500562" y="5143512"/>
            <a:ext cx="4214842" cy="1428760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Напівфабрикати власного виготовлення -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заготовки,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напівфабрикати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виготовлені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підприємстві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основною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продукцією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забезпечують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7" name="Загнутий кут 6"/>
          <p:cNvSpPr/>
          <p:nvPr/>
        </p:nvSpPr>
        <p:spPr>
          <a:xfrm>
            <a:off x="3500430" y="1643050"/>
            <a:ext cx="2571768" cy="3214710"/>
          </a:xfrm>
          <a:prstGeom prst="foldedCorner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b="1" i="1" dirty="0" smtClean="0">
              <a:solidFill>
                <a:schemeClr val="tx1"/>
              </a:solidFill>
            </a:endParaRPr>
          </a:p>
          <a:p>
            <a:pPr algn="ctr"/>
            <a:endParaRPr lang="uk-UA" sz="1600" b="1" i="1" dirty="0" smtClean="0">
              <a:solidFill>
                <a:schemeClr val="tx1"/>
              </a:solidFill>
            </a:endParaRPr>
          </a:p>
          <a:p>
            <a:r>
              <a:rPr lang="uk-UA" sz="1600" b="1" i="1" dirty="0" smtClean="0">
                <a:solidFill>
                  <a:schemeClr val="tx1"/>
                </a:solidFill>
              </a:rPr>
              <a:t>   </a:t>
            </a:r>
            <a:r>
              <a:rPr lang="uk-UA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Витрати майбутніх періодів – </a:t>
            </a:r>
            <a:r>
              <a:rPr lang="uk-UA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uk-UA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витрати на виконання науково-дослідних та раціоналізаторських робіт, освоєння нової техніки, орендну плату та ін., які здійснюються в поточному році, але на собівартість продукції будуть віднесені в наступному періоді.</a:t>
            </a:r>
          </a:p>
          <a:p>
            <a:pPr algn="ctr"/>
            <a:endParaRPr lang="uk-UA" sz="16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Загнутий кут 8"/>
          <p:cNvSpPr/>
          <p:nvPr/>
        </p:nvSpPr>
        <p:spPr>
          <a:xfrm>
            <a:off x="6429388" y="1643050"/>
            <a:ext cx="2357454" cy="2928958"/>
          </a:xfrm>
          <a:prstGeom prst="foldedCorner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i="1" dirty="0" smtClean="0">
              <a:solidFill>
                <a:schemeClr val="tx1"/>
              </a:solidFill>
            </a:endParaRPr>
          </a:p>
          <a:p>
            <a:pPr algn="ctr"/>
            <a:r>
              <a:rPr lang="uk-UA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Незавершене виробництво -</a:t>
            </a:r>
          </a:p>
          <a:p>
            <a:r>
              <a:rPr lang="uk-UA" b="1" i="1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обробку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переробку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завершено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підприємством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тих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підприємствах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виробничого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циклу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більша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один день.</a:t>
            </a:r>
            <a:endParaRPr lang="uk-UA" sz="16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785786" y="785794"/>
            <a:ext cx="72866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	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571472" y="285729"/>
            <a:ext cx="792961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b="1" dirty="0" smtClean="0">
                <a:latin typeface="Garamond" pitchFamily="18" charset="0"/>
              </a:rPr>
              <a:t>   Оборотні </a:t>
            </a:r>
            <a:r>
              <a:rPr lang="ru-RU" b="1" dirty="0" err="1" smtClean="0">
                <a:latin typeface="Garamond" pitchFamily="18" charset="0"/>
              </a:rPr>
              <a:t>фонди</a:t>
            </a:r>
            <a:r>
              <a:rPr lang="ru-RU" b="1" dirty="0">
                <a:latin typeface="Garamond" pitchFamily="18" charset="0"/>
              </a:rPr>
              <a:t> </a:t>
            </a:r>
            <a:r>
              <a:rPr lang="ru-RU" b="1" dirty="0" smtClean="0">
                <a:latin typeface="Garamond" pitchFamily="18" charset="0"/>
              </a:rPr>
              <a:t>– </a:t>
            </a:r>
            <a:r>
              <a:rPr lang="ru-RU" dirty="0" err="1" smtClean="0">
                <a:latin typeface="Garamond" pitchFamily="18" charset="0"/>
              </a:rPr>
              <a:t>це</a:t>
            </a:r>
            <a:r>
              <a:rPr lang="ru-RU" dirty="0" smtClean="0">
                <a:latin typeface="Garamond" pitchFamily="18" charset="0"/>
              </a:rPr>
              <a:t> </a:t>
            </a:r>
            <a:r>
              <a:rPr lang="ru-RU" dirty="0" err="1" smtClean="0">
                <a:latin typeface="Garamond" pitchFamily="18" charset="0"/>
              </a:rPr>
              <a:t>частина</a:t>
            </a:r>
            <a:r>
              <a:rPr lang="ru-RU" dirty="0" smtClean="0">
                <a:latin typeface="Garamond" pitchFamily="18" charset="0"/>
              </a:rPr>
              <a:t> </a:t>
            </a:r>
            <a:r>
              <a:rPr lang="ru-RU" dirty="0" err="1" smtClean="0">
                <a:latin typeface="Garamond" pitchFamily="18" charset="0"/>
              </a:rPr>
              <a:t>засобів</a:t>
            </a:r>
            <a:r>
              <a:rPr lang="ru-RU" dirty="0" smtClean="0">
                <a:latin typeface="Garamond" pitchFamily="18" charset="0"/>
              </a:rPr>
              <a:t> </a:t>
            </a:r>
            <a:r>
              <a:rPr lang="ru-RU" dirty="0" err="1" smtClean="0">
                <a:latin typeface="Garamond" pitchFamily="18" charset="0"/>
              </a:rPr>
              <a:t>виробництва</a:t>
            </a:r>
            <a:r>
              <a:rPr lang="ru-RU" dirty="0" smtClean="0">
                <a:latin typeface="Garamond" pitchFamily="18" charset="0"/>
              </a:rPr>
              <a:t>, </a:t>
            </a:r>
            <a:r>
              <a:rPr lang="ru-RU" dirty="0" err="1" smtClean="0">
                <a:latin typeface="Garamond" pitchFamily="18" charset="0"/>
              </a:rPr>
              <a:t>які</a:t>
            </a:r>
            <a:r>
              <a:rPr lang="ru-RU" dirty="0" smtClean="0">
                <a:latin typeface="Garamond" pitchFamily="18" charset="0"/>
              </a:rPr>
              <a:t> </a:t>
            </a:r>
            <a:r>
              <a:rPr lang="ru-RU" dirty="0" err="1" smtClean="0">
                <a:latin typeface="Garamond" pitchFamily="18" charset="0"/>
              </a:rPr>
              <a:t>беруть</a:t>
            </a:r>
            <a:r>
              <a:rPr lang="ru-RU" dirty="0" smtClean="0">
                <a:latin typeface="Garamond" pitchFamily="18" charset="0"/>
              </a:rPr>
              <a:t> участь в одному </a:t>
            </a:r>
            <a:r>
              <a:rPr lang="ru-RU" dirty="0" err="1" smtClean="0">
                <a:latin typeface="Garamond" pitchFamily="18" charset="0"/>
              </a:rPr>
              <a:t>виробничому</a:t>
            </a:r>
            <a:r>
              <a:rPr lang="ru-RU" dirty="0" smtClean="0">
                <a:latin typeface="Garamond" pitchFamily="18" charset="0"/>
              </a:rPr>
              <a:t> </a:t>
            </a:r>
            <a:r>
              <a:rPr lang="ru-RU" dirty="0" err="1" smtClean="0">
                <a:latin typeface="Garamond" pitchFamily="18" charset="0"/>
              </a:rPr>
              <a:t>циклі</a:t>
            </a:r>
            <a:r>
              <a:rPr lang="ru-RU" dirty="0" smtClean="0">
                <a:latin typeface="Garamond" pitchFamily="18" charset="0"/>
              </a:rPr>
              <a:t>, при </a:t>
            </a:r>
            <a:r>
              <a:rPr lang="ru-RU" dirty="0" err="1" smtClean="0">
                <a:latin typeface="Garamond" pitchFamily="18" charset="0"/>
              </a:rPr>
              <a:t>цьому</a:t>
            </a:r>
            <a:r>
              <a:rPr lang="ru-RU" dirty="0" smtClean="0">
                <a:latin typeface="Garamond" pitchFamily="18" charset="0"/>
              </a:rPr>
              <a:t> </a:t>
            </a:r>
            <a:r>
              <a:rPr lang="ru-RU" dirty="0" err="1" smtClean="0">
                <a:latin typeface="Garamond" pitchFamily="18" charset="0"/>
              </a:rPr>
              <a:t>переносять</a:t>
            </a:r>
            <a:r>
              <a:rPr lang="ru-RU" dirty="0" smtClean="0">
                <a:latin typeface="Garamond" pitchFamily="18" charset="0"/>
              </a:rPr>
              <a:t> </a:t>
            </a:r>
            <a:r>
              <a:rPr lang="ru-RU" dirty="0" err="1" smtClean="0">
                <a:latin typeface="Garamond" pitchFamily="18" charset="0"/>
              </a:rPr>
              <a:t>усю</a:t>
            </a:r>
            <a:r>
              <a:rPr lang="ru-RU" dirty="0" smtClean="0">
                <a:latin typeface="Garamond" pitchFamily="18" charset="0"/>
              </a:rPr>
              <a:t> свою </a:t>
            </a:r>
            <a:r>
              <a:rPr lang="ru-RU" dirty="0" err="1" smtClean="0">
                <a:latin typeface="Garamond" pitchFamily="18" charset="0"/>
              </a:rPr>
              <a:t>вартість</a:t>
            </a:r>
            <a:r>
              <a:rPr lang="ru-RU" dirty="0" smtClean="0">
                <a:latin typeface="Garamond" pitchFamily="18" charset="0"/>
              </a:rPr>
              <a:t> на </a:t>
            </a:r>
            <a:r>
              <a:rPr lang="ru-RU" dirty="0" err="1" smtClean="0">
                <a:latin typeface="Garamond" pitchFamily="18" charset="0"/>
              </a:rPr>
              <a:t>вартість</a:t>
            </a:r>
            <a:r>
              <a:rPr lang="ru-RU" dirty="0" smtClean="0">
                <a:latin typeface="Garamond" pitchFamily="18" charset="0"/>
              </a:rPr>
              <a:t> </a:t>
            </a:r>
            <a:r>
              <a:rPr lang="ru-RU" dirty="0" err="1" smtClean="0">
                <a:latin typeface="Garamond" pitchFamily="18" charset="0"/>
              </a:rPr>
              <a:t>готової</a:t>
            </a:r>
            <a:r>
              <a:rPr lang="ru-RU" dirty="0" smtClean="0">
                <a:latin typeface="Garamond" pitchFamily="18" charset="0"/>
              </a:rPr>
              <a:t> продукції </a:t>
            </a:r>
            <a:r>
              <a:rPr lang="uk-UA" dirty="0" smtClean="0">
                <a:latin typeface="Garamond" pitchFamily="18" charset="0"/>
              </a:rPr>
              <a:t>і змінюють свою натуральну форму.</a:t>
            </a:r>
            <a:endParaRPr lang="ru-RU" dirty="0">
              <a:latin typeface="Garamond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3286124"/>
            <a:ext cx="79296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i="1" dirty="0" smtClean="0">
              <a:solidFill>
                <a:srgbClr val="0070C0"/>
              </a:solidFill>
            </a:endParaRPr>
          </a:p>
          <a:p>
            <a:pPr algn="ctr"/>
            <a:endParaRPr lang="ru-RU" sz="2800" b="1" i="1" dirty="0" smtClean="0">
              <a:solidFill>
                <a:srgbClr val="0070C0"/>
              </a:solidFill>
            </a:endParaRPr>
          </a:p>
          <a:p>
            <a:endParaRPr lang="uk-UA" sz="2800" b="1" i="1" dirty="0" smtClean="0">
              <a:solidFill>
                <a:srgbClr val="0070C0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85720" y="1714489"/>
            <a:ext cx="2786082" cy="5282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Виробничі</a:t>
            </a:r>
            <a:r>
              <a:rPr lang="ru-RU" sz="1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запаси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матеріали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сировина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конструкції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деталі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безпосередньо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братимуть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участь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виробництва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виготовлятиметься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продукція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r>
              <a:rPr lang="uk-UA" sz="1600" dirty="0" smtClean="0"/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допоміжні матеріали, конструкції, деталі, які на відміну від основних не пов'язані безпосередньо з виготовленням продукції, але необхідні для виробничого процесу;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малоцінний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інвентар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інструменти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швидко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зношуються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uk-UA" sz="1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Стрілка вниз 13"/>
          <p:cNvSpPr/>
          <p:nvPr/>
        </p:nvSpPr>
        <p:spPr>
          <a:xfrm>
            <a:off x="1643042" y="1357298"/>
            <a:ext cx="71438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5" name="Стрілка вниз 14"/>
          <p:cNvSpPr/>
          <p:nvPr/>
        </p:nvSpPr>
        <p:spPr>
          <a:xfrm>
            <a:off x="4786314" y="1357298"/>
            <a:ext cx="45719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Стрілка вниз 15"/>
          <p:cNvSpPr/>
          <p:nvPr/>
        </p:nvSpPr>
        <p:spPr>
          <a:xfrm>
            <a:off x="7643834" y="1357298"/>
            <a:ext cx="45719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Стрілка вниз 16"/>
          <p:cNvSpPr/>
          <p:nvPr/>
        </p:nvSpPr>
        <p:spPr>
          <a:xfrm>
            <a:off x="6215074" y="1357298"/>
            <a:ext cx="71438" cy="37147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Хмара 4"/>
          <p:cNvSpPr/>
          <p:nvPr/>
        </p:nvSpPr>
        <p:spPr>
          <a:xfrm>
            <a:off x="214282" y="1714488"/>
            <a:ext cx="8643998" cy="4929222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Виноска-хмарка 2"/>
          <p:cNvSpPr/>
          <p:nvPr/>
        </p:nvSpPr>
        <p:spPr>
          <a:xfrm>
            <a:off x="0" y="0"/>
            <a:ext cx="8858280" cy="1714488"/>
          </a:xfrm>
          <a:prstGeom prst="cloudCallo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428596" y="0"/>
            <a:ext cx="7929618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,Bold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b="1" dirty="0" smtClean="0">
                <a:latin typeface="Times New Roman" pitchFamily="18" charset="0"/>
                <a:ea typeface="Times New Roman,Bold"/>
                <a:cs typeface="Times New Roman" pitchFamily="18" charset="0"/>
              </a:rPr>
              <a:t>          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/>
                <a:cs typeface="Times New Roman" pitchFamily="18" charset="0"/>
              </a:rPr>
              <a:t>Фонди обігу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/>
                <a:cs typeface="Times New Roman" pitchFamily="18" charset="0"/>
              </a:rPr>
              <a:t>- це частина оборотних засобів у вигляді товарно-матеріальних цінностей та грошових коштів підприємства, які функціонують у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,Bold"/>
                <a:cs typeface="Times New Roman" pitchFamily="18" charset="0"/>
              </a:rPr>
              <a:t>       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/>
                <a:cs typeface="Times New Roman" pitchFamily="18" charset="0"/>
              </a:rPr>
              <a:t>сфері обігу, забезпечуючи безперервність процесу виробництва.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571604" y="2000240"/>
            <a:ext cx="6929486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                                 </a:t>
            </a:r>
            <a:endParaRPr lang="ru-RU" sz="2000" dirty="0" smtClean="0">
              <a:latin typeface="Times New Roman" pitchFamily="18" charset="0"/>
              <a:ea typeface="Times New Roman,Bold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                            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До них належать:</a:t>
            </a:r>
            <a:endParaRPr kumimoji="0" lang="uk-UA" sz="2000" b="1" i="1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товарно-матеріальні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цінності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;</a:t>
            </a:r>
            <a:endParaRPr kumimoji="0" lang="uk-UA" sz="22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грошові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кошти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 на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розрахунковому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рахунку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,Bold" charset="-128"/>
                <a:cs typeface="Times New Roman" pitchFamily="18" charset="0"/>
              </a:rPr>
              <a:t>   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підприємства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 в банку;</a:t>
            </a:r>
            <a:endParaRPr kumimoji="0" lang="uk-UA" sz="22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наявні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кошти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 у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касі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;</a:t>
            </a:r>
            <a:endParaRPr kumimoji="0" lang="uk-UA" sz="22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кошти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 в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розрахунках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із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замовниками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 (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дебіторські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   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заборгованості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);</a:t>
            </a:r>
            <a:endParaRPr lang="uk-UA" sz="22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Times New Roman,Bold" charset="-128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,Bold" charset="-128"/>
                <a:cs typeface="Times New Roman" pitchFamily="18" charset="0"/>
              </a:rPr>
              <a:t>т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овари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відвантажені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 та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надані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послуги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,Bold" charset="-128"/>
                <a:cs typeface="Times New Roman" pitchFamily="18" charset="0"/>
              </a:rPr>
              <a:t>;</a:t>
            </a:r>
            <a:endParaRPr kumimoji="0" lang="uk-UA" sz="22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дебіторська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заборгованість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;</a:t>
            </a:r>
            <a:endParaRPr kumimoji="0" lang="uk-UA" sz="22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залишки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готової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продукції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 на складах;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відвантажена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продукція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,Bold" charset="-128"/>
                <a:cs typeface="Times New Roman" pitchFamily="18" charset="0"/>
              </a:rPr>
              <a:t>.</a:t>
            </a:r>
            <a:r>
              <a:rPr kumimoji="0" lang="uk-UA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571472" y="500042"/>
            <a:ext cx="8072494" cy="526297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Забезпеченість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підприємства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оборотним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капіталом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визначається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такими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показниками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1" i="1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•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фондооснащеність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виробництва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визначається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діленням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середньорічної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вартості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оборотного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капіталу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площу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сільськогосподарських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угідь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підприємства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•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ступінь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забезпеченості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підприємства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оборотним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капіталом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розраховується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ділення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фактичної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наявності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кінець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року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сукупний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норматив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засобів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•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вартісне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співвідношення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оборотними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основними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фондами, яке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визначається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діленням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середньорічної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вартості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оборотних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фондів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середньорічну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вартість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виробничих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фондів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51520" y="4149080"/>
            <a:ext cx="514353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ГК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грошові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кошти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виробничі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запаси;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незавершене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виробництво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ГП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готова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продукція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кошти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розрахунках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539552" y="404664"/>
            <a:ext cx="692948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dirty="0" smtClean="0">
              <a:latin typeface="Garamond" pitchFamily="18" charset="0"/>
            </a:endParaRPr>
          </a:p>
          <a:p>
            <a:pPr algn="ctr"/>
            <a:r>
              <a:rPr lang="uk-UA" sz="2400" b="1" i="1" dirty="0" smtClean="0">
                <a:latin typeface="Garamond" pitchFamily="18" charset="0"/>
              </a:rPr>
              <a:t>Стадії кругообігу оборотного капіталу </a:t>
            </a:r>
            <a:endParaRPr lang="uk-UA" sz="2400" b="1" i="1" dirty="0">
              <a:latin typeface="Garamond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7631969"/>
              </p:ext>
            </p:extLst>
          </p:nvPr>
        </p:nvGraphicFramePr>
        <p:xfrm>
          <a:off x="323528" y="1844824"/>
          <a:ext cx="8363272" cy="4281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76056" y="2060848"/>
            <a:ext cx="860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/>
              <a:t>ГП</a:t>
            </a:r>
            <a:endParaRPr lang="ru-RU" sz="4000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5506241" y="2881132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2339752" y="3457196"/>
            <a:ext cx="31664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2339752" y="2881132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'ятикутник 1"/>
          <p:cNvSpPr/>
          <p:nvPr/>
        </p:nvSpPr>
        <p:spPr>
          <a:xfrm>
            <a:off x="714348" y="642918"/>
            <a:ext cx="7786742" cy="714380"/>
          </a:xfrm>
          <a:prstGeom prst="homePlate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sz="2000" b="1" dirty="0" err="1" smtClean="0">
                <a:solidFill>
                  <a:srgbClr val="002060"/>
                </a:solidFill>
                <a:latin typeface="Garamond" pitchFamily="18" charset="0"/>
                <a:ea typeface="Times New Roman,Bold"/>
                <a:cs typeface="Times New Roman" pitchFamily="18" charset="0"/>
              </a:rPr>
              <a:t>Коефіцієнт</a:t>
            </a:r>
            <a:r>
              <a:rPr lang="ru-RU" sz="2000" b="1" dirty="0" smtClean="0">
                <a:solidFill>
                  <a:srgbClr val="002060"/>
                </a:solidFill>
                <a:latin typeface="Garamond" pitchFamily="18" charset="0"/>
                <a:ea typeface="Times New Roman,Bold"/>
                <a:cs typeface="Times New Roman" pitchFamily="18" charset="0"/>
              </a:rPr>
              <a:t> обороту оборотного</a:t>
            </a:r>
            <a:r>
              <a:rPr lang="ru-RU" sz="2000" dirty="0" smtClean="0">
                <a:solidFill>
                  <a:srgbClr val="002060"/>
                </a:solidFill>
                <a:latin typeface="Garamond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Garamond" pitchFamily="18" charset="0"/>
                <a:ea typeface="Times New Roman,Bold"/>
                <a:cs typeface="Times New Roman" pitchFamily="18" charset="0"/>
              </a:rPr>
              <a:t>капіталу</a:t>
            </a:r>
            <a:r>
              <a:rPr lang="ru-RU" sz="2000" b="1" dirty="0" smtClean="0">
                <a:solidFill>
                  <a:srgbClr val="002060"/>
                </a:solidFill>
                <a:latin typeface="Garamond" pitchFamily="18" charset="0"/>
                <a:ea typeface="Times New Roman,Bold"/>
                <a:cs typeface="Times New Roman" pitchFamily="18" charset="0"/>
              </a:rPr>
              <a:t>;</a:t>
            </a:r>
          </a:p>
        </p:txBody>
      </p:sp>
      <p:sp>
        <p:nvSpPr>
          <p:cNvPr id="3" name="П'ятикутник 2"/>
          <p:cNvSpPr/>
          <p:nvPr/>
        </p:nvSpPr>
        <p:spPr>
          <a:xfrm>
            <a:off x="714348" y="1428736"/>
            <a:ext cx="7786742" cy="642942"/>
          </a:xfrm>
          <a:prstGeom prst="homePlate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sz="2000" b="1" dirty="0" err="1" smtClean="0">
                <a:solidFill>
                  <a:srgbClr val="002060"/>
                </a:solidFill>
                <a:latin typeface="Garamond" pitchFamily="18" charset="0"/>
                <a:ea typeface="Times New Roman,Bold"/>
                <a:cs typeface="Times New Roman" pitchFamily="18" charset="0"/>
              </a:rPr>
              <a:t>Коефіцієнт</a:t>
            </a:r>
            <a:r>
              <a:rPr lang="ru-RU" sz="2000" b="1" dirty="0" smtClean="0">
                <a:solidFill>
                  <a:srgbClr val="002060"/>
                </a:solidFill>
                <a:latin typeface="Garamond" pitchFamily="18" charset="0"/>
                <a:ea typeface="Times New Roman,Bold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Garamond" pitchFamily="18" charset="0"/>
                <a:ea typeface="Times New Roman,Bold"/>
                <a:cs typeface="Times New Roman" pitchFamily="18" charset="0"/>
              </a:rPr>
              <a:t>завантаження</a:t>
            </a:r>
            <a:r>
              <a:rPr lang="ru-RU" sz="2000" b="1" dirty="0" smtClean="0">
                <a:solidFill>
                  <a:srgbClr val="002060"/>
                </a:solidFill>
                <a:latin typeface="Garamond" pitchFamily="18" charset="0"/>
                <a:ea typeface="Times New Roman,Bold"/>
                <a:cs typeface="Times New Roman" pitchFamily="18" charset="0"/>
              </a:rPr>
              <a:t>;</a:t>
            </a:r>
          </a:p>
        </p:txBody>
      </p:sp>
      <p:sp>
        <p:nvSpPr>
          <p:cNvPr id="4" name="П'ятикутник 3"/>
          <p:cNvSpPr/>
          <p:nvPr/>
        </p:nvSpPr>
        <p:spPr>
          <a:xfrm>
            <a:off x="714348" y="2214554"/>
            <a:ext cx="7786742" cy="1285884"/>
          </a:xfrm>
          <a:prstGeom prst="homePlate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sz="2000" b="1" dirty="0" err="1" smtClean="0">
                <a:solidFill>
                  <a:srgbClr val="002060"/>
                </a:solidFill>
                <a:latin typeface="Garamond" pitchFamily="18" charset="0"/>
                <a:ea typeface="Times New Roman,Bold"/>
                <a:cs typeface="Times New Roman" pitchFamily="18" charset="0"/>
              </a:rPr>
              <a:t>Тривалість</a:t>
            </a:r>
            <a:r>
              <a:rPr lang="ru-RU" sz="2000" b="1" dirty="0" smtClean="0">
                <a:solidFill>
                  <a:srgbClr val="002060"/>
                </a:solidFill>
                <a:latin typeface="Garamond" pitchFamily="18" charset="0"/>
                <a:ea typeface="Times New Roman,Bold"/>
                <a:cs typeface="Times New Roman" pitchFamily="18" charset="0"/>
              </a:rPr>
              <a:t> одного обороту </a:t>
            </a:r>
            <a:r>
              <a:rPr lang="ru-RU" sz="2000" b="1" dirty="0" err="1" smtClean="0">
                <a:solidFill>
                  <a:srgbClr val="002060"/>
                </a:solidFill>
                <a:latin typeface="Garamond" pitchFamily="18" charset="0"/>
                <a:ea typeface="Times New Roman,Bold"/>
                <a:cs typeface="Times New Roman" pitchFamily="18" charset="0"/>
              </a:rPr>
              <a:t>обортного</a:t>
            </a:r>
            <a:r>
              <a:rPr lang="ru-RU" sz="2000" b="1" dirty="0" smtClean="0">
                <a:solidFill>
                  <a:srgbClr val="002060"/>
                </a:solidFill>
                <a:latin typeface="Garamond" pitchFamily="18" charset="0"/>
                <a:ea typeface="Times New Roman,Bold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Garamond" pitchFamily="18" charset="0"/>
                <a:ea typeface="Times New Roman,Bold"/>
                <a:cs typeface="Times New Roman" pitchFamily="18" charset="0"/>
              </a:rPr>
              <a:t>капіталу</a:t>
            </a:r>
            <a:r>
              <a:rPr lang="ru-RU" sz="2000" b="1" dirty="0" smtClean="0">
                <a:solidFill>
                  <a:srgbClr val="002060"/>
                </a:solidFill>
                <a:latin typeface="Garamond" pitchFamily="18" charset="0"/>
                <a:ea typeface="Times New Roman,Bold"/>
                <a:cs typeface="Times New Roman" pitchFamily="18" charset="0"/>
              </a:rPr>
              <a:t> (</a:t>
            </a:r>
            <a:r>
              <a:rPr lang="ru-RU" sz="2000" b="1" dirty="0" err="1" smtClean="0">
                <a:solidFill>
                  <a:srgbClr val="002060"/>
                </a:solidFill>
                <a:latin typeface="Garamond" pitchFamily="18" charset="0"/>
                <a:ea typeface="Times New Roman,Bold"/>
                <a:cs typeface="Times New Roman" pitchFamily="18" charset="0"/>
              </a:rPr>
              <a:t>Тоб</a:t>
            </a:r>
            <a:r>
              <a:rPr lang="ru-RU" sz="2000" b="1" dirty="0" smtClean="0">
                <a:solidFill>
                  <a:srgbClr val="002060"/>
                </a:solidFill>
                <a:latin typeface="Garamond" pitchFamily="18" charset="0"/>
                <a:ea typeface="Times New Roman,Bold"/>
                <a:cs typeface="Times New Roman" pitchFamily="18" charset="0"/>
              </a:rPr>
              <a:t>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Тп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: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Коб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lang="uk-UA" sz="800" dirty="0" smtClean="0">
              <a:solidFill>
                <a:srgbClr val="002060"/>
              </a:solidFill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lang="ru-RU" sz="1600" dirty="0" smtClean="0">
                <a:solidFill>
                  <a:srgbClr val="002060"/>
                </a:solidFill>
                <a:latin typeface="Garamond" pitchFamily="18" charset="0"/>
                <a:ea typeface="Calibri" pitchFamily="34" charset="0"/>
                <a:cs typeface="Times New Roman" pitchFamily="18" charset="0"/>
              </a:rPr>
              <a:t> де </a:t>
            </a:r>
            <a:r>
              <a:rPr lang="ru-RU" sz="1600" b="1" dirty="0" err="1" smtClean="0">
                <a:solidFill>
                  <a:srgbClr val="002060"/>
                </a:solidFill>
                <a:latin typeface="Garamond" pitchFamily="18" charset="0"/>
                <a:ea typeface="Calibri" pitchFamily="34" charset="0"/>
                <a:cs typeface="Times New Roman" pitchFamily="18" charset="0"/>
              </a:rPr>
              <a:t>Тп</a:t>
            </a:r>
            <a:r>
              <a:rPr lang="ru-RU" sz="1600" dirty="0" smtClean="0">
                <a:solidFill>
                  <a:srgbClr val="002060"/>
                </a:solidFill>
                <a:latin typeface="Garamond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lang="ru-RU" sz="1600" dirty="0" err="1" smtClean="0">
                <a:solidFill>
                  <a:srgbClr val="002060"/>
                </a:solidFill>
                <a:latin typeface="Garamond" pitchFamily="18" charset="0"/>
                <a:ea typeface="Calibri" pitchFamily="34" charset="0"/>
                <a:cs typeface="Times New Roman" pitchFamily="18" charset="0"/>
              </a:rPr>
              <a:t>тривалість</a:t>
            </a:r>
            <a:r>
              <a:rPr lang="ru-RU" sz="1600" dirty="0" smtClean="0">
                <a:solidFill>
                  <a:srgbClr val="002060"/>
                </a:solidFill>
                <a:latin typeface="Garamond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Garamond" pitchFamily="18" charset="0"/>
                <a:ea typeface="Calibri" pitchFamily="34" charset="0"/>
                <a:cs typeface="Times New Roman" pitchFamily="18" charset="0"/>
              </a:rPr>
              <a:t>періоду</a:t>
            </a:r>
            <a:r>
              <a:rPr lang="ru-RU" sz="1600" dirty="0" smtClean="0">
                <a:solidFill>
                  <a:srgbClr val="002060"/>
                </a:solidFill>
                <a:latin typeface="Garamond" pitchFamily="18" charset="0"/>
                <a:ea typeface="Calibri" pitchFamily="34" charset="0"/>
                <a:cs typeface="Times New Roman" pitchFamily="18" charset="0"/>
              </a:rPr>
              <a:t>, за </a:t>
            </a:r>
            <a:r>
              <a:rPr lang="ru-RU" sz="1600" dirty="0" err="1" smtClean="0">
                <a:solidFill>
                  <a:srgbClr val="002060"/>
                </a:solidFill>
                <a:latin typeface="Garamond" pitchFamily="18" charset="0"/>
                <a:ea typeface="Calibri" pitchFamily="34" charset="0"/>
                <a:cs typeface="Times New Roman" pitchFamily="18" charset="0"/>
              </a:rPr>
              <a:t>який</a:t>
            </a:r>
            <a:r>
              <a:rPr lang="ru-RU" sz="1600" dirty="0" smtClean="0">
                <a:solidFill>
                  <a:srgbClr val="002060"/>
                </a:solidFill>
                <a:latin typeface="Garamond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Garamond" pitchFamily="18" charset="0"/>
                <a:ea typeface="Calibri" pitchFamily="34" charset="0"/>
                <a:cs typeface="Times New Roman" pitchFamily="18" charset="0"/>
              </a:rPr>
              <a:t>розраховується</a:t>
            </a:r>
            <a:r>
              <a:rPr lang="ru-RU" sz="1600" dirty="0" smtClean="0">
                <a:solidFill>
                  <a:srgbClr val="002060"/>
                </a:solidFill>
                <a:latin typeface="Garamond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Garamond" pitchFamily="18" charset="0"/>
                <a:ea typeface="Calibri" pitchFamily="34" charset="0"/>
                <a:cs typeface="Times New Roman" pitchFamily="18" charset="0"/>
              </a:rPr>
              <a:t>показник</a:t>
            </a:r>
            <a:r>
              <a:rPr lang="ru-RU" sz="1600" dirty="0" smtClean="0">
                <a:solidFill>
                  <a:srgbClr val="002060"/>
                </a:solidFill>
                <a:latin typeface="Garamond" pitchFamily="18" charset="0"/>
                <a:ea typeface="Calibri" pitchFamily="34" charset="0"/>
                <a:cs typeface="Times New Roman" pitchFamily="18" charset="0"/>
              </a:rPr>
              <a:t> (365 </a:t>
            </a:r>
            <a:r>
              <a:rPr lang="ru-RU" sz="1600" dirty="0" err="1" smtClean="0">
                <a:solidFill>
                  <a:srgbClr val="002060"/>
                </a:solidFill>
                <a:latin typeface="Garamond" pitchFamily="18" charset="0"/>
                <a:ea typeface="Calibri" pitchFamily="34" charset="0"/>
                <a:cs typeface="Times New Roman" pitchFamily="18" charset="0"/>
              </a:rPr>
              <a:t>днів</a:t>
            </a:r>
            <a:r>
              <a:rPr lang="ru-RU" sz="1600" dirty="0" smtClean="0">
                <a:solidFill>
                  <a:srgbClr val="002060"/>
                </a:solidFill>
                <a:latin typeface="Garamond" pitchFamily="18" charset="0"/>
                <a:ea typeface="Calibri" pitchFamily="34" charset="0"/>
                <a:cs typeface="Times New Roman" pitchFamily="18" charset="0"/>
              </a:rPr>
              <a:t>); </a:t>
            </a:r>
            <a:endParaRPr lang="uk-UA" sz="1600" dirty="0" smtClean="0">
              <a:solidFill>
                <a:srgbClr val="002060"/>
              </a:solidFill>
              <a:latin typeface="Garamond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2060"/>
                </a:solidFill>
                <a:latin typeface="Garamond" pitchFamily="18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lang="ru-RU" sz="1600" b="1" dirty="0" err="1" smtClean="0">
                <a:solidFill>
                  <a:srgbClr val="002060"/>
                </a:solidFill>
                <a:latin typeface="Garamond" pitchFamily="18" charset="0"/>
                <a:ea typeface="Calibri" pitchFamily="34" charset="0"/>
                <a:cs typeface="Times New Roman" pitchFamily="18" charset="0"/>
              </a:rPr>
              <a:t>Коб</a:t>
            </a:r>
            <a:r>
              <a:rPr lang="ru-RU" sz="1600" dirty="0" smtClean="0">
                <a:solidFill>
                  <a:srgbClr val="002060"/>
                </a:solidFill>
                <a:latin typeface="Garamond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lang="ru-RU" sz="1600" dirty="0" err="1" smtClean="0">
                <a:solidFill>
                  <a:srgbClr val="002060"/>
                </a:solidFill>
                <a:latin typeface="Garamond" pitchFamily="18" charset="0"/>
                <a:ea typeface="Calibri" pitchFamily="34" charset="0"/>
                <a:cs typeface="Times New Roman" pitchFamily="18" charset="0"/>
              </a:rPr>
              <a:t>коефіцієнт</a:t>
            </a:r>
            <a:r>
              <a:rPr lang="ru-RU" sz="1600" dirty="0" smtClean="0">
                <a:solidFill>
                  <a:srgbClr val="002060"/>
                </a:solidFill>
                <a:latin typeface="Garamond" pitchFamily="18" charset="0"/>
                <a:ea typeface="Calibri" pitchFamily="34" charset="0"/>
                <a:cs typeface="Times New Roman" pitchFamily="18" charset="0"/>
              </a:rPr>
              <a:t> обороту оборотного </a:t>
            </a:r>
            <a:r>
              <a:rPr lang="ru-RU" sz="1600" dirty="0" err="1" smtClean="0">
                <a:solidFill>
                  <a:srgbClr val="002060"/>
                </a:solidFill>
                <a:latin typeface="Garamond" pitchFamily="18" charset="0"/>
                <a:ea typeface="Calibri" pitchFamily="34" charset="0"/>
                <a:cs typeface="Times New Roman" pitchFamily="18" charset="0"/>
              </a:rPr>
              <a:t>капіталу</a:t>
            </a:r>
            <a:r>
              <a:rPr lang="ru-RU" sz="1600" dirty="0" smtClean="0">
                <a:solidFill>
                  <a:srgbClr val="002060"/>
                </a:solidFill>
                <a:latin typeface="Garamond" pitchFamily="18" charset="0"/>
                <a:ea typeface="Calibri" pitchFamily="34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П'ятикутник 4"/>
          <p:cNvSpPr/>
          <p:nvPr/>
        </p:nvSpPr>
        <p:spPr>
          <a:xfrm>
            <a:off x="714348" y="3643314"/>
            <a:ext cx="7786742" cy="857256"/>
          </a:xfrm>
          <a:prstGeom prst="homePlate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solidFill>
                <a:srgbClr val="002060"/>
              </a:solidFill>
              <a:latin typeface="Arial" pitchFamily="34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sz="2000" b="1" dirty="0" err="1" smtClean="0">
                <a:solidFill>
                  <a:srgbClr val="002060"/>
                </a:solidFill>
                <a:latin typeface="Garamond" pitchFamily="18" charset="0"/>
              </a:rPr>
              <a:t>Фондовіддача</a:t>
            </a:r>
            <a:r>
              <a:rPr lang="ru-RU" sz="2000" b="1" dirty="0" smtClean="0">
                <a:solidFill>
                  <a:srgbClr val="002060"/>
                </a:solidFill>
                <a:latin typeface="Garamond" pitchFamily="18" charset="0"/>
              </a:rPr>
              <a:t> – </a:t>
            </a:r>
            <a:r>
              <a:rPr lang="ru-RU" sz="2000" b="1" dirty="0" err="1" smtClean="0">
                <a:solidFill>
                  <a:srgbClr val="002060"/>
                </a:solidFill>
                <a:latin typeface="Garamond" pitchFamily="18" charset="0"/>
              </a:rPr>
              <a:t>відношення</a:t>
            </a:r>
            <a:r>
              <a:rPr lang="ru-RU" sz="20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Garamond" pitchFamily="18" charset="0"/>
              </a:rPr>
              <a:t>валової</a:t>
            </a:r>
            <a:r>
              <a:rPr lang="ru-RU" sz="2000" b="1" dirty="0" smtClean="0">
                <a:solidFill>
                  <a:srgbClr val="002060"/>
                </a:solidFill>
                <a:latin typeface="Garamond" pitchFamily="18" charset="0"/>
              </a:rPr>
              <a:t> продукції в  </a:t>
            </a:r>
            <a:r>
              <a:rPr lang="ru-RU" sz="2000" b="1" dirty="0" err="1" smtClean="0">
                <a:solidFill>
                  <a:srgbClr val="002060"/>
                </a:solidFill>
                <a:latin typeface="Garamond" pitchFamily="18" charset="0"/>
              </a:rPr>
              <a:t>порівнянних</a:t>
            </a:r>
            <a:r>
              <a:rPr lang="ru-RU" sz="20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Garamond" pitchFamily="18" charset="0"/>
              </a:rPr>
              <a:t>цінах</a:t>
            </a:r>
            <a:r>
              <a:rPr lang="ru-RU" sz="2000" b="1" dirty="0" smtClean="0">
                <a:solidFill>
                  <a:srgbClr val="002060"/>
                </a:solidFill>
                <a:latin typeface="Garamond" pitchFamily="18" charset="0"/>
              </a:rPr>
              <a:t> до </a:t>
            </a:r>
            <a:r>
              <a:rPr lang="ru-RU" sz="2000" b="1" dirty="0" err="1" smtClean="0">
                <a:solidFill>
                  <a:srgbClr val="002060"/>
                </a:solidFill>
                <a:latin typeface="Garamond" pitchFamily="18" charset="0"/>
              </a:rPr>
              <a:t>середньорічної</a:t>
            </a:r>
            <a:r>
              <a:rPr lang="ru-RU" sz="20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Garamond" pitchFamily="18" charset="0"/>
              </a:rPr>
              <a:t>вартості</a:t>
            </a:r>
            <a:r>
              <a:rPr lang="ru-RU" sz="2000" b="1" dirty="0" smtClean="0">
                <a:solidFill>
                  <a:srgbClr val="002060"/>
                </a:solidFill>
                <a:latin typeface="Garamond" pitchFamily="18" charset="0"/>
              </a:rPr>
              <a:t>;</a:t>
            </a:r>
          </a:p>
        </p:txBody>
      </p:sp>
      <p:sp>
        <p:nvSpPr>
          <p:cNvPr id="6" name="П'ятикутник 5"/>
          <p:cNvSpPr/>
          <p:nvPr/>
        </p:nvSpPr>
        <p:spPr>
          <a:xfrm>
            <a:off x="714348" y="5643578"/>
            <a:ext cx="7786742" cy="857256"/>
          </a:xfrm>
          <a:prstGeom prst="homePlate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sz="2000" b="1" dirty="0" err="1" smtClean="0">
                <a:solidFill>
                  <a:srgbClr val="002060"/>
                </a:solidFill>
                <a:latin typeface="Garamond" pitchFamily="18" charset="0"/>
              </a:rPr>
              <a:t>Матеріаломісткість</a:t>
            </a:r>
            <a:r>
              <a:rPr lang="ru-RU" sz="2000" b="1" dirty="0" smtClean="0">
                <a:solidFill>
                  <a:srgbClr val="002060"/>
                </a:solidFill>
                <a:latin typeface="Garamond" pitchFamily="18" charset="0"/>
              </a:rPr>
              <a:t> – </a:t>
            </a:r>
            <a:r>
              <a:rPr lang="ru-RU" sz="2000" b="1" dirty="0" err="1" smtClean="0">
                <a:solidFill>
                  <a:srgbClr val="002060"/>
                </a:solidFill>
                <a:latin typeface="Garamond" pitchFamily="18" charset="0"/>
              </a:rPr>
              <a:t>обернена</a:t>
            </a:r>
            <a:r>
              <a:rPr lang="ru-RU" sz="2000" b="1" dirty="0" smtClean="0">
                <a:solidFill>
                  <a:srgbClr val="002060"/>
                </a:solidFill>
                <a:latin typeface="Garamond" pitchFamily="18" charset="0"/>
              </a:rPr>
              <a:t> величина </a:t>
            </a:r>
            <a:r>
              <a:rPr lang="ru-RU" sz="2000" b="1" dirty="0" err="1" smtClean="0">
                <a:solidFill>
                  <a:srgbClr val="002060"/>
                </a:solidFill>
                <a:latin typeface="Garamond" pitchFamily="18" charset="0"/>
              </a:rPr>
              <a:t>показника</a:t>
            </a:r>
            <a:r>
              <a:rPr lang="ru-RU" sz="20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2060"/>
                </a:solidFill>
                <a:latin typeface="Garamond" pitchFamily="18" charset="0"/>
              </a:rPr>
              <a:t>    </a:t>
            </a:r>
            <a:r>
              <a:rPr lang="ru-RU" sz="2000" b="1" dirty="0" err="1" smtClean="0">
                <a:solidFill>
                  <a:srgbClr val="002060"/>
                </a:solidFill>
                <a:latin typeface="Garamond" pitchFamily="18" charset="0"/>
              </a:rPr>
              <a:t>матеріаловіддачі</a:t>
            </a:r>
            <a:r>
              <a:rPr lang="ru-RU" sz="2000" b="1" dirty="0" smtClean="0">
                <a:solidFill>
                  <a:srgbClr val="002060"/>
                </a:solidFill>
                <a:latin typeface="Garamond" pitchFamily="18" charset="0"/>
              </a:rPr>
              <a:t>.</a:t>
            </a:r>
          </a:p>
        </p:txBody>
      </p:sp>
      <p:sp>
        <p:nvSpPr>
          <p:cNvPr id="7" name="Прямокутник 6"/>
          <p:cNvSpPr/>
          <p:nvPr/>
        </p:nvSpPr>
        <p:spPr>
          <a:xfrm>
            <a:off x="785786" y="214290"/>
            <a:ext cx="7358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оборотного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uk-UA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'ятикутник 7"/>
          <p:cNvSpPr/>
          <p:nvPr/>
        </p:nvSpPr>
        <p:spPr>
          <a:xfrm>
            <a:off x="714348" y="4643446"/>
            <a:ext cx="7786742" cy="857256"/>
          </a:xfrm>
          <a:prstGeom prst="homePlate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sz="2000" b="1" dirty="0" err="1" smtClean="0">
                <a:solidFill>
                  <a:srgbClr val="002060"/>
                </a:solidFill>
                <a:latin typeface="Garamond" pitchFamily="18" charset="0"/>
              </a:rPr>
              <a:t>Матеріаловіддача</a:t>
            </a:r>
            <a:r>
              <a:rPr lang="ru-RU" sz="2000" b="1" dirty="0" smtClean="0">
                <a:solidFill>
                  <a:srgbClr val="002060"/>
                </a:solidFill>
                <a:latin typeface="Garamond" pitchFamily="18" charset="0"/>
              </a:rPr>
              <a:t> – </a:t>
            </a:r>
            <a:r>
              <a:rPr lang="ru-RU" sz="2000" b="1" dirty="0" err="1" smtClean="0">
                <a:solidFill>
                  <a:srgbClr val="002060"/>
                </a:solidFill>
                <a:latin typeface="Garamond" pitchFamily="18" charset="0"/>
              </a:rPr>
              <a:t>відношення</a:t>
            </a:r>
            <a:r>
              <a:rPr lang="ru-RU" sz="20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Garamond" pitchFamily="18" charset="0"/>
              </a:rPr>
              <a:t>валової</a:t>
            </a:r>
            <a:r>
              <a:rPr lang="ru-RU" sz="20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Garamond" pitchFamily="18" charset="0"/>
              </a:rPr>
              <a:t>продукції</a:t>
            </a:r>
            <a:r>
              <a:rPr lang="ru-RU" sz="2000" b="1" dirty="0" smtClean="0">
                <a:solidFill>
                  <a:srgbClr val="002060"/>
                </a:solidFill>
                <a:latin typeface="Garamond" pitchFamily="18" charset="0"/>
              </a:rPr>
              <a:t> до </a:t>
            </a:r>
            <a:r>
              <a:rPr lang="ru-RU" sz="2000" b="1" dirty="0" err="1" smtClean="0">
                <a:solidFill>
                  <a:srgbClr val="002060"/>
                </a:solidFill>
                <a:latin typeface="Garamond" pitchFamily="18" charset="0"/>
              </a:rPr>
              <a:t>матеріальних</a:t>
            </a:r>
            <a:r>
              <a:rPr lang="ru-RU" sz="20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Garamond" pitchFamily="18" charset="0"/>
              </a:rPr>
              <a:t>витрат</a:t>
            </a:r>
            <a:r>
              <a:rPr lang="ru-RU" sz="2000" b="1" dirty="0" smtClean="0">
                <a:solidFill>
                  <a:srgbClr val="002060"/>
                </a:solidFill>
                <a:latin typeface="Garamond" pitchFamily="18" charset="0"/>
              </a:rPr>
              <a:t>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1043</Words>
  <Application>Microsoft Office PowerPoint</Application>
  <PresentationFormat>Экран (4:3)</PresentationFormat>
  <Paragraphs>200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8" baseType="lpstr">
      <vt:lpstr>Arial</vt:lpstr>
      <vt:lpstr>Calibri</vt:lpstr>
      <vt:lpstr>Cambria Math</vt:lpstr>
      <vt:lpstr>Garamond</vt:lpstr>
      <vt:lpstr>Georgia</vt:lpstr>
      <vt:lpstr>Times New Roman</vt:lpstr>
      <vt:lpstr>Times New Roman,Bold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Валюха</cp:lastModifiedBy>
  <cp:revision>52</cp:revision>
  <cp:lastPrinted>2019-07-09T12:38:18Z</cp:lastPrinted>
  <dcterms:created xsi:type="dcterms:W3CDTF">2016-02-16T07:27:14Z</dcterms:created>
  <dcterms:modified xsi:type="dcterms:W3CDTF">2019-10-31T10:39:31Z</dcterms:modified>
</cp:coreProperties>
</file>