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9" r:id="rId2"/>
    <p:sldMasterId id="2147483721" r:id="rId3"/>
    <p:sldMasterId id="2147483733" r:id="rId4"/>
    <p:sldMasterId id="2147483745" r:id="rId5"/>
    <p:sldMasterId id="2147483758" r:id="rId6"/>
    <p:sldMasterId id="2147483770" r:id="rId7"/>
    <p:sldMasterId id="2147483783" r:id="rId8"/>
    <p:sldMasterId id="2147483795" r:id="rId9"/>
  </p:sldMasterIdLst>
  <p:sldIdLst>
    <p:sldId id="256" r:id="rId10"/>
    <p:sldId id="317" r:id="rId11"/>
    <p:sldId id="266" r:id="rId12"/>
    <p:sldId id="318" r:id="rId13"/>
    <p:sldId id="257" r:id="rId14"/>
    <p:sldId id="319" r:id="rId15"/>
    <p:sldId id="258" r:id="rId16"/>
    <p:sldId id="320" r:id="rId17"/>
    <p:sldId id="293" r:id="rId18"/>
    <p:sldId id="294" r:id="rId19"/>
    <p:sldId id="259" r:id="rId20"/>
    <p:sldId id="260" r:id="rId21"/>
    <p:sldId id="261" r:id="rId22"/>
    <p:sldId id="262" r:id="rId23"/>
    <p:sldId id="295" r:id="rId24"/>
    <p:sldId id="263" r:id="rId25"/>
    <p:sldId id="296" r:id="rId26"/>
    <p:sldId id="264" r:id="rId27"/>
    <p:sldId id="297" r:id="rId28"/>
    <p:sldId id="265" r:id="rId29"/>
    <p:sldId id="321" r:id="rId30"/>
    <p:sldId id="267" r:id="rId31"/>
    <p:sldId id="268" r:id="rId32"/>
    <p:sldId id="269" r:id="rId33"/>
    <p:sldId id="322" r:id="rId34"/>
    <p:sldId id="270" r:id="rId35"/>
    <p:sldId id="298" r:id="rId36"/>
    <p:sldId id="323" r:id="rId37"/>
    <p:sldId id="271" r:id="rId38"/>
    <p:sldId id="299" r:id="rId39"/>
    <p:sldId id="300" r:id="rId40"/>
    <p:sldId id="302" r:id="rId41"/>
    <p:sldId id="272" r:id="rId42"/>
    <p:sldId id="304" r:id="rId43"/>
    <p:sldId id="305" r:id="rId44"/>
    <p:sldId id="273" r:id="rId45"/>
    <p:sldId id="274" r:id="rId46"/>
    <p:sldId id="306" r:id="rId47"/>
    <p:sldId id="275" r:id="rId48"/>
    <p:sldId id="303" r:id="rId49"/>
    <p:sldId id="276" r:id="rId50"/>
    <p:sldId id="277" r:id="rId51"/>
    <p:sldId id="307" r:id="rId52"/>
    <p:sldId id="278" r:id="rId53"/>
    <p:sldId id="308" r:id="rId54"/>
    <p:sldId id="279" r:id="rId55"/>
    <p:sldId id="309" r:id="rId56"/>
    <p:sldId id="280" r:id="rId57"/>
    <p:sldId id="310" r:id="rId58"/>
    <p:sldId id="315" r:id="rId59"/>
    <p:sldId id="281" r:id="rId60"/>
    <p:sldId id="311" r:id="rId61"/>
    <p:sldId id="282" r:id="rId62"/>
    <p:sldId id="312" r:id="rId63"/>
    <p:sldId id="283" r:id="rId64"/>
    <p:sldId id="292" r:id="rId65"/>
    <p:sldId id="313" r:id="rId66"/>
    <p:sldId id="284" r:id="rId67"/>
    <p:sldId id="285" r:id="rId68"/>
    <p:sldId id="286" r:id="rId69"/>
    <p:sldId id="287" r:id="rId70"/>
    <p:sldId id="314" r:id="rId71"/>
    <p:sldId id="288" r:id="rId72"/>
    <p:sldId id="289" r:id="rId73"/>
    <p:sldId id="316" r:id="rId7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slide" Target="slides/slide46.xml"/><Relationship Id="rId63" Type="http://schemas.openxmlformats.org/officeDocument/2006/relationships/slide" Target="slides/slide54.xml"/><Relationship Id="rId68" Type="http://schemas.openxmlformats.org/officeDocument/2006/relationships/slide" Target="slides/slide59.xml"/><Relationship Id="rId76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slide" Target="slides/slide44.xml"/><Relationship Id="rId58" Type="http://schemas.openxmlformats.org/officeDocument/2006/relationships/slide" Target="slides/slide49.xml"/><Relationship Id="rId66" Type="http://schemas.openxmlformats.org/officeDocument/2006/relationships/slide" Target="slides/slide57.xml"/><Relationship Id="rId74" Type="http://schemas.openxmlformats.org/officeDocument/2006/relationships/slide" Target="slides/slide6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slide" Target="slides/slide48.xml"/><Relationship Id="rId61" Type="http://schemas.openxmlformats.org/officeDocument/2006/relationships/slide" Target="slides/slide52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60" Type="http://schemas.openxmlformats.org/officeDocument/2006/relationships/slide" Target="slides/slide51.xml"/><Relationship Id="rId65" Type="http://schemas.openxmlformats.org/officeDocument/2006/relationships/slide" Target="slides/slide56.xml"/><Relationship Id="rId73" Type="http://schemas.openxmlformats.org/officeDocument/2006/relationships/slide" Target="slides/slide64.xml"/><Relationship Id="rId78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slide" Target="slides/slide47.xml"/><Relationship Id="rId64" Type="http://schemas.openxmlformats.org/officeDocument/2006/relationships/slide" Target="slides/slide55.xml"/><Relationship Id="rId69" Type="http://schemas.openxmlformats.org/officeDocument/2006/relationships/slide" Target="slides/slide60.xml"/><Relationship Id="rId77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72" Type="http://schemas.openxmlformats.org/officeDocument/2006/relationships/slide" Target="slides/slide6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59" Type="http://schemas.openxmlformats.org/officeDocument/2006/relationships/slide" Target="slides/slide50.xml"/><Relationship Id="rId67" Type="http://schemas.openxmlformats.org/officeDocument/2006/relationships/slide" Target="slides/slide58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54" Type="http://schemas.openxmlformats.org/officeDocument/2006/relationships/slide" Target="slides/slide45.xml"/><Relationship Id="rId62" Type="http://schemas.openxmlformats.org/officeDocument/2006/relationships/slide" Target="slides/slide53.xml"/><Relationship Id="rId70" Type="http://schemas.openxmlformats.org/officeDocument/2006/relationships/slide" Target="slides/slide61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01 w 3934"/>
                <a:gd name="T3" fmla="*/ 1331 h 1505"/>
                <a:gd name="T4" fmla="*/ 1241 w 3934"/>
                <a:gd name="T5" fmla="*/ 1157 h 1505"/>
                <a:gd name="T6" fmla="*/ 1763 w 3934"/>
                <a:gd name="T7" fmla="*/ 977 h 1505"/>
                <a:gd name="T8" fmla="*/ 2267 w 3934"/>
                <a:gd name="T9" fmla="*/ 792 h 1505"/>
                <a:gd name="T10" fmla="*/ 2512 w 3934"/>
                <a:gd name="T11" fmla="*/ 696 h 1505"/>
                <a:gd name="T12" fmla="*/ 2746 w 3934"/>
                <a:gd name="T13" fmla="*/ 606 h 1505"/>
                <a:gd name="T14" fmla="*/ 2981 w 3934"/>
                <a:gd name="T15" fmla="*/ 510 h 1505"/>
                <a:gd name="T16" fmla="*/ 3209 w 3934"/>
                <a:gd name="T17" fmla="*/ 420 h 1505"/>
                <a:gd name="T18" fmla="*/ 3418 w 3934"/>
                <a:gd name="T19" fmla="*/ 324 h 1505"/>
                <a:gd name="T20" fmla="*/ 3628 w 3934"/>
                <a:gd name="T21" fmla="*/ 234 h 1505"/>
                <a:gd name="T22" fmla="*/ 3831 w 3934"/>
                <a:gd name="T23" fmla="*/ 138 h 1505"/>
                <a:gd name="T24" fmla="*/ 4018 w 3934"/>
                <a:gd name="T25" fmla="*/ 48 h 1505"/>
                <a:gd name="T26" fmla="*/ 4018 w 3934"/>
                <a:gd name="T27" fmla="*/ 0 h 1505"/>
                <a:gd name="T28" fmla="*/ 3824 w 3934"/>
                <a:gd name="T29" fmla="*/ 96 h 1505"/>
                <a:gd name="T30" fmla="*/ 3616 w 3934"/>
                <a:gd name="T31" fmla="*/ 192 h 1505"/>
                <a:gd name="T32" fmla="*/ 3400 w 3934"/>
                <a:gd name="T33" fmla="*/ 288 h 1505"/>
                <a:gd name="T34" fmla="*/ 3185 w 3934"/>
                <a:gd name="T35" fmla="*/ 384 h 1505"/>
                <a:gd name="T36" fmla="*/ 2951 w 3934"/>
                <a:gd name="T37" fmla="*/ 480 h 1505"/>
                <a:gd name="T38" fmla="*/ 2710 w 3934"/>
                <a:gd name="T39" fmla="*/ 576 h 1505"/>
                <a:gd name="T40" fmla="*/ 2458 w 3934"/>
                <a:gd name="T41" fmla="*/ 672 h 1505"/>
                <a:gd name="T42" fmla="*/ 2213 w 3934"/>
                <a:gd name="T43" fmla="*/ 768 h 1505"/>
                <a:gd name="T44" fmla="*/ 1949 w 3934"/>
                <a:gd name="T45" fmla="*/ 864 h 1505"/>
                <a:gd name="T46" fmla="*/ 1685 w 3934"/>
                <a:gd name="T47" fmla="*/ 960 h 1505"/>
                <a:gd name="T48" fmla="*/ 1133 w 3934"/>
                <a:gd name="T49" fmla="*/ 1145 h 1505"/>
                <a:gd name="T50" fmla="*/ 576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64 w 1728"/>
                <a:gd name="T3" fmla="*/ 527 h 689"/>
                <a:gd name="T4" fmla="*/ 984 w 1728"/>
                <a:gd name="T5" fmla="*/ 365 h 689"/>
                <a:gd name="T6" fmla="*/ 1181 w 1728"/>
                <a:gd name="T7" fmla="*/ 287 h 689"/>
                <a:gd name="T8" fmla="*/ 1385 w 1728"/>
                <a:gd name="T9" fmla="*/ 203 h 689"/>
                <a:gd name="T10" fmla="*/ 1582 w 1728"/>
                <a:gd name="T11" fmla="*/ 126 h 689"/>
                <a:gd name="T12" fmla="*/ 1763 w 1728"/>
                <a:gd name="T13" fmla="*/ 48 h 689"/>
                <a:gd name="T14" fmla="*/ 1763 w 1728"/>
                <a:gd name="T15" fmla="*/ 0 h 689"/>
                <a:gd name="T16" fmla="*/ 1559 w 1728"/>
                <a:gd name="T17" fmla="*/ 84 h 689"/>
                <a:gd name="T18" fmla="*/ 1355 w 1728"/>
                <a:gd name="T19" fmla="*/ 167 h 689"/>
                <a:gd name="T20" fmla="*/ 1139 w 1728"/>
                <a:gd name="T21" fmla="*/ 257 h 689"/>
                <a:gd name="T22" fmla="*/ 924 w 1728"/>
                <a:gd name="T23" fmla="*/ 341 h 689"/>
                <a:gd name="T24" fmla="*/ 461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680 w 5561"/>
                <a:gd name="T1" fmla="*/ 929 h 3447"/>
                <a:gd name="T2" fmla="*/ 5656 w 5561"/>
                <a:gd name="T3" fmla="*/ 773 h 3447"/>
                <a:gd name="T4" fmla="*/ 5572 w 5561"/>
                <a:gd name="T5" fmla="*/ 629 h 3447"/>
                <a:gd name="T6" fmla="*/ 5441 w 5561"/>
                <a:gd name="T7" fmla="*/ 492 h 3447"/>
                <a:gd name="T8" fmla="*/ 5260 w 5561"/>
                <a:gd name="T9" fmla="*/ 366 h 3447"/>
                <a:gd name="T10" fmla="*/ 5026 w 5561"/>
                <a:gd name="T11" fmla="*/ 252 h 3447"/>
                <a:gd name="T12" fmla="*/ 4750 w 5561"/>
                <a:gd name="T13" fmla="*/ 144 h 3447"/>
                <a:gd name="T14" fmla="*/ 4433 w 5561"/>
                <a:gd name="T15" fmla="*/ 48 h 3447"/>
                <a:gd name="T16" fmla="*/ 4084 w 5561"/>
                <a:gd name="T17" fmla="*/ 0 h 3447"/>
                <a:gd name="T18" fmla="*/ 4452 w 5561"/>
                <a:gd name="T19" fmla="*/ 90 h 3447"/>
                <a:gd name="T20" fmla="*/ 4769 w 5561"/>
                <a:gd name="T21" fmla="*/ 192 h 3447"/>
                <a:gd name="T22" fmla="*/ 5038 w 5561"/>
                <a:gd name="T23" fmla="*/ 306 h 3447"/>
                <a:gd name="T24" fmla="*/ 5260 w 5561"/>
                <a:gd name="T25" fmla="*/ 426 h 3447"/>
                <a:gd name="T26" fmla="*/ 5428 w 5561"/>
                <a:gd name="T27" fmla="*/ 557 h 3447"/>
                <a:gd name="T28" fmla="*/ 5548 w 5561"/>
                <a:gd name="T29" fmla="*/ 701 h 3447"/>
                <a:gd name="T30" fmla="*/ 5608 w 5561"/>
                <a:gd name="T31" fmla="*/ 851 h 3447"/>
                <a:gd name="T32" fmla="*/ 5608 w 5561"/>
                <a:gd name="T33" fmla="*/ 1013 h 3447"/>
                <a:gd name="T34" fmla="*/ 5560 w 5561"/>
                <a:gd name="T35" fmla="*/ 1163 h 3447"/>
                <a:gd name="T36" fmla="*/ 5460 w 5561"/>
                <a:gd name="T37" fmla="*/ 1319 h 3447"/>
                <a:gd name="T38" fmla="*/ 5314 w 5561"/>
                <a:gd name="T39" fmla="*/ 1475 h 3447"/>
                <a:gd name="T40" fmla="*/ 5125 w 5561"/>
                <a:gd name="T41" fmla="*/ 1630 h 3447"/>
                <a:gd name="T42" fmla="*/ 4894 w 5561"/>
                <a:gd name="T43" fmla="*/ 1786 h 3447"/>
                <a:gd name="T44" fmla="*/ 4624 w 5561"/>
                <a:gd name="T45" fmla="*/ 1948 h 3447"/>
                <a:gd name="T46" fmla="*/ 4306 w 5561"/>
                <a:gd name="T47" fmla="*/ 2104 h 3447"/>
                <a:gd name="T48" fmla="*/ 3959 w 5561"/>
                <a:gd name="T49" fmla="*/ 2260 h 3447"/>
                <a:gd name="T50" fmla="*/ 3575 w 5561"/>
                <a:gd name="T51" fmla="*/ 2416 h 3447"/>
                <a:gd name="T52" fmla="*/ 3152 w 5561"/>
                <a:gd name="T53" fmla="*/ 2566 h 3447"/>
                <a:gd name="T54" fmla="*/ 2699 w 5561"/>
                <a:gd name="T55" fmla="*/ 2715 h 3447"/>
                <a:gd name="T56" fmla="*/ 2213 w 5561"/>
                <a:gd name="T57" fmla="*/ 2865 h 3447"/>
                <a:gd name="T58" fmla="*/ 1697 w 5561"/>
                <a:gd name="T59" fmla="*/ 3009 h 3447"/>
                <a:gd name="T60" fmla="*/ 1161 w 5561"/>
                <a:gd name="T61" fmla="*/ 3147 h 3447"/>
                <a:gd name="T62" fmla="*/ 594 w 5561"/>
                <a:gd name="T63" fmla="*/ 3279 h 3447"/>
                <a:gd name="T64" fmla="*/ 0 w 5561"/>
                <a:gd name="T65" fmla="*/ 3447 h 3447"/>
                <a:gd name="T66" fmla="*/ 888 w 5561"/>
                <a:gd name="T67" fmla="*/ 3249 h 3447"/>
                <a:gd name="T68" fmla="*/ 1445 w 5561"/>
                <a:gd name="T69" fmla="*/ 3105 h 3447"/>
                <a:gd name="T70" fmla="*/ 1979 w 5561"/>
                <a:gd name="T71" fmla="*/ 2961 h 3447"/>
                <a:gd name="T72" fmla="*/ 2487 w 5561"/>
                <a:gd name="T73" fmla="*/ 2817 h 3447"/>
                <a:gd name="T74" fmla="*/ 2963 w 5561"/>
                <a:gd name="T75" fmla="*/ 2668 h 3447"/>
                <a:gd name="T76" fmla="*/ 3400 w 5561"/>
                <a:gd name="T77" fmla="*/ 2512 h 3447"/>
                <a:gd name="T78" fmla="*/ 3812 w 5561"/>
                <a:gd name="T79" fmla="*/ 2356 h 3447"/>
                <a:gd name="T80" fmla="*/ 4187 w 5561"/>
                <a:gd name="T81" fmla="*/ 2200 h 3447"/>
                <a:gd name="T82" fmla="*/ 4523 w 5561"/>
                <a:gd name="T83" fmla="*/ 2038 h 3447"/>
                <a:gd name="T84" fmla="*/ 4821 w 5561"/>
                <a:gd name="T85" fmla="*/ 1876 h 3447"/>
                <a:gd name="T86" fmla="*/ 5074 w 5561"/>
                <a:gd name="T87" fmla="*/ 1720 h 3447"/>
                <a:gd name="T88" fmla="*/ 5290 w 5561"/>
                <a:gd name="T89" fmla="*/ 1559 h 3447"/>
                <a:gd name="T90" fmla="*/ 5454 w 5561"/>
                <a:gd name="T91" fmla="*/ 1397 h 3447"/>
                <a:gd name="T92" fmla="*/ 5578 w 5561"/>
                <a:gd name="T93" fmla="*/ 1241 h 3447"/>
                <a:gd name="T94" fmla="*/ 5656 w 5561"/>
                <a:gd name="T95" fmla="*/ 1085 h 3447"/>
                <a:gd name="T96" fmla="*/ 5674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866 w 5740"/>
                <a:gd name="T1" fmla="*/ 0 h 2098"/>
                <a:gd name="T2" fmla="*/ 5764 w 5740"/>
                <a:gd name="T3" fmla="*/ 72 h 2098"/>
                <a:gd name="T4" fmla="*/ 5660 w 5740"/>
                <a:gd name="T5" fmla="*/ 138 h 2098"/>
                <a:gd name="T6" fmla="*/ 5542 w 5740"/>
                <a:gd name="T7" fmla="*/ 210 h 2098"/>
                <a:gd name="T8" fmla="*/ 5423 w 5740"/>
                <a:gd name="T9" fmla="*/ 276 h 2098"/>
                <a:gd name="T10" fmla="*/ 5164 w 5740"/>
                <a:gd name="T11" fmla="*/ 414 h 2098"/>
                <a:gd name="T12" fmla="*/ 4882 w 5740"/>
                <a:gd name="T13" fmla="*/ 552 h 2098"/>
                <a:gd name="T14" fmla="*/ 4576 w 5740"/>
                <a:gd name="T15" fmla="*/ 690 h 2098"/>
                <a:gd name="T16" fmla="*/ 4253 w 5740"/>
                <a:gd name="T17" fmla="*/ 827 h 2098"/>
                <a:gd name="T18" fmla="*/ 3911 w 5740"/>
                <a:gd name="T19" fmla="*/ 959 h 2098"/>
                <a:gd name="T20" fmla="*/ 3545 w 5740"/>
                <a:gd name="T21" fmla="*/ 1091 h 2098"/>
                <a:gd name="T22" fmla="*/ 3161 w 5740"/>
                <a:gd name="T23" fmla="*/ 1223 h 2098"/>
                <a:gd name="T24" fmla="*/ 2758 w 5740"/>
                <a:gd name="T25" fmla="*/ 1355 h 2098"/>
                <a:gd name="T26" fmla="*/ 2333 w 5740"/>
                <a:gd name="T27" fmla="*/ 1481 h 2098"/>
                <a:gd name="T28" fmla="*/ 1902 w 5740"/>
                <a:gd name="T29" fmla="*/ 1601 h 2098"/>
                <a:gd name="T30" fmla="*/ 1447 w 5740"/>
                <a:gd name="T31" fmla="*/ 1721 h 2098"/>
                <a:gd name="T32" fmla="*/ 978 w 5740"/>
                <a:gd name="T33" fmla="*/ 1834 h 2098"/>
                <a:gd name="T34" fmla="*/ 498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91 w 5740"/>
                <a:gd name="T41" fmla="*/ 1990 h 2098"/>
                <a:gd name="T42" fmla="*/ 972 w 5740"/>
                <a:gd name="T43" fmla="*/ 1882 h 2098"/>
                <a:gd name="T44" fmla="*/ 1433 w 5740"/>
                <a:gd name="T45" fmla="*/ 1763 h 2098"/>
                <a:gd name="T46" fmla="*/ 1884 w 5740"/>
                <a:gd name="T47" fmla="*/ 1649 h 2098"/>
                <a:gd name="T48" fmla="*/ 2315 w 5740"/>
                <a:gd name="T49" fmla="*/ 1523 h 2098"/>
                <a:gd name="T50" fmla="*/ 2738 w 5740"/>
                <a:gd name="T51" fmla="*/ 1397 h 2098"/>
                <a:gd name="T52" fmla="*/ 3137 w 5740"/>
                <a:gd name="T53" fmla="*/ 1271 h 2098"/>
                <a:gd name="T54" fmla="*/ 3521 w 5740"/>
                <a:gd name="T55" fmla="*/ 1139 h 2098"/>
                <a:gd name="T56" fmla="*/ 3887 w 5740"/>
                <a:gd name="T57" fmla="*/ 1007 h 2098"/>
                <a:gd name="T58" fmla="*/ 4229 w 5740"/>
                <a:gd name="T59" fmla="*/ 875 h 2098"/>
                <a:gd name="T60" fmla="*/ 4558 w 5740"/>
                <a:gd name="T61" fmla="*/ 737 h 2098"/>
                <a:gd name="T62" fmla="*/ 4864 w 5740"/>
                <a:gd name="T63" fmla="*/ 600 h 2098"/>
                <a:gd name="T64" fmla="*/ 5152 w 5740"/>
                <a:gd name="T65" fmla="*/ 462 h 2098"/>
                <a:gd name="T66" fmla="*/ 5411 w 5740"/>
                <a:gd name="T67" fmla="*/ 324 h 2098"/>
                <a:gd name="T68" fmla="*/ 5654 w 5740"/>
                <a:gd name="T69" fmla="*/ 186 h 2098"/>
                <a:gd name="T70" fmla="*/ 5866 w 5740"/>
                <a:gd name="T71" fmla="*/ 48 h 2098"/>
                <a:gd name="T72" fmla="*/ 5866 w 5740"/>
                <a:gd name="T73" fmla="*/ 0 h 2098"/>
                <a:gd name="T74" fmla="*/ 5866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97 w 1955"/>
                <a:gd name="T1" fmla="*/ 485 h 1265"/>
                <a:gd name="T2" fmla="*/ 1943 w 1955"/>
                <a:gd name="T3" fmla="*/ 390 h 1265"/>
                <a:gd name="T4" fmla="*/ 1807 w 1955"/>
                <a:gd name="T5" fmla="*/ 306 h 1265"/>
                <a:gd name="T6" fmla="*/ 1614 w 1955"/>
                <a:gd name="T7" fmla="*/ 228 h 1265"/>
                <a:gd name="T8" fmla="*/ 1355 w 1955"/>
                <a:gd name="T9" fmla="*/ 162 h 1265"/>
                <a:gd name="T10" fmla="*/ 1031 w 1955"/>
                <a:gd name="T11" fmla="*/ 102 h 1265"/>
                <a:gd name="T12" fmla="*/ 660 w 1955"/>
                <a:gd name="T13" fmla="*/ 54 h 1265"/>
                <a:gd name="T14" fmla="*/ 234 w 1955"/>
                <a:gd name="T15" fmla="*/ 18 h 1265"/>
                <a:gd name="T16" fmla="*/ 0 w 1955"/>
                <a:gd name="T17" fmla="*/ 12 h 1265"/>
                <a:gd name="T18" fmla="*/ 438 w 1955"/>
                <a:gd name="T19" fmla="*/ 48 h 1265"/>
                <a:gd name="T20" fmla="*/ 833 w 1955"/>
                <a:gd name="T21" fmla="*/ 90 h 1265"/>
                <a:gd name="T22" fmla="*/ 1176 w 1955"/>
                <a:gd name="T23" fmla="*/ 144 h 1265"/>
                <a:gd name="T24" fmla="*/ 1451 w 1955"/>
                <a:gd name="T25" fmla="*/ 204 h 1265"/>
                <a:gd name="T26" fmla="*/ 1673 w 1955"/>
                <a:gd name="T27" fmla="*/ 276 h 1265"/>
                <a:gd name="T28" fmla="*/ 1836 w 1955"/>
                <a:gd name="T29" fmla="*/ 360 h 1265"/>
                <a:gd name="T30" fmla="*/ 1925 w 1955"/>
                <a:gd name="T31" fmla="*/ 443 h 1265"/>
                <a:gd name="T32" fmla="*/ 1943 w 1955"/>
                <a:gd name="T33" fmla="*/ 539 h 1265"/>
                <a:gd name="T34" fmla="*/ 1896 w 1955"/>
                <a:gd name="T35" fmla="*/ 629 h 1265"/>
                <a:gd name="T36" fmla="*/ 1781 w 1955"/>
                <a:gd name="T37" fmla="*/ 719 h 1265"/>
                <a:gd name="T38" fmla="*/ 1614 w 1955"/>
                <a:gd name="T39" fmla="*/ 809 h 1265"/>
                <a:gd name="T40" fmla="*/ 1385 w 1955"/>
                <a:gd name="T41" fmla="*/ 899 h 1265"/>
                <a:gd name="T42" fmla="*/ 1109 w 1955"/>
                <a:gd name="T43" fmla="*/ 989 h 1265"/>
                <a:gd name="T44" fmla="*/ 779 w 1955"/>
                <a:gd name="T45" fmla="*/ 1073 h 1265"/>
                <a:gd name="T46" fmla="*/ 414 w 1955"/>
                <a:gd name="T47" fmla="*/ 1157 h 1265"/>
                <a:gd name="T48" fmla="*/ 0 w 1955"/>
                <a:gd name="T49" fmla="*/ 1241 h 1265"/>
                <a:gd name="T50" fmla="*/ 222 w 1955"/>
                <a:gd name="T51" fmla="*/ 1223 h 1265"/>
                <a:gd name="T52" fmla="*/ 624 w 1955"/>
                <a:gd name="T53" fmla="*/ 1139 h 1265"/>
                <a:gd name="T54" fmla="*/ 978 w 1955"/>
                <a:gd name="T55" fmla="*/ 1049 h 1265"/>
                <a:gd name="T56" fmla="*/ 1290 w 1955"/>
                <a:gd name="T57" fmla="*/ 959 h 1265"/>
                <a:gd name="T58" fmla="*/ 1548 w 1955"/>
                <a:gd name="T59" fmla="*/ 863 h 1265"/>
                <a:gd name="T60" fmla="*/ 1751 w 1955"/>
                <a:gd name="T61" fmla="*/ 767 h 1265"/>
                <a:gd name="T62" fmla="*/ 1902 w 1955"/>
                <a:gd name="T63" fmla="*/ 677 h 1265"/>
                <a:gd name="T64" fmla="*/ 1979 w 1955"/>
                <a:gd name="T65" fmla="*/ 581 h 1265"/>
                <a:gd name="T66" fmla="*/ 1997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99 w 4694"/>
                <a:gd name="T1" fmla="*/ 797 h 2901"/>
                <a:gd name="T2" fmla="*/ 4769 w 4694"/>
                <a:gd name="T3" fmla="*/ 665 h 2901"/>
                <a:gd name="T4" fmla="*/ 4691 w 4694"/>
                <a:gd name="T5" fmla="*/ 540 h 2901"/>
                <a:gd name="T6" fmla="*/ 4565 w 4694"/>
                <a:gd name="T7" fmla="*/ 426 h 2901"/>
                <a:gd name="T8" fmla="*/ 4397 w 4694"/>
                <a:gd name="T9" fmla="*/ 312 h 2901"/>
                <a:gd name="T10" fmla="*/ 4175 w 4694"/>
                <a:gd name="T11" fmla="*/ 216 h 2901"/>
                <a:gd name="T12" fmla="*/ 3917 w 4694"/>
                <a:gd name="T13" fmla="*/ 120 h 2901"/>
                <a:gd name="T14" fmla="*/ 3618 w 4694"/>
                <a:gd name="T15" fmla="*/ 36 h 2901"/>
                <a:gd name="T16" fmla="*/ 3275 w 4694"/>
                <a:gd name="T17" fmla="*/ 0 h 2901"/>
                <a:gd name="T18" fmla="*/ 3618 w 4694"/>
                <a:gd name="T19" fmla="*/ 78 h 2901"/>
                <a:gd name="T20" fmla="*/ 3917 w 4694"/>
                <a:gd name="T21" fmla="*/ 162 h 2901"/>
                <a:gd name="T22" fmla="*/ 4175 w 4694"/>
                <a:gd name="T23" fmla="*/ 258 h 2901"/>
                <a:gd name="T24" fmla="*/ 4385 w 4694"/>
                <a:gd name="T25" fmla="*/ 366 h 2901"/>
                <a:gd name="T26" fmla="*/ 4541 w 4694"/>
                <a:gd name="T27" fmla="*/ 480 h 2901"/>
                <a:gd name="T28" fmla="*/ 4655 w 4694"/>
                <a:gd name="T29" fmla="*/ 605 h 2901"/>
                <a:gd name="T30" fmla="*/ 4715 w 4694"/>
                <a:gd name="T31" fmla="*/ 737 h 2901"/>
                <a:gd name="T32" fmla="*/ 4715 w 4694"/>
                <a:gd name="T33" fmla="*/ 875 h 2901"/>
                <a:gd name="T34" fmla="*/ 4673 w 4694"/>
                <a:gd name="T35" fmla="*/ 1001 h 2901"/>
                <a:gd name="T36" fmla="*/ 4591 w 4694"/>
                <a:gd name="T37" fmla="*/ 1127 h 2901"/>
                <a:gd name="T38" fmla="*/ 4469 w 4694"/>
                <a:gd name="T39" fmla="*/ 1259 h 2901"/>
                <a:gd name="T40" fmla="*/ 4312 w 4694"/>
                <a:gd name="T41" fmla="*/ 1385 h 2901"/>
                <a:gd name="T42" fmla="*/ 4115 w 4694"/>
                <a:gd name="T43" fmla="*/ 1517 h 2901"/>
                <a:gd name="T44" fmla="*/ 3887 w 4694"/>
                <a:gd name="T45" fmla="*/ 1648 h 2901"/>
                <a:gd name="T46" fmla="*/ 3625 w 4694"/>
                <a:gd name="T47" fmla="*/ 1774 h 2901"/>
                <a:gd name="T48" fmla="*/ 3333 w 4694"/>
                <a:gd name="T49" fmla="*/ 1906 h 2901"/>
                <a:gd name="T50" fmla="*/ 3008 w 4694"/>
                <a:gd name="T51" fmla="*/ 2032 h 2901"/>
                <a:gd name="T52" fmla="*/ 2651 w 4694"/>
                <a:gd name="T53" fmla="*/ 2164 h 2901"/>
                <a:gd name="T54" fmla="*/ 2273 w 4694"/>
                <a:gd name="T55" fmla="*/ 2284 h 2901"/>
                <a:gd name="T56" fmla="*/ 1866 w 4694"/>
                <a:gd name="T57" fmla="*/ 2410 h 2901"/>
                <a:gd name="T58" fmla="*/ 1431 w 4694"/>
                <a:gd name="T59" fmla="*/ 2530 h 2901"/>
                <a:gd name="T60" fmla="*/ 498 w 4694"/>
                <a:gd name="T61" fmla="*/ 2757 h 2901"/>
                <a:gd name="T62" fmla="*/ 0 w 4694"/>
                <a:gd name="T63" fmla="*/ 2901 h 2901"/>
                <a:gd name="T64" fmla="*/ 990 w 4694"/>
                <a:gd name="T65" fmla="*/ 2674 h 2901"/>
                <a:gd name="T66" fmla="*/ 1673 w 4694"/>
                <a:gd name="T67" fmla="*/ 2494 h 2901"/>
                <a:gd name="T68" fmla="*/ 2106 w 4694"/>
                <a:gd name="T69" fmla="*/ 2374 h 2901"/>
                <a:gd name="T70" fmla="*/ 2507 w 4694"/>
                <a:gd name="T71" fmla="*/ 2248 h 2901"/>
                <a:gd name="T72" fmla="*/ 2879 w 4694"/>
                <a:gd name="T73" fmla="*/ 2116 h 2901"/>
                <a:gd name="T74" fmla="*/ 3221 w 4694"/>
                <a:gd name="T75" fmla="*/ 1984 h 2901"/>
                <a:gd name="T76" fmla="*/ 3539 w 4694"/>
                <a:gd name="T77" fmla="*/ 1858 h 2901"/>
                <a:gd name="T78" fmla="*/ 3821 w 4694"/>
                <a:gd name="T79" fmla="*/ 1720 h 2901"/>
                <a:gd name="T80" fmla="*/ 4073 w 4694"/>
                <a:gd name="T81" fmla="*/ 1589 h 2901"/>
                <a:gd name="T82" fmla="*/ 4286 w 4694"/>
                <a:gd name="T83" fmla="*/ 1457 h 2901"/>
                <a:gd name="T84" fmla="*/ 4469 w 4694"/>
                <a:gd name="T85" fmla="*/ 1325 h 2901"/>
                <a:gd name="T86" fmla="*/ 4610 w 4694"/>
                <a:gd name="T87" fmla="*/ 1193 h 2901"/>
                <a:gd name="T88" fmla="*/ 4715 w 4694"/>
                <a:gd name="T89" fmla="*/ 1061 h 2901"/>
                <a:gd name="T90" fmla="*/ 4775 w 4694"/>
                <a:gd name="T91" fmla="*/ 935 h 2901"/>
                <a:gd name="T92" fmla="*/ 479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845 w 3761"/>
                <a:gd name="T1" fmla="*/ 719 h 2356"/>
                <a:gd name="T2" fmla="*/ 3815 w 3761"/>
                <a:gd name="T3" fmla="*/ 599 h 2356"/>
                <a:gd name="T4" fmla="*/ 3737 w 3761"/>
                <a:gd name="T5" fmla="*/ 486 h 2356"/>
                <a:gd name="T6" fmla="*/ 3599 w 3761"/>
                <a:gd name="T7" fmla="*/ 378 h 2356"/>
                <a:gd name="T8" fmla="*/ 3425 w 3761"/>
                <a:gd name="T9" fmla="*/ 282 h 2356"/>
                <a:gd name="T10" fmla="*/ 3197 w 3761"/>
                <a:gd name="T11" fmla="*/ 192 h 2356"/>
                <a:gd name="T12" fmla="*/ 2927 w 3761"/>
                <a:gd name="T13" fmla="*/ 108 h 2356"/>
                <a:gd name="T14" fmla="*/ 2615 w 3761"/>
                <a:gd name="T15" fmla="*/ 36 h 2356"/>
                <a:gd name="T16" fmla="*/ 2279 w 3761"/>
                <a:gd name="T17" fmla="*/ 0 h 2356"/>
                <a:gd name="T18" fmla="*/ 2633 w 3761"/>
                <a:gd name="T19" fmla="*/ 72 h 2356"/>
                <a:gd name="T20" fmla="*/ 2939 w 3761"/>
                <a:gd name="T21" fmla="*/ 150 h 2356"/>
                <a:gd name="T22" fmla="*/ 3209 w 3761"/>
                <a:gd name="T23" fmla="*/ 234 h 2356"/>
                <a:gd name="T24" fmla="*/ 3425 w 3761"/>
                <a:gd name="T25" fmla="*/ 330 h 2356"/>
                <a:gd name="T26" fmla="*/ 3593 w 3761"/>
                <a:gd name="T27" fmla="*/ 432 h 2356"/>
                <a:gd name="T28" fmla="*/ 3707 w 3761"/>
                <a:gd name="T29" fmla="*/ 545 h 2356"/>
                <a:gd name="T30" fmla="*/ 3767 w 3761"/>
                <a:gd name="T31" fmla="*/ 665 h 2356"/>
                <a:gd name="T32" fmla="*/ 3773 w 3761"/>
                <a:gd name="T33" fmla="*/ 791 h 2356"/>
                <a:gd name="T34" fmla="*/ 3737 w 3761"/>
                <a:gd name="T35" fmla="*/ 887 h 2356"/>
                <a:gd name="T36" fmla="*/ 3675 w 3761"/>
                <a:gd name="T37" fmla="*/ 989 h 2356"/>
                <a:gd name="T38" fmla="*/ 3575 w 3761"/>
                <a:gd name="T39" fmla="*/ 1091 h 2356"/>
                <a:gd name="T40" fmla="*/ 3449 w 3761"/>
                <a:gd name="T41" fmla="*/ 1187 h 2356"/>
                <a:gd name="T42" fmla="*/ 3293 w 3761"/>
                <a:gd name="T43" fmla="*/ 1289 h 2356"/>
                <a:gd name="T44" fmla="*/ 3113 w 3761"/>
                <a:gd name="T45" fmla="*/ 1391 h 2356"/>
                <a:gd name="T46" fmla="*/ 2897 w 3761"/>
                <a:gd name="T47" fmla="*/ 1493 h 2356"/>
                <a:gd name="T48" fmla="*/ 2663 w 3761"/>
                <a:gd name="T49" fmla="*/ 1589 h 2356"/>
                <a:gd name="T50" fmla="*/ 2124 w 3761"/>
                <a:gd name="T51" fmla="*/ 1786 h 2356"/>
                <a:gd name="T52" fmla="*/ 1494 w 3761"/>
                <a:gd name="T53" fmla="*/ 1972 h 2356"/>
                <a:gd name="T54" fmla="*/ 779 w 3761"/>
                <a:gd name="T55" fmla="*/ 2158 h 2356"/>
                <a:gd name="T56" fmla="*/ 0 w 3761"/>
                <a:gd name="T57" fmla="*/ 2326 h 2356"/>
                <a:gd name="T58" fmla="*/ 408 w 3761"/>
                <a:gd name="T59" fmla="*/ 2272 h 2356"/>
                <a:gd name="T60" fmla="*/ 1170 w 3761"/>
                <a:gd name="T61" fmla="*/ 2092 h 2356"/>
                <a:gd name="T62" fmla="*/ 1854 w 3761"/>
                <a:gd name="T63" fmla="*/ 1900 h 2356"/>
                <a:gd name="T64" fmla="*/ 2448 w 3761"/>
                <a:gd name="T65" fmla="*/ 1702 h 2356"/>
                <a:gd name="T66" fmla="*/ 2710 w 3761"/>
                <a:gd name="T67" fmla="*/ 1607 h 2356"/>
                <a:gd name="T68" fmla="*/ 2945 w 3761"/>
                <a:gd name="T69" fmla="*/ 1505 h 2356"/>
                <a:gd name="T70" fmla="*/ 3161 w 3761"/>
                <a:gd name="T71" fmla="*/ 1403 h 2356"/>
                <a:gd name="T72" fmla="*/ 3352 w 3761"/>
                <a:gd name="T73" fmla="*/ 1301 h 2356"/>
                <a:gd name="T74" fmla="*/ 3509 w 3761"/>
                <a:gd name="T75" fmla="*/ 1193 h 2356"/>
                <a:gd name="T76" fmla="*/ 3637 w 3761"/>
                <a:gd name="T77" fmla="*/ 1091 h 2356"/>
                <a:gd name="T78" fmla="*/ 3737 w 3761"/>
                <a:gd name="T79" fmla="*/ 989 h 2356"/>
                <a:gd name="T80" fmla="*/ 3803 w 3761"/>
                <a:gd name="T81" fmla="*/ 887 h 2356"/>
                <a:gd name="T82" fmla="*/ 3839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87 w 2924"/>
                <a:gd name="T1" fmla="*/ 647 h 1846"/>
                <a:gd name="T2" fmla="*/ 2939 w 2924"/>
                <a:gd name="T3" fmla="*/ 528 h 1846"/>
                <a:gd name="T4" fmla="*/ 2811 w 2924"/>
                <a:gd name="T5" fmla="*/ 414 h 1846"/>
                <a:gd name="T6" fmla="*/ 2615 w 2924"/>
                <a:gd name="T7" fmla="*/ 318 h 1846"/>
                <a:gd name="T8" fmla="*/ 2351 w 2924"/>
                <a:gd name="T9" fmla="*/ 228 h 1846"/>
                <a:gd name="T10" fmla="*/ 2027 w 2924"/>
                <a:gd name="T11" fmla="*/ 150 h 1846"/>
                <a:gd name="T12" fmla="*/ 1643 w 2924"/>
                <a:gd name="T13" fmla="*/ 78 h 1846"/>
                <a:gd name="T14" fmla="*/ 1206 w 2924"/>
                <a:gd name="T15" fmla="*/ 24 h 1846"/>
                <a:gd name="T16" fmla="*/ 708 w 2924"/>
                <a:gd name="T17" fmla="*/ 0 h 1846"/>
                <a:gd name="T18" fmla="*/ 1218 w 2924"/>
                <a:gd name="T19" fmla="*/ 48 h 1846"/>
                <a:gd name="T20" fmla="*/ 1661 w 2924"/>
                <a:gd name="T21" fmla="*/ 108 h 1846"/>
                <a:gd name="T22" fmla="*/ 2051 w 2924"/>
                <a:gd name="T23" fmla="*/ 180 h 1846"/>
                <a:gd name="T24" fmla="*/ 2375 w 2924"/>
                <a:gd name="T25" fmla="*/ 264 h 1846"/>
                <a:gd name="T26" fmla="*/ 2627 w 2924"/>
                <a:gd name="T27" fmla="*/ 360 h 1846"/>
                <a:gd name="T28" fmla="*/ 2811 w 2924"/>
                <a:gd name="T29" fmla="*/ 468 h 1846"/>
                <a:gd name="T30" fmla="*/ 2909 w 2924"/>
                <a:gd name="T31" fmla="*/ 587 h 1846"/>
                <a:gd name="T32" fmla="*/ 2927 w 2924"/>
                <a:gd name="T33" fmla="*/ 713 h 1846"/>
                <a:gd name="T34" fmla="*/ 2903 w 2924"/>
                <a:gd name="T35" fmla="*/ 785 h 1846"/>
                <a:gd name="T36" fmla="*/ 2855 w 2924"/>
                <a:gd name="T37" fmla="*/ 857 h 1846"/>
                <a:gd name="T38" fmla="*/ 2681 w 2924"/>
                <a:gd name="T39" fmla="*/ 1001 h 1846"/>
                <a:gd name="T40" fmla="*/ 2417 w 2924"/>
                <a:gd name="T41" fmla="*/ 1145 h 1846"/>
                <a:gd name="T42" fmla="*/ 2075 w 2924"/>
                <a:gd name="T43" fmla="*/ 1289 h 1846"/>
                <a:gd name="T44" fmla="*/ 1661 w 2924"/>
                <a:gd name="T45" fmla="*/ 1433 h 1846"/>
                <a:gd name="T46" fmla="*/ 1170 w 2924"/>
                <a:gd name="T47" fmla="*/ 1571 h 1846"/>
                <a:gd name="T48" fmla="*/ 618 w 2924"/>
                <a:gd name="T49" fmla="*/ 1702 h 1846"/>
                <a:gd name="T50" fmla="*/ 0 w 2924"/>
                <a:gd name="T51" fmla="*/ 1828 h 1846"/>
                <a:gd name="T52" fmla="*/ 318 w 2924"/>
                <a:gd name="T53" fmla="*/ 1780 h 1846"/>
                <a:gd name="T54" fmla="*/ 918 w 2924"/>
                <a:gd name="T55" fmla="*/ 1648 h 1846"/>
                <a:gd name="T56" fmla="*/ 1445 w 2924"/>
                <a:gd name="T57" fmla="*/ 1511 h 1846"/>
                <a:gd name="T58" fmla="*/ 1913 w 2924"/>
                <a:gd name="T59" fmla="*/ 1367 h 1846"/>
                <a:gd name="T60" fmla="*/ 2303 w 2924"/>
                <a:gd name="T61" fmla="*/ 1223 h 1846"/>
                <a:gd name="T62" fmla="*/ 2615 w 2924"/>
                <a:gd name="T63" fmla="*/ 1079 h 1846"/>
                <a:gd name="T64" fmla="*/ 2837 w 2924"/>
                <a:gd name="T65" fmla="*/ 929 h 1846"/>
                <a:gd name="T66" fmla="*/ 2939 w 2924"/>
                <a:gd name="T67" fmla="*/ 815 h 1846"/>
                <a:gd name="T68" fmla="*/ 2975 w 2924"/>
                <a:gd name="T69" fmla="*/ 743 h 1846"/>
                <a:gd name="T70" fmla="*/ 2987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3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523 w 1488"/>
                <a:gd name="T7" fmla="*/ 186 h 204"/>
                <a:gd name="T8" fmla="*/ 1434 w 1488"/>
                <a:gd name="T9" fmla="*/ 204 h 204"/>
                <a:gd name="T10" fmla="*/ 143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80 w 323"/>
                  <a:gd name="T13" fmla="*/ 18 h 162"/>
                  <a:gd name="T14" fmla="*/ 246 w 323"/>
                  <a:gd name="T15" fmla="*/ 54 h 162"/>
                  <a:gd name="T16" fmla="*/ 294 w 323"/>
                  <a:gd name="T17" fmla="*/ 90 h 162"/>
                  <a:gd name="T18" fmla="*/ 324 w 323"/>
                  <a:gd name="T19" fmla="*/ 114 h 162"/>
                  <a:gd name="T20" fmla="*/ 330 w 323"/>
                  <a:gd name="T21" fmla="*/ 126 h 162"/>
                  <a:gd name="T22" fmla="*/ 330 w 323"/>
                  <a:gd name="T23" fmla="*/ 126 h 162"/>
                  <a:gd name="T24" fmla="*/ 228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94 w 1250"/>
                  <a:gd name="T1" fmla="*/ 641 h 923"/>
                  <a:gd name="T2" fmla="*/ 1194 w 1250"/>
                  <a:gd name="T3" fmla="*/ 473 h 923"/>
                  <a:gd name="T4" fmla="*/ 1164 w 1250"/>
                  <a:gd name="T5" fmla="*/ 384 h 923"/>
                  <a:gd name="T6" fmla="*/ 1140 w 1250"/>
                  <a:gd name="T7" fmla="*/ 288 h 923"/>
                  <a:gd name="T8" fmla="*/ 1074 w 1250"/>
                  <a:gd name="T9" fmla="*/ 174 h 923"/>
                  <a:gd name="T10" fmla="*/ 1002 w 1250"/>
                  <a:gd name="T11" fmla="*/ 96 h 923"/>
                  <a:gd name="T12" fmla="*/ 984 w 1250"/>
                  <a:gd name="T13" fmla="*/ 72 h 923"/>
                  <a:gd name="T14" fmla="*/ 912 w 1250"/>
                  <a:gd name="T15" fmla="*/ 18 h 923"/>
                  <a:gd name="T16" fmla="*/ 840 w 1250"/>
                  <a:gd name="T17" fmla="*/ 6 h 923"/>
                  <a:gd name="T18" fmla="*/ 726 w 1250"/>
                  <a:gd name="T19" fmla="*/ 24 h 923"/>
                  <a:gd name="T20" fmla="*/ 678 w 1250"/>
                  <a:gd name="T21" fmla="*/ 42 h 923"/>
                  <a:gd name="T22" fmla="*/ 582 w 1250"/>
                  <a:gd name="T23" fmla="*/ 120 h 923"/>
                  <a:gd name="T24" fmla="*/ 546 w 1250"/>
                  <a:gd name="T25" fmla="*/ 228 h 923"/>
                  <a:gd name="T26" fmla="*/ 523 w 1250"/>
                  <a:gd name="T27" fmla="*/ 348 h 923"/>
                  <a:gd name="T28" fmla="*/ 438 w 1250"/>
                  <a:gd name="T29" fmla="*/ 479 h 923"/>
                  <a:gd name="T30" fmla="*/ 420 w 1250"/>
                  <a:gd name="T31" fmla="*/ 539 h 923"/>
                  <a:gd name="T32" fmla="*/ 360 w 1250"/>
                  <a:gd name="T33" fmla="*/ 599 h 923"/>
                  <a:gd name="T34" fmla="*/ 312 w 1250"/>
                  <a:gd name="T35" fmla="*/ 629 h 923"/>
                  <a:gd name="T36" fmla="*/ 300 w 1250"/>
                  <a:gd name="T37" fmla="*/ 635 h 923"/>
                  <a:gd name="T38" fmla="*/ 264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7 w 1250"/>
                  <a:gd name="T47" fmla="*/ 869 h 923"/>
                  <a:gd name="T48" fmla="*/ 654 w 1250"/>
                  <a:gd name="T49" fmla="*/ 827 h 923"/>
                  <a:gd name="T50" fmla="*/ 714 w 1250"/>
                  <a:gd name="T51" fmla="*/ 725 h 923"/>
                  <a:gd name="T52" fmla="*/ 708 w 1250"/>
                  <a:gd name="T53" fmla="*/ 611 h 923"/>
                  <a:gd name="T54" fmla="*/ 797 w 1250"/>
                  <a:gd name="T55" fmla="*/ 551 h 923"/>
                  <a:gd name="T56" fmla="*/ 900 w 1250"/>
                  <a:gd name="T57" fmla="*/ 449 h 923"/>
                  <a:gd name="T58" fmla="*/ 930 w 1250"/>
                  <a:gd name="T59" fmla="*/ 414 h 923"/>
                  <a:gd name="T60" fmla="*/ 996 w 1250"/>
                  <a:gd name="T61" fmla="*/ 318 h 923"/>
                  <a:gd name="T62" fmla="*/ 1044 w 1250"/>
                  <a:gd name="T63" fmla="*/ 336 h 923"/>
                  <a:gd name="T64" fmla="*/ 1146 w 1250"/>
                  <a:gd name="T65" fmla="*/ 617 h 923"/>
                  <a:gd name="T66" fmla="*/ 1140 w 1250"/>
                  <a:gd name="T67" fmla="*/ 689 h 923"/>
                  <a:gd name="T68" fmla="*/ 1176 w 1250"/>
                  <a:gd name="T69" fmla="*/ 749 h 923"/>
                  <a:gd name="T70" fmla="*/ 1230 w 1250"/>
                  <a:gd name="T71" fmla="*/ 713 h 923"/>
                  <a:gd name="T72" fmla="*/ 1266 w 1250"/>
                  <a:gd name="T73" fmla="*/ 749 h 923"/>
                  <a:gd name="T74" fmla="*/ 1278 w 1250"/>
                  <a:gd name="T75" fmla="*/ 743 h 923"/>
                  <a:gd name="T76" fmla="*/ 708 w 1250"/>
                  <a:gd name="T77" fmla="*/ 264 h 923"/>
                  <a:gd name="T78" fmla="*/ 805 w 1250"/>
                  <a:gd name="T79" fmla="*/ 372 h 923"/>
                  <a:gd name="T80" fmla="*/ 780 w 1250"/>
                  <a:gd name="T81" fmla="*/ 443 h 923"/>
                  <a:gd name="T82" fmla="*/ 720 w 1250"/>
                  <a:gd name="T83" fmla="*/ 515 h 923"/>
                  <a:gd name="T84" fmla="*/ 672 w 1250"/>
                  <a:gd name="T85" fmla="*/ 569 h 923"/>
                  <a:gd name="T86" fmla="*/ 630 w 1250"/>
                  <a:gd name="T87" fmla="*/ 593 h 923"/>
                  <a:gd name="T88" fmla="*/ 588 w 1250"/>
                  <a:gd name="T89" fmla="*/ 617 h 923"/>
                  <a:gd name="T90" fmla="*/ 576 w 1250"/>
                  <a:gd name="T91" fmla="*/ 707 h 923"/>
                  <a:gd name="T92" fmla="*/ 360 w 1250"/>
                  <a:gd name="T93" fmla="*/ 755 h 923"/>
                  <a:gd name="T94" fmla="*/ 396 w 1250"/>
                  <a:gd name="T95" fmla="*/ 641 h 923"/>
                  <a:gd name="T96" fmla="*/ 432 w 1250"/>
                  <a:gd name="T97" fmla="*/ 647 h 923"/>
                  <a:gd name="T98" fmla="*/ 450 w 1250"/>
                  <a:gd name="T99" fmla="*/ 617 h 923"/>
                  <a:gd name="T100" fmla="*/ 582 w 1250"/>
                  <a:gd name="T101" fmla="*/ 515 h 923"/>
                  <a:gd name="T102" fmla="*/ 630 w 1250"/>
                  <a:gd name="T103" fmla="*/ 473 h 923"/>
                  <a:gd name="T104" fmla="*/ 654 w 1250"/>
                  <a:gd name="T105" fmla="*/ 396 h 923"/>
                  <a:gd name="T106" fmla="*/ 654 w 1250"/>
                  <a:gd name="T107" fmla="*/ 378 h 923"/>
                  <a:gd name="T108" fmla="*/ 678 w 1250"/>
                  <a:gd name="T109" fmla="*/ 270 h 923"/>
                  <a:gd name="T110" fmla="*/ 696 w 1250"/>
                  <a:gd name="T111" fmla="*/ 192 h 923"/>
                  <a:gd name="T112" fmla="*/ 708 w 1250"/>
                  <a:gd name="T113" fmla="*/ 264 h 923"/>
                  <a:gd name="T114" fmla="*/ 546 w 1250"/>
                  <a:gd name="T115" fmla="*/ 455 h 923"/>
                  <a:gd name="T116" fmla="*/ 648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55 w 72"/>
                  <a:gd name="T3" fmla="*/ 24 h 54"/>
                  <a:gd name="T4" fmla="*/ 67 w 72"/>
                  <a:gd name="T5" fmla="*/ 12 h 54"/>
                  <a:gd name="T6" fmla="*/ 73 w 72"/>
                  <a:gd name="T7" fmla="*/ 6 h 54"/>
                  <a:gd name="T8" fmla="*/ 79 w 72"/>
                  <a:gd name="T9" fmla="*/ 0 h 54"/>
                  <a:gd name="T10" fmla="*/ 49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94 w 287"/>
                  <a:gd name="T1" fmla="*/ 0 h 84"/>
                  <a:gd name="T2" fmla="*/ 0 w 287"/>
                  <a:gd name="T3" fmla="*/ 84 h 84"/>
                  <a:gd name="T4" fmla="*/ 175 w 287"/>
                  <a:gd name="T5" fmla="*/ 36 h 84"/>
                  <a:gd name="T6" fmla="*/ 114 w 287"/>
                  <a:gd name="T7" fmla="*/ 60 h 84"/>
                  <a:gd name="T8" fmla="*/ 283 w 287"/>
                  <a:gd name="T9" fmla="*/ 18 h 84"/>
                  <a:gd name="T10" fmla="*/ 294 w 287"/>
                  <a:gd name="T11" fmla="*/ 0 h 84"/>
                  <a:gd name="T12" fmla="*/ 294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973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2973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491246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149965"/>
      </p:ext>
    </p:extLst>
  </p:cSld>
  <p:clrMapOvr>
    <a:masterClrMapping/>
  </p:clrMapOvr>
  <p:transition>
    <p:split orient="vert" dir="in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00904-99CE-4EBD-BBA9-CD5139571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175421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AD289-A958-4F92-BCDB-400FB34E10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144224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1C38A-3AF5-4D45-A08C-EFBDC7B9CC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65823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750452"/>
      </p:ext>
    </p:extLst>
  </p:cSld>
  <p:clrMapOvr>
    <a:masterClrMapping/>
  </p:clrMapOvr>
  <p:transition>
    <p:split orient="vert"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158750"/>
            <a:ext cx="8229600" cy="597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587015"/>
      </p:ext>
    </p:extLst>
  </p:cSld>
  <p:clrMapOvr>
    <a:masterClrMapping/>
  </p:clrMapOvr>
  <p:transition>
    <p:split orient="vert"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63" y="4267200"/>
            <a:ext cx="913923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66 w 5740"/>
                <a:gd name="T1" fmla="*/ 5 h 4316"/>
                <a:gd name="T2" fmla="*/ 0 w 5740"/>
                <a:gd name="T3" fmla="*/ 5 h 4316"/>
                <a:gd name="T4" fmla="*/ 0 w 5740"/>
                <a:gd name="T5" fmla="*/ 0 h 4316"/>
                <a:gd name="T6" fmla="*/ 5866 w 5740"/>
                <a:gd name="T7" fmla="*/ 0 h 4316"/>
                <a:gd name="T8" fmla="*/ 5866 w 5740"/>
                <a:gd name="T9" fmla="*/ 5 h 4316"/>
                <a:gd name="T10" fmla="*/ 5866 w 5740"/>
                <a:gd name="T11" fmla="*/ 5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1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36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494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37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06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299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0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83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2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85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1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6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6 w 382"/>
                  <a:gd name="T19" fmla="*/ 96 h 96"/>
                  <a:gd name="T20" fmla="*/ 270 w 382"/>
                  <a:gd name="T21" fmla="*/ 90 h 96"/>
                  <a:gd name="T22" fmla="*/ 318 w 382"/>
                  <a:gd name="T23" fmla="*/ 84 h 96"/>
                  <a:gd name="T24" fmla="*/ 359 w 382"/>
                  <a:gd name="T25" fmla="*/ 66 h 96"/>
                  <a:gd name="T26" fmla="*/ 389 w 382"/>
                  <a:gd name="T27" fmla="*/ 42 h 96"/>
                  <a:gd name="T28" fmla="*/ 383 w 382"/>
                  <a:gd name="T29" fmla="*/ 42 h 96"/>
                  <a:gd name="T30" fmla="*/ 353 w 382"/>
                  <a:gd name="T31" fmla="*/ 66 h 96"/>
                  <a:gd name="T32" fmla="*/ 312 w 382"/>
                  <a:gd name="T33" fmla="*/ 78 h 96"/>
                  <a:gd name="T34" fmla="*/ 270 w 382"/>
                  <a:gd name="T35" fmla="*/ 90 h 96"/>
                  <a:gd name="T36" fmla="*/ 216 w 382"/>
                  <a:gd name="T37" fmla="*/ 96 h 96"/>
                  <a:gd name="T38" fmla="*/ 216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6 w 185"/>
                  <a:gd name="T5" fmla="*/ 36 h 210"/>
                  <a:gd name="T6" fmla="*/ 162 w 185"/>
                  <a:gd name="T7" fmla="*/ 72 h 210"/>
                  <a:gd name="T8" fmla="*/ 168 w 185"/>
                  <a:gd name="T9" fmla="*/ 90 h 210"/>
                  <a:gd name="T10" fmla="*/ 174 w 185"/>
                  <a:gd name="T11" fmla="*/ 114 h 210"/>
                  <a:gd name="T12" fmla="*/ 168 w 185"/>
                  <a:gd name="T13" fmla="*/ 138 h 210"/>
                  <a:gd name="T14" fmla="*/ 156 w 185"/>
                  <a:gd name="T15" fmla="*/ 162 h 210"/>
                  <a:gd name="T16" fmla="*/ 126 w 185"/>
                  <a:gd name="T17" fmla="*/ 180 h 210"/>
                  <a:gd name="T18" fmla="*/ 90 w 185"/>
                  <a:gd name="T19" fmla="*/ 198 h 210"/>
                  <a:gd name="T20" fmla="*/ 103 w 185"/>
                  <a:gd name="T21" fmla="*/ 210 h 210"/>
                  <a:gd name="T22" fmla="*/ 138 w 185"/>
                  <a:gd name="T23" fmla="*/ 192 h 210"/>
                  <a:gd name="T24" fmla="*/ 168 w 185"/>
                  <a:gd name="T25" fmla="*/ 168 h 210"/>
                  <a:gd name="T26" fmla="*/ 186 w 185"/>
                  <a:gd name="T27" fmla="*/ 144 h 210"/>
                  <a:gd name="T28" fmla="*/ 192 w 185"/>
                  <a:gd name="T29" fmla="*/ 114 h 210"/>
                  <a:gd name="T30" fmla="*/ 186 w 185"/>
                  <a:gd name="T31" fmla="*/ 90 h 210"/>
                  <a:gd name="T32" fmla="*/ 180 w 185"/>
                  <a:gd name="T33" fmla="*/ 66 h 210"/>
                  <a:gd name="T34" fmla="*/ 162 w 185"/>
                  <a:gd name="T35" fmla="*/ 48 h 210"/>
                  <a:gd name="T36" fmla="*/ 138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BB723-3F5B-4353-A5E6-ED2B071646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05405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36BEF-F54C-46B4-9652-E4315E675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70958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E2D9-2940-4D41-AA57-0CB96FA2B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070166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67B47-DD1C-46C9-B099-26E793311E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258493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E5115-4F9A-4264-A7F3-00883DD62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972096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5833-B464-4F58-853E-BECF40EA05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039814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F232-FDED-49D7-8690-48BB70C64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802107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286349"/>
      </p:ext>
    </p:extLst>
  </p:cSld>
  <p:clrMapOvr>
    <a:masterClrMapping/>
  </p:clrMapOvr>
  <p:transition>
    <p:split orient="vert"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5B952-FFCC-4666-A7C0-C00ABB11C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812866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A7189-A3C5-48A1-B02D-2C39E9A9C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70390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8F586-75FE-4C0A-B531-503360EB7A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033357"/>
      </p:ext>
    </p:extLst>
  </p:cSld>
  <p:clrMapOvr>
    <a:masterClrMapping/>
  </p:clrMapOvr>
  <p:transition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5A665-2872-4717-9830-427E71053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209055"/>
      </p:ext>
    </p:extLst>
  </p:cSld>
  <p:clrMapOvr>
    <a:masterClrMapping/>
  </p:clrMapOvr>
  <p:transition>
    <p:wipe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8 w 1722"/>
                <a:gd name="T1" fmla="*/ 59 h 66"/>
                <a:gd name="T2" fmla="*/ 1708 w 1722"/>
                <a:gd name="T3" fmla="*/ 53 h 66"/>
                <a:gd name="T4" fmla="*/ 0 w 1722"/>
                <a:gd name="T5" fmla="*/ 0 h 66"/>
                <a:gd name="T6" fmla="*/ 0 w 1722"/>
                <a:gd name="T7" fmla="*/ 41 h 66"/>
                <a:gd name="T8" fmla="*/ 1708 w 1722"/>
                <a:gd name="T9" fmla="*/ 59 h 66"/>
                <a:gd name="T10" fmla="*/ 1708 w 1722"/>
                <a:gd name="T11" fmla="*/ 59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8 w 975"/>
                <a:gd name="T1" fmla="*/ 48 h 101"/>
                <a:gd name="T2" fmla="*/ 968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8 w 975"/>
                <a:gd name="T9" fmla="*/ 48 h 101"/>
                <a:gd name="T10" fmla="*/ 968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2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27 w 2141"/>
                <a:gd name="T7" fmla="*/ 0 h 198"/>
                <a:gd name="T8" fmla="*/ 212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1 w 2517"/>
                <a:gd name="T1" fmla="*/ 276 h 276"/>
                <a:gd name="T2" fmla="*/ 2496 w 2517"/>
                <a:gd name="T3" fmla="*/ 204 h 276"/>
                <a:gd name="T4" fmla="*/ 2239 w 2517"/>
                <a:gd name="T5" fmla="*/ 0 h 276"/>
                <a:gd name="T6" fmla="*/ 0 w 2517"/>
                <a:gd name="T7" fmla="*/ 276 h 276"/>
                <a:gd name="T8" fmla="*/ 2161 w 2517"/>
                <a:gd name="T9" fmla="*/ 276 h 276"/>
                <a:gd name="T10" fmla="*/ 2161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2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2 w 729"/>
                <a:gd name="T7" fmla="*/ 240 h 240"/>
                <a:gd name="T8" fmla="*/ 722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2 w 729"/>
                <a:gd name="T1" fmla="*/ 318 h 318"/>
                <a:gd name="T2" fmla="*/ 722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2 w 729"/>
                <a:gd name="T9" fmla="*/ 318 h 318"/>
                <a:gd name="T10" fmla="*/ 722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5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738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5738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0D86D-2422-4B0A-89C2-791F73921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64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5E95B-A983-4827-AB5C-2A2BBB2A80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8592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16646-8A89-4D60-9A9D-0F2769771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824046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100C4-8440-4207-B79A-F41E8BEFC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71178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66D8-3CE3-4675-85FB-CE1CEA5B6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95525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CC436-A43C-43DF-A5D2-3A712DC5C6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1384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089797"/>
      </p:ext>
    </p:extLst>
  </p:cSld>
  <p:clrMapOvr>
    <a:masterClrMapping/>
  </p:clrMapOvr>
  <p:transition>
    <p:split orient="vert"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B3D8F-01D9-435F-A47F-8E840A706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648899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9388-366F-4EDC-9738-C2277A7DA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620480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245C-B257-46AA-87A8-D86CAD2C5F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3621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B6151-73D3-4857-8850-198E9AFE0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50198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5723B-8169-43B8-8658-215C21C4C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7364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2013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42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6042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2B013-59C0-481A-B005-EBADFCD4C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69963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163FA-BB19-490D-8CCC-5865C22859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171520"/>
      </p:ext>
    </p:extLst>
  </p:cSld>
  <p:clrMapOvr>
    <a:masterClrMapping/>
  </p:clrMapOvr>
  <p:transition>
    <p:push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FFDBC-0655-47A4-A93C-63B9B5449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763105"/>
      </p:ext>
    </p:extLst>
  </p:cSld>
  <p:clrMapOvr>
    <a:masterClrMapping/>
  </p:clrMapOvr>
  <p:transition>
    <p:push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6B431-8075-42D6-97D8-31DA75A54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12097"/>
      </p:ext>
    </p:extLst>
  </p:cSld>
  <p:clrMapOvr>
    <a:masterClrMapping/>
  </p:clrMapOvr>
  <p:transition>
    <p:push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84F26-8B7D-45DF-85B3-403F648DE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452092"/>
      </p:ext>
    </p:extLst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239701"/>
      </p:ext>
    </p:extLst>
  </p:cSld>
  <p:clrMapOvr>
    <a:masterClrMapping/>
  </p:clrMapOvr>
  <p:transition>
    <p:split orient="vert" dir="in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47112-CB82-4379-B013-BC07A4F77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802932"/>
      </p:ext>
    </p:extLst>
  </p:cSld>
  <p:clrMapOvr>
    <a:masterClrMapping/>
  </p:clrMapOvr>
  <p:transition>
    <p:push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0C8C5-9173-46A4-AD67-63C9CBEB3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732643"/>
      </p:ext>
    </p:extLst>
  </p:cSld>
  <p:clrMapOvr>
    <a:masterClrMapping/>
  </p:clrMapOvr>
  <p:transition>
    <p:push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9B314-D319-4926-9A5B-B2B58CC2BD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290253"/>
      </p:ext>
    </p:extLst>
  </p:cSld>
  <p:clrMapOvr>
    <a:masterClrMapping/>
  </p:clrMapOvr>
  <p:transition>
    <p:push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86307-82C6-4BB5-BB68-CDEB41E3F4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250363"/>
      </p:ext>
    </p:extLst>
  </p:cSld>
  <p:clrMapOvr>
    <a:masterClrMapping/>
  </p:clrMapOvr>
  <p:transition>
    <p:push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39054-E33A-4325-883D-44CD54380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866509"/>
      </p:ext>
    </p:extLst>
  </p:cSld>
  <p:clrMapOvr>
    <a:masterClrMapping/>
  </p:clrMapOvr>
  <p:transition>
    <p:push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F2F54-3715-4D84-B17B-F8F7A4277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174249"/>
      </p:ext>
    </p:extLst>
  </p:cSld>
  <p:clrMapOvr>
    <a:masterClrMapping/>
  </p:clrMapOvr>
  <p:transition>
    <p:push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1064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26BAE-1314-4696-A14D-ABCBE71F3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948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E01E8-80A1-4B21-B702-34116A4A8A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0267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DEB2D-9A1F-495E-8C5C-1E26B9065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116676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3213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9788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521B3-CF98-4138-B8BE-A63DA7A90E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619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410104"/>
      </p:ext>
    </p:extLst>
  </p:cSld>
  <p:clrMapOvr>
    <a:masterClrMapping/>
  </p:clrMapOvr>
  <p:transition>
    <p:split orient="vert" dir="in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6FAFF-B6D5-4E0D-AB97-1945A6966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48194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B81AB-7066-4CE3-ACA5-A0CAC616C3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588336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1E365-6BFD-45AA-BB56-ED2161B69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186489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1778-DA7E-488F-B90C-7C55FB82E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541337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E7FC2-A18A-43DD-AF87-ADED8DC09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385550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43847-E4AB-4B34-9D40-4CF9384C2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901086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8775" y="228600"/>
            <a:ext cx="2135188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3213" y="228600"/>
            <a:ext cx="6253162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08401-D98B-4F71-881F-C91719054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17043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03213" y="228600"/>
            <a:ext cx="8540750" cy="5870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D738-22B3-455A-B78C-97493AE377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285187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595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12596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C8EC3-8ABC-4353-BB84-16A04DB6A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63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02AA1-26F9-4814-BEB3-59DA605F6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185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890179"/>
      </p:ext>
    </p:extLst>
  </p:cSld>
  <p:clrMapOvr>
    <a:masterClrMapping/>
  </p:clrMapOvr>
  <p:transition>
    <p:split orient="vert" dir="in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C2A0-A3B7-43E0-8953-1CB259BDB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30386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05CE5-23E5-466B-AE13-23D3DF2A21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683211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91524-F131-47D2-A371-547BCC4F1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185336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BEAAB-BF50-432A-8C2B-A7EE77A25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973946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A1DE8-D9C3-402A-A061-988F01194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540377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39AF-37C5-4952-AB55-6ADA14FBD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404681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F7653-F6A4-450F-9C46-BA549D622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478606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5DD77-C3A9-40CB-9334-3B8FCECB8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499082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99E4F-A4E2-4F54-8B17-EB6DF0236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623322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4389 w 6027"/>
                <a:gd name="T1" fmla="*/ 32 h 2296"/>
                <a:gd name="T2" fmla="*/ 0 w 6027"/>
                <a:gd name="T3" fmla="*/ 32 h 2296"/>
                <a:gd name="T4" fmla="*/ 0 w 6027"/>
                <a:gd name="T5" fmla="*/ 0 h 2296"/>
                <a:gd name="T6" fmla="*/ 4389 w 6027"/>
                <a:gd name="T7" fmla="*/ 0 h 2296"/>
                <a:gd name="T8" fmla="*/ 4389 w 6027"/>
                <a:gd name="T9" fmla="*/ 32 h 2296"/>
                <a:gd name="T10" fmla="*/ 4389 w 6027"/>
                <a:gd name="T11" fmla="*/ 32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39 h 353"/>
                  <a:gd name="T4" fmla="*/ 24 w 186"/>
                  <a:gd name="T5" fmla="*/ 67 h 353"/>
                  <a:gd name="T6" fmla="*/ 18 w 186"/>
                  <a:gd name="T7" fmla="*/ 145 h 353"/>
                  <a:gd name="T8" fmla="*/ 42 w 186"/>
                  <a:gd name="T9" fmla="*/ 251 h 353"/>
                  <a:gd name="T10" fmla="*/ 48 w 186"/>
                  <a:gd name="T11" fmla="*/ 356 h 353"/>
                  <a:gd name="T12" fmla="*/ 0 w 186"/>
                  <a:gd name="T13" fmla="*/ 777 h 353"/>
                  <a:gd name="T14" fmla="*/ 54 w 186"/>
                  <a:gd name="T15" fmla="*/ 514 h 353"/>
                  <a:gd name="T16" fmla="*/ 84 w 186"/>
                  <a:gd name="T17" fmla="*/ 474 h 353"/>
                  <a:gd name="T18" fmla="*/ 126 w 186"/>
                  <a:gd name="T19" fmla="*/ 278 h 353"/>
                  <a:gd name="T20" fmla="*/ 144 w 186"/>
                  <a:gd name="T21" fmla="*/ 263 h 353"/>
                  <a:gd name="T22" fmla="*/ 144 w 186"/>
                  <a:gd name="T23" fmla="*/ 198 h 353"/>
                  <a:gd name="T24" fmla="*/ 186 w 186"/>
                  <a:gd name="T25" fmla="*/ 145 h 353"/>
                  <a:gd name="T26" fmla="*/ 162 w 186"/>
                  <a:gd name="T27" fmla="*/ 131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3 h 66"/>
                  <a:gd name="T8" fmla="*/ 6 w 155"/>
                  <a:gd name="T9" fmla="*/ 39 h 66"/>
                  <a:gd name="T10" fmla="*/ 0 w 155"/>
                  <a:gd name="T11" fmla="*/ 54 h 66"/>
                  <a:gd name="T12" fmla="*/ 78 w 155"/>
                  <a:gd name="T13" fmla="*/ 132 h 66"/>
                  <a:gd name="T14" fmla="*/ 96 w 155"/>
                  <a:gd name="T15" fmla="*/ 93 h 66"/>
                  <a:gd name="T16" fmla="*/ 155 w 155"/>
                  <a:gd name="T17" fmla="*/ 147 h 66"/>
                  <a:gd name="T18" fmla="*/ 126 w 155"/>
                  <a:gd name="T19" fmla="*/ 5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83 h 72"/>
                  <a:gd name="T2" fmla="*/ 0 w 42"/>
                  <a:gd name="T3" fmla="*/ 42 h 72"/>
                  <a:gd name="T4" fmla="*/ 12 w 42"/>
                  <a:gd name="T5" fmla="*/ 14 h 72"/>
                  <a:gd name="T6" fmla="*/ 0 w 42"/>
                  <a:gd name="T7" fmla="*/ 14 h 72"/>
                  <a:gd name="T8" fmla="*/ 12 w 42"/>
                  <a:gd name="T9" fmla="*/ 14 h 72"/>
                  <a:gd name="T10" fmla="*/ 24 w 42"/>
                  <a:gd name="T11" fmla="*/ 14 h 72"/>
                  <a:gd name="T12" fmla="*/ 36 w 42"/>
                  <a:gd name="T13" fmla="*/ 14 h 72"/>
                  <a:gd name="T14" fmla="*/ 42 w 42"/>
                  <a:gd name="T15" fmla="*/ 0 h 72"/>
                  <a:gd name="T16" fmla="*/ 30 w 42"/>
                  <a:gd name="T17" fmla="*/ 42 h 72"/>
                  <a:gd name="T18" fmla="*/ 42 w 42"/>
                  <a:gd name="T19" fmla="*/ 111 h 72"/>
                  <a:gd name="T20" fmla="*/ 12 w 42"/>
                  <a:gd name="T21" fmla="*/ 163 h 72"/>
                  <a:gd name="T22" fmla="*/ 6 w 42"/>
                  <a:gd name="T23" fmla="*/ 83 h 72"/>
                  <a:gd name="T24" fmla="*/ 6 w 42"/>
                  <a:gd name="T25" fmla="*/ 83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7 h 287"/>
                <a:gd name="T4" fmla="*/ 66 w 365"/>
                <a:gd name="T5" fmla="*/ 122 h 287"/>
                <a:gd name="T6" fmla="*/ 143 w 365"/>
                <a:gd name="T7" fmla="*/ 201 h 287"/>
                <a:gd name="T8" fmla="*/ 191 w 365"/>
                <a:gd name="T9" fmla="*/ 183 h 287"/>
                <a:gd name="T10" fmla="*/ 341 w 365"/>
                <a:gd name="T11" fmla="*/ 315 h 287"/>
                <a:gd name="T12" fmla="*/ 305 w 365"/>
                <a:gd name="T13" fmla="*/ 192 h 287"/>
                <a:gd name="T14" fmla="*/ 365 w 365"/>
                <a:gd name="T15" fmla="*/ 146 h 287"/>
                <a:gd name="T16" fmla="*/ 359 w 365"/>
                <a:gd name="T17" fmla="*/ 140 h 287"/>
                <a:gd name="T18" fmla="*/ 335 w 365"/>
                <a:gd name="T19" fmla="*/ 128 h 287"/>
                <a:gd name="T20" fmla="*/ 299 w 365"/>
                <a:gd name="T21" fmla="*/ 97 h 287"/>
                <a:gd name="T22" fmla="*/ 257 w 365"/>
                <a:gd name="T23" fmla="*/ 79 h 287"/>
                <a:gd name="T24" fmla="*/ 215 w 365"/>
                <a:gd name="T25" fmla="*/ 61 h 287"/>
                <a:gd name="T26" fmla="*/ 173 w 365"/>
                <a:gd name="T27" fmla="*/ 43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7 h 60"/>
                <a:gd name="T16" fmla="*/ 65 w 71"/>
                <a:gd name="T17" fmla="*/ 49 h 60"/>
                <a:gd name="T18" fmla="*/ 71 w 71"/>
                <a:gd name="T19" fmla="*/ 61 h 60"/>
                <a:gd name="T20" fmla="*/ 71 w 71"/>
                <a:gd name="T21" fmla="*/ 67 h 60"/>
                <a:gd name="T22" fmla="*/ 59 w 71"/>
                <a:gd name="T23" fmla="*/ 61 h 60"/>
                <a:gd name="T24" fmla="*/ 47 w 71"/>
                <a:gd name="T25" fmla="*/ 49 h 60"/>
                <a:gd name="T26" fmla="*/ 23 w 71"/>
                <a:gd name="T27" fmla="*/ 37 h 60"/>
                <a:gd name="T28" fmla="*/ 23 w 71"/>
                <a:gd name="T29" fmla="*/ 43 h 60"/>
                <a:gd name="T30" fmla="*/ 18 w 71"/>
                <a:gd name="T31" fmla="*/ 49 h 60"/>
                <a:gd name="T32" fmla="*/ 12 w 71"/>
                <a:gd name="T33" fmla="*/ 55 h 60"/>
                <a:gd name="T34" fmla="*/ 6 w 71"/>
                <a:gd name="T35" fmla="*/ 55 h 60"/>
                <a:gd name="T36" fmla="*/ 6 w 71"/>
                <a:gd name="T37" fmla="*/ 55 h 60"/>
                <a:gd name="T38" fmla="*/ 6 w 71"/>
                <a:gd name="T39" fmla="*/ 43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61 h 162"/>
                <a:gd name="T10" fmla="*/ 96 w 161"/>
                <a:gd name="T11" fmla="*/ 67 h 162"/>
                <a:gd name="T12" fmla="*/ 102 w 161"/>
                <a:gd name="T13" fmla="*/ 79 h 162"/>
                <a:gd name="T14" fmla="*/ 108 w 161"/>
                <a:gd name="T15" fmla="*/ 91 h 162"/>
                <a:gd name="T16" fmla="*/ 120 w 161"/>
                <a:gd name="T17" fmla="*/ 103 h 162"/>
                <a:gd name="T18" fmla="*/ 143 w 161"/>
                <a:gd name="T19" fmla="*/ 121 h 162"/>
                <a:gd name="T20" fmla="*/ 155 w 161"/>
                <a:gd name="T21" fmla="*/ 152 h 162"/>
                <a:gd name="T22" fmla="*/ 161 w 161"/>
                <a:gd name="T23" fmla="*/ 170 h 162"/>
                <a:gd name="T24" fmla="*/ 161 w 161"/>
                <a:gd name="T25" fmla="*/ 176 h 162"/>
                <a:gd name="T26" fmla="*/ 96 w 161"/>
                <a:gd name="T27" fmla="*/ 109 h 162"/>
                <a:gd name="T28" fmla="*/ 30 w 161"/>
                <a:gd name="T29" fmla="*/ 61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7 h 60"/>
                <a:gd name="T4" fmla="*/ 41 w 59"/>
                <a:gd name="T5" fmla="*/ 43 h 60"/>
                <a:gd name="T6" fmla="*/ 47 w 59"/>
                <a:gd name="T7" fmla="*/ 49 h 60"/>
                <a:gd name="T8" fmla="*/ 53 w 59"/>
                <a:gd name="T9" fmla="*/ 61 h 60"/>
                <a:gd name="T10" fmla="*/ 53 w 59"/>
                <a:gd name="T11" fmla="*/ 67 h 60"/>
                <a:gd name="T12" fmla="*/ 47 w 59"/>
                <a:gd name="T13" fmla="*/ 61 h 60"/>
                <a:gd name="T14" fmla="*/ 35 w 59"/>
                <a:gd name="T15" fmla="*/ 55 h 60"/>
                <a:gd name="T16" fmla="*/ 23 w 59"/>
                <a:gd name="T17" fmla="*/ 43 h 60"/>
                <a:gd name="T18" fmla="*/ 17 w 59"/>
                <a:gd name="T19" fmla="*/ 37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3 h 204"/>
                <a:gd name="T2" fmla="*/ 245 w 245"/>
                <a:gd name="T3" fmla="*/ 49 h 204"/>
                <a:gd name="T4" fmla="*/ 209 w 245"/>
                <a:gd name="T5" fmla="*/ 91 h 204"/>
                <a:gd name="T6" fmla="*/ 143 w 245"/>
                <a:gd name="T7" fmla="*/ 146 h 204"/>
                <a:gd name="T8" fmla="*/ 167 w 245"/>
                <a:gd name="T9" fmla="*/ 170 h 204"/>
                <a:gd name="T10" fmla="*/ 179 w 245"/>
                <a:gd name="T11" fmla="*/ 225 h 204"/>
                <a:gd name="T12" fmla="*/ 77 w 245"/>
                <a:gd name="T13" fmla="*/ 146 h 204"/>
                <a:gd name="T14" fmla="*/ 47 w 245"/>
                <a:gd name="T15" fmla="*/ 91 h 204"/>
                <a:gd name="T16" fmla="*/ 89 w 245"/>
                <a:gd name="T17" fmla="*/ 73 h 204"/>
                <a:gd name="T18" fmla="*/ 59 w 245"/>
                <a:gd name="T19" fmla="*/ 43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3 h 204"/>
                <a:gd name="T50" fmla="*/ 233 w 245"/>
                <a:gd name="T51" fmla="*/ 43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235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14235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396E6-7179-4939-9632-FF0F730033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3283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553733"/>
      </p:ext>
    </p:extLst>
  </p:cSld>
  <p:clrMapOvr>
    <a:masterClrMapping/>
  </p:clrMapOvr>
  <p:transition>
    <p:split orient="vert" dir="in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C2081-376D-4C83-81D2-0C542B8DA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847070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41C95-E389-48B9-9667-BFF192297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525288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364A9-5D04-41A2-8E51-48215C975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463883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8182A-F7F3-4C6F-9465-4F9123E2D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948561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C3049-BE91-451B-A69B-BD3306B4D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403037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50D1C-1AC3-4112-A42C-14EE6EBF5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273510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DE07C-219B-4A04-B6F5-FD8A03023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151405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275F9-0FAB-4B7B-B5AA-27C5590A6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884728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66C4B-0248-4EDF-8B13-20AC35F62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331187"/>
      </p:ext>
    </p:extLst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20DB2-6D1B-4057-A602-0C0E9AF556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29567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54491"/>
      </p:ext>
    </p:extLst>
  </p:cSld>
  <p:clrMapOvr>
    <a:masterClrMapping/>
  </p:clrMapOvr>
  <p:transition>
    <p:split orient="vert" dir="in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226AA-BC83-4F92-8385-FED2296CA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782131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61463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>
                <a:latin typeface="Arial" charset="0"/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ru-RU"/>
            </a:p>
          </p:txBody>
        </p:sp>
      </p:grpSp>
      <p:sp>
        <p:nvSpPr>
          <p:cNvPr id="150585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150586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3DFB2-5598-424E-9EE2-F358DA1ED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61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CFBC-A15A-4219-AB68-88EEE0DA80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570485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2BD3B-9243-4A4A-83AF-37035C583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032189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5113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3838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4A6FE-FA20-4857-860A-6C0B618C49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517645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AC3E8-9103-4A79-B78C-CD1E84FFE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046197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53D0E-1E0C-4632-BE8E-9D4B7B8BF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467765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A1241-428C-4C48-A14B-DE9727B9D8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631152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F0586-7DCF-430E-AA8E-DF261F63EC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383474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E5B6D-2B34-41A4-B6ED-21B69EAED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69776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008389"/>
      </p:ext>
    </p:extLst>
  </p:cSld>
  <p:clrMapOvr>
    <a:masterClrMapping/>
  </p:clrMapOvr>
  <p:transition>
    <p:split orient="vert" dir="in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5B2AF-D3AA-4356-BAB2-A29298C9EF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913833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0663" y="227013"/>
            <a:ext cx="5454650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4B04E-EEA4-4C7D-9FF6-B0AB46E04B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916968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4AEBD-B291-40D7-90C1-5CB1B81F6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29232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D10F-46B0-435B-A0B0-4D0CF051E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970144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DF168-6230-4893-ADA8-53C0E946B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523558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9EE45-D4E8-4BB7-9F4D-FDE4CC090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47700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F3525-844B-4A10-B4E2-3C48EC9D9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929334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B9CEF-A971-4A49-A0A9-8281FE9DB4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101654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FE252-0EFC-4F67-9D06-8F009185A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9248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F4BD0-FBD9-4B33-A606-7A6F12607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44316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5.wmf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82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image" Target="../media/image6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01 w 3934"/>
                <a:gd name="T3" fmla="*/ 1331 h 1505"/>
                <a:gd name="T4" fmla="*/ 1241 w 3934"/>
                <a:gd name="T5" fmla="*/ 1157 h 1505"/>
                <a:gd name="T6" fmla="*/ 1763 w 3934"/>
                <a:gd name="T7" fmla="*/ 977 h 1505"/>
                <a:gd name="T8" fmla="*/ 2267 w 3934"/>
                <a:gd name="T9" fmla="*/ 792 h 1505"/>
                <a:gd name="T10" fmla="*/ 2512 w 3934"/>
                <a:gd name="T11" fmla="*/ 696 h 1505"/>
                <a:gd name="T12" fmla="*/ 2746 w 3934"/>
                <a:gd name="T13" fmla="*/ 606 h 1505"/>
                <a:gd name="T14" fmla="*/ 2981 w 3934"/>
                <a:gd name="T15" fmla="*/ 510 h 1505"/>
                <a:gd name="T16" fmla="*/ 3209 w 3934"/>
                <a:gd name="T17" fmla="*/ 420 h 1505"/>
                <a:gd name="T18" fmla="*/ 3418 w 3934"/>
                <a:gd name="T19" fmla="*/ 324 h 1505"/>
                <a:gd name="T20" fmla="*/ 3628 w 3934"/>
                <a:gd name="T21" fmla="*/ 234 h 1505"/>
                <a:gd name="T22" fmla="*/ 3831 w 3934"/>
                <a:gd name="T23" fmla="*/ 138 h 1505"/>
                <a:gd name="T24" fmla="*/ 4018 w 3934"/>
                <a:gd name="T25" fmla="*/ 48 h 1505"/>
                <a:gd name="T26" fmla="*/ 4018 w 3934"/>
                <a:gd name="T27" fmla="*/ 0 h 1505"/>
                <a:gd name="T28" fmla="*/ 3824 w 3934"/>
                <a:gd name="T29" fmla="*/ 96 h 1505"/>
                <a:gd name="T30" fmla="*/ 3616 w 3934"/>
                <a:gd name="T31" fmla="*/ 192 h 1505"/>
                <a:gd name="T32" fmla="*/ 3400 w 3934"/>
                <a:gd name="T33" fmla="*/ 288 h 1505"/>
                <a:gd name="T34" fmla="*/ 3185 w 3934"/>
                <a:gd name="T35" fmla="*/ 384 h 1505"/>
                <a:gd name="T36" fmla="*/ 2951 w 3934"/>
                <a:gd name="T37" fmla="*/ 480 h 1505"/>
                <a:gd name="T38" fmla="*/ 2710 w 3934"/>
                <a:gd name="T39" fmla="*/ 576 h 1505"/>
                <a:gd name="T40" fmla="*/ 2458 w 3934"/>
                <a:gd name="T41" fmla="*/ 672 h 1505"/>
                <a:gd name="T42" fmla="*/ 2213 w 3934"/>
                <a:gd name="T43" fmla="*/ 768 h 1505"/>
                <a:gd name="T44" fmla="*/ 1949 w 3934"/>
                <a:gd name="T45" fmla="*/ 864 h 1505"/>
                <a:gd name="T46" fmla="*/ 1685 w 3934"/>
                <a:gd name="T47" fmla="*/ 960 h 1505"/>
                <a:gd name="T48" fmla="*/ 1133 w 3934"/>
                <a:gd name="T49" fmla="*/ 1145 h 1505"/>
                <a:gd name="T50" fmla="*/ 576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64 w 1728"/>
                <a:gd name="T3" fmla="*/ 527 h 689"/>
                <a:gd name="T4" fmla="*/ 984 w 1728"/>
                <a:gd name="T5" fmla="*/ 365 h 689"/>
                <a:gd name="T6" fmla="*/ 1181 w 1728"/>
                <a:gd name="T7" fmla="*/ 287 h 689"/>
                <a:gd name="T8" fmla="*/ 1385 w 1728"/>
                <a:gd name="T9" fmla="*/ 203 h 689"/>
                <a:gd name="T10" fmla="*/ 1582 w 1728"/>
                <a:gd name="T11" fmla="*/ 126 h 689"/>
                <a:gd name="T12" fmla="*/ 1763 w 1728"/>
                <a:gd name="T13" fmla="*/ 48 h 689"/>
                <a:gd name="T14" fmla="*/ 1763 w 1728"/>
                <a:gd name="T15" fmla="*/ 0 h 689"/>
                <a:gd name="T16" fmla="*/ 1559 w 1728"/>
                <a:gd name="T17" fmla="*/ 84 h 689"/>
                <a:gd name="T18" fmla="*/ 1355 w 1728"/>
                <a:gd name="T19" fmla="*/ 167 h 689"/>
                <a:gd name="T20" fmla="*/ 1139 w 1728"/>
                <a:gd name="T21" fmla="*/ 257 h 689"/>
                <a:gd name="T22" fmla="*/ 924 w 1728"/>
                <a:gd name="T23" fmla="*/ 341 h 689"/>
                <a:gd name="T24" fmla="*/ 461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680 w 5561"/>
                <a:gd name="T1" fmla="*/ 929 h 3447"/>
                <a:gd name="T2" fmla="*/ 5656 w 5561"/>
                <a:gd name="T3" fmla="*/ 773 h 3447"/>
                <a:gd name="T4" fmla="*/ 5572 w 5561"/>
                <a:gd name="T5" fmla="*/ 629 h 3447"/>
                <a:gd name="T6" fmla="*/ 5441 w 5561"/>
                <a:gd name="T7" fmla="*/ 492 h 3447"/>
                <a:gd name="T8" fmla="*/ 5260 w 5561"/>
                <a:gd name="T9" fmla="*/ 366 h 3447"/>
                <a:gd name="T10" fmla="*/ 5026 w 5561"/>
                <a:gd name="T11" fmla="*/ 252 h 3447"/>
                <a:gd name="T12" fmla="*/ 4750 w 5561"/>
                <a:gd name="T13" fmla="*/ 144 h 3447"/>
                <a:gd name="T14" fmla="*/ 4433 w 5561"/>
                <a:gd name="T15" fmla="*/ 48 h 3447"/>
                <a:gd name="T16" fmla="*/ 4084 w 5561"/>
                <a:gd name="T17" fmla="*/ 0 h 3447"/>
                <a:gd name="T18" fmla="*/ 4452 w 5561"/>
                <a:gd name="T19" fmla="*/ 90 h 3447"/>
                <a:gd name="T20" fmla="*/ 4769 w 5561"/>
                <a:gd name="T21" fmla="*/ 192 h 3447"/>
                <a:gd name="T22" fmla="*/ 5038 w 5561"/>
                <a:gd name="T23" fmla="*/ 306 h 3447"/>
                <a:gd name="T24" fmla="*/ 5260 w 5561"/>
                <a:gd name="T25" fmla="*/ 426 h 3447"/>
                <a:gd name="T26" fmla="*/ 5428 w 5561"/>
                <a:gd name="T27" fmla="*/ 557 h 3447"/>
                <a:gd name="T28" fmla="*/ 5548 w 5561"/>
                <a:gd name="T29" fmla="*/ 701 h 3447"/>
                <a:gd name="T30" fmla="*/ 5608 w 5561"/>
                <a:gd name="T31" fmla="*/ 851 h 3447"/>
                <a:gd name="T32" fmla="*/ 5608 w 5561"/>
                <a:gd name="T33" fmla="*/ 1013 h 3447"/>
                <a:gd name="T34" fmla="*/ 5560 w 5561"/>
                <a:gd name="T35" fmla="*/ 1163 h 3447"/>
                <a:gd name="T36" fmla="*/ 5460 w 5561"/>
                <a:gd name="T37" fmla="*/ 1319 h 3447"/>
                <a:gd name="T38" fmla="*/ 5314 w 5561"/>
                <a:gd name="T39" fmla="*/ 1475 h 3447"/>
                <a:gd name="T40" fmla="*/ 5125 w 5561"/>
                <a:gd name="T41" fmla="*/ 1630 h 3447"/>
                <a:gd name="T42" fmla="*/ 4894 w 5561"/>
                <a:gd name="T43" fmla="*/ 1786 h 3447"/>
                <a:gd name="T44" fmla="*/ 4624 w 5561"/>
                <a:gd name="T45" fmla="*/ 1948 h 3447"/>
                <a:gd name="T46" fmla="*/ 4306 w 5561"/>
                <a:gd name="T47" fmla="*/ 2104 h 3447"/>
                <a:gd name="T48" fmla="*/ 3959 w 5561"/>
                <a:gd name="T49" fmla="*/ 2260 h 3447"/>
                <a:gd name="T50" fmla="*/ 3575 w 5561"/>
                <a:gd name="T51" fmla="*/ 2416 h 3447"/>
                <a:gd name="T52" fmla="*/ 3152 w 5561"/>
                <a:gd name="T53" fmla="*/ 2566 h 3447"/>
                <a:gd name="T54" fmla="*/ 2699 w 5561"/>
                <a:gd name="T55" fmla="*/ 2715 h 3447"/>
                <a:gd name="T56" fmla="*/ 2213 w 5561"/>
                <a:gd name="T57" fmla="*/ 2865 h 3447"/>
                <a:gd name="T58" fmla="*/ 1697 w 5561"/>
                <a:gd name="T59" fmla="*/ 3009 h 3447"/>
                <a:gd name="T60" fmla="*/ 1161 w 5561"/>
                <a:gd name="T61" fmla="*/ 3147 h 3447"/>
                <a:gd name="T62" fmla="*/ 594 w 5561"/>
                <a:gd name="T63" fmla="*/ 3279 h 3447"/>
                <a:gd name="T64" fmla="*/ 0 w 5561"/>
                <a:gd name="T65" fmla="*/ 3447 h 3447"/>
                <a:gd name="T66" fmla="*/ 888 w 5561"/>
                <a:gd name="T67" fmla="*/ 3249 h 3447"/>
                <a:gd name="T68" fmla="*/ 1445 w 5561"/>
                <a:gd name="T69" fmla="*/ 3105 h 3447"/>
                <a:gd name="T70" fmla="*/ 1979 w 5561"/>
                <a:gd name="T71" fmla="*/ 2961 h 3447"/>
                <a:gd name="T72" fmla="*/ 2487 w 5561"/>
                <a:gd name="T73" fmla="*/ 2817 h 3447"/>
                <a:gd name="T74" fmla="*/ 2963 w 5561"/>
                <a:gd name="T75" fmla="*/ 2668 h 3447"/>
                <a:gd name="T76" fmla="*/ 3400 w 5561"/>
                <a:gd name="T77" fmla="*/ 2512 h 3447"/>
                <a:gd name="T78" fmla="*/ 3812 w 5561"/>
                <a:gd name="T79" fmla="*/ 2356 h 3447"/>
                <a:gd name="T80" fmla="*/ 4187 w 5561"/>
                <a:gd name="T81" fmla="*/ 2200 h 3447"/>
                <a:gd name="T82" fmla="*/ 4523 w 5561"/>
                <a:gd name="T83" fmla="*/ 2038 h 3447"/>
                <a:gd name="T84" fmla="*/ 4821 w 5561"/>
                <a:gd name="T85" fmla="*/ 1876 h 3447"/>
                <a:gd name="T86" fmla="*/ 5074 w 5561"/>
                <a:gd name="T87" fmla="*/ 1720 h 3447"/>
                <a:gd name="T88" fmla="*/ 5290 w 5561"/>
                <a:gd name="T89" fmla="*/ 1559 h 3447"/>
                <a:gd name="T90" fmla="*/ 5454 w 5561"/>
                <a:gd name="T91" fmla="*/ 1397 h 3447"/>
                <a:gd name="T92" fmla="*/ 5578 w 5561"/>
                <a:gd name="T93" fmla="*/ 1241 h 3447"/>
                <a:gd name="T94" fmla="*/ 5656 w 5561"/>
                <a:gd name="T95" fmla="*/ 1085 h 3447"/>
                <a:gd name="T96" fmla="*/ 5674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7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866 w 5740"/>
                <a:gd name="T1" fmla="*/ 0 h 2098"/>
                <a:gd name="T2" fmla="*/ 5764 w 5740"/>
                <a:gd name="T3" fmla="*/ 72 h 2098"/>
                <a:gd name="T4" fmla="*/ 5660 w 5740"/>
                <a:gd name="T5" fmla="*/ 138 h 2098"/>
                <a:gd name="T6" fmla="*/ 5542 w 5740"/>
                <a:gd name="T7" fmla="*/ 210 h 2098"/>
                <a:gd name="T8" fmla="*/ 5423 w 5740"/>
                <a:gd name="T9" fmla="*/ 276 h 2098"/>
                <a:gd name="T10" fmla="*/ 5164 w 5740"/>
                <a:gd name="T11" fmla="*/ 414 h 2098"/>
                <a:gd name="T12" fmla="*/ 4882 w 5740"/>
                <a:gd name="T13" fmla="*/ 552 h 2098"/>
                <a:gd name="T14" fmla="*/ 4576 w 5740"/>
                <a:gd name="T15" fmla="*/ 690 h 2098"/>
                <a:gd name="T16" fmla="*/ 4253 w 5740"/>
                <a:gd name="T17" fmla="*/ 827 h 2098"/>
                <a:gd name="T18" fmla="*/ 3911 w 5740"/>
                <a:gd name="T19" fmla="*/ 959 h 2098"/>
                <a:gd name="T20" fmla="*/ 3545 w 5740"/>
                <a:gd name="T21" fmla="*/ 1091 h 2098"/>
                <a:gd name="T22" fmla="*/ 3161 w 5740"/>
                <a:gd name="T23" fmla="*/ 1223 h 2098"/>
                <a:gd name="T24" fmla="*/ 2758 w 5740"/>
                <a:gd name="T25" fmla="*/ 1355 h 2098"/>
                <a:gd name="T26" fmla="*/ 2333 w 5740"/>
                <a:gd name="T27" fmla="*/ 1481 h 2098"/>
                <a:gd name="T28" fmla="*/ 1902 w 5740"/>
                <a:gd name="T29" fmla="*/ 1601 h 2098"/>
                <a:gd name="T30" fmla="*/ 1447 w 5740"/>
                <a:gd name="T31" fmla="*/ 1721 h 2098"/>
                <a:gd name="T32" fmla="*/ 978 w 5740"/>
                <a:gd name="T33" fmla="*/ 1834 h 2098"/>
                <a:gd name="T34" fmla="*/ 498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91 w 5740"/>
                <a:gd name="T41" fmla="*/ 1990 h 2098"/>
                <a:gd name="T42" fmla="*/ 972 w 5740"/>
                <a:gd name="T43" fmla="*/ 1882 h 2098"/>
                <a:gd name="T44" fmla="*/ 1433 w 5740"/>
                <a:gd name="T45" fmla="*/ 1763 h 2098"/>
                <a:gd name="T46" fmla="*/ 1884 w 5740"/>
                <a:gd name="T47" fmla="*/ 1649 h 2098"/>
                <a:gd name="T48" fmla="*/ 2315 w 5740"/>
                <a:gd name="T49" fmla="*/ 1523 h 2098"/>
                <a:gd name="T50" fmla="*/ 2738 w 5740"/>
                <a:gd name="T51" fmla="*/ 1397 h 2098"/>
                <a:gd name="T52" fmla="*/ 3137 w 5740"/>
                <a:gd name="T53" fmla="*/ 1271 h 2098"/>
                <a:gd name="T54" fmla="*/ 3521 w 5740"/>
                <a:gd name="T55" fmla="*/ 1139 h 2098"/>
                <a:gd name="T56" fmla="*/ 3887 w 5740"/>
                <a:gd name="T57" fmla="*/ 1007 h 2098"/>
                <a:gd name="T58" fmla="*/ 4229 w 5740"/>
                <a:gd name="T59" fmla="*/ 875 h 2098"/>
                <a:gd name="T60" fmla="*/ 4558 w 5740"/>
                <a:gd name="T61" fmla="*/ 737 h 2098"/>
                <a:gd name="T62" fmla="*/ 4864 w 5740"/>
                <a:gd name="T63" fmla="*/ 600 h 2098"/>
                <a:gd name="T64" fmla="*/ 5152 w 5740"/>
                <a:gd name="T65" fmla="*/ 462 h 2098"/>
                <a:gd name="T66" fmla="*/ 5411 w 5740"/>
                <a:gd name="T67" fmla="*/ 324 h 2098"/>
                <a:gd name="T68" fmla="*/ 5654 w 5740"/>
                <a:gd name="T69" fmla="*/ 186 h 2098"/>
                <a:gd name="T70" fmla="*/ 5866 w 5740"/>
                <a:gd name="T71" fmla="*/ 48 h 2098"/>
                <a:gd name="T72" fmla="*/ 5866 w 5740"/>
                <a:gd name="T73" fmla="*/ 0 h 2098"/>
                <a:gd name="T74" fmla="*/ 5866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97 w 1955"/>
                <a:gd name="T1" fmla="*/ 485 h 1265"/>
                <a:gd name="T2" fmla="*/ 1943 w 1955"/>
                <a:gd name="T3" fmla="*/ 390 h 1265"/>
                <a:gd name="T4" fmla="*/ 1807 w 1955"/>
                <a:gd name="T5" fmla="*/ 306 h 1265"/>
                <a:gd name="T6" fmla="*/ 1614 w 1955"/>
                <a:gd name="T7" fmla="*/ 228 h 1265"/>
                <a:gd name="T8" fmla="*/ 1355 w 1955"/>
                <a:gd name="T9" fmla="*/ 162 h 1265"/>
                <a:gd name="T10" fmla="*/ 1031 w 1955"/>
                <a:gd name="T11" fmla="*/ 102 h 1265"/>
                <a:gd name="T12" fmla="*/ 660 w 1955"/>
                <a:gd name="T13" fmla="*/ 54 h 1265"/>
                <a:gd name="T14" fmla="*/ 234 w 1955"/>
                <a:gd name="T15" fmla="*/ 18 h 1265"/>
                <a:gd name="T16" fmla="*/ 0 w 1955"/>
                <a:gd name="T17" fmla="*/ 12 h 1265"/>
                <a:gd name="T18" fmla="*/ 438 w 1955"/>
                <a:gd name="T19" fmla="*/ 48 h 1265"/>
                <a:gd name="T20" fmla="*/ 833 w 1955"/>
                <a:gd name="T21" fmla="*/ 90 h 1265"/>
                <a:gd name="T22" fmla="*/ 1176 w 1955"/>
                <a:gd name="T23" fmla="*/ 144 h 1265"/>
                <a:gd name="T24" fmla="*/ 1451 w 1955"/>
                <a:gd name="T25" fmla="*/ 204 h 1265"/>
                <a:gd name="T26" fmla="*/ 1673 w 1955"/>
                <a:gd name="T27" fmla="*/ 276 h 1265"/>
                <a:gd name="T28" fmla="*/ 1836 w 1955"/>
                <a:gd name="T29" fmla="*/ 360 h 1265"/>
                <a:gd name="T30" fmla="*/ 1925 w 1955"/>
                <a:gd name="T31" fmla="*/ 443 h 1265"/>
                <a:gd name="T32" fmla="*/ 1943 w 1955"/>
                <a:gd name="T33" fmla="*/ 539 h 1265"/>
                <a:gd name="T34" fmla="*/ 1896 w 1955"/>
                <a:gd name="T35" fmla="*/ 629 h 1265"/>
                <a:gd name="T36" fmla="*/ 1781 w 1955"/>
                <a:gd name="T37" fmla="*/ 719 h 1265"/>
                <a:gd name="T38" fmla="*/ 1614 w 1955"/>
                <a:gd name="T39" fmla="*/ 809 h 1265"/>
                <a:gd name="T40" fmla="*/ 1385 w 1955"/>
                <a:gd name="T41" fmla="*/ 899 h 1265"/>
                <a:gd name="T42" fmla="*/ 1109 w 1955"/>
                <a:gd name="T43" fmla="*/ 989 h 1265"/>
                <a:gd name="T44" fmla="*/ 779 w 1955"/>
                <a:gd name="T45" fmla="*/ 1073 h 1265"/>
                <a:gd name="T46" fmla="*/ 414 w 1955"/>
                <a:gd name="T47" fmla="*/ 1157 h 1265"/>
                <a:gd name="T48" fmla="*/ 0 w 1955"/>
                <a:gd name="T49" fmla="*/ 1241 h 1265"/>
                <a:gd name="T50" fmla="*/ 222 w 1955"/>
                <a:gd name="T51" fmla="*/ 1223 h 1265"/>
                <a:gd name="T52" fmla="*/ 624 w 1955"/>
                <a:gd name="T53" fmla="*/ 1139 h 1265"/>
                <a:gd name="T54" fmla="*/ 978 w 1955"/>
                <a:gd name="T55" fmla="*/ 1049 h 1265"/>
                <a:gd name="T56" fmla="*/ 1290 w 1955"/>
                <a:gd name="T57" fmla="*/ 959 h 1265"/>
                <a:gd name="T58" fmla="*/ 1548 w 1955"/>
                <a:gd name="T59" fmla="*/ 863 h 1265"/>
                <a:gd name="T60" fmla="*/ 1751 w 1955"/>
                <a:gd name="T61" fmla="*/ 767 h 1265"/>
                <a:gd name="T62" fmla="*/ 1902 w 1955"/>
                <a:gd name="T63" fmla="*/ 677 h 1265"/>
                <a:gd name="T64" fmla="*/ 1979 w 1955"/>
                <a:gd name="T65" fmla="*/ 581 h 1265"/>
                <a:gd name="T66" fmla="*/ 1997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99 w 4694"/>
                <a:gd name="T1" fmla="*/ 797 h 2901"/>
                <a:gd name="T2" fmla="*/ 4769 w 4694"/>
                <a:gd name="T3" fmla="*/ 665 h 2901"/>
                <a:gd name="T4" fmla="*/ 4691 w 4694"/>
                <a:gd name="T5" fmla="*/ 540 h 2901"/>
                <a:gd name="T6" fmla="*/ 4565 w 4694"/>
                <a:gd name="T7" fmla="*/ 426 h 2901"/>
                <a:gd name="T8" fmla="*/ 4397 w 4694"/>
                <a:gd name="T9" fmla="*/ 312 h 2901"/>
                <a:gd name="T10" fmla="*/ 4175 w 4694"/>
                <a:gd name="T11" fmla="*/ 216 h 2901"/>
                <a:gd name="T12" fmla="*/ 3917 w 4694"/>
                <a:gd name="T13" fmla="*/ 120 h 2901"/>
                <a:gd name="T14" fmla="*/ 3618 w 4694"/>
                <a:gd name="T15" fmla="*/ 36 h 2901"/>
                <a:gd name="T16" fmla="*/ 3275 w 4694"/>
                <a:gd name="T17" fmla="*/ 0 h 2901"/>
                <a:gd name="T18" fmla="*/ 3618 w 4694"/>
                <a:gd name="T19" fmla="*/ 78 h 2901"/>
                <a:gd name="T20" fmla="*/ 3917 w 4694"/>
                <a:gd name="T21" fmla="*/ 162 h 2901"/>
                <a:gd name="T22" fmla="*/ 4175 w 4694"/>
                <a:gd name="T23" fmla="*/ 258 h 2901"/>
                <a:gd name="T24" fmla="*/ 4385 w 4694"/>
                <a:gd name="T25" fmla="*/ 366 h 2901"/>
                <a:gd name="T26" fmla="*/ 4541 w 4694"/>
                <a:gd name="T27" fmla="*/ 480 h 2901"/>
                <a:gd name="T28" fmla="*/ 4655 w 4694"/>
                <a:gd name="T29" fmla="*/ 605 h 2901"/>
                <a:gd name="T30" fmla="*/ 4715 w 4694"/>
                <a:gd name="T31" fmla="*/ 737 h 2901"/>
                <a:gd name="T32" fmla="*/ 4715 w 4694"/>
                <a:gd name="T33" fmla="*/ 875 h 2901"/>
                <a:gd name="T34" fmla="*/ 4673 w 4694"/>
                <a:gd name="T35" fmla="*/ 1001 h 2901"/>
                <a:gd name="T36" fmla="*/ 4591 w 4694"/>
                <a:gd name="T37" fmla="*/ 1127 h 2901"/>
                <a:gd name="T38" fmla="*/ 4469 w 4694"/>
                <a:gd name="T39" fmla="*/ 1259 h 2901"/>
                <a:gd name="T40" fmla="*/ 4312 w 4694"/>
                <a:gd name="T41" fmla="*/ 1385 h 2901"/>
                <a:gd name="T42" fmla="*/ 4115 w 4694"/>
                <a:gd name="T43" fmla="*/ 1517 h 2901"/>
                <a:gd name="T44" fmla="*/ 3887 w 4694"/>
                <a:gd name="T45" fmla="*/ 1648 h 2901"/>
                <a:gd name="T46" fmla="*/ 3625 w 4694"/>
                <a:gd name="T47" fmla="*/ 1774 h 2901"/>
                <a:gd name="T48" fmla="*/ 3333 w 4694"/>
                <a:gd name="T49" fmla="*/ 1906 h 2901"/>
                <a:gd name="T50" fmla="*/ 3008 w 4694"/>
                <a:gd name="T51" fmla="*/ 2032 h 2901"/>
                <a:gd name="T52" fmla="*/ 2651 w 4694"/>
                <a:gd name="T53" fmla="*/ 2164 h 2901"/>
                <a:gd name="T54" fmla="*/ 2273 w 4694"/>
                <a:gd name="T55" fmla="*/ 2284 h 2901"/>
                <a:gd name="T56" fmla="*/ 1866 w 4694"/>
                <a:gd name="T57" fmla="*/ 2410 h 2901"/>
                <a:gd name="T58" fmla="*/ 1431 w 4694"/>
                <a:gd name="T59" fmla="*/ 2530 h 2901"/>
                <a:gd name="T60" fmla="*/ 498 w 4694"/>
                <a:gd name="T61" fmla="*/ 2757 h 2901"/>
                <a:gd name="T62" fmla="*/ 0 w 4694"/>
                <a:gd name="T63" fmla="*/ 2901 h 2901"/>
                <a:gd name="T64" fmla="*/ 990 w 4694"/>
                <a:gd name="T65" fmla="*/ 2674 h 2901"/>
                <a:gd name="T66" fmla="*/ 1673 w 4694"/>
                <a:gd name="T67" fmla="*/ 2494 h 2901"/>
                <a:gd name="T68" fmla="*/ 2106 w 4694"/>
                <a:gd name="T69" fmla="*/ 2374 h 2901"/>
                <a:gd name="T70" fmla="*/ 2507 w 4694"/>
                <a:gd name="T71" fmla="*/ 2248 h 2901"/>
                <a:gd name="T72" fmla="*/ 2879 w 4694"/>
                <a:gd name="T73" fmla="*/ 2116 h 2901"/>
                <a:gd name="T74" fmla="*/ 3221 w 4694"/>
                <a:gd name="T75" fmla="*/ 1984 h 2901"/>
                <a:gd name="T76" fmla="*/ 3539 w 4694"/>
                <a:gd name="T77" fmla="*/ 1858 h 2901"/>
                <a:gd name="T78" fmla="*/ 3821 w 4694"/>
                <a:gd name="T79" fmla="*/ 1720 h 2901"/>
                <a:gd name="T80" fmla="*/ 4073 w 4694"/>
                <a:gd name="T81" fmla="*/ 1589 h 2901"/>
                <a:gd name="T82" fmla="*/ 4286 w 4694"/>
                <a:gd name="T83" fmla="*/ 1457 h 2901"/>
                <a:gd name="T84" fmla="*/ 4469 w 4694"/>
                <a:gd name="T85" fmla="*/ 1325 h 2901"/>
                <a:gd name="T86" fmla="*/ 4610 w 4694"/>
                <a:gd name="T87" fmla="*/ 1193 h 2901"/>
                <a:gd name="T88" fmla="*/ 4715 w 4694"/>
                <a:gd name="T89" fmla="*/ 1061 h 2901"/>
                <a:gd name="T90" fmla="*/ 4775 w 4694"/>
                <a:gd name="T91" fmla="*/ 935 h 2901"/>
                <a:gd name="T92" fmla="*/ 479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845 w 3761"/>
                <a:gd name="T1" fmla="*/ 719 h 2356"/>
                <a:gd name="T2" fmla="*/ 3815 w 3761"/>
                <a:gd name="T3" fmla="*/ 599 h 2356"/>
                <a:gd name="T4" fmla="*/ 3737 w 3761"/>
                <a:gd name="T5" fmla="*/ 486 h 2356"/>
                <a:gd name="T6" fmla="*/ 3599 w 3761"/>
                <a:gd name="T7" fmla="*/ 378 h 2356"/>
                <a:gd name="T8" fmla="*/ 3425 w 3761"/>
                <a:gd name="T9" fmla="*/ 282 h 2356"/>
                <a:gd name="T10" fmla="*/ 3197 w 3761"/>
                <a:gd name="T11" fmla="*/ 192 h 2356"/>
                <a:gd name="T12" fmla="*/ 2927 w 3761"/>
                <a:gd name="T13" fmla="*/ 108 h 2356"/>
                <a:gd name="T14" fmla="*/ 2615 w 3761"/>
                <a:gd name="T15" fmla="*/ 36 h 2356"/>
                <a:gd name="T16" fmla="*/ 2279 w 3761"/>
                <a:gd name="T17" fmla="*/ 0 h 2356"/>
                <a:gd name="T18" fmla="*/ 2633 w 3761"/>
                <a:gd name="T19" fmla="*/ 72 h 2356"/>
                <a:gd name="T20" fmla="*/ 2939 w 3761"/>
                <a:gd name="T21" fmla="*/ 150 h 2356"/>
                <a:gd name="T22" fmla="*/ 3209 w 3761"/>
                <a:gd name="T23" fmla="*/ 234 h 2356"/>
                <a:gd name="T24" fmla="*/ 3425 w 3761"/>
                <a:gd name="T25" fmla="*/ 330 h 2356"/>
                <a:gd name="T26" fmla="*/ 3593 w 3761"/>
                <a:gd name="T27" fmla="*/ 432 h 2356"/>
                <a:gd name="T28" fmla="*/ 3707 w 3761"/>
                <a:gd name="T29" fmla="*/ 545 h 2356"/>
                <a:gd name="T30" fmla="*/ 3767 w 3761"/>
                <a:gd name="T31" fmla="*/ 665 h 2356"/>
                <a:gd name="T32" fmla="*/ 3773 w 3761"/>
                <a:gd name="T33" fmla="*/ 791 h 2356"/>
                <a:gd name="T34" fmla="*/ 3737 w 3761"/>
                <a:gd name="T35" fmla="*/ 887 h 2356"/>
                <a:gd name="T36" fmla="*/ 3675 w 3761"/>
                <a:gd name="T37" fmla="*/ 989 h 2356"/>
                <a:gd name="T38" fmla="*/ 3575 w 3761"/>
                <a:gd name="T39" fmla="*/ 1091 h 2356"/>
                <a:gd name="T40" fmla="*/ 3449 w 3761"/>
                <a:gd name="T41" fmla="*/ 1187 h 2356"/>
                <a:gd name="T42" fmla="*/ 3293 w 3761"/>
                <a:gd name="T43" fmla="*/ 1289 h 2356"/>
                <a:gd name="T44" fmla="*/ 3113 w 3761"/>
                <a:gd name="T45" fmla="*/ 1391 h 2356"/>
                <a:gd name="T46" fmla="*/ 2897 w 3761"/>
                <a:gd name="T47" fmla="*/ 1493 h 2356"/>
                <a:gd name="T48" fmla="*/ 2663 w 3761"/>
                <a:gd name="T49" fmla="*/ 1589 h 2356"/>
                <a:gd name="T50" fmla="*/ 2124 w 3761"/>
                <a:gd name="T51" fmla="*/ 1786 h 2356"/>
                <a:gd name="T52" fmla="*/ 1494 w 3761"/>
                <a:gd name="T53" fmla="*/ 1972 h 2356"/>
                <a:gd name="T54" fmla="*/ 779 w 3761"/>
                <a:gd name="T55" fmla="*/ 2158 h 2356"/>
                <a:gd name="T56" fmla="*/ 0 w 3761"/>
                <a:gd name="T57" fmla="*/ 2326 h 2356"/>
                <a:gd name="T58" fmla="*/ 408 w 3761"/>
                <a:gd name="T59" fmla="*/ 2272 h 2356"/>
                <a:gd name="T60" fmla="*/ 1170 w 3761"/>
                <a:gd name="T61" fmla="*/ 2092 h 2356"/>
                <a:gd name="T62" fmla="*/ 1854 w 3761"/>
                <a:gd name="T63" fmla="*/ 1900 h 2356"/>
                <a:gd name="T64" fmla="*/ 2448 w 3761"/>
                <a:gd name="T65" fmla="*/ 1702 h 2356"/>
                <a:gd name="T66" fmla="*/ 2710 w 3761"/>
                <a:gd name="T67" fmla="*/ 1607 h 2356"/>
                <a:gd name="T68" fmla="*/ 2945 w 3761"/>
                <a:gd name="T69" fmla="*/ 1505 h 2356"/>
                <a:gd name="T70" fmla="*/ 3161 w 3761"/>
                <a:gd name="T71" fmla="*/ 1403 h 2356"/>
                <a:gd name="T72" fmla="*/ 3352 w 3761"/>
                <a:gd name="T73" fmla="*/ 1301 h 2356"/>
                <a:gd name="T74" fmla="*/ 3509 w 3761"/>
                <a:gd name="T75" fmla="*/ 1193 h 2356"/>
                <a:gd name="T76" fmla="*/ 3637 w 3761"/>
                <a:gd name="T77" fmla="*/ 1091 h 2356"/>
                <a:gd name="T78" fmla="*/ 3737 w 3761"/>
                <a:gd name="T79" fmla="*/ 989 h 2356"/>
                <a:gd name="T80" fmla="*/ 3803 w 3761"/>
                <a:gd name="T81" fmla="*/ 887 h 2356"/>
                <a:gd name="T82" fmla="*/ 3839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87 w 2924"/>
                <a:gd name="T1" fmla="*/ 647 h 1846"/>
                <a:gd name="T2" fmla="*/ 2939 w 2924"/>
                <a:gd name="T3" fmla="*/ 528 h 1846"/>
                <a:gd name="T4" fmla="*/ 2811 w 2924"/>
                <a:gd name="T5" fmla="*/ 414 h 1846"/>
                <a:gd name="T6" fmla="*/ 2615 w 2924"/>
                <a:gd name="T7" fmla="*/ 318 h 1846"/>
                <a:gd name="T8" fmla="*/ 2351 w 2924"/>
                <a:gd name="T9" fmla="*/ 228 h 1846"/>
                <a:gd name="T10" fmla="*/ 2027 w 2924"/>
                <a:gd name="T11" fmla="*/ 150 h 1846"/>
                <a:gd name="T12" fmla="*/ 1643 w 2924"/>
                <a:gd name="T13" fmla="*/ 78 h 1846"/>
                <a:gd name="T14" fmla="*/ 1206 w 2924"/>
                <a:gd name="T15" fmla="*/ 24 h 1846"/>
                <a:gd name="T16" fmla="*/ 708 w 2924"/>
                <a:gd name="T17" fmla="*/ 0 h 1846"/>
                <a:gd name="T18" fmla="*/ 1218 w 2924"/>
                <a:gd name="T19" fmla="*/ 48 h 1846"/>
                <a:gd name="T20" fmla="*/ 1661 w 2924"/>
                <a:gd name="T21" fmla="*/ 108 h 1846"/>
                <a:gd name="T22" fmla="*/ 2051 w 2924"/>
                <a:gd name="T23" fmla="*/ 180 h 1846"/>
                <a:gd name="T24" fmla="*/ 2375 w 2924"/>
                <a:gd name="T25" fmla="*/ 264 h 1846"/>
                <a:gd name="T26" fmla="*/ 2627 w 2924"/>
                <a:gd name="T27" fmla="*/ 360 h 1846"/>
                <a:gd name="T28" fmla="*/ 2811 w 2924"/>
                <a:gd name="T29" fmla="*/ 468 h 1846"/>
                <a:gd name="T30" fmla="*/ 2909 w 2924"/>
                <a:gd name="T31" fmla="*/ 587 h 1846"/>
                <a:gd name="T32" fmla="*/ 2927 w 2924"/>
                <a:gd name="T33" fmla="*/ 713 h 1846"/>
                <a:gd name="T34" fmla="*/ 2903 w 2924"/>
                <a:gd name="T35" fmla="*/ 785 h 1846"/>
                <a:gd name="T36" fmla="*/ 2855 w 2924"/>
                <a:gd name="T37" fmla="*/ 857 h 1846"/>
                <a:gd name="T38" fmla="*/ 2681 w 2924"/>
                <a:gd name="T39" fmla="*/ 1001 h 1846"/>
                <a:gd name="T40" fmla="*/ 2417 w 2924"/>
                <a:gd name="T41" fmla="*/ 1145 h 1846"/>
                <a:gd name="T42" fmla="*/ 2075 w 2924"/>
                <a:gd name="T43" fmla="*/ 1289 h 1846"/>
                <a:gd name="T44" fmla="*/ 1661 w 2924"/>
                <a:gd name="T45" fmla="*/ 1433 h 1846"/>
                <a:gd name="T46" fmla="*/ 1170 w 2924"/>
                <a:gd name="T47" fmla="*/ 1571 h 1846"/>
                <a:gd name="T48" fmla="*/ 618 w 2924"/>
                <a:gd name="T49" fmla="*/ 1702 h 1846"/>
                <a:gd name="T50" fmla="*/ 0 w 2924"/>
                <a:gd name="T51" fmla="*/ 1828 h 1846"/>
                <a:gd name="T52" fmla="*/ 318 w 2924"/>
                <a:gd name="T53" fmla="*/ 1780 h 1846"/>
                <a:gd name="T54" fmla="*/ 918 w 2924"/>
                <a:gd name="T55" fmla="*/ 1648 h 1846"/>
                <a:gd name="T56" fmla="*/ 1445 w 2924"/>
                <a:gd name="T57" fmla="*/ 1511 h 1846"/>
                <a:gd name="T58" fmla="*/ 1913 w 2924"/>
                <a:gd name="T59" fmla="*/ 1367 h 1846"/>
                <a:gd name="T60" fmla="*/ 2303 w 2924"/>
                <a:gd name="T61" fmla="*/ 1223 h 1846"/>
                <a:gd name="T62" fmla="*/ 2615 w 2924"/>
                <a:gd name="T63" fmla="*/ 1079 h 1846"/>
                <a:gd name="T64" fmla="*/ 2837 w 2924"/>
                <a:gd name="T65" fmla="*/ 929 h 1846"/>
                <a:gd name="T66" fmla="*/ 2939 w 2924"/>
                <a:gd name="T67" fmla="*/ 815 h 1846"/>
                <a:gd name="T68" fmla="*/ 2975 w 2924"/>
                <a:gd name="T69" fmla="*/ 743 h 1846"/>
                <a:gd name="T70" fmla="*/ 2987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3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523 w 1488"/>
                <a:gd name="T7" fmla="*/ 186 h 204"/>
                <a:gd name="T8" fmla="*/ 1434 w 1488"/>
                <a:gd name="T9" fmla="*/ 204 h 204"/>
                <a:gd name="T10" fmla="*/ 143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80 w 323"/>
                  <a:gd name="T13" fmla="*/ 18 h 162"/>
                  <a:gd name="T14" fmla="*/ 246 w 323"/>
                  <a:gd name="T15" fmla="*/ 54 h 162"/>
                  <a:gd name="T16" fmla="*/ 294 w 323"/>
                  <a:gd name="T17" fmla="*/ 90 h 162"/>
                  <a:gd name="T18" fmla="*/ 324 w 323"/>
                  <a:gd name="T19" fmla="*/ 114 h 162"/>
                  <a:gd name="T20" fmla="*/ 330 w 323"/>
                  <a:gd name="T21" fmla="*/ 126 h 162"/>
                  <a:gd name="T22" fmla="*/ 330 w 323"/>
                  <a:gd name="T23" fmla="*/ 126 h 162"/>
                  <a:gd name="T24" fmla="*/ 228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94 w 1250"/>
                  <a:gd name="T1" fmla="*/ 641 h 923"/>
                  <a:gd name="T2" fmla="*/ 1194 w 1250"/>
                  <a:gd name="T3" fmla="*/ 473 h 923"/>
                  <a:gd name="T4" fmla="*/ 1164 w 1250"/>
                  <a:gd name="T5" fmla="*/ 384 h 923"/>
                  <a:gd name="T6" fmla="*/ 1140 w 1250"/>
                  <a:gd name="T7" fmla="*/ 288 h 923"/>
                  <a:gd name="T8" fmla="*/ 1074 w 1250"/>
                  <a:gd name="T9" fmla="*/ 174 h 923"/>
                  <a:gd name="T10" fmla="*/ 1002 w 1250"/>
                  <a:gd name="T11" fmla="*/ 96 h 923"/>
                  <a:gd name="T12" fmla="*/ 984 w 1250"/>
                  <a:gd name="T13" fmla="*/ 72 h 923"/>
                  <a:gd name="T14" fmla="*/ 912 w 1250"/>
                  <a:gd name="T15" fmla="*/ 18 h 923"/>
                  <a:gd name="T16" fmla="*/ 840 w 1250"/>
                  <a:gd name="T17" fmla="*/ 6 h 923"/>
                  <a:gd name="T18" fmla="*/ 726 w 1250"/>
                  <a:gd name="T19" fmla="*/ 24 h 923"/>
                  <a:gd name="T20" fmla="*/ 678 w 1250"/>
                  <a:gd name="T21" fmla="*/ 42 h 923"/>
                  <a:gd name="T22" fmla="*/ 582 w 1250"/>
                  <a:gd name="T23" fmla="*/ 120 h 923"/>
                  <a:gd name="T24" fmla="*/ 546 w 1250"/>
                  <a:gd name="T25" fmla="*/ 228 h 923"/>
                  <a:gd name="T26" fmla="*/ 523 w 1250"/>
                  <a:gd name="T27" fmla="*/ 348 h 923"/>
                  <a:gd name="T28" fmla="*/ 438 w 1250"/>
                  <a:gd name="T29" fmla="*/ 479 h 923"/>
                  <a:gd name="T30" fmla="*/ 420 w 1250"/>
                  <a:gd name="T31" fmla="*/ 539 h 923"/>
                  <a:gd name="T32" fmla="*/ 360 w 1250"/>
                  <a:gd name="T33" fmla="*/ 599 h 923"/>
                  <a:gd name="T34" fmla="*/ 312 w 1250"/>
                  <a:gd name="T35" fmla="*/ 629 h 923"/>
                  <a:gd name="T36" fmla="*/ 300 w 1250"/>
                  <a:gd name="T37" fmla="*/ 635 h 923"/>
                  <a:gd name="T38" fmla="*/ 264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7 w 1250"/>
                  <a:gd name="T47" fmla="*/ 869 h 923"/>
                  <a:gd name="T48" fmla="*/ 654 w 1250"/>
                  <a:gd name="T49" fmla="*/ 827 h 923"/>
                  <a:gd name="T50" fmla="*/ 714 w 1250"/>
                  <a:gd name="T51" fmla="*/ 725 h 923"/>
                  <a:gd name="T52" fmla="*/ 708 w 1250"/>
                  <a:gd name="T53" fmla="*/ 611 h 923"/>
                  <a:gd name="T54" fmla="*/ 797 w 1250"/>
                  <a:gd name="T55" fmla="*/ 551 h 923"/>
                  <a:gd name="T56" fmla="*/ 900 w 1250"/>
                  <a:gd name="T57" fmla="*/ 449 h 923"/>
                  <a:gd name="T58" fmla="*/ 930 w 1250"/>
                  <a:gd name="T59" fmla="*/ 414 h 923"/>
                  <a:gd name="T60" fmla="*/ 996 w 1250"/>
                  <a:gd name="T61" fmla="*/ 318 h 923"/>
                  <a:gd name="T62" fmla="*/ 1044 w 1250"/>
                  <a:gd name="T63" fmla="*/ 336 h 923"/>
                  <a:gd name="T64" fmla="*/ 1146 w 1250"/>
                  <a:gd name="T65" fmla="*/ 617 h 923"/>
                  <a:gd name="T66" fmla="*/ 1140 w 1250"/>
                  <a:gd name="T67" fmla="*/ 689 h 923"/>
                  <a:gd name="T68" fmla="*/ 1176 w 1250"/>
                  <a:gd name="T69" fmla="*/ 749 h 923"/>
                  <a:gd name="T70" fmla="*/ 1230 w 1250"/>
                  <a:gd name="T71" fmla="*/ 713 h 923"/>
                  <a:gd name="T72" fmla="*/ 1266 w 1250"/>
                  <a:gd name="T73" fmla="*/ 749 h 923"/>
                  <a:gd name="T74" fmla="*/ 1278 w 1250"/>
                  <a:gd name="T75" fmla="*/ 743 h 923"/>
                  <a:gd name="T76" fmla="*/ 708 w 1250"/>
                  <a:gd name="T77" fmla="*/ 264 h 923"/>
                  <a:gd name="T78" fmla="*/ 805 w 1250"/>
                  <a:gd name="T79" fmla="*/ 372 h 923"/>
                  <a:gd name="T80" fmla="*/ 780 w 1250"/>
                  <a:gd name="T81" fmla="*/ 443 h 923"/>
                  <a:gd name="T82" fmla="*/ 720 w 1250"/>
                  <a:gd name="T83" fmla="*/ 515 h 923"/>
                  <a:gd name="T84" fmla="*/ 672 w 1250"/>
                  <a:gd name="T85" fmla="*/ 569 h 923"/>
                  <a:gd name="T86" fmla="*/ 630 w 1250"/>
                  <a:gd name="T87" fmla="*/ 593 h 923"/>
                  <a:gd name="T88" fmla="*/ 588 w 1250"/>
                  <a:gd name="T89" fmla="*/ 617 h 923"/>
                  <a:gd name="T90" fmla="*/ 576 w 1250"/>
                  <a:gd name="T91" fmla="*/ 707 h 923"/>
                  <a:gd name="T92" fmla="*/ 360 w 1250"/>
                  <a:gd name="T93" fmla="*/ 755 h 923"/>
                  <a:gd name="T94" fmla="*/ 396 w 1250"/>
                  <a:gd name="T95" fmla="*/ 641 h 923"/>
                  <a:gd name="T96" fmla="*/ 432 w 1250"/>
                  <a:gd name="T97" fmla="*/ 647 h 923"/>
                  <a:gd name="T98" fmla="*/ 450 w 1250"/>
                  <a:gd name="T99" fmla="*/ 617 h 923"/>
                  <a:gd name="T100" fmla="*/ 582 w 1250"/>
                  <a:gd name="T101" fmla="*/ 515 h 923"/>
                  <a:gd name="T102" fmla="*/ 630 w 1250"/>
                  <a:gd name="T103" fmla="*/ 473 h 923"/>
                  <a:gd name="T104" fmla="*/ 654 w 1250"/>
                  <a:gd name="T105" fmla="*/ 396 h 923"/>
                  <a:gd name="T106" fmla="*/ 654 w 1250"/>
                  <a:gd name="T107" fmla="*/ 378 h 923"/>
                  <a:gd name="T108" fmla="*/ 678 w 1250"/>
                  <a:gd name="T109" fmla="*/ 270 h 923"/>
                  <a:gd name="T110" fmla="*/ 696 w 1250"/>
                  <a:gd name="T111" fmla="*/ 192 h 923"/>
                  <a:gd name="T112" fmla="*/ 708 w 1250"/>
                  <a:gd name="T113" fmla="*/ 264 h 923"/>
                  <a:gd name="T114" fmla="*/ 546 w 1250"/>
                  <a:gd name="T115" fmla="*/ 455 h 923"/>
                  <a:gd name="T116" fmla="*/ 648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55 w 72"/>
                  <a:gd name="T3" fmla="*/ 24 h 54"/>
                  <a:gd name="T4" fmla="*/ 67 w 72"/>
                  <a:gd name="T5" fmla="*/ 12 h 54"/>
                  <a:gd name="T6" fmla="*/ 73 w 72"/>
                  <a:gd name="T7" fmla="*/ 6 h 54"/>
                  <a:gd name="T8" fmla="*/ 79 w 72"/>
                  <a:gd name="T9" fmla="*/ 0 h 54"/>
                  <a:gd name="T10" fmla="*/ 49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94 w 287"/>
                  <a:gd name="T1" fmla="*/ 0 h 84"/>
                  <a:gd name="T2" fmla="*/ 0 w 287"/>
                  <a:gd name="T3" fmla="*/ 84 h 84"/>
                  <a:gd name="T4" fmla="*/ 175 w 287"/>
                  <a:gd name="T5" fmla="*/ 36 h 84"/>
                  <a:gd name="T6" fmla="*/ 114 w 287"/>
                  <a:gd name="T7" fmla="*/ 60 h 84"/>
                  <a:gd name="T8" fmla="*/ 283 w 287"/>
                  <a:gd name="T9" fmla="*/ 18 h 84"/>
                  <a:gd name="T10" fmla="*/ 294 w 287"/>
                  <a:gd name="T11" fmla="*/ 0 h 84"/>
                  <a:gd name="T12" fmla="*/ 294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871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71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71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73DC2F0A-E942-497D-83EE-D021D954E4FC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2871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871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13" grpId="0"/>
      <p:bldP spid="28714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871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871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871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871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87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87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763" y="4267200"/>
            <a:ext cx="9139237" cy="2590800"/>
            <a:chOff x="2" y="2688"/>
            <a:chExt cx="5758" cy="1632"/>
          </a:xfrm>
        </p:grpSpPr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66 w 5740"/>
                <a:gd name="T1" fmla="*/ 5 h 4316"/>
                <a:gd name="T2" fmla="*/ 0 w 5740"/>
                <a:gd name="T3" fmla="*/ 5 h 4316"/>
                <a:gd name="T4" fmla="*/ 0 w 5740"/>
                <a:gd name="T5" fmla="*/ 0 h 4316"/>
                <a:gd name="T6" fmla="*/ 5866 w 5740"/>
                <a:gd name="T7" fmla="*/ 0 h 4316"/>
                <a:gd name="T8" fmla="*/ 5866 w 5740"/>
                <a:gd name="T9" fmla="*/ 5 h 4316"/>
                <a:gd name="T10" fmla="*/ 5866 w 5740"/>
                <a:gd name="T11" fmla="*/ 5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325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5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5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5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5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5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6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6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6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6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6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5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326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1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6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36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6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494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6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37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7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06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7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299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7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0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7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83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7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2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7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85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7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7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03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4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8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8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1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8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08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6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328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8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8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8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8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9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9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1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9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9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9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9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9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9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29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30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30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61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062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6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6 w 382"/>
                  <a:gd name="T19" fmla="*/ 96 h 96"/>
                  <a:gd name="T20" fmla="*/ 270 w 382"/>
                  <a:gd name="T21" fmla="*/ 90 h 96"/>
                  <a:gd name="T22" fmla="*/ 318 w 382"/>
                  <a:gd name="T23" fmla="*/ 84 h 96"/>
                  <a:gd name="T24" fmla="*/ 359 w 382"/>
                  <a:gd name="T25" fmla="*/ 66 h 96"/>
                  <a:gd name="T26" fmla="*/ 389 w 382"/>
                  <a:gd name="T27" fmla="*/ 42 h 96"/>
                  <a:gd name="T28" fmla="*/ 383 w 382"/>
                  <a:gd name="T29" fmla="*/ 42 h 96"/>
                  <a:gd name="T30" fmla="*/ 353 w 382"/>
                  <a:gd name="T31" fmla="*/ 66 h 96"/>
                  <a:gd name="T32" fmla="*/ 312 w 382"/>
                  <a:gd name="T33" fmla="*/ 78 h 96"/>
                  <a:gd name="T34" fmla="*/ 270 w 382"/>
                  <a:gd name="T35" fmla="*/ 90 h 96"/>
                  <a:gd name="T36" fmla="*/ 216 w 382"/>
                  <a:gd name="T37" fmla="*/ 96 h 96"/>
                  <a:gd name="T38" fmla="*/ 216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6 w 185"/>
                  <a:gd name="T5" fmla="*/ 36 h 210"/>
                  <a:gd name="T6" fmla="*/ 162 w 185"/>
                  <a:gd name="T7" fmla="*/ 72 h 210"/>
                  <a:gd name="T8" fmla="*/ 168 w 185"/>
                  <a:gd name="T9" fmla="*/ 90 h 210"/>
                  <a:gd name="T10" fmla="*/ 174 w 185"/>
                  <a:gd name="T11" fmla="*/ 114 h 210"/>
                  <a:gd name="T12" fmla="*/ 168 w 185"/>
                  <a:gd name="T13" fmla="*/ 138 h 210"/>
                  <a:gd name="T14" fmla="*/ 156 w 185"/>
                  <a:gd name="T15" fmla="*/ 162 h 210"/>
                  <a:gd name="T16" fmla="*/ 126 w 185"/>
                  <a:gd name="T17" fmla="*/ 180 h 210"/>
                  <a:gd name="T18" fmla="*/ 90 w 185"/>
                  <a:gd name="T19" fmla="*/ 198 h 210"/>
                  <a:gd name="T20" fmla="*/ 103 w 185"/>
                  <a:gd name="T21" fmla="*/ 210 h 210"/>
                  <a:gd name="T22" fmla="*/ 138 w 185"/>
                  <a:gd name="T23" fmla="*/ 192 h 210"/>
                  <a:gd name="T24" fmla="*/ 168 w 185"/>
                  <a:gd name="T25" fmla="*/ 168 h 210"/>
                  <a:gd name="T26" fmla="*/ 186 w 185"/>
                  <a:gd name="T27" fmla="*/ 144 h 210"/>
                  <a:gd name="T28" fmla="*/ 192 w 185"/>
                  <a:gd name="T29" fmla="*/ 114 h 210"/>
                  <a:gd name="T30" fmla="*/ 186 w 185"/>
                  <a:gd name="T31" fmla="*/ 90 h 210"/>
                  <a:gd name="T32" fmla="*/ 180 w 185"/>
                  <a:gd name="T33" fmla="*/ 66 h 210"/>
                  <a:gd name="T34" fmla="*/ 162 w 185"/>
                  <a:gd name="T35" fmla="*/ 48 h 210"/>
                  <a:gd name="T36" fmla="*/ 138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69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070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1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2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3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5331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331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31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31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7274D19-81EB-459E-94D5-29051FAE6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5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5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5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5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5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15" grpId="0"/>
      <p:bldP spid="53316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3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33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33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3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33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33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3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33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33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3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33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33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3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33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33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33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632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2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2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8 w 1722"/>
                <a:gd name="T1" fmla="*/ 59 h 66"/>
                <a:gd name="T2" fmla="*/ 1708 w 1722"/>
                <a:gd name="T3" fmla="*/ 53 h 66"/>
                <a:gd name="T4" fmla="*/ 0 w 1722"/>
                <a:gd name="T5" fmla="*/ 0 h 66"/>
                <a:gd name="T6" fmla="*/ 0 w 1722"/>
                <a:gd name="T7" fmla="*/ 41 h 66"/>
                <a:gd name="T8" fmla="*/ 1708 w 1722"/>
                <a:gd name="T9" fmla="*/ 59 h 66"/>
                <a:gd name="T10" fmla="*/ 1708 w 1722"/>
                <a:gd name="T11" fmla="*/ 59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2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8 w 975"/>
                <a:gd name="T1" fmla="*/ 48 h 101"/>
                <a:gd name="T2" fmla="*/ 968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8 w 975"/>
                <a:gd name="T9" fmla="*/ 48 h 101"/>
                <a:gd name="T10" fmla="*/ 968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2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27 w 2141"/>
                <a:gd name="T7" fmla="*/ 0 h 198"/>
                <a:gd name="T8" fmla="*/ 212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8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1 w 2517"/>
                <a:gd name="T1" fmla="*/ 276 h 276"/>
                <a:gd name="T2" fmla="*/ 2496 w 2517"/>
                <a:gd name="T3" fmla="*/ 204 h 276"/>
                <a:gd name="T4" fmla="*/ 2239 w 2517"/>
                <a:gd name="T5" fmla="*/ 0 h 276"/>
                <a:gd name="T6" fmla="*/ 0 w 2517"/>
                <a:gd name="T7" fmla="*/ 276 h 276"/>
                <a:gd name="T8" fmla="*/ 2161 w 2517"/>
                <a:gd name="T9" fmla="*/ 276 h 276"/>
                <a:gd name="T10" fmla="*/ 2161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0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2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2 w 729"/>
                <a:gd name="T7" fmla="*/ 240 h 240"/>
                <a:gd name="T8" fmla="*/ 722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2 w 729"/>
                <a:gd name="T1" fmla="*/ 318 h 318"/>
                <a:gd name="T2" fmla="*/ 722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2 w 729"/>
                <a:gd name="T9" fmla="*/ 318 h 318"/>
                <a:gd name="T10" fmla="*/ 722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3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3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2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5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5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7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116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636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36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636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63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636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6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6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1789304-340B-4066-9ABB-8A68DD3A1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6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6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6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62" grpId="0"/>
      <p:bldP spid="56363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636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636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636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636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636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3902075"/>
            <a:ext cx="3402013" cy="2949575"/>
            <a:chOff x="0" y="2458"/>
            <a:chExt cx="2142" cy="1858"/>
          </a:xfrm>
        </p:grpSpPr>
        <p:sp>
          <p:nvSpPr>
            <p:cNvPr id="5939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39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39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39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40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40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0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6FDD3E5F-F4EE-434D-BADC-88328B9D7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2" grpId="0"/>
      <p:bldP spid="59403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594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3213" y="228600"/>
            <a:ext cx="85090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547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3213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E036184-2B9A-44A5-834E-17A30005E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547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547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547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547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54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3763" cy="1981200"/>
            <a:chOff x="0" y="0"/>
            <a:chExt cx="4562" cy="1248"/>
          </a:xfrm>
        </p:grpSpPr>
        <p:sp>
          <p:nvSpPr>
            <p:cNvPr id="12493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49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9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98A5ED7-A046-4B61-BD23-695AFB20B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3" grpId="0"/>
      <p:bldP spid="124934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2493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9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4389 w 6027"/>
                <a:gd name="T1" fmla="*/ 32 h 2296"/>
                <a:gd name="T2" fmla="*/ 0 w 6027"/>
                <a:gd name="T3" fmla="*/ 32 h 2296"/>
                <a:gd name="T4" fmla="*/ 0 w 6027"/>
                <a:gd name="T5" fmla="*/ 0 h 2296"/>
                <a:gd name="T6" fmla="*/ 4389 w 6027"/>
                <a:gd name="T7" fmla="*/ 0 h 2296"/>
                <a:gd name="T8" fmla="*/ 4389 w 6027"/>
                <a:gd name="T9" fmla="*/ 32 h 2296"/>
                <a:gd name="T10" fmla="*/ 4389 w 6027"/>
                <a:gd name="T11" fmla="*/ 32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131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7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17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131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718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7188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9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39 h 353"/>
                  <a:gd name="T4" fmla="*/ 24 w 186"/>
                  <a:gd name="T5" fmla="*/ 67 h 353"/>
                  <a:gd name="T6" fmla="*/ 18 w 186"/>
                  <a:gd name="T7" fmla="*/ 145 h 353"/>
                  <a:gd name="T8" fmla="*/ 42 w 186"/>
                  <a:gd name="T9" fmla="*/ 251 h 353"/>
                  <a:gd name="T10" fmla="*/ 48 w 186"/>
                  <a:gd name="T11" fmla="*/ 356 h 353"/>
                  <a:gd name="T12" fmla="*/ 0 w 186"/>
                  <a:gd name="T13" fmla="*/ 777 h 353"/>
                  <a:gd name="T14" fmla="*/ 54 w 186"/>
                  <a:gd name="T15" fmla="*/ 514 h 353"/>
                  <a:gd name="T16" fmla="*/ 84 w 186"/>
                  <a:gd name="T17" fmla="*/ 474 h 353"/>
                  <a:gd name="T18" fmla="*/ 126 w 186"/>
                  <a:gd name="T19" fmla="*/ 278 h 353"/>
                  <a:gd name="T20" fmla="*/ 144 w 186"/>
                  <a:gd name="T21" fmla="*/ 263 h 353"/>
                  <a:gd name="T22" fmla="*/ 144 w 186"/>
                  <a:gd name="T23" fmla="*/ 198 h 353"/>
                  <a:gd name="T24" fmla="*/ 186 w 186"/>
                  <a:gd name="T25" fmla="*/ 145 h 353"/>
                  <a:gd name="T26" fmla="*/ 162 w 186"/>
                  <a:gd name="T27" fmla="*/ 131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0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1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3 h 66"/>
                  <a:gd name="T8" fmla="*/ 6 w 155"/>
                  <a:gd name="T9" fmla="*/ 39 h 66"/>
                  <a:gd name="T10" fmla="*/ 0 w 155"/>
                  <a:gd name="T11" fmla="*/ 54 h 66"/>
                  <a:gd name="T12" fmla="*/ 78 w 155"/>
                  <a:gd name="T13" fmla="*/ 132 h 66"/>
                  <a:gd name="T14" fmla="*/ 96 w 155"/>
                  <a:gd name="T15" fmla="*/ 93 h 66"/>
                  <a:gd name="T16" fmla="*/ 155 w 155"/>
                  <a:gd name="T17" fmla="*/ 147 h 66"/>
                  <a:gd name="T18" fmla="*/ 126 w 155"/>
                  <a:gd name="T19" fmla="*/ 5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83 h 72"/>
                  <a:gd name="T2" fmla="*/ 0 w 42"/>
                  <a:gd name="T3" fmla="*/ 42 h 72"/>
                  <a:gd name="T4" fmla="*/ 12 w 42"/>
                  <a:gd name="T5" fmla="*/ 14 h 72"/>
                  <a:gd name="T6" fmla="*/ 0 w 42"/>
                  <a:gd name="T7" fmla="*/ 14 h 72"/>
                  <a:gd name="T8" fmla="*/ 12 w 42"/>
                  <a:gd name="T9" fmla="*/ 14 h 72"/>
                  <a:gd name="T10" fmla="*/ 24 w 42"/>
                  <a:gd name="T11" fmla="*/ 14 h 72"/>
                  <a:gd name="T12" fmla="*/ 36 w 42"/>
                  <a:gd name="T13" fmla="*/ 14 h 72"/>
                  <a:gd name="T14" fmla="*/ 42 w 42"/>
                  <a:gd name="T15" fmla="*/ 0 h 72"/>
                  <a:gd name="T16" fmla="*/ 30 w 42"/>
                  <a:gd name="T17" fmla="*/ 42 h 72"/>
                  <a:gd name="T18" fmla="*/ 42 w 42"/>
                  <a:gd name="T19" fmla="*/ 111 h 72"/>
                  <a:gd name="T20" fmla="*/ 12 w 42"/>
                  <a:gd name="T21" fmla="*/ 163 h 72"/>
                  <a:gd name="T22" fmla="*/ 6 w 42"/>
                  <a:gd name="T23" fmla="*/ 83 h 72"/>
                  <a:gd name="T24" fmla="*/ 6 w 42"/>
                  <a:gd name="T25" fmla="*/ 83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132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717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7179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7 h 287"/>
                <a:gd name="T4" fmla="*/ 66 w 365"/>
                <a:gd name="T5" fmla="*/ 122 h 287"/>
                <a:gd name="T6" fmla="*/ 143 w 365"/>
                <a:gd name="T7" fmla="*/ 201 h 287"/>
                <a:gd name="T8" fmla="*/ 191 w 365"/>
                <a:gd name="T9" fmla="*/ 183 h 287"/>
                <a:gd name="T10" fmla="*/ 341 w 365"/>
                <a:gd name="T11" fmla="*/ 315 h 287"/>
                <a:gd name="T12" fmla="*/ 305 w 365"/>
                <a:gd name="T13" fmla="*/ 192 h 287"/>
                <a:gd name="T14" fmla="*/ 365 w 365"/>
                <a:gd name="T15" fmla="*/ 146 h 287"/>
                <a:gd name="T16" fmla="*/ 359 w 365"/>
                <a:gd name="T17" fmla="*/ 140 h 287"/>
                <a:gd name="T18" fmla="*/ 335 w 365"/>
                <a:gd name="T19" fmla="*/ 128 h 287"/>
                <a:gd name="T20" fmla="*/ 299 w 365"/>
                <a:gd name="T21" fmla="*/ 97 h 287"/>
                <a:gd name="T22" fmla="*/ 257 w 365"/>
                <a:gd name="T23" fmla="*/ 79 h 287"/>
                <a:gd name="T24" fmla="*/ 215 w 365"/>
                <a:gd name="T25" fmla="*/ 61 h 287"/>
                <a:gd name="T26" fmla="*/ 173 w 365"/>
                <a:gd name="T27" fmla="*/ 43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7 h 60"/>
                <a:gd name="T16" fmla="*/ 65 w 71"/>
                <a:gd name="T17" fmla="*/ 49 h 60"/>
                <a:gd name="T18" fmla="*/ 71 w 71"/>
                <a:gd name="T19" fmla="*/ 61 h 60"/>
                <a:gd name="T20" fmla="*/ 71 w 71"/>
                <a:gd name="T21" fmla="*/ 67 h 60"/>
                <a:gd name="T22" fmla="*/ 59 w 71"/>
                <a:gd name="T23" fmla="*/ 61 h 60"/>
                <a:gd name="T24" fmla="*/ 47 w 71"/>
                <a:gd name="T25" fmla="*/ 49 h 60"/>
                <a:gd name="T26" fmla="*/ 23 w 71"/>
                <a:gd name="T27" fmla="*/ 37 h 60"/>
                <a:gd name="T28" fmla="*/ 23 w 71"/>
                <a:gd name="T29" fmla="*/ 43 h 60"/>
                <a:gd name="T30" fmla="*/ 18 w 71"/>
                <a:gd name="T31" fmla="*/ 49 h 60"/>
                <a:gd name="T32" fmla="*/ 12 w 71"/>
                <a:gd name="T33" fmla="*/ 55 h 60"/>
                <a:gd name="T34" fmla="*/ 6 w 71"/>
                <a:gd name="T35" fmla="*/ 55 h 60"/>
                <a:gd name="T36" fmla="*/ 6 w 71"/>
                <a:gd name="T37" fmla="*/ 55 h 60"/>
                <a:gd name="T38" fmla="*/ 6 w 71"/>
                <a:gd name="T39" fmla="*/ 43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61 h 162"/>
                <a:gd name="T10" fmla="*/ 96 w 161"/>
                <a:gd name="T11" fmla="*/ 67 h 162"/>
                <a:gd name="T12" fmla="*/ 102 w 161"/>
                <a:gd name="T13" fmla="*/ 79 h 162"/>
                <a:gd name="T14" fmla="*/ 108 w 161"/>
                <a:gd name="T15" fmla="*/ 91 h 162"/>
                <a:gd name="T16" fmla="*/ 120 w 161"/>
                <a:gd name="T17" fmla="*/ 103 h 162"/>
                <a:gd name="T18" fmla="*/ 143 w 161"/>
                <a:gd name="T19" fmla="*/ 121 h 162"/>
                <a:gd name="T20" fmla="*/ 155 w 161"/>
                <a:gd name="T21" fmla="*/ 152 h 162"/>
                <a:gd name="T22" fmla="*/ 161 w 161"/>
                <a:gd name="T23" fmla="*/ 170 h 162"/>
                <a:gd name="T24" fmla="*/ 161 w 161"/>
                <a:gd name="T25" fmla="*/ 176 h 162"/>
                <a:gd name="T26" fmla="*/ 96 w 161"/>
                <a:gd name="T27" fmla="*/ 109 h 162"/>
                <a:gd name="T28" fmla="*/ 30 w 161"/>
                <a:gd name="T29" fmla="*/ 61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7 h 60"/>
                <a:gd name="T4" fmla="*/ 41 w 59"/>
                <a:gd name="T5" fmla="*/ 43 h 60"/>
                <a:gd name="T6" fmla="*/ 47 w 59"/>
                <a:gd name="T7" fmla="*/ 49 h 60"/>
                <a:gd name="T8" fmla="*/ 53 w 59"/>
                <a:gd name="T9" fmla="*/ 61 h 60"/>
                <a:gd name="T10" fmla="*/ 53 w 59"/>
                <a:gd name="T11" fmla="*/ 67 h 60"/>
                <a:gd name="T12" fmla="*/ 47 w 59"/>
                <a:gd name="T13" fmla="*/ 61 h 60"/>
                <a:gd name="T14" fmla="*/ 35 w 59"/>
                <a:gd name="T15" fmla="*/ 55 h 60"/>
                <a:gd name="T16" fmla="*/ 23 w 59"/>
                <a:gd name="T17" fmla="*/ 43 h 60"/>
                <a:gd name="T18" fmla="*/ 17 w 59"/>
                <a:gd name="T19" fmla="*/ 37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4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3 h 204"/>
                <a:gd name="T2" fmla="*/ 245 w 245"/>
                <a:gd name="T3" fmla="*/ 49 h 204"/>
                <a:gd name="T4" fmla="*/ 209 w 245"/>
                <a:gd name="T5" fmla="*/ 91 h 204"/>
                <a:gd name="T6" fmla="*/ 143 w 245"/>
                <a:gd name="T7" fmla="*/ 146 h 204"/>
                <a:gd name="T8" fmla="*/ 167 w 245"/>
                <a:gd name="T9" fmla="*/ 170 h 204"/>
                <a:gd name="T10" fmla="*/ 179 w 245"/>
                <a:gd name="T11" fmla="*/ 225 h 204"/>
                <a:gd name="T12" fmla="*/ 77 w 245"/>
                <a:gd name="T13" fmla="*/ 146 h 204"/>
                <a:gd name="T14" fmla="*/ 47 w 245"/>
                <a:gd name="T15" fmla="*/ 91 h 204"/>
                <a:gd name="T16" fmla="*/ 89 w 245"/>
                <a:gd name="T17" fmla="*/ 73 h 204"/>
                <a:gd name="T18" fmla="*/ 59 w 245"/>
                <a:gd name="T19" fmla="*/ 43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3 h 204"/>
                <a:gd name="T50" fmla="*/ 233 w 245"/>
                <a:gd name="T51" fmla="*/ 43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133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133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33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33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33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436A466-1236-4102-8830-01269F592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34" grpId="0"/>
      <p:bldP spid="14133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13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4133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61463" cy="6870700"/>
            <a:chOff x="0" y="0"/>
            <a:chExt cx="5770" cy="4328"/>
          </a:xfrm>
        </p:grpSpPr>
        <p:sp>
          <p:nvSpPr>
            <p:cNvPr id="8200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>
                <a:latin typeface="Arial" charset="0"/>
              </a:endParaRPr>
            </a:p>
          </p:txBody>
        </p:sp>
        <p:sp>
          <p:nvSpPr>
            <p:cNvPr id="8201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>
                <a:latin typeface="Arial" charset="0"/>
              </a:endParaRPr>
            </a:p>
          </p:txBody>
        </p:sp>
        <p:sp>
          <p:nvSpPr>
            <p:cNvPr id="14950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grpSp>
          <p:nvGrpSpPr>
            <p:cNvPr id="820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821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23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824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825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5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24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247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248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249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250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25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8237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8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9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40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41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42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43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44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821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821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1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1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8204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955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55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07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9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0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955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2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>
                <a:latin typeface="Arial" charset="0"/>
              </a:endParaRPr>
            </a:p>
          </p:txBody>
        </p:sp>
        <p:sp>
          <p:nvSpPr>
            <p:cNvPr id="14955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4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ru-RU"/>
            </a:p>
          </p:txBody>
        </p:sp>
      </p:grpSp>
      <p:sp>
        <p:nvSpPr>
          <p:cNvPr id="149561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0663" y="227013"/>
            <a:ext cx="74755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9562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5113" y="1598613"/>
            <a:ext cx="7385050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956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3213" y="6242050"/>
            <a:ext cx="17811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64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9013" y="6248400"/>
            <a:ext cx="34544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65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73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36471A8A-1E8D-4148-8A8A-8176B5AD7C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61" grpId="0"/>
      <p:bldP spid="14956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4956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082ED4C-1FDE-4857-8F79-A60DE5E0FB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352928" cy="612068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uk-UA" b="1" i="1" dirty="0">
                <a:solidFill>
                  <a:srgbClr val="FF0000"/>
                </a:solidFill>
              </a:rPr>
              <a:t>7.2 Ландшафтна організація території</a:t>
            </a:r>
            <a:endParaRPr lang="ru-RU" dirty="0">
              <a:solidFill>
                <a:srgbClr val="FF0000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Системна організація ландшафтів - основа раціонального землекористування та екосистем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Характер взаємодії людини на ландшафти залежить від рівня економічного розвитку, типу суспільного устрою. У розвинутому суспільстві людина, спираючись на пізнані наукою закони природи, все в більшій мірі регулює вплив природного середовища на виробництво й намагається при цьому зменшити свій негативний вплив на ландшафти. </a:t>
            </a:r>
            <a:endParaRPr lang="uk-UA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40534"/>
      </p:ext>
    </p:extLst>
  </p:cSld>
  <p:clrMapOvr>
    <a:masterClrMapping/>
  </p:clrMapOvr>
  <p:transition>
    <p:split orient="vert"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20680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Трансформація природних угідь. </a:t>
            </a:r>
            <a:r>
              <a:rPr lang="uk-UA" b="1" dirty="0"/>
              <a:t>Трансформація угідь повинна проводитись на базі розробленої агроекологічної класифікації придатності земель (обмеження їхнього використання за рельєфом та ґрунтовими умовами), яка включає </a:t>
            </a:r>
            <a:r>
              <a:rPr lang="uk-UA" b="1" dirty="0" smtClean="0"/>
              <a:t>п´ять </a:t>
            </a:r>
            <a:r>
              <a:rPr lang="uk-UA" b="1" dirty="0"/>
              <a:t>груп</a:t>
            </a:r>
            <a:r>
              <a:rPr lang="uk-UA" b="1" dirty="0" smtClean="0"/>
              <a:t>:</a:t>
            </a:r>
          </a:p>
          <a:p>
            <a:r>
              <a:rPr lang="uk-UA" b="1" dirty="0"/>
              <a:t>1. АЕГЗ:      </a:t>
            </a:r>
            <a:r>
              <a:rPr lang="uk-UA" b="1" i="1" dirty="0">
                <a:solidFill>
                  <a:srgbClr val="FF0000"/>
                </a:solidFill>
              </a:rPr>
              <a:t>Землі, придатні під зерно-паро-просапні сівозміни.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1.Плато, тераси і схили стрімкістю до 1˚ із повно профільними і </a:t>
            </a:r>
            <a:r>
              <a:rPr lang="uk-UA" b="1" dirty="0" err="1"/>
              <a:t>напівгідроморфними</a:t>
            </a:r>
            <a:r>
              <a:rPr lang="uk-UA" b="1" dirty="0"/>
              <a:t> ґрунтами суглинкового та глинистого механічного складу.</a:t>
            </a:r>
            <a:endParaRPr lang="ru-RU" b="1" dirty="0"/>
          </a:p>
          <a:p>
            <a:r>
              <a:rPr lang="uk-UA" b="1" dirty="0"/>
              <a:t>2.Схили стрімкістю до 3˚ зі слабо еродованими ґрунтами суглинкового і глинистого механічного складу.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830635"/>
      </p:ext>
    </p:extLst>
  </p:cSld>
  <p:clrMapOvr>
    <a:masterClrMapping/>
  </p:clrMapOvr>
  <p:transition>
    <p:split orient="vert"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57592" cy="61206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r>
              <a:rPr lang="uk-UA" sz="11200" b="1" dirty="0" smtClean="0"/>
              <a:t>11 АЕГЗ: </a:t>
            </a:r>
            <a:r>
              <a:rPr lang="uk-UA" sz="11200" b="1" i="1" dirty="0" smtClean="0">
                <a:solidFill>
                  <a:srgbClr val="FF0000"/>
                </a:solidFill>
              </a:rPr>
              <a:t>Землі, придатні під зерно-трав’яні сівозміни.</a:t>
            </a:r>
            <a:endParaRPr lang="ru-RU" sz="11200" b="1" i="1" dirty="0" smtClean="0">
              <a:solidFill>
                <a:srgbClr val="FF0000"/>
              </a:solidFill>
            </a:endParaRPr>
          </a:p>
          <a:p>
            <a:r>
              <a:rPr lang="uk-UA" sz="11200" b="1" dirty="0" smtClean="0"/>
              <a:t>             1.Плато і схили стрімкістю до 3˚ із ґрунтами вкороченого (30-50 см) профілю  на щільних породах </a:t>
            </a:r>
            <a:r>
              <a:rPr lang="uk-UA" sz="11200" b="1" dirty="0" err="1" smtClean="0"/>
              <a:t>слабощебенювато-кам</a:t>
            </a:r>
            <a:r>
              <a:rPr lang="ru-RU" sz="11200" b="1" dirty="0" smtClean="0"/>
              <a:t>'</a:t>
            </a:r>
            <a:r>
              <a:rPr lang="uk-UA" sz="11200" b="1" dirty="0" err="1" smtClean="0"/>
              <a:t>янисті</a:t>
            </a:r>
            <a:r>
              <a:rPr lang="uk-UA" sz="11200" b="1" dirty="0" smtClean="0"/>
              <a:t> (на схилах стрімкістю до 1˚ екологічне допустиме їх використання в 1 АЕГЗ, але потребує високого рівня агротехніки).</a:t>
            </a:r>
            <a:endParaRPr lang="ru-RU" sz="11200" b="1" dirty="0" smtClean="0"/>
          </a:p>
          <a:p>
            <a:r>
              <a:rPr lang="uk-UA" sz="11200" b="1" dirty="0" smtClean="0"/>
              <a:t>             2.Схили стрімкістю 3-5˚ із слабо еродованими ґрунтами на рихлих породах суглинкового і глинистого механічного складу (на схилах дуже уражених улоговинами, такі землі належать до 1У АЕГЗ).</a:t>
            </a:r>
            <a:endParaRPr lang="ru-RU" sz="11200" b="1" dirty="0" smtClean="0"/>
          </a:p>
          <a:p>
            <a:r>
              <a:rPr lang="uk-UA" sz="11200" b="1" dirty="0" smtClean="0"/>
              <a:t>            3.Плато і схили стрімкістю до 3˚ із </a:t>
            </a:r>
            <a:r>
              <a:rPr lang="uk-UA" sz="11200" b="1" dirty="0" err="1" smtClean="0"/>
              <a:t>дефльованими</a:t>
            </a:r>
            <a:r>
              <a:rPr lang="uk-UA" sz="11200" b="1" dirty="0" smtClean="0"/>
              <a:t> ґрунтами супіщаного та </a:t>
            </a:r>
            <a:r>
              <a:rPr lang="uk-UA" sz="11200" b="1" dirty="0" err="1" smtClean="0"/>
              <a:t>легкосуглинистого</a:t>
            </a:r>
            <a:r>
              <a:rPr lang="uk-UA" sz="11200" b="1" dirty="0" smtClean="0"/>
              <a:t> механічного складу. </a:t>
            </a:r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2729019"/>
      </p:ext>
    </p:extLst>
  </p:cSld>
  <p:clrMapOvr>
    <a:masterClrMapping/>
  </p:clrMapOvr>
  <p:transition>
    <p:split orient="vert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552728"/>
          </a:xfrm>
        </p:spPr>
        <p:txBody>
          <a:bodyPr>
            <a:noAutofit/>
          </a:bodyPr>
          <a:lstStyle/>
          <a:p>
            <a:r>
              <a:rPr lang="uk-UA" sz="2400" b="1" dirty="0"/>
              <a:t>111 АЕГЗ: </a:t>
            </a:r>
            <a:r>
              <a:rPr lang="uk-UA" sz="2400" b="1" i="1" dirty="0">
                <a:solidFill>
                  <a:srgbClr val="FF0000"/>
                </a:solidFill>
              </a:rPr>
              <a:t>Землі, придатні під кормові та овочеві сівозміни</a:t>
            </a:r>
            <a:r>
              <a:rPr lang="uk-UA" sz="2400" b="1" dirty="0"/>
              <a:t>.</a:t>
            </a:r>
            <a:endParaRPr lang="ru-RU" sz="2400" b="1" dirty="0"/>
          </a:p>
          <a:p>
            <a:r>
              <a:rPr lang="uk-UA" sz="2400" b="1" dirty="0"/>
              <a:t> 1.Заплави високого рівня, широкі днища балок із намитими і луко - чорноземними ґрунтами</a:t>
            </a:r>
            <a:r>
              <a:rPr lang="uk-UA" sz="2400" b="1" dirty="0" smtClean="0"/>
              <a:t>.</a:t>
            </a:r>
          </a:p>
          <a:p>
            <a:r>
              <a:rPr lang="uk-UA" sz="2400" b="1" dirty="0" smtClean="0"/>
              <a:t>1У АЕГЗ: </a:t>
            </a:r>
            <a:r>
              <a:rPr lang="uk-UA" sz="2400" b="1" i="1" dirty="0" smtClean="0">
                <a:solidFill>
                  <a:srgbClr val="FF0000"/>
                </a:solidFill>
              </a:rPr>
              <a:t>Землі сінокісно-пасовищного призначення</a:t>
            </a:r>
            <a:r>
              <a:rPr lang="uk-UA" sz="2400" b="1" dirty="0" smtClean="0"/>
              <a:t>.</a:t>
            </a:r>
            <a:endParaRPr lang="ru-RU" sz="2400" b="1" dirty="0" smtClean="0"/>
          </a:p>
          <a:p>
            <a:r>
              <a:rPr lang="uk-UA" sz="2400" b="1" dirty="0" smtClean="0"/>
              <a:t>1.Заплави низького та середнього рівня (заливні).</a:t>
            </a:r>
            <a:endParaRPr lang="ru-RU" sz="2400" b="1" dirty="0" smtClean="0"/>
          </a:p>
          <a:p>
            <a:r>
              <a:rPr lang="uk-UA" sz="2400" b="1" dirty="0" smtClean="0"/>
              <a:t>2.Схили стрімкістю 3-5˚ із середньо - та сильно змитими ґрунтами на рихлих породах суглинкового і глинистого механічного складу.</a:t>
            </a:r>
            <a:endParaRPr lang="ru-RU" sz="2400" b="1" dirty="0" smtClean="0"/>
          </a:p>
          <a:p>
            <a:r>
              <a:rPr lang="uk-UA" sz="2400" b="1" dirty="0" smtClean="0"/>
              <a:t>3.Схили стрімкістю понад 5˚ зі слабо змитими та намитими ґрунтами.</a:t>
            </a:r>
            <a:endParaRPr lang="ru-RU" sz="2400" b="1" dirty="0" smtClean="0"/>
          </a:p>
          <a:p>
            <a:r>
              <a:rPr lang="uk-UA" sz="2400" b="1" dirty="0" smtClean="0"/>
              <a:t>4.Плато і схили стрімкістю до 3˚ із ґрунтами на щільних породах переважно середньо щебенистими.</a:t>
            </a:r>
            <a:endParaRPr lang="ru-RU" sz="2400" b="1" dirty="0" smtClean="0"/>
          </a:p>
          <a:p>
            <a:r>
              <a:rPr lang="uk-UA" sz="2400" b="1" dirty="0" smtClean="0"/>
              <a:t>5.Рівнинні ділянки і схили стрімкістю до 3˚ середньо - та сильно солонцюватими ґрунтами, солонцями глибокими і мочаруватими ґрунтами.</a:t>
            </a:r>
            <a:endParaRPr lang="ru-RU" sz="2400" b="1" dirty="0" smtClean="0"/>
          </a:p>
          <a:p>
            <a:r>
              <a:rPr lang="uk-UA" sz="2400" b="1" dirty="0" smtClean="0"/>
              <a:t>6.Землі з вторинно-засоленими і підтопленими ґрунтами.</a:t>
            </a:r>
            <a:endParaRPr lang="ru-RU" sz="2400" b="1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57089704"/>
      </p:ext>
    </p:extLst>
  </p:cSld>
  <p:clrMapOvr>
    <a:masterClrMapping/>
  </p:clrMapOvr>
  <p:transition>
    <p:split orient="vert"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7344816"/>
          </a:xfrm>
        </p:spPr>
        <p:txBody>
          <a:bodyPr>
            <a:noAutofit/>
          </a:bodyPr>
          <a:lstStyle/>
          <a:p>
            <a:r>
              <a:rPr lang="uk-UA" sz="2200" b="1" dirty="0"/>
              <a:t>У АЕГЗ: </a:t>
            </a:r>
            <a:r>
              <a:rPr lang="uk-UA" sz="2200" b="1" i="1" dirty="0">
                <a:solidFill>
                  <a:srgbClr val="FF0000"/>
                </a:solidFill>
              </a:rPr>
              <a:t>Землі, що підлягають "консервації".</a:t>
            </a:r>
            <a:endParaRPr lang="ru-RU" sz="2200" b="1" i="1" dirty="0">
              <a:solidFill>
                <a:srgbClr val="FF0000"/>
              </a:solidFill>
            </a:endParaRPr>
          </a:p>
          <a:p>
            <a:r>
              <a:rPr lang="uk-UA" sz="2200" b="1" dirty="0"/>
              <a:t>1.Землі схилів стрімкістю понад 5˚ із середньо - і сильно змитими ґрунтами на рихлих породах.</a:t>
            </a:r>
            <a:endParaRPr lang="ru-RU" sz="2200" b="1" dirty="0"/>
          </a:p>
          <a:p>
            <a:r>
              <a:rPr lang="uk-UA" sz="2200" b="1" dirty="0"/>
              <a:t>2.Землі схилів стрімкістю понад 3˚ із середньо - і сильно змитими ґрунтами на щільних породах.</a:t>
            </a:r>
            <a:endParaRPr lang="ru-RU" sz="2200" b="1" dirty="0"/>
          </a:p>
          <a:p>
            <a:r>
              <a:rPr lang="uk-UA" sz="2200" b="1" dirty="0"/>
              <a:t>3.Землі із сильно щебенистими та каменистими ґрунтами.</a:t>
            </a:r>
            <a:endParaRPr lang="ru-RU" sz="2200" b="1" dirty="0"/>
          </a:p>
          <a:p>
            <a:r>
              <a:rPr lang="uk-UA" sz="2200" b="1" dirty="0"/>
              <a:t>4.Землі з піщаними ґрунтами, а також із супіщаними і </a:t>
            </a:r>
            <a:r>
              <a:rPr lang="uk-UA" sz="2200" b="1" dirty="0" err="1"/>
              <a:t>легкоглинистими</a:t>
            </a:r>
            <a:r>
              <a:rPr lang="uk-UA" sz="2200" b="1" dirty="0"/>
              <a:t> ґрунтами на схилах стрімкістю понад 3˚.</a:t>
            </a:r>
            <a:endParaRPr lang="ru-RU" sz="2200" b="1" dirty="0"/>
          </a:p>
          <a:p>
            <a:r>
              <a:rPr lang="uk-UA" sz="2200" b="1" dirty="0"/>
              <a:t>5.Розмиті, а також слабо змиті та намиті ґрунти схилів стрімкістю понад 12˚.</a:t>
            </a:r>
            <a:endParaRPr lang="ru-RU" sz="2200" b="1" dirty="0"/>
          </a:p>
          <a:p>
            <a:r>
              <a:rPr lang="uk-UA" sz="2200" b="1" dirty="0"/>
              <a:t>6.Солонці мілкі й середні, сильно засолені ґрунти, </a:t>
            </a:r>
            <a:r>
              <a:rPr lang="uk-UA" sz="2200" b="1" dirty="0" err="1"/>
              <a:t>мочари</a:t>
            </a:r>
            <a:r>
              <a:rPr lang="uk-UA" sz="2200" b="1" dirty="0"/>
              <a:t>.</a:t>
            </a:r>
            <a:endParaRPr lang="ru-RU" sz="2200" b="1" dirty="0"/>
          </a:p>
          <a:p>
            <a:r>
              <a:rPr lang="uk-UA" sz="2200" b="1" dirty="0"/>
              <a:t>7.Землі вздовж водойм і річок (у межах прибережної захисної смуги).</a:t>
            </a:r>
            <a:endParaRPr lang="ru-RU" sz="2200" b="1" dirty="0"/>
          </a:p>
          <a:p>
            <a:r>
              <a:rPr lang="uk-UA" sz="2200" b="1" dirty="0"/>
              <a:t>8.Порушені ґрунти.</a:t>
            </a:r>
            <a:endParaRPr lang="ru-RU" sz="2200" b="1" dirty="0"/>
          </a:p>
          <a:p>
            <a:r>
              <a:rPr lang="uk-UA" sz="2200" b="1" dirty="0"/>
              <a:t>Консервацію необхідно проводити диференційовано - постійну і тимчасову, з тривалістю до 10 років для відновлення структури ґрунту та його родючості природним шляхом.</a:t>
            </a:r>
            <a:endParaRPr lang="ru-RU" sz="2200" b="1" dirty="0"/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924093414"/>
      </p:ext>
    </p:extLst>
  </p:cSld>
  <p:clrMapOvr>
    <a:masterClrMapping/>
  </p:clrMapOvr>
  <p:transition>
    <p:split orient="vert"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Ландшафтний підхід у землеустрої. </a:t>
            </a:r>
            <a:r>
              <a:rPr lang="uk-UA" b="1" dirty="0"/>
              <a:t>Земельні ресурси та сприятливі кліматичні умови України зумовлюють високий потенціал сільськогосподарського виробництва. </a:t>
            </a:r>
            <a:endParaRPr lang="uk-UA" b="1" dirty="0" smtClean="0"/>
          </a:p>
          <a:p>
            <a:r>
              <a:rPr lang="uk-UA" b="1" dirty="0" smtClean="0"/>
              <a:t>Однак </a:t>
            </a:r>
            <a:r>
              <a:rPr lang="uk-UA" b="1" dirty="0"/>
              <a:t>надмірна розораність сільськогосподарських угідь призвела до порушення науково - обґрунтованого співвідношення між орними землями і природними біоценозами, що сприяло збільшенню енергоспоживання в сільськогосподарському виробництві, активному розвитку ерозійних процесів та порушенню екологічної рівноваги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8151"/>
      </p:ext>
    </p:extLst>
  </p:cSld>
  <p:clrMapOvr>
    <a:masterClrMapping/>
  </p:clrMapOvr>
  <p:transition>
    <p:split orient="vert"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/>
          <a:lstStyle/>
          <a:p>
            <a:r>
              <a:rPr lang="uk-UA" b="1" dirty="0"/>
              <a:t>В пошуках шляхів раціонального землекористування доцільним може бути покладений в основу </a:t>
            </a:r>
            <a:r>
              <a:rPr lang="uk-UA" b="1" i="1" dirty="0">
                <a:solidFill>
                  <a:srgbClr val="FF0000"/>
                </a:solidFill>
              </a:rPr>
              <a:t>комплексний ландшафтно-екологічний підхід при територіальній організації </a:t>
            </a:r>
            <a:r>
              <a:rPr lang="uk-UA" b="1" dirty="0"/>
              <a:t>сільськогосподарського виробництва, максимальне використання потенційних можливостей самої природи.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36398265"/>
      </p:ext>
    </p:extLst>
  </p:cSld>
  <p:clrMapOvr>
    <a:masterClrMapping/>
  </p:clrMapOvr>
  <p:transition>
    <p:split orient="vert"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r>
              <a:rPr lang="uk-UA" b="1" dirty="0" smtClean="0"/>
              <a:t>Ландшафтна система землеробства дає можливість реалізувати оптимальне рішення у цій сфері, яка об’єднує дві антагоністичні цілі:</a:t>
            </a:r>
          </a:p>
          <a:p>
            <a:r>
              <a:rPr lang="uk-UA" b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перша </a:t>
            </a:r>
            <a:r>
              <a:rPr lang="uk-UA" b="1" dirty="0" smtClean="0"/>
              <a:t>- забезпечення високого рівня продуктивності сільськогосподарських угідь;</a:t>
            </a:r>
          </a:p>
          <a:p>
            <a:r>
              <a:rPr lang="uk-UA" b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друга -</a:t>
            </a:r>
            <a:r>
              <a:rPr lang="uk-UA" b="1" dirty="0" smtClean="0"/>
              <a:t> зменшення негативного впливу на природу шляхом зниження антропогенного навантаження на земельні ресурси.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17567950"/>
      </p:ext>
    </p:extLst>
  </p:cSld>
  <p:clrMapOvr>
    <a:masterClrMapping/>
  </p:clrMapOvr>
  <p:transition>
    <p:split orient="vert"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Ландшафтне землеробство повинно в комплексі </a:t>
            </a:r>
            <a:r>
              <a:rPr lang="uk-UA" b="1" i="1" dirty="0" smtClean="0">
                <a:solidFill>
                  <a:srgbClr val="FF0000"/>
                </a:solidFill>
              </a:rPr>
              <a:t>забезпечити: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підвищення продуктивності сільськогосподарських угідь в </a:t>
            </a:r>
            <a:r>
              <a:rPr lang="uk-UA" b="1" dirty="0" err="1"/>
              <a:t>еколого-економічних</a:t>
            </a:r>
            <a:r>
              <a:rPr lang="uk-UA" b="1" dirty="0"/>
              <a:t> рамках природного ландшафту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гармонічне поєднання із законами розвитку і трансформації ландшафтів; </a:t>
            </a:r>
            <a:endParaRPr lang="uk-UA" b="1" dirty="0" smtClean="0"/>
          </a:p>
          <a:p>
            <a:r>
              <a:rPr lang="uk-UA" b="1" dirty="0" smtClean="0"/>
              <a:t>надійний </a:t>
            </a:r>
            <a:r>
              <a:rPr lang="uk-UA" b="1" dirty="0"/>
              <a:t>захист ґрунтового покриву від деградації, в тому числі і ерозії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необхідні умови для інтенсивного розвитку землеробства і екологічної рівноваги в </a:t>
            </a:r>
            <a:r>
              <a:rPr lang="uk-UA" b="1" dirty="0" err="1"/>
              <a:t>агроландшафтах</a:t>
            </a:r>
            <a:r>
              <a:rPr lang="uk-UA" b="1" dirty="0"/>
              <a:t>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54472201"/>
      </p:ext>
    </p:extLst>
  </p:cSld>
  <p:clrMapOvr>
    <a:masterClrMapping/>
  </p:clrMapOvr>
  <p:transition>
    <p:split orient="vert"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/>
          </a:bodyPr>
          <a:lstStyle/>
          <a:p>
            <a:r>
              <a:rPr lang="uk-UA" b="1" dirty="0" smtClean="0"/>
              <a:t>Нова концепція землекористування максимально враховує природні і інші соціально-економічні фактори, відповідає місцевим умовам і являє собою раціональну, взаємопов’язану систему протиерозійних і </a:t>
            </a:r>
            <a:r>
              <a:rPr lang="uk-UA" b="1" dirty="0" err="1" smtClean="0"/>
              <a:t>грунтополіпшуючих</a:t>
            </a:r>
            <a:r>
              <a:rPr lang="uk-UA" b="1" dirty="0" smtClean="0"/>
              <a:t> заходів на основі контурної організації території, вписаної в структуру ландшафтів, що склалися, забезпечує високу продуктивність сільськогосподарських угідь та охорону довкілля.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588455837"/>
      </p:ext>
    </p:extLst>
  </p:cSld>
  <p:clrMapOvr>
    <a:masterClrMapping/>
  </p:clrMapOvr>
  <p:transition>
    <p:split orient="vert"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/>
          <a:lstStyle/>
          <a:p>
            <a:r>
              <a:rPr lang="uk-UA" b="1" dirty="0"/>
              <a:t>При сучасному землеробстві </a:t>
            </a:r>
            <a:r>
              <a:rPr lang="uk-UA" b="1" i="1" dirty="0">
                <a:solidFill>
                  <a:srgbClr val="FF0000"/>
                </a:solidFill>
              </a:rPr>
              <a:t>не вирішується питання екологічно обґрунтованої структури земельних угідь</a:t>
            </a:r>
            <a:r>
              <a:rPr lang="uk-UA" b="1" dirty="0"/>
              <a:t>  і інших компонентів навколишнього середовища, вони не узгоджуються із законами розвитку і функціонування </a:t>
            </a:r>
            <a:r>
              <a:rPr lang="uk-UA" b="1" dirty="0" err="1"/>
              <a:t>агроландшафтів</a:t>
            </a:r>
            <a:r>
              <a:rPr lang="uk-UA" b="1" dirty="0"/>
              <a:t>. Внаслідок чого активно розвиваються </a:t>
            </a:r>
            <a:r>
              <a:rPr lang="uk-UA" b="1" dirty="0" err="1"/>
              <a:t>деградаційні</a:t>
            </a:r>
            <a:r>
              <a:rPr lang="uk-UA" b="1" dirty="0"/>
              <a:t> процеси в ґрунтовому покриві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93055586"/>
      </p:ext>
    </p:extLst>
  </p:cSld>
  <p:clrMapOvr>
    <a:masterClrMapping/>
  </p:clrMapOvr>
  <p:transition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8640"/>
            <a:ext cx="8075240" cy="5937523"/>
          </a:xfrm>
        </p:spPr>
        <p:txBody>
          <a:bodyPr>
            <a:normAutofit fontScale="92500"/>
          </a:bodyPr>
          <a:lstStyle/>
          <a:p>
            <a:r>
              <a:rPr lang="uk-UA" sz="3600" b="1" dirty="0"/>
              <a:t>В нинішній час при прогнозуванні використання певних видів ландшафтних ресурсів і змін у природному середовищі необхідні фундаментальні й всебічні дослідження регіональних особливостей біогеохімічних взаємозв’язків кожного типу ландшафту з урахуванням антропогенного впливу.</a:t>
            </a:r>
            <a:endParaRPr lang="ru-RU" sz="3600" b="1" dirty="0"/>
          </a:p>
          <a:p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15776246"/>
      </p:ext>
    </p:extLst>
  </p:cSld>
  <p:clrMapOvr>
    <a:masterClrMapping/>
  </p:clrMapOvr>
  <p:transition>
    <p:split orient="vert"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84976" cy="6336704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Запобігти цьому можливо тільки шляхом формування оптимальних сільськогосподарських ландшафтів з дотриманням </a:t>
            </a:r>
            <a:r>
              <a:rPr lang="uk-UA" b="1" i="1" dirty="0" smtClean="0">
                <a:solidFill>
                  <a:srgbClr val="FF0000"/>
                </a:solidFill>
              </a:rPr>
              <a:t>основних </a:t>
            </a:r>
            <a:r>
              <a:rPr lang="uk-UA" b="1" i="1" dirty="0">
                <a:solidFill>
                  <a:srgbClr val="FF0000"/>
                </a:solidFill>
              </a:rPr>
              <a:t>принципів: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адекватність антропогенних компонентів в </a:t>
            </a:r>
            <a:r>
              <a:rPr lang="uk-UA" b="1" dirty="0" err="1"/>
              <a:t>агроландшафтах</a:t>
            </a:r>
            <a:r>
              <a:rPr lang="uk-UA" b="1" dirty="0"/>
              <a:t> природним закономірностям функціонування навколишнього середовища;</a:t>
            </a:r>
            <a:endParaRPr lang="ru-RU" b="1" dirty="0"/>
          </a:p>
          <a:p>
            <a:pPr lvl="0"/>
            <a:r>
              <a:rPr lang="uk-UA" b="1" dirty="0"/>
              <a:t>оптимальність структури </a:t>
            </a:r>
            <a:r>
              <a:rPr lang="uk-UA" b="1" dirty="0" err="1"/>
              <a:t>агроландшафту</a:t>
            </a:r>
            <a:r>
              <a:rPr lang="uk-UA" b="1" dirty="0"/>
              <a:t> (оптимальне співвідношення ріллі і природних угідь);</a:t>
            </a:r>
            <a:endParaRPr lang="ru-RU" b="1" dirty="0"/>
          </a:p>
          <a:p>
            <a:pPr lvl="0"/>
            <a:r>
              <a:rPr lang="uk-UA" b="1" dirty="0"/>
              <a:t>відповідність штучного фітоценозу земельних ділянок;</a:t>
            </a:r>
            <a:endParaRPr lang="ru-RU" b="1" dirty="0"/>
          </a:p>
          <a:p>
            <a:pPr lvl="0"/>
            <a:r>
              <a:rPr lang="uk-UA" b="1" dirty="0"/>
              <a:t>просторова і видова різноманітність середовища;</a:t>
            </a:r>
            <a:endParaRPr lang="ru-RU" b="1" dirty="0"/>
          </a:p>
          <a:p>
            <a:pPr lvl="0"/>
            <a:r>
              <a:rPr lang="uk-UA" b="1" dirty="0"/>
              <a:t>врахування </a:t>
            </a:r>
            <a:r>
              <a:rPr lang="uk-UA" b="1" dirty="0" err="1"/>
              <a:t>мікрозональних</a:t>
            </a:r>
            <a:r>
              <a:rPr lang="uk-UA" b="1" dirty="0"/>
              <a:t> природних умов;</a:t>
            </a:r>
            <a:endParaRPr lang="ru-RU" b="1" dirty="0"/>
          </a:p>
          <a:p>
            <a:pPr lvl="0"/>
            <a:r>
              <a:rPr lang="uk-UA" b="1" dirty="0"/>
              <a:t>оптимальне співвідношення економічних і екологічних заходів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93668286"/>
      </p:ext>
    </p:extLst>
  </p:cSld>
  <p:clrMapOvr>
    <a:masterClrMapping/>
  </p:clrMapOvr>
  <p:transition>
    <p:split orient="vert"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7931224" cy="5721499"/>
          </a:xfrm>
        </p:spPr>
        <p:txBody>
          <a:bodyPr>
            <a:normAutofit/>
          </a:bodyPr>
          <a:lstStyle/>
          <a:p>
            <a:r>
              <a:rPr lang="uk-UA" sz="4000" b="1" i="1" dirty="0" err="1">
                <a:solidFill>
                  <a:srgbClr val="FF0000"/>
                </a:solidFill>
              </a:rPr>
              <a:t>Агроекосистеми</a:t>
            </a:r>
            <a:r>
              <a:rPr lang="uk-UA" sz="4000" b="1" i="1" dirty="0">
                <a:solidFill>
                  <a:srgbClr val="FF0000"/>
                </a:solidFill>
              </a:rPr>
              <a:t> -</a:t>
            </a:r>
            <a:r>
              <a:rPr lang="uk-UA" sz="4000" b="1" dirty="0"/>
              <a:t> це "одомашнені екологічні системи", які в багатьох відношеннях займають проміжне становище між природними (луки, ліси) і штучними екосистемами (міста, селища, рілля).</a:t>
            </a:r>
            <a:endParaRPr lang="ru-RU" sz="4000" b="1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04733558"/>
      </p:ext>
    </p:extLst>
  </p:cSld>
  <p:clrMapOvr>
    <a:masterClrMapping/>
  </p:clrMapOvr>
  <p:transition>
    <p:split orient="vert"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Нові засади ведення сільськогосподарського виробництва повинні </a:t>
            </a:r>
            <a:r>
              <a:rPr lang="uk-UA" b="1" dirty="0" smtClean="0"/>
              <a:t>сприяти більш ефективному і раціональному використанню енергії, </a:t>
            </a:r>
          </a:p>
          <a:p>
            <a:r>
              <a:rPr lang="uk-UA" b="1" dirty="0" smtClean="0"/>
              <a:t>скороченню втрат ґрунту і води при ерозійних процесах,</a:t>
            </a:r>
          </a:p>
          <a:p>
            <a:r>
              <a:rPr lang="uk-UA" b="1" dirty="0" smtClean="0"/>
              <a:t> підвищенню ефективності поживних речовин і </a:t>
            </a:r>
          </a:p>
          <a:p>
            <a:r>
              <a:rPr lang="uk-UA" b="1" dirty="0" smtClean="0"/>
              <a:t>зниженню непродуктивних витрат добрив, </a:t>
            </a:r>
          </a:p>
          <a:p>
            <a:r>
              <a:rPr lang="uk-UA" b="1" dirty="0" smtClean="0"/>
              <a:t>використанню рослинних решток для мульчування ґрунту,</a:t>
            </a:r>
          </a:p>
          <a:p>
            <a:r>
              <a:rPr lang="uk-UA" b="1" dirty="0" smtClean="0"/>
              <a:t> збільшенню різноманітності культур і сівозмін, </a:t>
            </a:r>
          </a:p>
          <a:p>
            <a:r>
              <a:rPr lang="uk-UA" b="1" dirty="0" smtClean="0"/>
              <a:t>зниженню небажаної залежності від пестицидів широкого спектру дії, </a:t>
            </a:r>
          </a:p>
          <a:p>
            <a:r>
              <a:rPr lang="uk-UA" b="1" dirty="0" smtClean="0"/>
              <a:t>переходу до мінімального обробітку ґрунту.</a:t>
            </a:r>
          </a:p>
          <a:p>
            <a:r>
              <a:rPr lang="uk-UA" b="1" dirty="0" smtClean="0"/>
              <a:t> Всі природоохоронні агротехнічні заходи наближають </a:t>
            </a:r>
            <a:r>
              <a:rPr lang="uk-UA" b="1" i="1" dirty="0" err="1" smtClean="0">
                <a:solidFill>
                  <a:srgbClr val="FF0000"/>
                </a:solidFill>
              </a:rPr>
              <a:t>агроекосистеми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/>
              <a:t>до природних систем і перетворюють їх в гармонічні складові частини загального ландшафту.</a:t>
            </a:r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5330781"/>
      </p:ext>
    </p:extLst>
  </p:cSld>
  <p:clrMapOvr>
    <a:masterClrMapping/>
  </p:clrMapOvr>
  <p:transition>
    <p:split orient="vert"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Перехід сільськогосподарського виробництва України  на природоохоронне землеробство з </a:t>
            </a:r>
            <a:r>
              <a:rPr lang="uk-UA" b="1" dirty="0" err="1" smtClean="0"/>
              <a:t>еколого-ландшафтним</a:t>
            </a:r>
            <a:r>
              <a:rPr lang="uk-UA" b="1" dirty="0" smtClean="0"/>
              <a:t> облаштуванням території землекористування </a:t>
            </a:r>
            <a:r>
              <a:rPr lang="uk-UA" b="1" i="1" dirty="0" smtClean="0">
                <a:solidFill>
                  <a:srgbClr val="FF0000"/>
                </a:solidFill>
              </a:rPr>
              <a:t>зумовлено такими обставинами: </a:t>
            </a:r>
          </a:p>
          <a:p>
            <a:r>
              <a:rPr lang="uk-UA" b="1" dirty="0" smtClean="0"/>
              <a:t>існуючим соціально-економічним становищем;</a:t>
            </a:r>
          </a:p>
          <a:p>
            <a:r>
              <a:rPr lang="uk-UA" b="1" dirty="0" smtClean="0"/>
              <a:t> значною пересіченістю території землекористування;</a:t>
            </a:r>
          </a:p>
          <a:p>
            <a:r>
              <a:rPr lang="uk-UA" b="1" dirty="0" smtClean="0"/>
              <a:t> інтенсивним розвитком процесів водної і вітрової ерозії; </a:t>
            </a:r>
          </a:p>
          <a:p>
            <a:r>
              <a:rPr lang="uk-UA" b="1" dirty="0" smtClean="0"/>
              <a:t>неефективністю в питаннях продуктивності і збереження навколишнього середовища існуючих систем; </a:t>
            </a:r>
          </a:p>
          <a:p>
            <a:r>
              <a:rPr lang="uk-UA" b="1" dirty="0" smtClean="0"/>
              <a:t>необхідністю раціонально використовувати енергоресурси.</a:t>
            </a:r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1622334"/>
      </p:ext>
    </p:extLst>
  </p:cSld>
  <p:clrMapOvr>
    <a:masterClrMapping/>
  </p:clrMapOvr>
  <p:transition>
    <p:split orient="vert"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579296" cy="5793507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Нова система землекористування, в першу чергу, передбачає </a:t>
            </a:r>
            <a:r>
              <a:rPr lang="uk-UA" sz="3600" b="1" i="1" dirty="0" smtClean="0">
                <a:solidFill>
                  <a:srgbClr val="FF0000"/>
                </a:solidFill>
              </a:rPr>
              <a:t>поступове зниження засвоєння земельних ресурсів. </a:t>
            </a:r>
          </a:p>
          <a:p>
            <a:r>
              <a:rPr lang="uk-UA" sz="3600" b="1" dirty="0" smtClean="0"/>
              <a:t>В системі ландшафтного землекористування для зменшення ерозійних процесів і збереження ґрунтового покриву в умовах ринкових відносин важливого значення набуває структура посівних площ.</a:t>
            </a:r>
          </a:p>
          <a:p>
            <a:pPr marL="0" indent="0">
              <a:buNone/>
            </a:pPr>
            <a:r>
              <a:rPr lang="uk-UA" sz="3600" b="1" dirty="0" smtClean="0"/>
              <a:t>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88733009"/>
      </p:ext>
    </p:extLst>
  </p:cSld>
  <p:clrMapOvr>
    <a:masterClrMapping/>
  </p:clrMapOvr>
  <p:transition>
    <p:split orient="vert"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/>
          </a:bodyPr>
          <a:lstStyle/>
          <a:p>
            <a:r>
              <a:rPr lang="uk-UA" b="1" dirty="0"/>
              <a:t>До цього часу в Україні необґрунтовано широке поширення набули посіви просапних культур, особливо цукрових буряків, соняшника, що призвело до необхідності розміщувати їх посіви на </a:t>
            </a:r>
            <a:r>
              <a:rPr lang="uk-UA" b="1" dirty="0" err="1"/>
              <a:t>ерозійно</a:t>
            </a:r>
            <a:r>
              <a:rPr lang="uk-UA" b="1" dirty="0"/>
              <a:t> небезпечних землях.</a:t>
            </a:r>
          </a:p>
          <a:p>
            <a:r>
              <a:rPr lang="uk-UA" b="1" dirty="0"/>
              <a:t> Це обумовлює інтенсивний розвиток ерозійних процесів, призводить до </a:t>
            </a:r>
            <a:r>
              <a:rPr lang="uk-UA" b="1" dirty="0">
                <a:solidFill>
                  <a:srgbClr val="FF0000"/>
                </a:solidFill>
              </a:rPr>
              <a:t>погіршення екологічної ситуації в </a:t>
            </a:r>
            <a:r>
              <a:rPr lang="uk-UA" b="1" dirty="0" err="1">
                <a:solidFill>
                  <a:srgbClr val="FF0000"/>
                </a:solidFill>
              </a:rPr>
              <a:t>агроландшафтах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3604"/>
      </p:ext>
    </p:extLst>
  </p:cSld>
  <p:clrMapOvr>
    <a:masterClrMapping/>
  </p:clrMapOvr>
  <p:transition>
    <p:split orient="vert"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507288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Висновок</a:t>
            </a:r>
            <a:r>
              <a:rPr lang="uk-UA" b="1" dirty="0">
                <a:solidFill>
                  <a:srgbClr val="FF0000"/>
                </a:solidFill>
              </a:rPr>
              <a:t>.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Основним </a:t>
            </a:r>
            <a:r>
              <a:rPr lang="uk-UA" b="1" dirty="0"/>
              <a:t>напрямком сучасного землеустрою стає  оптимізація ландшафтних систем в гармонійному поєднанні економічних, соціальних та екологічних інтересів суб’єктів земельних відносин. </a:t>
            </a:r>
            <a:endParaRPr lang="uk-UA" b="1" dirty="0" smtClean="0"/>
          </a:p>
          <a:p>
            <a:r>
              <a:rPr lang="uk-UA" b="1" dirty="0" smtClean="0"/>
              <a:t>Головним </a:t>
            </a:r>
            <a:r>
              <a:rPr lang="uk-UA" b="1" dirty="0"/>
              <a:t>принципом створення оптимальних  рекреаційних форм в </a:t>
            </a:r>
            <a:r>
              <a:rPr lang="uk-UA" b="1" dirty="0" err="1"/>
              <a:t>агроландшафтах</a:t>
            </a:r>
            <a:r>
              <a:rPr lang="uk-UA" b="1" dirty="0"/>
              <a:t> (природних луків і пасовищ, лісів і захисних лісових насаджень, ставків, територій природоохоронного фонду та інших природних об’єктів) </a:t>
            </a:r>
            <a:r>
              <a:rPr lang="uk-UA" b="1" i="1" dirty="0">
                <a:solidFill>
                  <a:srgbClr val="FF0000"/>
                </a:solidFill>
              </a:rPr>
              <a:t>має бути екологічна гармонізація їх з природним середовищем та господарською діяльністю землекористувачів.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730846"/>
      </p:ext>
    </p:extLst>
  </p:cSld>
  <p:clrMapOvr>
    <a:masterClrMapping/>
  </p:clrMapOvr>
  <p:transition>
    <p:split orient="vert"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048672"/>
          </a:xfrm>
        </p:spPr>
        <p:txBody>
          <a:bodyPr>
            <a:normAutofit fontScale="925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Розміщення сільськогосподарських угідь, лісових смуг, пасовищ і сіножатей.  </a:t>
            </a:r>
            <a:endParaRPr lang="uk-UA" sz="3600" b="1" i="1" dirty="0" smtClean="0">
              <a:solidFill>
                <a:srgbClr val="FF0000"/>
              </a:solidFill>
            </a:endParaRPr>
          </a:p>
          <a:p>
            <a:r>
              <a:rPr lang="uk-UA" sz="3600" b="1" dirty="0" smtClean="0"/>
              <a:t> </a:t>
            </a:r>
            <a:r>
              <a:rPr lang="uk-UA" sz="3600" b="1" dirty="0"/>
              <a:t>Еволюція поглядів систем землеробства цілком логічно прийшла до ландшафтної основи, що передбачає умови для розширеного відтворення родючості землі і сталого розвитку на цій основі аграрного виробництва</a:t>
            </a:r>
            <a:r>
              <a:rPr lang="uk-UA" sz="3600" b="1" dirty="0" smtClean="0"/>
              <a:t>.</a:t>
            </a:r>
          </a:p>
          <a:p>
            <a:pPr marL="0" indent="0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870574282"/>
      </p:ext>
    </p:extLst>
  </p:cSld>
  <p:clrMapOvr>
    <a:masterClrMapping/>
  </p:clrMapOvr>
  <p:transition>
    <p:split orient="vert" dir="in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120680"/>
          </a:xfrm>
        </p:spPr>
        <p:txBody>
          <a:bodyPr>
            <a:normAutofit/>
          </a:bodyPr>
          <a:lstStyle/>
          <a:p>
            <a:r>
              <a:rPr lang="uk-UA" b="1" dirty="0"/>
              <a:t> Подальший розвиток ґрунтозахисних систем землеробства з контурною  організацією території відбувається в наш час на засадах ландшафтної спрямованості землевпорядкування, яка передбачає створення стійких екологічно </a:t>
            </a:r>
            <a:r>
              <a:rPr lang="uk-UA" b="1" dirty="0">
                <a:solidFill>
                  <a:srgbClr val="FF0000"/>
                </a:solidFill>
              </a:rPr>
              <a:t>збалансованих </a:t>
            </a:r>
            <a:r>
              <a:rPr lang="uk-UA" b="1" dirty="0" err="1">
                <a:solidFill>
                  <a:srgbClr val="FF0000"/>
                </a:solidFill>
              </a:rPr>
              <a:t>агроландшафтів</a:t>
            </a:r>
            <a:r>
              <a:rPr lang="uk-UA" b="1" dirty="0">
                <a:solidFill>
                  <a:srgbClr val="FF0000"/>
                </a:solidFill>
              </a:rPr>
              <a:t> з гармонійним поєднанням соціально-економічних, екологічних та естетичних </a:t>
            </a:r>
            <a:r>
              <a:rPr lang="uk-UA" b="1" dirty="0" smtClean="0">
                <a:solidFill>
                  <a:srgbClr val="FF0000"/>
                </a:solidFill>
              </a:rPr>
              <a:t>функцій.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75964"/>
      </p:ext>
    </p:extLst>
  </p:cSld>
  <p:clrMapOvr>
    <a:masterClrMapping/>
  </p:clrMapOvr>
  <p:transition>
    <p:split orient="vert" dir="in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Втіленням цих принципів на сьогоднішній день є </a:t>
            </a:r>
            <a:r>
              <a:rPr lang="uk-UA" b="1" i="1" dirty="0" err="1">
                <a:solidFill>
                  <a:srgbClr val="FF0000"/>
                </a:solidFill>
              </a:rPr>
              <a:t>еколого-ландшафтна</a:t>
            </a:r>
            <a:r>
              <a:rPr lang="uk-UA" b="1" i="1" dirty="0">
                <a:solidFill>
                  <a:srgbClr val="FF0000"/>
                </a:solidFill>
              </a:rPr>
              <a:t> система землеробства, яка базується на двох основних </a:t>
            </a:r>
            <a:r>
              <a:rPr lang="uk-UA" b="1" i="1" dirty="0" smtClean="0">
                <a:solidFill>
                  <a:srgbClr val="FF0000"/>
                </a:solidFill>
              </a:rPr>
              <a:t>принципах:</a:t>
            </a:r>
            <a:endParaRPr lang="uk-UA" i="1" dirty="0" smtClean="0">
              <a:solidFill>
                <a:srgbClr val="FF0000"/>
              </a:solidFill>
            </a:endParaRPr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Ландшафтна організація території - </a:t>
            </a:r>
            <a:r>
              <a:rPr lang="uk-UA" b="1" dirty="0" smtClean="0"/>
              <a:t>це фундамент, на якому формується система землеробства незалежно від категорій землекористувачів і форм власності.</a:t>
            </a:r>
          </a:p>
          <a:p>
            <a:pPr lvl="0"/>
            <a:r>
              <a:rPr lang="uk-UA" b="1" dirty="0" smtClean="0"/>
              <a:t> Вирішення цієї задачі передбачає оптимізацію співвідношення угідь і категорій земель, контурну організацію території, оптимальне розміщення захисних лісонасаджень, гідроспоруд, ділянок, призначених під залуження та природно-заповідних територій.</a:t>
            </a:r>
            <a:endParaRPr lang="ru-RU" b="1" dirty="0" smtClean="0"/>
          </a:p>
          <a:p>
            <a:pPr lvl="0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182854121"/>
      </p:ext>
    </p:extLst>
  </p:cSld>
  <p:clrMapOvr>
    <a:masterClrMapping/>
  </p:clrMapOvr>
  <p:transition>
    <p:split orient="vert"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264696"/>
          </a:xfrm>
        </p:spPr>
        <p:txBody>
          <a:bodyPr>
            <a:noAutofit/>
          </a:bodyPr>
          <a:lstStyle/>
          <a:p>
            <a:r>
              <a:rPr lang="uk-UA" sz="3600" b="1" dirty="0"/>
              <a:t>Важливою  </a:t>
            </a:r>
            <a:r>
              <a:rPr lang="uk-UA" sz="3600" b="1" i="1" dirty="0">
                <a:solidFill>
                  <a:srgbClr val="FF0000"/>
                </a:solidFill>
              </a:rPr>
              <a:t>є оптимізація природного ландшафту </a:t>
            </a:r>
            <a:r>
              <a:rPr lang="uk-UA" sz="3600" b="1" dirty="0"/>
              <a:t>як одного з основних засобів організації ефективного і комплексного його використання та охорони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Ця задача припускає знаходження кращого з можливих рішень, яке дасть змогу при інших рівних умовах максимально використати корисні властивості ландшафту, його потенціал для задоволення різноманітних потреб суспільства</a:t>
            </a:r>
            <a:r>
              <a:rPr lang="uk-UA" sz="3600" b="1" dirty="0" smtClean="0"/>
              <a:t>.</a:t>
            </a:r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721418825"/>
      </p:ext>
    </p:extLst>
  </p:cSld>
  <p:clrMapOvr>
    <a:masterClrMapping/>
  </p:clrMapOvr>
  <p:transition>
    <p:split orient="vert"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Агротехнічний блок (</a:t>
            </a:r>
            <a:r>
              <a:rPr lang="uk-UA" b="1" dirty="0"/>
              <a:t>структура посівних площ, сівозміни, система обробітку ґрунту, внесення добрив та ін.) адаптується до створеної просторової структури </a:t>
            </a:r>
            <a:r>
              <a:rPr lang="uk-UA" b="1" dirty="0" err="1"/>
              <a:t>агроландшафту</a:t>
            </a:r>
            <a:r>
              <a:rPr lang="uk-UA" b="1" dirty="0"/>
              <a:t>. </a:t>
            </a:r>
            <a:endParaRPr lang="uk-UA" b="1" dirty="0" smtClean="0"/>
          </a:p>
          <a:p>
            <a:pPr lvl="0"/>
            <a:r>
              <a:rPr lang="uk-UA" b="1" dirty="0" smtClean="0"/>
              <a:t>Він </a:t>
            </a:r>
            <a:r>
              <a:rPr lang="uk-UA" b="1" dirty="0"/>
              <a:t>повинен передбачати розширене відновлення родючості ґрунтів і будуватись  на принципах </a:t>
            </a:r>
            <a:r>
              <a:rPr lang="uk-UA" b="1" dirty="0" err="1"/>
              <a:t>екологізації</a:t>
            </a:r>
            <a:r>
              <a:rPr lang="uk-UA" b="1" dirty="0"/>
              <a:t> та </a:t>
            </a:r>
            <a:r>
              <a:rPr lang="uk-UA" b="1" dirty="0" err="1"/>
              <a:t>біологізації</a:t>
            </a:r>
            <a:r>
              <a:rPr lang="uk-UA" b="1" dirty="0"/>
              <a:t> землеробства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60990967"/>
      </p:ext>
    </p:extLst>
  </p:cSld>
  <p:clrMapOvr>
    <a:masterClrMapping/>
  </p:clrMapOvr>
  <p:transition>
    <p:split orient="vert" dir="in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r>
              <a:rPr lang="uk-UA" b="1" dirty="0" err="1"/>
              <a:t>Підгрунтям</a:t>
            </a:r>
            <a:r>
              <a:rPr lang="uk-UA" b="1" dirty="0"/>
              <a:t> ландшафтно-екологічного землеробства є </a:t>
            </a:r>
            <a:r>
              <a:rPr lang="uk-UA" b="1" i="1" dirty="0">
                <a:solidFill>
                  <a:srgbClr val="FF0000"/>
                </a:solidFill>
              </a:rPr>
              <a:t>системний підхід</a:t>
            </a:r>
            <a:r>
              <a:rPr lang="uk-UA" b="1" dirty="0"/>
              <a:t>, який враховує 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зональність,</a:t>
            </a:r>
          </a:p>
          <a:p>
            <a:r>
              <a:rPr lang="uk-UA" b="1" dirty="0" smtClean="0"/>
              <a:t> </a:t>
            </a:r>
            <a:r>
              <a:rPr lang="uk-UA" b="1" dirty="0"/>
              <a:t>адаптивність культур і технологій їх вирощування до місцевих умов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соціально-економічну доцільність, </a:t>
            </a:r>
            <a:endParaRPr lang="uk-UA" b="1" dirty="0" smtClean="0"/>
          </a:p>
          <a:p>
            <a:r>
              <a:rPr lang="uk-UA" b="1" dirty="0" smtClean="0"/>
              <a:t>екологічну </a:t>
            </a:r>
            <a:r>
              <a:rPr lang="uk-UA" b="1" dirty="0"/>
              <a:t>безпеку заходів та </a:t>
            </a:r>
            <a:endParaRPr lang="uk-UA" b="1" dirty="0" smtClean="0"/>
          </a:p>
          <a:p>
            <a:r>
              <a:rPr lang="uk-UA" b="1" dirty="0" smtClean="0"/>
              <a:t>естетико-соціальну </a:t>
            </a:r>
            <a:r>
              <a:rPr lang="uk-UA" b="1" dirty="0"/>
              <a:t>привабливість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84332313"/>
      </p:ext>
    </p:extLst>
  </p:cSld>
  <p:clrMapOvr>
    <a:masterClrMapping/>
  </p:clrMapOvr>
  <p:transition>
    <p:split orient="vert" dir="in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2068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Перш за все необхідно сформувати екологічно збалансовані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агроландшафти</a:t>
            </a:r>
            <a:r>
              <a:rPr lang="uk-UA" b="1" i="1" dirty="0">
                <a:solidFill>
                  <a:srgbClr val="FF0000"/>
                </a:solidFill>
              </a:rPr>
              <a:t>,</a:t>
            </a:r>
            <a:r>
              <a:rPr lang="uk-UA" b="1" dirty="0"/>
              <a:t> які б забезпечували виробництво основних видів сільськогосподарської продукції і захист сільгоспугідь від всіх видів деградації шляхом </a:t>
            </a:r>
            <a:endParaRPr lang="uk-UA" b="1" dirty="0" smtClean="0"/>
          </a:p>
          <a:p>
            <a:r>
              <a:rPr lang="uk-UA" b="1" dirty="0" smtClean="0"/>
              <a:t>найбільш </a:t>
            </a:r>
            <a:r>
              <a:rPr lang="uk-UA" b="1" dirty="0"/>
              <a:t>раціональної просторової організації території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оптимізації співвідношень </a:t>
            </a:r>
            <a:r>
              <a:rPr lang="uk-UA" b="1" dirty="0" err="1"/>
              <a:t>агроугідь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водокористування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меліорації </a:t>
            </a:r>
            <a:r>
              <a:rPr lang="uk-UA" b="1" dirty="0"/>
              <a:t>і </a:t>
            </a:r>
            <a:endParaRPr lang="uk-UA" b="1" dirty="0" smtClean="0"/>
          </a:p>
          <a:p>
            <a:r>
              <a:rPr lang="uk-UA" b="1" dirty="0" smtClean="0"/>
              <a:t>полезахисного </a:t>
            </a:r>
            <a:r>
              <a:rPr lang="uk-UA" b="1" dirty="0"/>
              <a:t>лісорозведення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67878663"/>
      </p:ext>
    </p:extLst>
  </p:cSld>
  <p:clrMapOvr>
    <a:masterClrMapping/>
  </p:clrMapOvr>
  <p:transition>
    <p:split orient="vert" dir="in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20680"/>
          </a:xfrm>
        </p:spPr>
        <p:txBody>
          <a:bodyPr>
            <a:normAutofit/>
          </a:bodyPr>
          <a:lstStyle/>
          <a:p>
            <a:r>
              <a:rPr lang="uk-UA" b="1" dirty="0" smtClean="0"/>
              <a:t>Виділення структурних одиниць </a:t>
            </a:r>
            <a:r>
              <a:rPr lang="uk-UA" b="1" dirty="0" err="1" smtClean="0"/>
              <a:t>агроландшафту</a:t>
            </a:r>
            <a:r>
              <a:rPr lang="uk-UA" b="1" dirty="0" smtClean="0"/>
              <a:t> доцільно проводити по </a:t>
            </a:r>
            <a:r>
              <a:rPr lang="uk-UA" b="1" i="1" dirty="0" smtClean="0">
                <a:solidFill>
                  <a:srgbClr val="FF0000"/>
                </a:solidFill>
              </a:rPr>
              <a:t>принципу </a:t>
            </a:r>
            <a:r>
              <a:rPr lang="uk-UA" b="1" dirty="0" smtClean="0"/>
              <a:t>від загального до конкретного (масив - ландшафтна смуга - контур), а</a:t>
            </a:r>
          </a:p>
          <a:p>
            <a:r>
              <a:rPr lang="uk-UA" b="1" dirty="0" smtClean="0"/>
              <a:t>проектування систем землеробства, що пов’язано з вибором культур, технологій вирощування, сівозмін - </a:t>
            </a:r>
            <a:r>
              <a:rPr lang="uk-UA" b="1" i="1" dirty="0" smtClean="0">
                <a:solidFill>
                  <a:srgbClr val="FF0000"/>
                </a:solidFill>
              </a:rPr>
              <a:t>по принципу </a:t>
            </a:r>
            <a:r>
              <a:rPr lang="uk-UA" b="1" dirty="0" smtClean="0"/>
              <a:t>від конкретного до загального (контур-смуга-масив).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736210736"/>
      </p:ext>
    </p:extLst>
  </p:cSld>
  <p:clrMapOvr>
    <a:masterClrMapping/>
  </p:clrMapOvr>
  <p:transition>
    <p:split orient="vert" dir="in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Групування земель за ступенем однорідності проводиться у певній послідовності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Спочатку </a:t>
            </a:r>
            <a:r>
              <a:rPr lang="uk-UA" b="1" dirty="0"/>
              <a:t>виділяються ґрунти по рівню надходження сумарної радіації, а далі з урахуванням цього і режиму зволоження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Це є основою для виділення однорідних масивів земель і переходу до класифікації вищого рангу - детермінації контурів по родючості ґрунтів і культуртехнічному стану земель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Далі визначається склад культур, їх чергування та технологія вирощування.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70117488"/>
      </p:ext>
    </p:extLst>
  </p:cSld>
  <p:clrMapOvr>
    <a:masterClrMapping/>
  </p:clrMapOvr>
  <p:transition>
    <p:split orient="vert" dir="in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075240" cy="6192688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Оптимальна структура посівних площ і використання раціональних сівозмін - найважливіша умова виробництва сільськогосподарської продукції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цього  всі сівозміни повинні проектуватися ґрунтозахисними  з врахуванням різних агроекологічних груп земель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 орних землях із схилами від 3 до 5 градусів рекомендується  втілювати зерно-трав’яні сівозміни, які складаються із культур суцільного </a:t>
            </a:r>
            <a:r>
              <a:rPr lang="uk-UA" b="1" dirty="0" err="1"/>
              <a:t>сіву</a:t>
            </a:r>
            <a:r>
              <a:rPr lang="uk-UA" b="1" dirty="0"/>
              <a:t> і мають найбільш високу ґрунтозахисну ефективність. </a:t>
            </a:r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3662065075"/>
      </p:ext>
    </p:extLst>
  </p:cSld>
  <p:clrMapOvr>
    <a:masterClrMapping/>
  </p:clrMapOvr>
  <p:transition>
    <p:split orient="vert" dir="in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192688"/>
          </a:xfrm>
        </p:spPr>
        <p:txBody>
          <a:bodyPr>
            <a:normAutofit fontScale="62500" lnSpcReduction="20000"/>
          </a:bodyPr>
          <a:lstStyle/>
          <a:p>
            <a:r>
              <a:rPr lang="uk-UA" sz="3400" b="1" dirty="0"/>
              <a:t>Для великих господарств рекомендуються 7-8-польні сівозміни, а для малих фермерських - 4-5- </a:t>
            </a:r>
            <a:r>
              <a:rPr lang="uk-UA" sz="3400" b="1" dirty="0" err="1"/>
              <a:t>пільні</a:t>
            </a:r>
            <a:r>
              <a:rPr lang="uk-UA" sz="3400" b="1" dirty="0"/>
              <a:t> сівозміни, але в обох випадках </a:t>
            </a:r>
            <a:r>
              <a:rPr lang="uk-UA" sz="3400" b="1" i="1" dirty="0">
                <a:solidFill>
                  <a:srgbClr val="FF0000"/>
                </a:solidFill>
              </a:rPr>
              <a:t>необхідно</a:t>
            </a:r>
            <a:r>
              <a:rPr lang="uk-UA" sz="3400" b="1" i="1" dirty="0" smtClean="0">
                <a:solidFill>
                  <a:srgbClr val="FF0000"/>
                </a:solidFill>
              </a:rPr>
              <a:t>:</a:t>
            </a:r>
            <a:endParaRPr lang="uk-UA" sz="3400" i="1" dirty="0" smtClean="0">
              <a:solidFill>
                <a:srgbClr val="FF0000"/>
              </a:solidFill>
            </a:endParaRPr>
          </a:p>
          <a:p>
            <a:pPr lvl="0"/>
            <a:r>
              <a:rPr lang="uk-UA" sz="3400" b="1" dirty="0" smtClean="0"/>
              <a:t>Дотримуватися принципу чергування сільськогосподарських культур згідно ротації за біологічними особливостями культур і технологією вирощування.</a:t>
            </a:r>
            <a:endParaRPr lang="ru-RU" sz="3400" b="1" dirty="0" smtClean="0"/>
          </a:p>
          <a:p>
            <a:pPr lvl="0"/>
            <a:r>
              <a:rPr lang="uk-UA" sz="3400" b="1" dirty="0" smtClean="0"/>
              <a:t>Дотримуватись оптимальних строків повернення культур на попереднє місце в сівозміні.</a:t>
            </a:r>
            <a:endParaRPr lang="ru-RU" sz="3400" b="1" dirty="0" smtClean="0"/>
          </a:p>
          <a:p>
            <a:pPr lvl="0"/>
            <a:r>
              <a:rPr lang="uk-UA" sz="3400" b="1" dirty="0" smtClean="0"/>
              <a:t>Враховувати ґрунтозахисну ефективність вирощуваних сільськогосподарських культур, забезпечувати ґрунтозахисну здатність рослинного покриву на схилах від 0 до 3 градусів не менше 65-70%, від 3 до 5 градусів - 80-85%.</a:t>
            </a:r>
            <a:endParaRPr lang="ru-RU" sz="3400" b="1" dirty="0" smtClean="0"/>
          </a:p>
          <a:p>
            <a:pPr lvl="0"/>
            <a:r>
              <a:rPr lang="uk-UA" sz="3400" b="1" dirty="0" smtClean="0"/>
              <a:t>Гарантувати бездефіцитний баланс гумусу за рахунок внесення достатньої кількості органічних добрив.</a:t>
            </a:r>
            <a:endParaRPr lang="ru-RU" sz="3400" b="1" dirty="0" smtClean="0"/>
          </a:p>
          <a:p>
            <a:pPr lvl="0"/>
            <a:r>
              <a:rPr lang="uk-UA" sz="3400" b="1" dirty="0" smtClean="0"/>
              <a:t>Приділяти увагу сортам, агротехніці вирощування, добривам, гербіцидам, засобам захисту рослин, сільськогосподарській техніці.</a:t>
            </a:r>
            <a:endParaRPr lang="ru-RU" sz="3400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94480799"/>
      </p:ext>
    </p:extLst>
  </p:cSld>
  <p:clrMapOvr>
    <a:masterClrMapping/>
  </p:clrMapOvr>
  <p:transition>
    <p:split orient="vert" dir="in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Наступний важливий аспект - обробіток ґрунту. </a:t>
            </a:r>
            <a:r>
              <a:rPr lang="uk-UA" b="1" dirty="0" smtClean="0"/>
              <a:t>В умовах України ґрунтозахисну ефективність оранки можна </a:t>
            </a:r>
            <a:r>
              <a:rPr lang="uk-UA" b="1" i="1" dirty="0" smtClean="0">
                <a:solidFill>
                  <a:srgbClr val="FF0000"/>
                </a:solidFill>
              </a:rPr>
              <a:t>підвищити, </a:t>
            </a:r>
            <a:r>
              <a:rPr lang="uk-UA" b="1" dirty="0" smtClean="0"/>
              <a:t>якщо</a:t>
            </a:r>
          </a:p>
          <a:p>
            <a:r>
              <a:rPr lang="uk-UA" b="1" dirty="0" smtClean="0"/>
              <a:t> проводити її поперек схилу, або за горизонталями місцевості,</a:t>
            </a:r>
          </a:p>
          <a:p>
            <a:r>
              <a:rPr lang="uk-UA" b="1" dirty="0" smtClean="0"/>
              <a:t> застосовувати комбіновану </a:t>
            </a:r>
            <a:r>
              <a:rPr lang="uk-UA" b="1" dirty="0" err="1" smtClean="0"/>
              <a:t>відвально</a:t>
            </a:r>
            <a:r>
              <a:rPr lang="uk-UA" b="1" dirty="0" smtClean="0"/>
              <a:t> -  безвідвальну, гребеневу або ступінчасту оранку,</a:t>
            </a:r>
          </a:p>
          <a:p>
            <a:r>
              <a:rPr lang="uk-UA" b="1" dirty="0" smtClean="0"/>
              <a:t> проводити щілювання.</a:t>
            </a:r>
          </a:p>
          <a:p>
            <a:r>
              <a:rPr lang="uk-UA" b="1" dirty="0" smtClean="0"/>
              <a:t> Не можна протиставити один одному відвальний і безвідвальний обробіток ґрунту. Найбільш правильним буде розумно, творчо поєднувати їх в сівозміні.</a:t>
            </a:r>
          </a:p>
          <a:p>
            <a:r>
              <a:rPr lang="uk-UA" b="1" dirty="0" smtClean="0"/>
              <a:t> Це дозволить на фоні науково - </a:t>
            </a:r>
            <a:r>
              <a:rPr lang="uk-UA" b="1" dirty="0" err="1" smtClean="0"/>
              <a:t>обгрунтованих</a:t>
            </a:r>
            <a:r>
              <a:rPr lang="uk-UA" b="1" dirty="0" smtClean="0"/>
              <a:t> сівозмін, паралельно з використанням </a:t>
            </a:r>
            <a:r>
              <a:rPr lang="uk-UA" b="1" dirty="0" err="1" smtClean="0"/>
              <a:t>грунтозахисних</a:t>
            </a:r>
            <a:r>
              <a:rPr lang="uk-UA" b="1" dirty="0" smtClean="0"/>
              <a:t> технологій вирощування сільськогосподарських культур, надійно захистити </a:t>
            </a:r>
            <a:r>
              <a:rPr lang="uk-UA" b="1" dirty="0" err="1" smtClean="0"/>
              <a:t>грунт</a:t>
            </a:r>
            <a:r>
              <a:rPr lang="uk-UA" b="1" dirty="0" smtClean="0"/>
              <a:t> від ерозії, підвищити його родючість, забезпечити стабільно високу врожайність.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132121617"/>
      </p:ext>
    </p:extLst>
  </p:cSld>
  <p:clrMapOvr>
    <a:masterClrMapping/>
  </p:clrMapOvr>
  <p:transition>
    <p:split orient="vert" dir="in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5721499"/>
          </a:xfrm>
        </p:spPr>
        <p:txBody>
          <a:bodyPr/>
          <a:lstStyle/>
          <a:p>
            <a:r>
              <a:rPr lang="uk-UA" b="1" dirty="0"/>
              <a:t>Ландшафтна спрямованість землеустрою передбачає деякі </a:t>
            </a:r>
            <a:r>
              <a:rPr lang="uk-UA" b="1" i="1" dirty="0">
                <a:solidFill>
                  <a:srgbClr val="FF0000"/>
                </a:solidFill>
              </a:rPr>
              <a:t>особливості</a:t>
            </a:r>
            <a:r>
              <a:rPr lang="uk-UA" b="1" dirty="0"/>
              <a:t> при створенні систем захисних лісонасаджень.</a:t>
            </a:r>
            <a:endParaRPr lang="ru-RU" b="1" dirty="0"/>
          </a:p>
          <a:p>
            <a:r>
              <a:rPr lang="uk-UA" b="1" dirty="0"/>
              <a:t>Для якісної оцінки стану </a:t>
            </a:r>
            <a:r>
              <a:rPr lang="uk-UA" b="1" dirty="0" err="1"/>
              <a:t>агроландшафтів</a:t>
            </a:r>
            <a:r>
              <a:rPr lang="uk-UA" b="1" dirty="0"/>
              <a:t>, для яких безпосередньо розробляється лісомеліоративний комплекс, доцільно застосовувати окремий </a:t>
            </a:r>
            <a:r>
              <a:rPr lang="uk-UA" b="1" i="1" dirty="0" smtClean="0">
                <a:solidFill>
                  <a:srgbClr val="FF0000"/>
                </a:solidFill>
              </a:rPr>
              <a:t>склад</a:t>
            </a:r>
            <a:r>
              <a:rPr lang="uk-UA" i="1" dirty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критеріїв</a:t>
            </a:r>
            <a:r>
              <a:rPr lang="uk-UA" b="1" dirty="0"/>
              <a:t>, що дозволяють враховувати характерні їх особливості по окремих видах. </a:t>
            </a:r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116045"/>
      </p:ext>
    </p:extLst>
  </p:cSld>
  <p:clrMapOvr>
    <a:masterClrMapping/>
  </p:clrMapOvr>
  <p:transition>
    <p:split orient="vert" dir="in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264696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У </a:t>
            </a:r>
            <a:r>
              <a:rPr lang="uk-UA" b="1" i="1" dirty="0">
                <a:solidFill>
                  <a:srgbClr val="FF0000"/>
                </a:solidFill>
              </a:rPr>
              <a:t>склад цих критеріїв входить </a:t>
            </a:r>
            <a:r>
              <a:rPr lang="uk-UA" b="1" i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b="1" dirty="0" smtClean="0"/>
              <a:t>загальна </a:t>
            </a:r>
            <a:r>
              <a:rPr lang="uk-UA" b="1" dirty="0"/>
              <a:t>лісистість по відношенню до оптимальної (а також її складові: мінімально необхідна полезахисна лісистість, протиерозійна, </a:t>
            </a:r>
            <a:r>
              <a:rPr lang="uk-UA" b="1" dirty="0" err="1"/>
              <a:t>грунтоводоохоронна</a:t>
            </a:r>
            <a:r>
              <a:rPr lang="uk-UA" b="1" dirty="0"/>
              <a:t> тощо); </a:t>
            </a:r>
            <a:endParaRPr lang="uk-UA" b="1" dirty="0" smtClean="0"/>
          </a:p>
          <a:p>
            <a:r>
              <a:rPr lang="uk-UA" b="1" dirty="0" smtClean="0"/>
              <a:t>розораність</a:t>
            </a:r>
            <a:r>
              <a:rPr lang="uk-UA" b="1" dirty="0"/>
              <a:t>; </a:t>
            </a:r>
            <a:endParaRPr lang="uk-UA" b="1" dirty="0" smtClean="0"/>
          </a:p>
          <a:p>
            <a:r>
              <a:rPr lang="uk-UA" b="1" dirty="0" smtClean="0"/>
              <a:t>розчленованість </a:t>
            </a:r>
            <a:r>
              <a:rPr lang="uk-UA" b="1" dirty="0"/>
              <a:t>яругами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втрата гумусу та його темпи; </a:t>
            </a:r>
            <a:endParaRPr lang="uk-UA" b="1" dirty="0" smtClean="0"/>
          </a:p>
          <a:p>
            <a:r>
              <a:rPr lang="uk-UA" b="1" dirty="0" smtClean="0"/>
              <a:t>продуктивність </a:t>
            </a:r>
            <a:r>
              <a:rPr lang="uk-UA" b="1" dirty="0"/>
              <a:t>пасовищ по відношенню до оптимальної;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захищеність окремих типів угідь лісовими насадженнями різних просторово-цільових форм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радіаційний фон; </a:t>
            </a:r>
            <a:endParaRPr lang="uk-UA" b="1" dirty="0" smtClean="0"/>
          </a:p>
          <a:p>
            <a:r>
              <a:rPr lang="uk-UA" b="1" dirty="0" smtClean="0"/>
              <a:t>наявність </a:t>
            </a:r>
            <a:r>
              <a:rPr lang="uk-UA" b="1" dirty="0"/>
              <a:t>токсичних і небезпечних для продукції рослинництва речовин та інші.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40908186"/>
      </p:ext>
    </p:extLst>
  </p:cSld>
  <p:clrMapOvr>
    <a:masterClrMapping/>
  </p:clrMapOvr>
  <p:transition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6048672"/>
          </a:xfrm>
        </p:spPr>
        <p:txBody>
          <a:bodyPr>
            <a:normAutofit fontScale="92500" lnSpcReduction="10000"/>
          </a:bodyPr>
          <a:lstStyle/>
          <a:p>
            <a:r>
              <a:rPr lang="uk-UA" sz="3600" b="1" dirty="0"/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Оптимізація ландшафту </a:t>
            </a:r>
            <a:r>
              <a:rPr lang="uk-UA" sz="3600" b="1" dirty="0"/>
              <a:t>повинна сприяти якнайдовшому збереженню його корисних властивостей. Вибір способів раціонального використання ландшафту пов’язаний із визначенням мети використання, оцінкою можливих варіантів експлуатації, виявленням природних, соціально-економічних та інших обмежень.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75351225"/>
      </p:ext>
    </p:extLst>
  </p:cSld>
  <p:clrMapOvr>
    <a:masterClrMapping/>
  </p:clrMapOvr>
  <p:transition>
    <p:split orient="vert" dir="in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Лісомеліорація</a:t>
            </a:r>
            <a:r>
              <a:rPr lang="uk-UA" b="1" dirty="0"/>
              <a:t> як просторово-часова основа </a:t>
            </a:r>
            <a:r>
              <a:rPr lang="uk-UA" b="1" dirty="0" err="1"/>
              <a:t>еколого-ландшафтних</a:t>
            </a:r>
            <a:r>
              <a:rPr lang="uk-UA" b="1" dirty="0"/>
              <a:t> систем землеробства повинна </a:t>
            </a:r>
            <a:r>
              <a:rPr lang="uk-UA" b="1" dirty="0" smtClean="0"/>
              <a:t>бути</a:t>
            </a:r>
          </a:p>
          <a:p>
            <a:r>
              <a:rPr lang="uk-UA" b="1" dirty="0" smtClean="0"/>
              <a:t> </a:t>
            </a:r>
            <a:r>
              <a:rPr lang="uk-UA" b="1" dirty="0"/>
              <a:t>комплексною (охоплювати всі просторові елементи </a:t>
            </a:r>
            <a:r>
              <a:rPr lang="uk-UA" b="1" dirty="0" err="1"/>
              <a:t>агроландшафту</a:t>
            </a:r>
            <a:r>
              <a:rPr lang="uk-UA" b="1" dirty="0"/>
              <a:t>), </a:t>
            </a:r>
            <a:endParaRPr lang="uk-UA" b="1" dirty="0" smtClean="0"/>
          </a:p>
          <a:p>
            <a:r>
              <a:rPr lang="uk-UA" b="1" dirty="0" smtClean="0"/>
              <a:t>будуватись </a:t>
            </a:r>
            <a:r>
              <a:rPr lang="uk-UA" b="1" dirty="0"/>
              <a:t>на водозбірному принципі проектування та </a:t>
            </a:r>
            <a:endParaRPr lang="uk-UA" b="1" dirty="0" smtClean="0"/>
          </a:p>
          <a:p>
            <a:r>
              <a:rPr lang="uk-UA" b="1" dirty="0" smtClean="0"/>
              <a:t>мати </a:t>
            </a:r>
            <a:r>
              <a:rPr lang="uk-UA" b="1" dirty="0"/>
              <a:t>максимально тривалий строк </a:t>
            </a:r>
            <a:r>
              <a:rPr lang="uk-UA" b="1" dirty="0" smtClean="0"/>
              <a:t>дії.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40087788"/>
      </p:ext>
    </p:extLst>
  </p:cSld>
  <p:clrMapOvr>
    <a:masterClrMapping/>
  </p:clrMapOvr>
  <p:transition>
    <p:split orient="vert" dir="in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>
            <a:normAutofit/>
          </a:bodyPr>
          <a:lstStyle/>
          <a:p>
            <a:r>
              <a:rPr lang="uk-UA" b="1" dirty="0" smtClean="0"/>
              <a:t>Щодо </a:t>
            </a:r>
            <a:r>
              <a:rPr lang="uk-UA" b="1" i="1" dirty="0" smtClean="0">
                <a:solidFill>
                  <a:srgbClr val="FF0000"/>
                </a:solidFill>
              </a:rPr>
              <a:t>протиерозійних лісонасаджень </a:t>
            </a:r>
            <a:r>
              <a:rPr lang="uk-UA" b="1" dirty="0" smtClean="0"/>
              <a:t>на </a:t>
            </a:r>
            <a:r>
              <a:rPr lang="uk-UA" b="1" dirty="0" err="1" smtClean="0"/>
              <a:t>схилових</a:t>
            </a:r>
            <a:r>
              <a:rPr lang="uk-UA" b="1" dirty="0" smtClean="0"/>
              <a:t> орних землях, то </a:t>
            </a:r>
            <a:r>
              <a:rPr lang="uk-UA" b="1" dirty="0" err="1" smtClean="0"/>
              <a:t>еколого-ландшафтна</a:t>
            </a:r>
            <a:r>
              <a:rPr lang="uk-UA" b="1" dirty="0" smtClean="0"/>
              <a:t> організація території передбачає значні об’єми створення </a:t>
            </a:r>
            <a:r>
              <a:rPr lang="uk-UA" b="1" dirty="0" err="1" smtClean="0"/>
              <a:t>стокорегулюючих</a:t>
            </a:r>
            <a:r>
              <a:rPr lang="uk-UA" b="1" dirty="0" smtClean="0"/>
              <a:t> лісосмуг та чагарникових куліс, які повинні ділити поля на контурні ландшафтні смуги шириною 80-100 м.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98632628"/>
      </p:ext>
    </p:extLst>
  </p:cSld>
  <p:clrMapOvr>
    <a:masterClrMapping/>
  </p:clrMapOvr>
  <p:transition>
    <p:split orient="vert" dir="in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При цьому слід враховувати </a:t>
            </a:r>
            <a:r>
              <a:rPr lang="uk-UA" b="1" i="1" dirty="0" smtClean="0">
                <a:solidFill>
                  <a:srgbClr val="FF0000"/>
                </a:solidFill>
              </a:rPr>
              <a:t>наступні моменти</a:t>
            </a:r>
            <a:r>
              <a:rPr lang="uk-UA" b="1" i="1" dirty="0">
                <a:solidFill>
                  <a:srgbClr val="FF0000"/>
                </a:solidFill>
              </a:rPr>
              <a:t>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endParaRPr lang="uk-UA" b="1" i="1" dirty="0" smtClean="0">
              <a:solidFill>
                <a:srgbClr val="FF0000"/>
              </a:solidFill>
            </a:endParaRPr>
          </a:p>
          <a:p>
            <a:pPr lvl="0"/>
            <a:r>
              <a:rPr lang="uk-UA" b="1" dirty="0" smtClean="0"/>
              <a:t>Конструктивно-технологічні </a:t>
            </a:r>
            <a:r>
              <a:rPr lang="uk-UA" b="1" dirty="0"/>
              <a:t>параметри на протязі </a:t>
            </a:r>
            <a:r>
              <a:rPr lang="uk-UA" b="1" dirty="0" err="1"/>
              <a:t>стокорегулюючих</a:t>
            </a:r>
            <a:r>
              <a:rPr lang="uk-UA" b="1" dirty="0"/>
              <a:t> лісосмуг можуть мати змінний характер (ширина та кількість рядів, породний склад, схема та тип змішування, поєднання з гідроспорудами, ширина міжсмугового простору). Для конкретних умов такі параметри визначаються робочими проектами на розрахунковій основі, в залежності від рельєфу, </a:t>
            </a:r>
            <a:r>
              <a:rPr lang="uk-UA" b="1" dirty="0" err="1"/>
              <a:t>грунтово-кліматичних</a:t>
            </a:r>
            <a:r>
              <a:rPr lang="uk-UA" b="1" dirty="0"/>
              <a:t> умов та характеру антропогенного навантаження;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120341"/>
      </p:ext>
    </p:extLst>
  </p:cSld>
  <p:clrMapOvr>
    <a:masterClrMapping/>
  </p:clrMapOvr>
  <p:transition>
    <p:split orient="vert" dir="in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0486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b="1" i="1" dirty="0" err="1">
                <a:solidFill>
                  <a:srgbClr val="FF0000"/>
                </a:solidFill>
              </a:rPr>
              <a:t>Стокорегулюючі</a:t>
            </a:r>
            <a:r>
              <a:rPr lang="uk-UA" b="1" i="1" dirty="0">
                <a:solidFill>
                  <a:srgbClr val="FF0000"/>
                </a:solidFill>
              </a:rPr>
              <a:t> лісосмуги </a:t>
            </a:r>
            <a:r>
              <a:rPr lang="uk-UA" b="1" dirty="0"/>
              <a:t>розміщуються через 200-300 м ( залежно від експозиції схилів, їх вітрового навантаження в різні періоди року  та </a:t>
            </a:r>
            <a:r>
              <a:rPr lang="uk-UA" b="1" dirty="0" err="1"/>
              <a:t>лісорослинних</a:t>
            </a:r>
            <a:r>
              <a:rPr lang="uk-UA" b="1" dirty="0"/>
              <a:t> умов), їх ширина 10-12 м. </a:t>
            </a:r>
            <a:endParaRPr lang="uk-UA" b="1" dirty="0" smtClean="0"/>
          </a:p>
          <a:p>
            <a:pPr lvl="0"/>
            <a:r>
              <a:rPr lang="uk-UA" b="1" dirty="0" smtClean="0"/>
              <a:t>Між </a:t>
            </a:r>
            <a:r>
              <a:rPr lang="uk-UA" b="1" dirty="0"/>
              <a:t>ними через 80-100 м влаштовують </a:t>
            </a:r>
            <a:r>
              <a:rPr lang="uk-UA" b="1" i="1" dirty="0">
                <a:solidFill>
                  <a:srgbClr val="FF0000"/>
                </a:solidFill>
              </a:rPr>
              <a:t>однорядні чагарникові куліси</a:t>
            </a:r>
            <a:r>
              <a:rPr lang="uk-UA" b="1" dirty="0"/>
              <a:t>, які </a:t>
            </a:r>
            <a:endParaRPr lang="uk-UA" b="1" dirty="0" smtClean="0"/>
          </a:p>
          <a:p>
            <a:pPr lvl="0"/>
            <a:r>
              <a:rPr lang="uk-UA" b="1" dirty="0" smtClean="0"/>
              <a:t>закріплюють </a:t>
            </a:r>
            <a:r>
              <a:rPr lang="uk-UA" b="1" dirty="0"/>
              <a:t>напрямок обробітку ґрунту поперек схилу, </a:t>
            </a:r>
            <a:endParaRPr lang="uk-UA" b="1" dirty="0" smtClean="0"/>
          </a:p>
          <a:p>
            <a:pPr lvl="0"/>
            <a:r>
              <a:rPr lang="uk-UA" b="1" dirty="0" smtClean="0"/>
              <a:t>розділяють </a:t>
            </a:r>
            <a:r>
              <a:rPr lang="uk-UA" b="1" dirty="0"/>
              <a:t>схили на більш короткі лінії току, </a:t>
            </a:r>
            <a:endParaRPr lang="uk-UA" b="1" dirty="0" smtClean="0"/>
          </a:p>
          <a:p>
            <a:pPr lvl="0"/>
            <a:r>
              <a:rPr lang="uk-UA" b="1" dirty="0" smtClean="0"/>
              <a:t>підвищують </a:t>
            </a:r>
            <a:r>
              <a:rPr lang="uk-UA" b="1" dirty="0"/>
              <a:t>меліоративну захищеність полів між </a:t>
            </a:r>
            <a:r>
              <a:rPr lang="uk-UA" b="1" dirty="0" err="1"/>
              <a:t>стокорегулюючими</a:t>
            </a:r>
            <a:r>
              <a:rPr lang="uk-UA" b="1" dirty="0"/>
              <a:t> лісовими смугами;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135036"/>
      </p:ext>
    </p:extLst>
  </p:cSld>
  <p:clrMapOvr>
    <a:masterClrMapping/>
  </p:clrMapOvr>
  <p:transition>
    <p:split orient="vert" dir="in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/>
              <a:t>На улоговинах </a:t>
            </a:r>
            <a:r>
              <a:rPr lang="uk-UA" b="1" i="1" dirty="0" smtClean="0">
                <a:solidFill>
                  <a:srgbClr val="FF0000"/>
                </a:solidFill>
              </a:rPr>
              <a:t>захисні лісонасадження </a:t>
            </a:r>
            <a:r>
              <a:rPr lang="uk-UA" b="1" dirty="0" smtClean="0"/>
              <a:t>поєднуються з найпростішими гідротехнічними спорудами.</a:t>
            </a:r>
          </a:p>
          <a:p>
            <a:pPr lvl="0"/>
            <a:r>
              <a:rPr lang="uk-UA" b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Захисні лісонасадження</a:t>
            </a:r>
            <a:r>
              <a:rPr lang="uk-UA" b="1" dirty="0" smtClean="0"/>
              <a:t>, крім того, необхідно поєднувати із залуженими узліссями, шириною 1-1,5 висоти насадження.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781792132"/>
      </p:ext>
    </p:extLst>
  </p:cSld>
  <p:clrMapOvr>
    <a:masterClrMapping/>
  </p:clrMapOvr>
  <p:transition>
    <p:split orient="vert" dir="in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9268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Агротехнічний блок </a:t>
            </a:r>
            <a:r>
              <a:rPr lang="uk-UA" b="1" dirty="0"/>
              <a:t>системи землеробства повинен передбачати комплекс заходів, при якому поверхневий стік максимально затримується на полі і використовується для живлення рослин. </a:t>
            </a:r>
            <a:endParaRPr lang="uk-UA" b="1" dirty="0" smtClean="0"/>
          </a:p>
          <a:p>
            <a:pPr lvl="0"/>
            <a:r>
              <a:rPr lang="uk-UA" b="1" dirty="0" smtClean="0"/>
              <a:t>Надлишок </a:t>
            </a:r>
            <a:r>
              <a:rPr lang="uk-UA" b="1" dirty="0"/>
              <a:t>його затримується лісосмугою чи кулісою та направляється в залужені улоговини для безпечного відведення в гідрографічну мережу. </a:t>
            </a:r>
            <a:endParaRPr lang="uk-UA" b="1" dirty="0" smtClean="0"/>
          </a:p>
          <a:p>
            <a:pPr lvl="0"/>
            <a:r>
              <a:rPr lang="uk-UA" b="1" dirty="0" smtClean="0"/>
              <a:t>Перед </a:t>
            </a:r>
            <a:r>
              <a:rPr lang="uk-UA" b="1" dirty="0"/>
              <a:t>залуженням дно улоговин розширюють і вирівнюють ( їх поперечний профіль повинен бути горизонтальним, щоб вода проходила широким, а не сконцентрованим потоком).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36713127"/>
      </p:ext>
    </p:extLst>
  </p:cSld>
  <p:clrMapOvr>
    <a:masterClrMapping/>
  </p:clrMapOvr>
  <p:transition>
    <p:split orient="vert" dir="in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6048672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Розміщення лісосмуг на місцевості </a:t>
            </a:r>
            <a:r>
              <a:rPr lang="uk-UA" b="1" dirty="0"/>
              <a:t>потребує дуже уважного підходу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Іноді їх можна проектувати не на всьому протязі контурних рубежів, а замінити на між улоговинному вододілі чагарниковою кулісою, або розірвати її і змістити частину нижче або вище по схилу, щоб не пересікати горизонталі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Залежно </a:t>
            </a:r>
            <a:r>
              <a:rPr lang="uk-UA" b="1" dirty="0"/>
              <a:t>від того, зближуються чи віддаляються горизонталі, допускається влаштування </a:t>
            </a:r>
            <a:r>
              <a:rPr lang="uk-UA" b="1" i="1" dirty="0">
                <a:solidFill>
                  <a:srgbClr val="FF0000"/>
                </a:solidFill>
              </a:rPr>
              <a:t>лісосмуг перемінної ширини</a:t>
            </a:r>
            <a:r>
              <a:rPr lang="uk-UA" b="1" dirty="0"/>
              <a:t>, а в окремих випадках вони можуть доповнюватись бордюрами багаторічних трав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45438290"/>
      </p:ext>
    </p:extLst>
  </p:cSld>
  <p:clrMapOvr>
    <a:masterClrMapping/>
  </p:clrMapOvr>
  <p:transition>
    <p:split orient="vert" dir="in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/>
          <a:lstStyle/>
          <a:p>
            <a:r>
              <a:rPr lang="uk-UA" b="1" dirty="0"/>
              <a:t>У залежності від отриманої оцінки визначається склад </a:t>
            </a:r>
            <a:r>
              <a:rPr lang="uk-UA" b="1" i="1" dirty="0">
                <a:solidFill>
                  <a:srgbClr val="FF0000"/>
                </a:solidFill>
              </a:rPr>
              <a:t>біотичних елементів ландшафтів</a:t>
            </a:r>
            <a:r>
              <a:rPr lang="uk-UA" b="1" dirty="0"/>
              <a:t> у відповідності до їх </a:t>
            </a:r>
            <a:r>
              <a:rPr lang="uk-UA" b="1" dirty="0" err="1"/>
              <a:t>біоекологічних</a:t>
            </a:r>
            <a:r>
              <a:rPr lang="uk-UA" b="1" dirty="0"/>
              <a:t> та біоенергетичних властивостей.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Коефіцієнт </a:t>
            </a:r>
            <a:r>
              <a:rPr lang="uk-UA" b="1" i="1" dirty="0">
                <a:solidFill>
                  <a:srgbClr val="FF0000"/>
                </a:solidFill>
              </a:rPr>
              <a:t>екологічного значення біоти </a:t>
            </a:r>
            <a:r>
              <a:rPr lang="uk-UA" b="1" dirty="0"/>
              <a:t>хвойних лісів -0,38, листяних  - 1,0, хвойно-широколистих - 0,63; лісових смуг - 0,43, луків - 0,62, продуктивних пасовищ - 0,68, польових культур - 0,14. 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42451407"/>
      </p:ext>
    </p:extLst>
  </p:cSld>
  <p:clrMapOvr>
    <a:masterClrMapping/>
  </p:clrMapOvr>
  <p:transition>
    <p:split orient="vert" dir="in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 fontScale="92500"/>
          </a:bodyPr>
          <a:lstStyle/>
          <a:p>
            <a:r>
              <a:rPr lang="uk-UA" b="1" dirty="0" smtClean="0"/>
              <a:t>У </a:t>
            </a:r>
            <a:r>
              <a:rPr lang="uk-UA" b="1" i="1" dirty="0" err="1" smtClean="0">
                <a:solidFill>
                  <a:srgbClr val="FF0000"/>
                </a:solidFill>
              </a:rPr>
              <a:t>лісоаграрних</a:t>
            </a:r>
            <a:r>
              <a:rPr lang="uk-UA" b="1" i="1" dirty="0" smtClean="0">
                <a:solidFill>
                  <a:srgbClr val="FF0000"/>
                </a:solidFill>
              </a:rPr>
              <a:t> ландшафтах :</a:t>
            </a:r>
          </a:p>
          <a:p>
            <a:r>
              <a:rPr lang="uk-UA" b="1" dirty="0" smtClean="0"/>
              <a:t>швидкість вітру зменшується на 25-60%</a:t>
            </a:r>
          </a:p>
          <a:p>
            <a:r>
              <a:rPr lang="uk-UA" b="1" dirty="0" smtClean="0"/>
              <a:t> вологість повітря підвищується на 5-20%,</a:t>
            </a:r>
          </a:p>
          <a:p>
            <a:r>
              <a:rPr lang="uk-UA" b="1" dirty="0" smtClean="0"/>
              <a:t>а випарність, навпаки, скорочується на 2-25%. </a:t>
            </a:r>
          </a:p>
          <a:p>
            <a:r>
              <a:rPr lang="uk-UA" b="1" dirty="0" smtClean="0"/>
              <a:t>Завдяки збереженню снігового покриву взимку, запобіганню інтенсивному поверхневому стоку </a:t>
            </a:r>
            <a:r>
              <a:rPr lang="uk-UA" b="1" i="1" dirty="0" smtClean="0">
                <a:solidFill>
                  <a:srgbClr val="FF0000"/>
                </a:solidFill>
              </a:rPr>
              <a:t>вологість ґрунту </a:t>
            </a:r>
            <a:r>
              <a:rPr lang="uk-UA" b="1" dirty="0" smtClean="0"/>
              <a:t>на полях лісомеліоративних систем збільшується на 15-30%.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719358952"/>
      </p:ext>
    </p:extLst>
  </p:cSld>
  <p:clrMapOvr>
    <a:masterClrMapping/>
  </p:clrMapOvr>
  <p:transition>
    <p:split orient="vert" dir="in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Захисні лісові насадження </a:t>
            </a:r>
            <a:r>
              <a:rPr lang="uk-UA" sz="3600" b="1" dirty="0"/>
              <a:t>сприяють збільшенню видового різноманіття флори і фауни, в тому числі флори </a:t>
            </a:r>
            <a:r>
              <a:rPr lang="uk-UA" sz="3600" b="1" dirty="0" err="1"/>
              <a:t>агролісосистем</a:t>
            </a:r>
            <a:r>
              <a:rPr lang="uk-UA" sz="3600" b="1" dirty="0"/>
              <a:t> на 20-80%, </a:t>
            </a:r>
            <a:r>
              <a:rPr lang="uk-UA" sz="3600" b="1" dirty="0" err="1"/>
              <a:t>ентомофауни</a:t>
            </a:r>
            <a:r>
              <a:rPr lang="uk-UA" sz="3600" b="1" dirty="0"/>
              <a:t> -25-60%, </a:t>
            </a:r>
            <a:r>
              <a:rPr lang="uk-UA" sz="3600" b="1" dirty="0" err="1"/>
              <a:t>зоофауни</a:t>
            </a:r>
            <a:r>
              <a:rPr lang="uk-UA" sz="3600" b="1" dirty="0"/>
              <a:t> в 1,5-3,0 рази</a:t>
            </a:r>
            <a:r>
              <a:rPr lang="uk-UA" sz="3600" b="1" dirty="0" smtClean="0"/>
              <a:t>.</a:t>
            </a:r>
          </a:p>
          <a:p>
            <a:r>
              <a:rPr lang="uk-UA" sz="3600" b="1" i="1" dirty="0" smtClean="0">
                <a:solidFill>
                  <a:srgbClr val="FF0000"/>
                </a:solidFill>
              </a:rPr>
              <a:t>Лісомеліоративні </a:t>
            </a:r>
            <a:r>
              <a:rPr lang="uk-UA" sz="3600" b="1" i="1" dirty="0">
                <a:solidFill>
                  <a:srgbClr val="FF0000"/>
                </a:solidFill>
              </a:rPr>
              <a:t>об’єкти </a:t>
            </a:r>
            <a:r>
              <a:rPr lang="uk-UA" sz="3600" b="1" dirty="0"/>
              <a:t>сприяють загальному покращенню мікрокліматичних умов. </a:t>
            </a:r>
            <a:endParaRPr lang="uk-UA" sz="3600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36534166"/>
      </p:ext>
    </p:extLst>
  </p:cSld>
  <p:clrMapOvr>
    <a:masterClrMapping/>
  </p:clrMapOvr>
  <p:transition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192688"/>
          </a:xfrm>
        </p:spPr>
        <p:txBody>
          <a:bodyPr>
            <a:noAutofit/>
          </a:bodyPr>
          <a:lstStyle/>
          <a:p>
            <a:r>
              <a:rPr lang="uk-UA" sz="4400" b="1" dirty="0"/>
              <a:t>Відомо, що </a:t>
            </a:r>
            <a:r>
              <a:rPr lang="uk-UA" sz="4400" b="1" i="1" dirty="0">
                <a:solidFill>
                  <a:srgbClr val="FF0000"/>
                </a:solidFill>
              </a:rPr>
              <a:t>природа</a:t>
            </a:r>
            <a:r>
              <a:rPr lang="uk-UA" sz="4400" b="1" dirty="0"/>
              <a:t>, як об’єктивна, існуюча поза людиною й незалежно від її свідомості реальність, нескінченна в часі та просторі - це </a:t>
            </a:r>
            <a:r>
              <a:rPr lang="uk-UA" sz="4400" b="1" i="1" dirty="0">
                <a:solidFill>
                  <a:srgbClr val="FF0000"/>
                </a:solidFill>
              </a:rPr>
              <a:t>умова, місце і засіб нашого проживання та праці. </a:t>
            </a:r>
            <a:endParaRPr lang="uk-UA" sz="4400" b="1" i="1" dirty="0" smtClean="0">
              <a:solidFill>
                <a:srgbClr val="FF0000"/>
              </a:solidFill>
            </a:endParaRPr>
          </a:p>
          <a:p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947607834"/>
      </p:ext>
    </p:extLst>
  </p:cSld>
  <p:clrMapOvr>
    <a:masterClrMapping/>
  </p:clrMapOvr>
  <p:transition>
    <p:split orient="vert" dir="in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Характерним прикладом ефективного поєднання </a:t>
            </a:r>
            <a:r>
              <a:rPr lang="uk-UA" b="1" i="1" dirty="0">
                <a:solidFill>
                  <a:srgbClr val="FF0000"/>
                </a:solidFill>
              </a:rPr>
              <a:t>лісомеліорації та систем степового землеробства </a:t>
            </a:r>
            <a:r>
              <a:rPr lang="uk-UA" b="1" dirty="0"/>
              <a:t>є </a:t>
            </a:r>
            <a:r>
              <a:rPr lang="uk-UA" b="1" dirty="0" err="1"/>
              <a:t>Юницьке</a:t>
            </a:r>
            <a:r>
              <a:rPr lang="uk-UA" b="1" dirty="0"/>
              <a:t> лісництво Луганської області (</a:t>
            </a:r>
            <a:r>
              <a:rPr lang="uk-UA" b="1" dirty="0" err="1"/>
              <a:t>Старобільська</a:t>
            </a:r>
            <a:r>
              <a:rPr lang="uk-UA" b="1" dirty="0"/>
              <a:t> ділянка) та Маріупольська ЛНДС (</a:t>
            </a:r>
            <a:r>
              <a:rPr lang="uk-UA" b="1" dirty="0" err="1"/>
              <a:t>Велико-Анадольска</a:t>
            </a:r>
            <a:r>
              <a:rPr lang="uk-UA" b="1" dirty="0"/>
              <a:t> ділянка). Відомо, що під впливом степових лісових насаджень та полезахисних лісових смуг Маріупольської ЛНДС за останні 30-40 років спостерігається середнє збільшення опадів на 40-80 мм, поверхневий стік талих і дощових вод скоротився до 1,9%, кількість суховіїв зменшилась на 7-15 днів.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670192"/>
      </p:ext>
    </p:extLst>
  </p:cSld>
  <p:clrMapOvr>
    <a:masterClrMapping/>
  </p:clrMapOvr>
  <p:transition>
    <p:split orient="vert" dir="in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/>
          </a:bodyPr>
          <a:lstStyle/>
          <a:p>
            <a:r>
              <a:rPr lang="uk-UA" b="1" dirty="0" smtClean="0"/>
              <a:t>Сума лісистості по окремих категоріях  угідь  складає  </a:t>
            </a:r>
            <a:r>
              <a:rPr lang="uk-UA" b="1" i="1" dirty="0" smtClean="0">
                <a:solidFill>
                  <a:srgbClr val="FF0000"/>
                </a:solidFill>
              </a:rPr>
              <a:t>загальну прогнозну захисну лісистість лівобережного Лісостепу </a:t>
            </a:r>
            <a:r>
              <a:rPr lang="uk-UA" b="1" dirty="0" smtClean="0"/>
              <a:t>і відносне співвідношення її по основних захисних функціях у загальній структурі лісів: </a:t>
            </a:r>
          </a:p>
          <a:p>
            <a:r>
              <a:rPr lang="uk-UA" b="1" dirty="0" smtClean="0"/>
              <a:t>берегові - 44,8%</a:t>
            </a:r>
          </a:p>
          <a:p>
            <a:r>
              <a:rPr lang="uk-UA" b="1" dirty="0" smtClean="0"/>
              <a:t> протиерозійні -15,4%;</a:t>
            </a:r>
          </a:p>
          <a:p>
            <a:r>
              <a:rPr lang="uk-UA" b="1" dirty="0" smtClean="0"/>
              <a:t>полезахисні - 5,7%,</a:t>
            </a:r>
          </a:p>
          <a:p>
            <a:r>
              <a:rPr lang="uk-UA" b="1" dirty="0" smtClean="0"/>
              <a:t>уздовж шляхів транспорту - 1,1%; </a:t>
            </a:r>
          </a:p>
          <a:p>
            <a:r>
              <a:rPr lang="uk-UA" b="1" dirty="0" smtClean="0"/>
              <a:t>масиви і інші види - 36,7%.</a:t>
            </a:r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935517"/>
      </p:ext>
    </p:extLst>
  </p:cSld>
  <p:clrMapOvr>
    <a:masterClrMapping/>
  </p:clrMapOvr>
  <p:transition>
    <p:split orient="vert" dir="in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Вирішення питань підвищення ефективності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агроландшафтів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повинна включати реальну оцінку вже існуючих лісових насаджень та заходи по приведенню  у відповідність їх </a:t>
            </a:r>
            <a:r>
              <a:rPr lang="uk-UA" b="1" dirty="0" err="1"/>
              <a:t>лісивничо-меліоративних</a:t>
            </a:r>
            <a:r>
              <a:rPr lang="uk-UA" b="1" dirty="0"/>
              <a:t> показників. </a:t>
            </a:r>
            <a:endParaRPr lang="uk-UA" b="1" dirty="0" smtClean="0"/>
          </a:p>
          <a:p>
            <a:r>
              <a:rPr lang="uk-UA" b="1" dirty="0" smtClean="0"/>
              <a:t>За </a:t>
            </a:r>
            <a:r>
              <a:rPr lang="uk-UA" b="1" dirty="0"/>
              <a:t>попередньою оцінкою в Степу </a:t>
            </a:r>
            <a:r>
              <a:rPr lang="uk-UA" b="1" i="1" dirty="0">
                <a:solidFill>
                  <a:srgbClr val="FF0000"/>
                </a:solidFill>
              </a:rPr>
              <a:t>лише 39,1% полезахисних смуг відповідають сучасним вимогам</a:t>
            </a:r>
            <a:r>
              <a:rPr lang="uk-UA" b="1" i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25,4% відносно задовільного стану, </a:t>
            </a:r>
            <a:endParaRPr lang="uk-UA" b="1" dirty="0" smtClean="0"/>
          </a:p>
          <a:p>
            <a:r>
              <a:rPr lang="uk-UA" b="1" dirty="0" smtClean="0"/>
              <a:t>26</a:t>
            </a:r>
            <a:r>
              <a:rPr lang="uk-UA" b="1" dirty="0"/>
              <a:t>% - потребує виправлення, а </a:t>
            </a:r>
            <a:endParaRPr lang="uk-UA" b="1" dirty="0" smtClean="0"/>
          </a:p>
          <a:p>
            <a:r>
              <a:rPr lang="uk-UA" b="1" dirty="0" smtClean="0"/>
              <a:t>15,5 </a:t>
            </a:r>
            <a:r>
              <a:rPr lang="uk-UA" b="1" dirty="0"/>
              <a:t>(або 41,5 тис. га) у незадовільному стані і вимагає повної реконструкції або перетворення.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08495200"/>
      </p:ext>
    </p:extLst>
  </p:cSld>
  <p:clrMapOvr>
    <a:masterClrMapping/>
  </p:clrMapOvr>
  <p:transition>
    <p:split orient="vert" dir="in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20680"/>
          </a:xfrm>
        </p:spPr>
        <p:txBody>
          <a:bodyPr>
            <a:normAutofit/>
          </a:bodyPr>
          <a:lstStyle/>
          <a:p>
            <a:r>
              <a:rPr lang="uk-UA" b="1" dirty="0" smtClean="0"/>
              <a:t>Важливою умовою вирішення складних екологічних проблем землеробства є назріла необхідність </a:t>
            </a:r>
            <a:r>
              <a:rPr lang="uk-UA" b="1" i="1" dirty="0" smtClean="0">
                <a:solidFill>
                  <a:srgbClr val="FF0000"/>
                </a:solidFill>
              </a:rPr>
              <a:t>інтеграційних процесів аграріїв, лісомеліораторів, землевпорядників. </a:t>
            </a:r>
          </a:p>
          <a:p>
            <a:r>
              <a:rPr lang="uk-UA" b="1" dirty="0" smtClean="0"/>
              <a:t>Доцільним є створення міжгалузевої науково-координаційної комісії, що б корегувала зусилля науковців і першочерговість вирішення екологічних проблем </a:t>
            </a:r>
            <a:r>
              <a:rPr lang="uk-UA" b="1" i="1" dirty="0" err="1" smtClean="0">
                <a:solidFill>
                  <a:srgbClr val="FF0000"/>
                </a:solidFill>
              </a:rPr>
              <a:t>агроландшафтів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endParaRPr lang="ru-RU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93550"/>
      </p:ext>
    </p:extLst>
  </p:cSld>
  <p:clrMapOvr>
    <a:masterClrMapping/>
  </p:clrMapOvr>
  <p:transition>
    <p:split orient="vert" dir="in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904656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Еволюція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агроландшафтів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Сучасні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агроландшафти</a:t>
            </a:r>
            <a:r>
              <a:rPr lang="uk-UA" b="1" dirty="0"/>
              <a:t> - це складна система, створена з різних елементів </a:t>
            </a:r>
            <a:r>
              <a:rPr lang="uk-UA" b="1" i="1" dirty="0" err="1">
                <a:solidFill>
                  <a:srgbClr val="FF0000"/>
                </a:solidFill>
              </a:rPr>
              <a:t>агроекосистем</a:t>
            </a:r>
            <a:r>
              <a:rPr lang="uk-UA" b="1" dirty="0"/>
              <a:t> (рілля, сіножаті, пасовища, багаторічні насадження, тощо) і розташованих між ними незначних ареалів лісів, чагарників, природних лук, боліт, торфовищ. </a:t>
            </a:r>
            <a:endParaRPr lang="uk-UA" b="1" dirty="0" smtClean="0"/>
          </a:p>
          <a:p>
            <a:r>
              <a:rPr lang="uk-UA" b="1" dirty="0" smtClean="0"/>
              <a:t>Вони </a:t>
            </a:r>
            <a:r>
              <a:rPr lang="uk-UA" b="1" dirty="0"/>
              <a:t>являють собою екологічну різноманітність і структуру </a:t>
            </a:r>
            <a:r>
              <a:rPr lang="uk-UA" b="1" dirty="0" err="1"/>
              <a:t>агроландшафту</a:t>
            </a:r>
            <a:r>
              <a:rPr lang="uk-UA" b="1" dirty="0"/>
              <a:t>, що тісно пов’язані як з його стабільністю так і з продуктивністю 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997235"/>
      </p:ext>
    </p:extLst>
  </p:cSld>
  <p:clrMapOvr>
    <a:masterClrMapping/>
  </p:clrMapOvr>
  <p:transition>
    <p:split orient="vert" dir="in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408712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Нині природних ландшафтів, не порушених господарською діяльністю майже не лишилося.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цілому антропогенне навантаження на перетворення </a:t>
            </a:r>
            <a:r>
              <a:rPr lang="uk-UA" b="1" dirty="0" err="1"/>
              <a:t>агроландшафтів</a:t>
            </a:r>
            <a:r>
              <a:rPr lang="uk-UA" b="1" dirty="0"/>
              <a:t> збільшилося в1,5-2 рази</a:t>
            </a:r>
            <a:r>
              <a:rPr lang="uk-UA" b="1" dirty="0" smtClean="0"/>
              <a:t>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Екосистеми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агроландшафтів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значно спрощені, їхній видовий склад, екологічна розмаїть угідь і зв’язки між компонентами ландшафту порушені, </a:t>
            </a:r>
            <a:r>
              <a:rPr lang="uk-UA" b="1" dirty="0" err="1"/>
              <a:t>деградується</a:t>
            </a:r>
            <a:r>
              <a:rPr lang="uk-UA" b="1" dirty="0"/>
              <a:t> ґрунтовий покрив, а на деяких територіях активізувались ерозійні та інші негативні процеси. 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000633"/>
      </p:ext>
    </p:extLst>
  </p:cSld>
  <p:clrMapOvr>
    <a:masterClrMapping/>
  </p:clrMapOvr>
  <p:transition>
    <p:split orient="vert" dir="in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08912" cy="6408712"/>
          </a:xfrm>
        </p:spPr>
        <p:txBody>
          <a:bodyPr>
            <a:normAutofit/>
          </a:bodyPr>
          <a:lstStyle/>
          <a:p>
            <a:r>
              <a:rPr lang="uk-UA" b="1" dirty="0" smtClean="0"/>
              <a:t>За останні 30 років </a:t>
            </a:r>
            <a:r>
              <a:rPr lang="uk-UA" b="1" i="1" dirty="0" smtClean="0">
                <a:solidFill>
                  <a:srgbClr val="FF0000"/>
                </a:solidFill>
              </a:rPr>
              <a:t>площі еродованих земель </a:t>
            </a:r>
            <a:r>
              <a:rPr lang="uk-UA" b="1" dirty="0" smtClean="0"/>
              <a:t>зросли у 2,5 рази, в тому числі </a:t>
            </a:r>
            <a:r>
              <a:rPr lang="uk-UA" b="1" i="1" dirty="0" smtClean="0">
                <a:solidFill>
                  <a:srgbClr val="FF0000"/>
                </a:solidFill>
              </a:rPr>
              <a:t>еродованої ріллі </a:t>
            </a:r>
            <a:r>
              <a:rPr lang="uk-UA" b="1" dirty="0" smtClean="0"/>
              <a:t>- у три рази.</a:t>
            </a:r>
          </a:p>
          <a:p>
            <a:r>
              <a:rPr lang="uk-UA" b="1" dirty="0" smtClean="0"/>
              <a:t>Внаслідок ерозійних процесів щорічний змив з розораних </a:t>
            </a:r>
            <a:r>
              <a:rPr lang="uk-UA" b="1" dirty="0" err="1" smtClean="0"/>
              <a:t>схилових</a:t>
            </a:r>
            <a:r>
              <a:rPr lang="uk-UA" b="1" dirty="0" smtClean="0"/>
              <a:t> земель досягає 460 млн. т. </a:t>
            </a:r>
          </a:p>
          <a:p>
            <a:r>
              <a:rPr lang="uk-UA" b="1" dirty="0" smtClean="0"/>
              <a:t>У ньому міститься 11 млн. т гумусу, 0,5 азоту, 0,4 - фосфору і 7 млн. т калію</a:t>
            </a:r>
          </a:p>
          <a:p>
            <a:r>
              <a:rPr lang="uk-UA" b="1" dirty="0" smtClean="0"/>
              <a:t> Найбільший змив ґрунту зафіксовано в Чернівецькій (27,8 т/га), Харківській (24 т/га), Тернопільській (24,5 т/га), Закарпатській (23,3 т/га) областях.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61732859"/>
      </p:ext>
    </p:extLst>
  </p:cSld>
  <p:clrMapOvr>
    <a:masterClrMapping/>
  </p:clrMapOvr>
  <p:transition>
    <p:split orient="vert" dir="in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264696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Спостерігається інтенсивна </a:t>
            </a:r>
            <a:r>
              <a:rPr lang="uk-UA" b="1" i="1" dirty="0">
                <a:solidFill>
                  <a:srgbClr val="FF0000"/>
                </a:solidFill>
              </a:rPr>
              <a:t>деградація </a:t>
            </a:r>
            <a:r>
              <a:rPr lang="uk-UA" b="1" i="1" dirty="0" err="1">
                <a:solidFill>
                  <a:srgbClr val="FF0000"/>
                </a:solidFill>
              </a:rPr>
              <a:t>схилових</a:t>
            </a:r>
            <a:r>
              <a:rPr lang="uk-UA" b="1" i="1" dirty="0">
                <a:solidFill>
                  <a:srgbClr val="FF0000"/>
                </a:solidFill>
              </a:rPr>
              <a:t> земель</a:t>
            </a:r>
            <a:r>
              <a:rPr lang="uk-UA" b="1" dirty="0"/>
              <a:t> унаслідок зсувів, обвалів, </a:t>
            </a:r>
            <a:r>
              <a:rPr lang="uk-UA" b="1" dirty="0" err="1"/>
              <a:t>опливів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Ці </a:t>
            </a:r>
            <a:r>
              <a:rPr lang="uk-UA" b="1" dirty="0"/>
              <a:t>явища дуже поширені в Закарпатській, Івано-Франківській, Львівській, Миколаївській, Харківській та Чернівецькій областях. </a:t>
            </a:r>
            <a:endParaRPr lang="uk-UA" b="1" dirty="0" smtClean="0"/>
          </a:p>
          <a:p>
            <a:r>
              <a:rPr lang="uk-UA" b="1" dirty="0" smtClean="0"/>
              <a:t>Великі </a:t>
            </a:r>
            <a:r>
              <a:rPr lang="uk-UA" b="1" dirty="0"/>
              <a:t>площі земель у Волинській, Донецькій, Івано-Франківській, Львівській і Тернопільській областях порушені ерозійно-провальними карстовими явищами. Карстова напруженість тут становить 1,4-2,1 млн. га.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57640"/>
      </p:ext>
    </p:extLst>
  </p:cSld>
  <p:clrMapOvr>
    <a:masterClrMapping/>
  </p:clrMapOvr>
  <p:transition>
    <p:split orient="vert" dir="in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19256" cy="5937523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/>
              <a:t>У зоні Полісся </a:t>
            </a:r>
            <a:r>
              <a:rPr lang="uk-UA" b="1" i="1" dirty="0" smtClean="0">
                <a:solidFill>
                  <a:srgbClr val="FF0000"/>
                </a:solidFill>
              </a:rPr>
              <a:t>інтенсивно збільшуються площі заболочених земель</a:t>
            </a:r>
            <a:r>
              <a:rPr lang="uk-UA" b="1" dirty="0" smtClean="0"/>
              <a:t>. </a:t>
            </a:r>
          </a:p>
          <a:p>
            <a:r>
              <a:rPr lang="uk-UA" b="1" dirty="0" smtClean="0"/>
              <a:t>Виявлено тенденцію до збільшення площі земель із </a:t>
            </a:r>
            <a:r>
              <a:rPr lang="uk-UA" b="1" i="1" dirty="0" smtClean="0">
                <a:solidFill>
                  <a:srgbClr val="FF0000"/>
                </a:solidFill>
              </a:rPr>
              <a:t>кислими ґрунтами</a:t>
            </a:r>
            <a:r>
              <a:rPr lang="uk-UA" b="1" dirty="0" smtClean="0"/>
              <a:t>. </a:t>
            </a:r>
          </a:p>
          <a:p>
            <a:r>
              <a:rPr lang="uk-UA" b="1" dirty="0" smtClean="0"/>
              <a:t>В багатьох областях щорічний </a:t>
            </a:r>
            <a:r>
              <a:rPr lang="uk-UA" b="1" i="1" dirty="0" smtClean="0">
                <a:solidFill>
                  <a:srgbClr val="FF0000"/>
                </a:solidFill>
              </a:rPr>
              <a:t>винос гумусу</a:t>
            </a:r>
            <a:r>
              <a:rPr lang="uk-UA" b="1" dirty="0" smtClean="0"/>
              <a:t> зростає на 1,8-2,2 т/га. </a:t>
            </a:r>
          </a:p>
          <a:p>
            <a:r>
              <a:rPr lang="uk-UA" b="1" dirty="0" smtClean="0"/>
              <a:t>Значні площі   земель у районах розробки корисних копалин (Дніпропетровська, Донецька, Запорізька, Львівська, Луганська, Чернівецька та інші області) </a:t>
            </a:r>
            <a:r>
              <a:rPr lang="uk-UA" b="1" i="1" dirty="0" smtClean="0">
                <a:solidFill>
                  <a:srgbClr val="FF0000"/>
                </a:solidFill>
              </a:rPr>
              <a:t>забруднюються </a:t>
            </a:r>
            <a:r>
              <a:rPr lang="uk-UA" b="1" dirty="0" smtClean="0"/>
              <a:t>важкими металами, нафтопродуктами, газопиловими викидами, скидами стічних вод.</a:t>
            </a:r>
          </a:p>
          <a:p>
            <a:r>
              <a:rPr lang="uk-UA" b="1" dirty="0" smtClean="0"/>
              <a:t> Ці процеси охоплюють вже не окремі масиви, а цілі </a:t>
            </a:r>
            <a:r>
              <a:rPr lang="uk-UA" b="1" i="1" dirty="0" smtClean="0">
                <a:solidFill>
                  <a:srgbClr val="FF0000"/>
                </a:solidFill>
              </a:rPr>
              <a:t>системи </a:t>
            </a:r>
            <a:r>
              <a:rPr lang="uk-UA" b="1" i="1" dirty="0" err="1" smtClean="0">
                <a:solidFill>
                  <a:srgbClr val="FF0000"/>
                </a:solidFill>
              </a:rPr>
              <a:t>агроландшафтів</a:t>
            </a:r>
            <a:r>
              <a:rPr lang="uk-UA" b="1" i="1" dirty="0" smtClean="0">
                <a:solidFill>
                  <a:srgbClr val="FF0000"/>
                </a:solidFill>
              </a:rPr>
              <a:t>. </a:t>
            </a:r>
            <a:endParaRPr lang="ru-RU" b="1" i="1" dirty="0" smtClean="0">
              <a:solidFill>
                <a:srgbClr val="FF0000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80183979"/>
      </p:ext>
    </p:extLst>
  </p:cSld>
  <p:clrMapOvr>
    <a:masterClrMapping/>
  </p:clrMapOvr>
  <p:transition>
    <p:split orient="vert" dir="in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Назріла потреба створити організовану мозаїку сталих і несталих елементів </a:t>
            </a:r>
            <a:r>
              <a:rPr lang="uk-UA" b="1" dirty="0" err="1"/>
              <a:t>агроландшафту</a:t>
            </a:r>
            <a:r>
              <a:rPr lang="uk-UA" b="1" dirty="0"/>
              <a:t>, які мали б високий ступінь саморегуляції з мінімальними витратами енергії та ресурсів.</a:t>
            </a:r>
            <a:endParaRPr lang="ru-RU" b="1" dirty="0"/>
          </a:p>
          <a:p>
            <a:r>
              <a:rPr lang="uk-UA" b="1" dirty="0"/>
              <a:t> До </a:t>
            </a:r>
            <a:r>
              <a:rPr lang="uk-UA" b="1" i="1" dirty="0" err="1">
                <a:solidFill>
                  <a:srgbClr val="FF0000"/>
                </a:solidFill>
              </a:rPr>
              <a:t>еколого-стійких</a:t>
            </a:r>
            <a:r>
              <a:rPr lang="uk-UA" b="1" i="1" dirty="0">
                <a:solidFill>
                  <a:srgbClr val="FF0000"/>
                </a:solidFill>
              </a:rPr>
              <a:t> факторів </a:t>
            </a:r>
            <a:r>
              <a:rPr lang="uk-UA" b="1" dirty="0"/>
              <a:t>належать:</a:t>
            </a:r>
            <a:endParaRPr lang="ru-RU" b="1" dirty="0"/>
          </a:p>
          <a:p>
            <a:pPr lvl="0"/>
            <a:r>
              <a:rPr lang="uk-UA" b="1" dirty="0"/>
              <a:t>локальний водний режим, регулювання поверхневого стоку і його раціональне використання;</a:t>
            </a:r>
            <a:endParaRPr lang="ru-RU" b="1" dirty="0"/>
          </a:p>
          <a:p>
            <a:pPr lvl="0"/>
            <a:r>
              <a:rPr lang="uk-UA" b="1" dirty="0"/>
              <a:t>захист ґрунтів від водної ерозії та дефляції, підвищення їхньої родючості;</a:t>
            </a:r>
            <a:endParaRPr lang="ru-RU" b="1" dirty="0"/>
          </a:p>
          <a:p>
            <a:pPr lvl="0"/>
            <a:r>
              <a:rPr lang="uk-UA" b="1" dirty="0"/>
              <a:t>життєвий простір для дикої флори і фауни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3678206"/>
      </p:ext>
    </p:extLst>
  </p:cSld>
  <p:clrMapOvr>
    <a:masterClrMapping/>
  </p:clrMapOvr>
  <p:transition>
    <p:split orient="vert"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04664"/>
            <a:ext cx="8003232" cy="5721499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Матеріальною системою, яка забезпечує взаємодію суспільства і природи, є  </a:t>
            </a:r>
            <a:r>
              <a:rPr lang="uk-UA" b="1" i="1" dirty="0">
                <a:solidFill>
                  <a:srgbClr val="FF0000"/>
                </a:solidFill>
              </a:rPr>
              <a:t>Земля - ландшафт</a:t>
            </a:r>
            <a:r>
              <a:rPr lang="uk-UA" b="1" dirty="0"/>
              <a:t>.</a:t>
            </a:r>
          </a:p>
          <a:p>
            <a:r>
              <a:rPr lang="uk-UA" b="1" dirty="0"/>
              <a:t>  Ця взаємодія реалізується в двох основних </a:t>
            </a:r>
            <a:r>
              <a:rPr lang="uk-UA" b="1" i="1" dirty="0">
                <a:solidFill>
                  <a:srgbClr val="FF0000"/>
                </a:solidFill>
              </a:rPr>
              <a:t>формах: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прямого використання природного середовища ( у першу чергу землі);</a:t>
            </a:r>
            <a:endParaRPr lang="ru-RU" b="1" dirty="0"/>
          </a:p>
          <a:p>
            <a:pPr lvl="0"/>
            <a:r>
              <a:rPr lang="uk-UA" b="1" dirty="0"/>
              <a:t>організації її охорони (свідомої та цілеспрямованої діяльності, спрямованої на забезпечення раціонального природокористування і відтворення природних ресурсів) як у процесі експлуатації, так і за допомогою поліпшення, відновлення і збереження природи.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331373"/>
      </p:ext>
    </p:extLst>
  </p:cSld>
  <p:clrMapOvr>
    <a:masterClrMapping/>
  </p:clrMapOvr>
  <p:transition>
    <p:split orient="vert" dir="in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741368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 </a:t>
            </a:r>
            <a:r>
              <a:rPr lang="uk-UA" sz="2800" b="1" i="1" dirty="0" smtClean="0">
                <a:solidFill>
                  <a:srgbClr val="FF0000"/>
                </a:solidFill>
              </a:rPr>
              <a:t>До екологічно нестійких належать: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pPr lvl="0"/>
            <a:r>
              <a:rPr lang="uk-UA" sz="2400" b="1" dirty="0" smtClean="0"/>
              <a:t>висока розораність території;</a:t>
            </a:r>
            <a:endParaRPr lang="ru-RU" sz="2400" b="1" dirty="0" smtClean="0"/>
          </a:p>
          <a:p>
            <a:pPr lvl="0"/>
            <a:r>
              <a:rPr lang="uk-UA" sz="2200" b="1" dirty="0" smtClean="0"/>
              <a:t>ерозійні процеси, що перевищують регіонально допустимі норми;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забрудненість ґрунтових і поверхневих вод залишками пестицидів;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від’ємний баланс гумусу та поживних речовин в агрофітоценозах. </a:t>
            </a:r>
            <a:endParaRPr lang="ru-RU" sz="2200" b="1" dirty="0" smtClean="0"/>
          </a:p>
          <a:p>
            <a:r>
              <a:rPr lang="uk-UA" sz="2200" b="1" dirty="0" smtClean="0"/>
              <a:t>З метою поліпшення </a:t>
            </a:r>
            <a:r>
              <a:rPr lang="uk-UA" sz="2200" b="1" dirty="0" err="1" smtClean="0"/>
              <a:t>агроландшафтів</a:t>
            </a:r>
            <a:r>
              <a:rPr lang="uk-UA" sz="2200" b="1" dirty="0" smtClean="0"/>
              <a:t> найближчим часом необхідно здійснити такі заходи: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провести обстеження і дати оцінку кожного поля, кожної ділянки, визначити родючість, розробити систему заходів від ерозії ґрунтів;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здійснити інвентаризацію меліорованих земель, меліоративних систем, протиерозійних споруд, контролювати їх експлуатацію;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намітити заходи щодо відтворення родючості деградованих земель, створити оазиси, національні парки;</a:t>
            </a:r>
            <a:endParaRPr lang="ru-RU" sz="2200" b="1" dirty="0" smtClean="0"/>
          </a:p>
          <a:p>
            <a:r>
              <a:rPr lang="uk-UA" sz="2200" b="1" dirty="0" smtClean="0"/>
              <a:t>розширити науково-дослідні роботи по охороні земель і підвищенню їх родючості при контурно-меліоративній організації території тощо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908342496"/>
      </p:ext>
    </p:extLst>
  </p:cSld>
  <p:clrMapOvr>
    <a:masterClrMapping/>
  </p:clrMapOvr>
  <p:transition>
    <p:split orient="vert" dir="in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Охорона земель і  ландшафтів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dirty="0"/>
              <a:t>	Земельна реформа є невід’ємною складовою частиною економічної реформи в Україні, орієнтованої на ринкові відносини, тому потребує  відповідного правового забезпечення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Головним нормативно-правовим актом з регулювання земельних відносин є </a:t>
            </a:r>
            <a:r>
              <a:rPr lang="uk-UA" b="1" i="1" dirty="0">
                <a:solidFill>
                  <a:srgbClr val="FF0000"/>
                </a:solidFill>
              </a:rPr>
              <a:t>Земельний кодекс</a:t>
            </a:r>
            <a:r>
              <a:rPr lang="uk-UA" b="1" dirty="0"/>
              <a:t>.</a:t>
            </a:r>
            <a:r>
              <a:rPr lang="uk-UA" dirty="0"/>
              <a:t>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978966"/>
      </p:ext>
    </p:extLst>
  </p:cSld>
  <p:clrMapOvr>
    <a:masterClrMapping/>
  </p:clrMapOvr>
  <p:transition>
    <p:split orient="vert" dir="in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Охорона земель </a:t>
            </a:r>
            <a:r>
              <a:rPr lang="uk-UA" b="1" dirty="0"/>
              <a:t>- згідно статті 162  Земельного кодексу - це система правових, організаційних, економічних та інших заходів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спрямованих на раціональне використання земель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запобігання необґрунтованому вилученню земель сільськогосподарського призначення, </a:t>
            </a:r>
            <a:endParaRPr lang="uk-UA" b="1" dirty="0" smtClean="0"/>
          </a:p>
          <a:p>
            <a:r>
              <a:rPr lang="uk-UA" b="1" dirty="0" smtClean="0"/>
              <a:t>захист </a:t>
            </a:r>
            <a:r>
              <a:rPr lang="uk-UA" b="1" dirty="0"/>
              <a:t>від шкідливого антропогенного впливу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відтворення і підвищення родючості ґрунтів, </a:t>
            </a:r>
            <a:endParaRPr lang="uk-UA" b="1" dirty="0" smtClean="0"/>
          </a:p>
          <a:p>
            <a:r>
              <a:rPr lang="uk-UA" b="1" dirty="0" smtClean="0"/>
              <a:t>підвищення </a:t>
            </a:r>
            <a:r>
              <a:rPr lang="uk-UA" b="1" dirty="0"/>
              <a:t>продуктивності земель лісового фонду, </a:t>
            </a:r>
            <a:endParaRPr lang="uk-UA" b="1" dirty="0" smtClean="0"/>
          </a:p>
          <a:p>
            <a:r>
              <a:rPr lang="uk-UA" b="1" dirty="0" smtClean="0"/>
              <a:t>забезпечення </a:t>
            </a:r>
            <a:r>
              <a:rPr lang="uk-UA" b="1" dirty="0"/>
              <a:t>особливого режиму використання земель природоохоронного, оздоровчого, рекреаційного та історико-культурного призначення. 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49623673"/>
      </p:ext>
    </p:extLst>
  </p:cSld>
  <p:clrMapOvr>
    <a:masterClrMapping/>
  </p:clrMapOvr>
  <p:transition>
    <p:split orient="vert" dir="in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408712"/>
          </a:xfrm>
        </p:spPr>
        <p:txBody>
          <a:bodyPr>
            <a:normAutofit fontScale="85000" lnSpcReduction="20000"/>
          </a:bodyPr>
          <a:lstStyle/>
          <a:p>
            <a:r>
              <a:rPr lang="uk-UA" sz="3600" b="1" i="1" dirty="0" smtClean="0">
                <a:solidFill>
                  <a:srgbClr val="FF0000"/>
                </a:solidFill>
              </a:rPr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Охорона земель включає:</a:t>
            </a:r>
            <a:endParaRPr lang="ru-RU" sz="3600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 err="1"/>
              <a:t>обгрунтуванння</a:t>
            </a:r>
            <a:r>
              <a:rPr lang="uk-UA" b="1" dirty="0"/>
              <a:t> і забезпечення досягнення раціонального землекористування;</a:t>
            </a:r>
            <a:endParaRPr lang="ru-RU" b="1" dirty="0"/>
          </a:p>
          <a:p>
            <a:pPr lvl="0"/>
            <a:r>
              <a:rPr lang="uk-UA" b="1" dirty="0"/>
              <a:t>захист сільськогосподарських угідь, лісових земель та чагарників від необґрунтованого їх вилучення для інших потреб;</a:t>
            </a:r>
            <a:endParaRPr lang="ru-RU" b="1" dirty="0"/>
          </a:p>
          <a:p>
            <a:pPr lvl="0"/>
            <a:r>
              <a:rPr lang="uk-UA" b="1" dirty="0"/>
              <a:t>захист земель від ерозії, селів, підтоплення, заболочування, вторинного засолення, пересушення, ущільнення, забруднення відходами виробництва, хімічними і радіоактивними речовинами та від інших несприятливих природних і техногенних процесів;</a:t>
            </a:r>
            <a:endParaRPr lang="ru-RU" b="1" dirty="0"/>
          </a:p>
          <a:p>
            <a:pPr lvl="0"/>
            <a:r>
              <a:rPr lang="uk-UA" b="1" dirty="0"/>
              <a:t>збереження природних водно-болотних угідь;</a:t>
            </a:r>
            <a:endParaRPr lang="ru-RU" b="1" dirty="0"/>
          </a:p>
          <a:p>
            <a:pPr lvl="0"/>
            <a:r>
              <a:rPr lang="uk-UA" b="1" dirty="0"/>
              <a:t>попередження погіршення естетичного стану та екологічної ролі антропогенних ландшафтів;</a:t>
            </a:r>
            <a:endParaRPr lang="ru-RU" b="1" dirty="0"/>
          </a:p>
          <a:p>
            <a:pPr lvl="0"/>
            <a:r>
              <a:rPr lang="uk-UA" b="1" dirty="0"/>
              <a:t>консервацію деградованих і малопродуктивних сільськогосподарських угідь.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63871357"/>
      </p:ext>
    </p:extLst>
  </p:cSld>
  <p:clrMapOvr>
    <a:masterClrMapping/>
  </p:clrMapOvr>
  <p:transition>
    <p:split orient="vert" dir="in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Важливо також, що до </a:t>
            </a:r>
            <a:r>
              <a:rPr lang="uk-UA" sz="2400" b="1" i="1" dirty="0" smtClean="0">
                <a:solidFill>
                  <a:srgbClr val="FF0000"/>
                </a:solidFill>
              </a:rPr>
              <a:t>основних завдань землеустрою </a:t>
            </a:r>
            <a:r>
              <a:rPr lang="uk-UA" sz="2400" b="1" dirty="0" smtClean="0"/>
              <a:t>(ст.183) віднесено:</a:t>
            </a:r>
          </a:p>
          <a:p>
            <a:r>
              <a:rPr lang="uk-UA" sz="2400" b="1" dirty="0" smtClean="0"/>
              <a:t> створення екологічно сталих ландшафтів; </a:t>
            </a:r>
          </a:p>
          <a:p>
            <a:r>
              <a:rPr lang="uk-UA" sz="2400" b="1" dirty="0" smtClean="0"/>
              <a:t>здійснення заходів щодо прогнозування, планування, організації раціонального використання та охорони земель на національному, регіональному, локальному і господарських рівнях; </a:t>
            </a:r>
          </a:p>
          <a:p>
            <a:r>
              <a:rPr lang="uk-UA" sz="2400" b="1" dirty="0" smtClean="0"/>
              <a:t>організація територій сільськогосподарських підприємств із створенням просторових умов, що забезпечують </a:t>
            </a:r>
            <a:r>
              <a:rPr lang="uk-UA" sz="2400" b="1" dirty="0" err="1" smtClean="0"/>
              <a:t>еколого-економічну</a:t>
            </a:r>
            <a:r>
              <a:rPr lang="uk-UA" sz="2400" b="1" dirty="0" smtClean="0"/>
              <a:t> оптимізацію використання та охорони земель сільськогосподарського призначення, впровадження прогресивних форм організації управління землекористуванням, удосконалення співвідношення і розміщення земельних угідь, системи сівозмін, </a:t>
            </a:r>
            <a:r>
              <a:rPr lang="uk-UA" sz="2400" b="1" dirty="0" err="1" smtClean="0"/>
              <a:t>сінокосо</a:t>
            </a:r>
            <a:r>
              <a:rPr lang="uk-UA" sz="2400" b="1" dirty="0" smtClean="0"/>
              <a:t> - і пасовищезмін;</a:t>
            </a:r>
          </a:p>
          <a:p>
            <a:r>
              <a:rPr lang="uk-UA" sz="2400" b="1" dirty="0" smtClean="0"/>
              <a:t>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5707707"/>
      </p:ext>
    </p:extLst>
  </p:cSld>
  <p:clrMapOvr>
    <a:masterClrMapping/>
  </p:clrMapOvr>
  <p:transition>
    <p:split orient="vert" dir="in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lnSpcReduction="10000"/>
          </a:bodyPr>
          <a:lstStyle/>
          <a:p>
            <a:r>
              <a:rPr lang="uk-UA" sz="3600" b="1" dirty="0"/>
              <a:t>розробка системи заходів по збереженню і поліпшенню природних ландшафтів, відновленню і підвищенню родючості ґрунтів, рекультивації порушених земель і </a:t>
            </a:r>
            <a:r>
              <a:rPr lang="uk-UA" sz="3600" b="1" dirty="0" err="1"/>
              <a:t>землюванню</a:t>
            </a:r>
            <a:r>
              <a:rPr lang="uk-UA" sz="3600" b="1" dirty="0"/>
              <a:t> малопродуктивних угідь, захисту земель від ерозії, підтоплення, зсувів та інших видів деградації, попередженню інших негативних явищ.</a:t>
            </a:r>
            <a:endParaRPr lang="ru-RU" sz="3600" b="1" dirty="0"/>
          </a:p>
          <a:p>
            <a:r>
              <a:rPr lang="uk-UA" sz="3600" b="1" dirty="0"/>
              <a:t> 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60949"/>
      </p:ext>
    </p:extLst>
  </p:cSld>
  <p:clrMapOvr>
    <a:masterClrMapping/>
  </p:clrMapOvr>
  <p:transition>
    <p:split orient="vert"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192688"/>
          </a:xfrm>
        </p:spPr>
        <p:txBody>
          <a:bodyPr>
            <a:noAutofit/>
          </a:bodyPr>
          <a:lstStyle/>
          <a:p>
            <a:r>
              <a:rPr lang="uk-UA" sz="3600" b="1" dirty="0"/>
              <a:t>Виходячи з мети повнішого забезпечення постійно зростаючих матеріальних та духовних потреб нашого суспільства, об’єктивними стають систематичне освоєння і докорінне перетворення природного середовища, передусім земної поверхні, що в умовах науково-технічної революції дає можливість комплексно реалізувати основні </a:t>
            </a:r>
            <a:r>
              <a:rPr lang="uk-UA" sz="3600" b="1" i="1" dirty="0">
                <a:solidFill>
                  <a:srgbClr val="FF0000"/>
                </a:solidFill>
              </a:rPr>
              <a:t>функції землекористування:</a:t>
            </a:r>
            <a:endParaRPr lang="ru-RU" sz="36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3600" dirty="0" smtClean="0"/>
              <a:t> </a:t>
            </a:r>
            <a:endParaRPr lang="ru-RU" sz="36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4893400"/>
      </p:ext>
    </p:extLst>
  </p:cSld>
  <p:clrMapOvr>
    <a:masterClrMapping/>
  </p:clrMapOvr>
  <p:transition>
    <p:split orient="vert"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 </a:t>
            </a:r>
            <a:r>
              <a:rPr lang="uk-UA" sz="3600" b="1" dirty="0"/>
              <a:t>основні </a:t>
            </a:r>
            <a:r>
              <a:rPr lang="uk-UA" sz="3600" b="1" i="1" dirty="0">
                <a:solidFill>
                  <a:srgbClr val="FF0000"/>
                </a:solidFill>
              </a:rPr>
              <a:t>функції землекористування</a:t>
            </a:r>
            <a:r>
              <a:rPr lang="uk-UA" sz="3600" b="1" i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ru-RU" sz="3600" b="1" i="1" dirty="0">
              <a:solidFill>
                <a:srgbClr val="FF0000"/>
              </a:solidFill>
            </a:endParaRPr>
          </a:p>
          <a:p>
            <a:pPr lvl="0"/>
            <a:r>
              <a:rPr lang="uk-UA" sz="3600" b="1" dirty="0"/>
              <a:t>безпосереднє використання землі;</a:t>
            </a:r>
            <a:endParaRPr lang="ru-RU" sz="3600" b="1" dirty="0"/>
          </a:p>
          <a:p>
            <a:pPr lvl="0"/>
            <a:r>
              <a:rPr lang="uk-UA" sz="3600" b="1" dirty="0"/>
              <a:t>організацію процесу та умов, форм і способів користування землею;</a:t>
            </a:r>
            <a:endParaRPr lang="ru-RU" sz="3600" b="1" dirty="0"/>
          </a:p>
          <a:p>
            <a:pPr lvl="0"/>
            <a:r>
              <a:rPr lang="uk-UA" sz="3600" b="1" dirty="0"/>
              <a:t>охорону земельних ресурсів; </a:t>
            </a:r>
            <a:endParaRPr lang="ru-RU" sz="3600" b="1" dirty="0"/>
          </a:p>
          <a:p>
            <a:pPr lvl="0"/>
            <a:r>
              <a:rPr lang="uk-UA" sz="3600" b="1" dirty="0"/>
              <a:t>відновлення та перетворення ландшафту.</a:t>
            </a:r>
            <a:endParaRPr lang="ru-RU" sz="3600" b="1" dirty="0"/>
          </a:p>
          <a:p>
            <a:pPr marL="0" indent="0">
              <a:buNone/>
            </a:pPr>
            <a:r>
              <a:rPr lang="uk-UA" sz="3600" b="1" dirty="0"/>
              <a:t> 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39714225"/>
      </p:ext>
    </p:extLst>
  </p:cSld>
  <p:clrMapOvr>
    <a:masterClrMapping/>
  </p:clrMapOvr>
  <p:transition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6120680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Найсуттєвіше досягнення у цьому напрямі - </a:t>
            </a:r>
            <a:r>
              <a:rPr lang="uk-UA" b="1" i="1" dirty="0">
                <a:solidFill>
                  <a:srgbClr val="FF0000"/>
                </a:solidFill>
              </a:rPr>
              <a:t>системний підхід </a:t>
            </a:r>
            <a:r>
              <a:rPr lang="uk-UA" b="1" dirty="0"/>
              <a:t>як найважливіший принцип наукового способу уявлення і відображення об’єктивної дійсності в ландшафтознавстві й організації землекористування.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Системні </a:t>
            </a:r>
            <a:r>
              <a:rPr lang="uk-UA" b="1" i="1" dirty="0">
                <a:solidFill>
                  <a:srgbClr val="FF0000"/>
                </a:solidFill>
              </a:rPr>
              <a:t>погляди </a:t>
            </a:r>
            <a:r>
              <a:rPr lang="uk-UA" b="1" dirty="0"/>
              <a:t>на ландшафт, форми організації використання та упорядження території, які склалися, дадуть можливість поглибити способи характеристики й оцінки її неоднорідності та різноманітності.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9143840"/>
      </p:ext>
    </p:extLst>
  </p:cSld>
  <p:clrMapOvr>
    <a:masterClrMapping/>
  </p:clrMapOvr>
  <p:transition>
    <p:split orient="vert" dir="in"/>
  </p:transition>
</p:sld>
</file>

<file path=ppt/theme/theme1.xml><?xml version="1.0" encoding="utf-8"?>
<a:theme xmlns:a="http://schemas.openxmlformats.org/drawingml/2006/main" name="Соревнование">
  <a:themeElements>
    <a:clrScheme name="Соревнование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відкритий ур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Осушення - запитання</Template>
  <TotalTime>173</TotalTime>
  <Words>3602</Words>
  <Application>Microsoft Office PowerPoint</Application>
  <PresentationFormat>Экран (4:3)</PresentationFormat>
  <Paragraphs>255</Paragraphs>
  <Slides>65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65</vt:i4>
      </vt:variant>
    </vt:vector>
  </HeadingPairs>
  <TitlesOfParts>
    <vt:vector size="74" baseType="lpstr">
      <vt:lpstr>Соревнование</vt:lpstr>
      <vt:lpstr>Круги</vt:lpstr>
      <vt:lpstr>Лучи</vt:lpstr>
      <vt:lpstr>Орбита</vt:lpstr>
      <vt:lpstr>Облака</vt:lpstr>
      <vt:lpstr>Разрез</vt:lpstr>
      <vt:lpstr>Вершина горы</vt:lpstr>
      <vt:lpstr>Кимоно</vt:lpstr>
      <vt:lpstr>відкритий урок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36</cp:revision>
  <dcterms:created xsi:type="dcterms:W3CDTF">2017-02-05T18:21:15Z</dcterms:created>
  <dcterms:modified xsi:type="dcterms:W3CDTF">2017-03-17T14:06:19Z</dcterms:modified>
</cp:coreProperties>
</file>