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93" r:id="rId6"/>
    <p:sldId id="294" r:id="rId7"/>
    <p:sldId id="259" r:id="rId8"/>
    <p:sldId id="260" r:id="rId9"/>
    <p:sldId id="261" r:id="rId10"/>
    <p:sldId id="262" r:id="rId11"/>
    <p:sldId id="295" r:id="rId12"/>
    <p:sldId id="263" r:id="rId13"/>
    <p:sldId id="296" r:id="rId14"/>
    <p:sldId id="264" r:id="rId15"/>
    <p:sldId id="297" r:id="rId16"/>
    <p:sldId id="265" r:id="rId17"/>
    <p:sldId id="267" r:id="rId18"/>
    <p:sldId id="268" r:id="rId19"/>
    <p:sldId id="269" r:id="rId20"/>
    <p:sldId id="270" r:id="rId21"/>
    <p:sldId id="298" r:id="rId22"/>
    <p:sldId id="271" r:id="rId23"/>
    <p:sldId id="299" r:id="rId24"/>
    <p:sldId id="300" r:id="rId25"/>
    <p:sldId id="302" r:id="rId26"/>
    <p:sldId id="272" r:id="rId27"/>
    <p:sldId id="304" r:id="rId28"/>
    <p:sldId id="305" r:id="rId29"/>
    <p:sldId id="273" r:id="rId30"/>
    <p:sldId id="274" r:id="rId31"/>
    <p:sldId id="306" r:id="rId32"/>
    <p:sldId id="275" r:id="rId33"/>
    <p:sldId id="303" r:id="rId34"/>
    <p:sldId id="276" r:id="rId35"/>
    <p:sldId id="277" r:id="rId36"/>
    <p:sldId id="307" r:id="rId37"/>
    <p:sldId id="278" r:id="rId38"/>
    <p:sldId id="308" r:id="rId39"/>
    <p:sldId id="279" r:id="rId40"/>
    <p:sldId id="309" r:id="rId41"/>
    <p:sldId id="280" r:id="rId42"/>
    <p:sldId id="310" r:id="rId43"/>
    <p:sldId id="315" r:id="rId44"/>
    <p:sldId id="281" r:id="rId45"/>
    <p:sldId id="311" r:id="rId46"/>
    <p:sldId id="282" r:id="rId47"/>
    <p:sldId id="312" r:id="rId48"/>
    <p:sldId id="283" r:id="rId49"/>
    <p:sldId id="292" r:id="rId50"/>
    <p:sldId id="313" r:id="rId51"/>
    <p:sldId id="284" r:id="rId52"/>
    <p:sldId id="285" r:id="rId53"/>
    <p:sldId id="286" r:id="rId54"/>
    <p:sldId id="287" r:id="rId55"/>
    <p:sldId id="314" r:id="rId56"/>
    <p:sldId id="288" r:id="rId57"/>
    <p:sldId id="289" r:id="rId58"/>
    <p:sldId id="316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DC2F0A-E942-497D-83EE-D021D954E4FC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0B69E3-815A-4922-B68B-BFAB79DD6F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352928" cy="6120680"/>
          </a:xfrm>
        </p:spPr>
        <p:txBody>
          <a:bodyPr>
            <a:normAutofit/>
          </a:bodyPr>
          <a:lstStyle/>
          <a:p>
            <a:pPr algn="l"/>
            <a:r>
              <a:rPr lang="uk-UA" b="1" i="1" dirty="0">
                <a:solidFill>
                  <a:srgbClr val="FF0000"/>
                </a:solidFill>
              </a:rPr>
              <a:t>7.2 Ландшафтна організація території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Системна організація ландшафтів - основа раціонального землекористування та екосистем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Характер взаємодії людини на ландшафти залежить від рівня економічного розвитку, типу суспільного устрою. У розвинутому суспільстві людина, спираючись на пізнані наукою закони природи, все в більшій мірі регулює вплив природного середовища на виробництво й намагається при цьому зменшити свій негативний вплив на ландшафти. </a:t>
            </a:r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В </a:t>
            </a:r>
            <a:r>
              <a:rPr lang="uk-UA" b="1" dirty="0">
                <a:solidFill>
                  <a:schemeClr val="tx1"/>
                </a:solidFill>
              </a:rPr>
              <a:t>нинішній час при прогнозуванні використання певних видів ландшафтних ресурсів і змін у природному середовищі необхідні фундаментальні й всебічні дослідження регіональних особливостей біогеохімічних взаємозв’язків кожного типу ландшафту з урахуванням антропогенного впливу.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2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35280" cy="6264696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Ландшафтний підхід у землеустрої. </a:t>
            </a:r>
            <a:r>
              <a:rPr lang="uk-UA" b="1" dirty="0"/>
              <a:t>Земельні ресурси та сприятливі кліматичні умови України зумовлюють високий потенціал сільськогосподарського виробництва. </a:t>
            </a:r>
            <a:endParaRPr lang="uk-UA" b="1" dirty="0" smtClean="0"/>
          </a:p>
          <a:p>
            <a:r>
              <a:rPr lang="uk-UA" b="1" dirty="0" smtClean="0"/>
              <a:t>Однак </a:t>
            </a:r>
            <a:r>
              <a:rPr lang="uk-UA" b="1" dirty="0"/>
              <a:t>надмірна розораність сільськогосподарських угідь призвела до порушення науково - обґрунтованого співвідношення між орними землями і природними біоценозами, що сприяло збільшенню енергоспоживання в сільськогосподарському виробництві, активному розвитку ерозійних процесів та порушенню екологічної рівноваги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5793507"/>
          </a:xfrm>
        </p:spPr>
        <p:txBody>
          <a:bodyPr/>
          <a:lstStyle/>
          <a:p>
            <a:r>
              <a:rPr lang="uk-UA" b="1" dirty="0"/>
              <a:t>В пошуках шляхів раціонального землекористування доцільним може бути покладений в основу </a:t>
            </a:r>
            <a:r>
              <a:rPr lang="uk-UA" b="1" i="1" dirty="0">
                <a:solidFill>
                  <a:srgbClr val="FF0000"/>
                </a:solidFill>
              </a:rPr>
              <a:t>комплексний ландшафтно-екологічний підхід при територіальній організації </a:t>
            </a:r>
            <a:r>
              <a:rPr lang="uk-UA" b="1" dirty="0"/>
              <a:t>сільськогосподарського виробництва, максимальне використання потенційних можливостей самої природи.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6398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Ландшафтна система землеробства дає можливість реалізувати оптимальне рішення у цій сфері, яка об’єднує дві антагоністичні цілі:</a:t>
            </a:r>
          </a:p>
          <a:p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перша </a:t>
            </a:r>
            <a:r>
              <a:rPr lang="uk-UA" b="1" dirty="0" smtClean="0"/>
              <a:t>- забезпечення високого рівня продуктивності сільськогосподарських угідь;</a:t>
            </a:r>
          </a:p>
          <a:p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друга -</a:t>
            </a:r>
            <a:r>
              <a:rPr lang="uk-UA" b="1" dirty="0" smtClean="0"/>
              <a:t> зменшення негативного впливу на природу шляхом зниження антропогенного навантаження на земельні ресурси.</a:t>
            </a:r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1756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336704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Ландшафтне землеробство повинно в комплексі </a:t>
            </a:r>
            <a:r>
              <a:rPr lang="uk-UA" b="1" i="1" dirty="0" smtClean="0">
                <a:solidFill>
                  <a:srgbClr val="FF0000"/>
                </a:solidFill>
              </a:rPr>
              <a:t>забезпечити: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підвищення продуктивності сільськогосподарських угідь в </a:t>
            </a:r>
            <a:r>
              <a:rPr lang="uk-UA" b="1" dirty="0" err="1"/>
              <a:t>еколого-економічних</a:t>
            </a:r>
            <a:r>
              <a:rPr lang="uk-UA" b="1" dirty="0"/>
              <a:t> рамках природного ландшафту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гармонічне поєднання із законами розвитку і трансформації ландшафтів; </a:t>
            </a:r>
            <a:endParaRPr lang="uk-UA" b="1" dirty="0" smtClean="0"/>
          </a:p>
          <a:p>
            <a:r>
              <a:rPr lang="uk-UA" b="1" dirty="0" smtClean="0"/>
              <a:t>надійний </a:t>
            </a:r>
            <a:r>
              <a:rPr lang="uk-UA" b="1" dirty="0"/>
              <a:t>захист ґрунтового покриву від деградації, в тому числі і ерозії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необхідні умови для інтенсивного розвитку землеробства і екологічної рівноваги в </a:t>
            </a:r>
            <a:r>
              <a:rPr lang="uk-UA" b="1" dirty="0" err="1"/>
              <a:t>агроландшафтах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4472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Нова концепція землекористування максимально враховує природні і інші соціально-економічні фактори, відповідає місцевим умовам і являє собою раціональну, взаємопов’язану систему протиерозійних і </a:t>
            </a:r>
            <a:r>
              <a:rPr lang="uk-UA" b="1" dirty="0" err="1" smtClean="0"/>
              <a:t>грунтополіпшуючих</a:t>
            </a:r>
            <a:r>
              <a:rPr lang="uk-UA" b="1" dirty="0" smtClean="0"/>
              <a:t> заходів на основі контурної організації території, вписаної в структуру ландшафтів, що склалися, забезпечує високу продуктивність сільськогосподарських угідь та охорону довкілля.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588455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35280" cy="5793507"/>
          </a:xfrm>
        </p:spPr>
        <p:txBody>
          <a:bodyPr/>
          <a:lstStyle/>
          <a:p>
            <a:r>
              <a:rPr lang="uk-UA" b="1" dirty="0"/>
              <a:t>При сучасному землеробстві </a:t>
            </a:r>
            <a:r>
              <a:rPr lang="uk-UA" b="1" i="1" dirty="0">
                <a:solidFill>
                  <a:srgbClr val="FF0000"/>
                </a:solidFill>
              </a:rPr>
              <a:t>не вирішується питання екологічно обґрунтованої структури земельних угідь</a:t>
            </a:r>
            <a:r>
              <a:rPr lang="uk-UA" b="1" dirty="0"/>
              <a:t>  і інших компонентів навколишнього середовища, вони не узгоджуються із законами розвитку і функціонування </a:t>
            </a:r>
            <a:r>
              <a:rPr lang="uk-UA" b="1" dirty="0" err="1"/>
              <a:t>агроландшафтів</a:t>
            </a:r>
            <a:r>
              <a:rPr lang="uk-UA" b="1" dirty="0"/>
              <a:t>. Внаслідок чого активно розвиваються </a:t>
            </a:r>
            <a:r>
              <a:rPr lang="uk-UA" b="1" dirty="0" err="1"/>
              <a:t>деградаційні</a:t>
            </a:r>
            <a:r>
              <a:rPr lang="uk-UA" b="1" dirty="0"/>
              <a:t> процеси в ґрунтовому покриві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055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784976" cy="633670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Запобігти цьому можливо тільки шляхом формування оптимальних сільськогосподарських ландшафтів з дотриманням </a:t>
            </a:r>
            <a:r>
              <a:rPr lang="uk-UA" b="1" i="1" dirty="0" smtClean="0">
                <a:solidFill>
                  <a:srgbClr val="FF0000"/>
                </a:solidFill>
              </a:rPr>
              <a:t>основних </a:t>
            </a:r>
            <a:r>
              <a:rPr lang="uk-UA" b="1" i="1" dirty="0">
                <a:solidFill>
                  <a:srgbClr val="FF0000"/>
                </a:solidFill>
              </a:rPr>
              <a:t>принципів: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адекватність антропогенних компонентів в </a:t>
            </a:r>
            <a:r>
              <a:rPr lang="uk-UA" b="1" dirty="0" err="1"/>
              <a:t>агроландшафтах</a:t>
            </a:r>
            <a:r>
              <a:rPr lang="uk-UA" b="1" dirty="0"/>
              <a:t> природним закономірностям функціонування навколишнього середовища;</a:t>
            </a:r>
            <a:endParaRPr lang="ru-RU" b="1" dirty="0"/>
          </a:p>
          <a:p>
            <a:pPr lvl="0"/>
            <a:r>
              <a:rPr lang="uk-UA" b="1" dirty="0"/>
              <a:t>оптимальність структури </a:t>
            </a:r>
            <a:r>
              <a:rPr lang="uk-UA" b="1" dirty="0" err="1"/>
              <a:t>агроландшафту</a:t>
            </a:r>
            <a:r>
              <a:rPr lang="uk-UA" b="1" dirty="0"/>
              <a:t> (оптимальне співвідношення ріллі і природних угідь);</a:t>
            </a:r>
            <a:endParaRPr lang="ru-RU" b="1" dirty="0"/>
          </a:p>
          <a:p>
            <a:pPr lvl="0"/>
            <a:r>
              <a:rPr lang="uk-UA" b="1" dirty="0"/>
              <a:t>відповідність штучного фітоценозу земельних ділянок;</a:t>
            </a:r>
            <a:endParaRPr lang="ru-RU" b="1" dirty="0"/>
          </a:p>
          <a:p>
            <a:pPr lvl="0"/>
            <a:r>
              <a:rPr lang="uk-UA" b="1" dirty="0"/>
              <a:t>просторова і видова різноманітність середовища;</a:t>
            </a:r>
            <a:endParaRPr lang="ru-RU" b="1" dirty="0"/>
          </a:p>
          <a:p>
            <a:pPr lvl="0"/>
            <a:r>
              <a:rPr lang="uk-UA" b="1" dirty="0"/>
              <a:t>врахування </a:t>
            </a:r>
            <a:r>
              <a:rPr lang="uk-UA" b="1" dirty="0" err="1"/>
              <a:t>мікрозональних</a:t>
            </a:r>
            <a:r>
              <a:rPr lang="uk-UA" b="1" dirty="0"/>
              <a:t> природних умов;</a:t>
            </a:r>
            <a:endParaRPr lang="ru-RU" b="1" dirty="0"/>
          </a:p>
          <a:p>
            <a:pPr lvl="0"/>
            <a:r>
              <a:rPr lang="uk-UA" b="1" dirty="0"/>
              <a:t>оптимальне співвідношення економічних і екологічних заходів.</a:t>
            </a:r>
            <a:endParaRPr lang="ru-RU" b="1" dirty="0"/>
          </a:p>
          <a:p>
            <a:r>
              <a:rPr lang="uk-UA" b="1" i="1" dirty="0" err="1">
                <a:solidFill>
                  <a:srgbClr val="FF0000"/>
                </a:solidFill>
              </a:rPr>
              <a:t>Агроекосистеми</a:t>
            </a:r>
            <a:r>
              <a:rPr lang="uk-UA" b="1" i="1" dirty="0">
                <a:solidFill>
                  <a:srgbClr val="FF0000"/>
                </a:solidFill>
              </a:rPr>
              <a:t> -</a:t>
            </a:r>
            <a:r>
              <a:rPr lang="uk-UA" b="1" dirty="0"/>
              <a:t> це "одомашнені екологічні системи", які в багатьох відношеннях займають проміжне становище між природними (луки, ліси) і штучними екосистемами (міста, селища, рілля</a:t>
            </a:r>
            <a:r>
              <a:rPr lang="uk-UA" b="1" dirty="0" smtClean="0"/>
              <a:t>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668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Нові засади ведення сільськогосподарського виробництва повинні </a:t>
            </a:r>
            <a:r>
              <a:rPr lang="uk-UA" b="1" dirty="0" smtClean="0"/>
              <a:t>сприяти більш ефективному і раціональному використанню енергії, </a:t>
            </a:r>
          </a:p>
          <a:p>
            <a:r>
              <a:rPr lang="uk-UA" b="1" dirty="0" smtClean="0"/>
              <a:t>скороченню втрат ґрунту і води при ерозійних процесах,</a:t>
            </a:r>
          </a:p>
          <a:p>
            <a:r>
              <a:rPr lang="uk-UA" b="1" dirty="0" smtClean="0"/>
              <a:t> підвищенню ефективності поживних речовин і </a:t>
            </a:r>
          </a:p>
          <a:p>
            <a:r>
              <a:rPr lang="uk-UA" b="1" dirty="0" smtClean="0"/>
              <a:t>зниженню непродуктивних витрат добрив, </a:t>
            </a:r>
          </a:p>
          <a:p>
            <a:r>
              <a:rPr lang="uk-UA" b="1" dirty="0" smtClean="0"/>
              <a:t>використанню рослинних решток для мульчування ґрунту,</a:t>
            </a:r>
          </a:p>
          <a:p>
            <a:r>
              <a:rPr lang="uk-UA" b="1" dirty="0" smtClean="0"/>
              <a:t> збільшенню різноманітності культур і сівозмін, </a:t>
            </a:r>
          </a:p>
          <a:p>
            <a:r>
              <a:rPr lang="uk-UA" b="1" dirty="0" smtClean="0"/>
              <a:t>зниженню небажаної залежності від пестицидів широкого спектру дії, </a:t>
            </a:r>
          </a:p>
          <a:p>
            <a:r>
              <a:rPr lang="uk-UA" b="1" dirty="0" smtClean="0"/>
              <a:t>переходу до мінімального обробітку ґрунту.</a:t>
            </a:r>
          </a:p>
          <a:p>
            <a:r>
              <a:rPr lang="uk-UA" b="1" dirty="0" smtClean="0"/>
              <a:t> Всі природоохоронні агротехнічні заходи наближають </a:t>
            </a:r>
            <a:r>
              <a:rPr lang="uk-UA" b="1" i="1" dirty="0" err="1" smtClean="0">
                <a:solidFill>
                  <a:srgbClr val="FF0000"/>
                </a:solidFill>
              </a:rPr>
              <a:t>агроекосистеми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до природних систем і перетворюють їх в гармонічні складові частини загального ландшафту.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5330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Перехід сільськогосподарського виробництва України  на природоохоронне землеробство з </a:t>
            </a:r>
            <a:r>
              <a:rPr lang="uk-UA" b="1" dirty="0" err="1" smtClean="0"/>
              <a:t>еколого-ландшафтним</a:t>
            </a:r>
            <a:r>
              <a:rPr lang="uk-UA" b="1" dirty="0" smtClean="0"/>
              <a:t> облаштуванням території землекористування </a:t>
            </a:r>
            <a:r>
              <a:rPr lang="uk-UA" b="1" i="1" dirty="0" smtClean="0">
                <a:solidFill>
                  <a:srgbClr val="FF0000"/>
                </a:solidFill>
              </a:rPr>
              <a:t>зумовлено такими обставинами: </a:t>
            </a:r>
          </a:p>
          <a:p>
            <a:r>
              <a:rPr lang="uk-UA" b="1" dirty="0" smtClean="0"/>
              <a:t>існуючим соціально-економічним становищем;</a:t>
            </a:r>
          </a:p>
          <a:p>
            <a:r>
              <a:rPr lang="uk-UA" b="1" dirty="0" smtClean="0"/>
              <a:t> значною пересіченістю території землекористування;</a:t>
            </a:r>
          </a:p>
          <a:p>
            <a:r>
              <a:rPr lang="uk-UA" b="1" dirty="0" smtClean="0"/>
              <a:t> інтенсивним розвитком процесів водної і вітрової ерозії; </a:t>
            </a:r>
          </a:p>
          <a:p>
            <a:r>
              <a:rPr lang="uk-UA" b="1" dirty="0" smtClean="0"/>
              <a:t>неефективністю в питаннях продуктивності і збереження навколишнього середовища існуючих систем; </a:t>
            </a:r>
          </a:p>
          <a:p>
            <a:r>
              <a:rPr lang="uk-UA" b="1" dirty="0" smtClean="0"/>
              <a:t>необхідністю раціонально використовувати енергоресурси.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622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Нова система землекористування, в першу чергу, передбачає </a:t>
            </a:r>
            <a:r>
              <a:rPr lang="uk-UA" b="1" i="1" dirty="0" smtClean="0">
                <a:solidFill>
                  <a:srgbClr val="FF0000"/>
                </a:solidFill>
              </a:rPr>
              <a:t>поступове зниження засвоєння земельних ресурсів. </a:t>
            </a:r>
          </a:p>
          <a:p>
            <a:r>
              <a:rPr lang="uk-UA" b="1" dirty="0" smtClean="0"/>
              <a:t>В системі ландшафтного землекористування для зменшення ерозійних процесів і збереження ґрунтового покриву в умовах ринкових відносин важливого значення набуває структура посівних площ.</a:t>
            </a:r>
          </a:p>
          <a:p>
            <a:r>
              <a:rPr lang="uk-UA" b="1" dirty="0" smtClean="0"/>
              <a:t> До цього часу в Україні необґрунтовано широке поширення набули посіви просапних культур, особливо цукрових буряків, соняшника, що призвело до необхідності розміщувати їх посіви на </a:t>
            </a:r>
            <a:r>
              <a:rPr lang="uk-UA" b="1" dirty="0" err="1" smtClean="0"/>
              <a:t>ерозійно</a:t>
            </a:r>
            <a:r>
              <a:rPr lang="uk-UA" b="1" dirty="0" smtClean="0"/>
              <a:t> небезпечних землях.</a:t>
            </a:r>
          </a:p>
          <a:p>
            <a:r>
              <a:rPr lang="uk-UA" b="1" dirty="0" smtClean="0"/>
              <a:t> Це обумовлює інтенсивний розвиток ерозійних процесів, призводить до погіршення екологічної ситуації в </a:t>
            </a:r>
            <a:r>
              <a:rPr lang="uk-UA" b="1" dirty="0" err="1" smtClean="0"/>
              <a:t>агроландшафтах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873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568952" cy="5865515"/>
          </a:xfrm>
        </p:spPr>
        <p:txBody>
          <a:bodyPr>
            <a:normAutofit/>
          </a:bodyPr>
          <a:lstStyle/>
          <a:p>
            <a:r>
              <a:rPr lang="uk-UA" b="1" dirty="0"/>
              <a:t>Важливою  </a:t>
            </a:r>
            <a:r>
              <a:rPr lang="uk-UA" b="1" i="1" dirty="0">
                <a:solidFill>
                  <a:srgbClr val="FF0000"/>
                </a:solidFill>
              </a:rPr>
              <a:t>є оптимізація природного ландшафту </a:t>
            </a:r>
            <a:r>
              <a:rPr lang="uk-UA" b="1" dirty="0"/>
              <a:t>як одного з основних засобів організації ефективного і комплексного його використання та охорони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Ця задача припускає знаходження кращого з можливих рішень, яке дасть змогу при інших рівних умовах максимально використати корисні властивості ландшафту, його потенціал для задоволення різноманітних потреб суспільства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Оптимізація ландшафту </a:t>
            </a:r>
            <a:r>
              <a:rPr lang="uk-UA" b="1" dirty="0"/>
              <a:t>повинна сприяти якнайдовшому збереженню його корисних властивостей. Вибір способів раціонального використання ландшафту пов’язаний із визначенням мети використання, оцінкою можливих варіантів експлуатації, виявленням природних, соціально-економічних та інших обмежень.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21418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836712"/>
            <a:ext cx="8507288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Висновок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Основним </a:t>
            </a:r>
            <a:r>
              <a:rPr lang="uk-UA" b="1" dirty="0"/>
              <a:t>напрямком сучасного землеустрою стає  оптимізація ландшафтних систем в гармонійному поєднанні економічних, соціальних та екологічних інтересів суб’єктів земельних відносин. </a:t>
            </a:r>
            <a:endParaRPr lang="uk-UA" b="1" dirty="0" smtClean="0"/>
          </a:p>
          <a:p>
            <a:r>
              <a:rPr lang="uk-UA" b="1" dirty="0" smtClean="0"/>
              <a:t>Головним </a:t>
            </a:r>
            <a:r>
              <a:rPr lang="uk-UA" b="1" dirty="0"/>
              <a:t>принципом створення оптимальних  рекреаційних форм в </a:t>
            </a:r>
            <a:r>
              <a:rPr lang="uk-UA" b="1" dirty="0" err="1"/>
              <a:t>агроландшафтах</a:t>
            </a:r>
            <a:r>
              <a:rPr lang="uk-UA" b="1" dirty="0"/>
              <a:t> (природних луків і пасовищ, лісів і захисних лісових насаджень, ставків, територій природоохоронного фонду та інших природних об’єктів) </a:t>
            </a:r>
            <a:r>
              <a:rPr lang="uk-UA" b="1" i="1" dirty="0">
                <a:solidFill>
                  <a:srgbClr val="FF0000"/>
                </a:solidFill>
              </a:rPr>
              <a:t>має бути екологічна гармонізація їх з природним середовищем та господарською діяльністю землекористувачів.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730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Розміщення сільськогосподарських угідь, лісових смуг, пасовищ і сіножатей. 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Еволюція поглядів систем землеробства цілком логічно прийшла до ландшафтної основи, що передбачає умови для розширеного відтворення родючості землі і сталого розвитку на цій основі аграрного виробництва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Подальший розвиток ґрунтозахисних систем землеробства з контурною  організацією території відбувається в наш час на засадах ландшафтної спрямованості землевпорядкування, яка передбачає створення стійких екологічно збалансованих </a:t>
            </a:r>
            <a:r>
              <a:rPr lang="uk-UA" b="1" dirty="0" err="1"/>
              <a:t>агроландшафтів</a:t>
            </a:r>
            <a:r>
              <a:rPr lang="uk-UA" b="1" dirty="0"/>
              <a:t> з гармонійним поєднанням соціально-економічних, екологічних та естетичних функцій.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70574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Втіленням цих принципів на сьогоднішній день є </a:t>
            </a:r>
            <a:r>
              <a:rPr lang="uk-UA" b="1" i="1" dirty="0" err="1">
                <a:solidFill>
                  <a:srgbClr val="FF0000"/>
                </a:solidFill>
              </a:rPr>
              <a:t>еколого-ландшафтна</a:t>
            </a:r>
            <a:r>
              <a:rPr lang="uk-UA" b="1" i="1" dirty="0">
                <a:solidFill>
                  <a:srgbClr val="FF0000"/>
                </a:solidFill>
              </a:rPr>
              <a:t> система землеробства, яка базується на двох основних </a:t>
            </a:r>
            <a:r>
              <a:rPr lang="uk-UA" b="1" i="1" dirty="0" smtClean="0">
                <a:solidFill>
                  <a:srgbClr val="FF0000"/>
                </a:solidFill>
              </a:rPr>
              <a:t>принципах:</a:t>
            </a:r>
            <a:endParaRPr lang="uk-UA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Ландшафтна організація території - </a:t>
            </a:r>
            <a:r>
              <a:rPr lang="uk-UA" b="1" dirty="0" smtClean="0"/>
              <a:t>це фундамент, на якому формується система землеробства незалежно від категорій землекористувачів і форм власності.</a:t>
            </a:r>
          </a:p>
          <a:p>
            <a:pPr lvl="0"/>
            <a:r>
              <a:rPr lang="uk-UA" b="1" dirty="0" smtClean="0"/>
              <a:t> Вирішення цієї задачі передбачає оптимізацію співвідношення угідь і категорій земель, контурну організацію території, оптимальне розміщення захисних лісонасаджень, гідроспоруд, ділянок, призначених під залуження та природно-заповідних територій.</a:t>
            </a:r>
            <a:endParaRPr lang="ru-RU" b="1" dirty="0" smtClean="0"/>
          </a:p>
          <a:p>
            <a:pPr lvl="0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182854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120680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Агротехнічний блок (</a:t>
            </a:r>
            <a:r>
              <a:rPr lang="uk-UA" b="1" dirty="0"/>
              <a:t>структура посівних площ, сівозміни, система обробітку ґрунту, внесення добрив та ін.) адаптується до створеної просторової структури </a:t>
            </a:r>
            <a:r>
              <a:rPr lang="uk-UA" b="1" dirty="0" err="1"/>
              <a:t>агроландшафту</a:t>
            </a:r>
            <a:r>
              <a:rPr lang="uk-UA" b="1" dirty="0"/>
              <a:t>. </a:t>
            </a:r>
            <a:endParaRPr lang="uk-UA" b="1" dirty="0" smtClean="0"/>
          </a:p>
          <a:p>
            <a:pPr lvl="0"/>
            <a:r>
              <a:rPr lang="uk-UA" b="1" dirty="0" smtClean="0"/>
              <a:t>Він </a:t>
            </a:r>
            <a:r>
              <a:rPr lang="uk-UA" b="1" dirty="0"/>
              <a:t>повинен передбачати розширене відновлення родючості ґрунтів і будуватись  на принципах </a:t>
            </a:r>
            <a:r>
              <a:rPr lang="uk-UA" b="1" dirty="0" err="1"/>
              <a:t>екологізації</a:t>
            </a:r>
            <a:r>
              <a:rPr lang="uk-UA" b="1" dirty="0"/>
              <a:t> та </a:t>
            </a:r>
            <a:r>
              <a:rPr lang="uk-UA" b="1" dirty="0" err="1"/>
              <a:t>біологізації</a:t>
            </a:r>
            <a:r>
              <a:rPr lang="uk-UA" b="1" dirty="0"/>
              <a:t> землеробства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60990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uk-UA" b="1" dirty="0" err="1"/>
              <a:t>Підгрунтям</a:t>
            </a:r>
            <a:r>
              <a:rPr lang="uk-UA" b="1" dirty="0"/>
              <a:t> ландшафтно-екологічного землеробства є </a:t>
            </a:r>
            <a:r>
              <a:rPr lang="uk-UA" b="1" i="1" dirty="0">
                <a:solidFill>
                  <a:srgbClr val="FF0000"/>
                </a:solidFill>
              </a:rPr>
              <a:t>системний підхід</a:t>
            </a:r>
            <a:r>
              <a:rPr lang="uk-UA" b="1" dirty="0"/>
              <a:t>, який враховує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зональність,</a:t>
            </a:r>
          </a:p>
          <a:p>
            <a:r>
              <a:rPr lang="uk-UA" b="1" dirty="0" smtClean="0"/>
              <a:t> </a:t>
            </a:r>
            <a:r>
              <a:rPr lang="uk-UA" b="1" dirty="0"/>
              <a:t>адаптивність культур і технологій їх вирощування до місцевих умов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соціально-економічну доцільність, </a:t>
            </a:r>
            <a:endParaRPr lang="uk-UA" b="1" dirty="0" smtClean="0"/>
          </a:p>
          <a:p>
            <a:r>
              <a:rPr lang="uk-UA" b="1" dirty="0" smtClean="0"/>
              <a:t>екологічну </a:t>
            </a:r>
            <a:r>
              <a:rPr lang="uk-UA" b="1" dirty="0"/>
              <a:t>безпеку заходів та </a:t>
            </a:r>
            <a:endParaRPr lang="uk-UA" b="1" dirty="0" smtClean="0"/>
          </a:p>
          <a:p>
            <a:r>
              <a:rPr lang="uk-UA" b="1" dirty="0" smtClean="0"/>
              <a:t>естетико-соціальну </a:t>
            </a:r>
            <a:r>
              <a:rPr lang="uk-UA" b="1" dirty="0"/>
              <a:t>привабливість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84332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120680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Перш за все необхідно сформувати екологічно збалансовані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агроландшафти</a:t>
            </a:r>
            <a:r>
              <a:rPr lang="uk-UA" b="1" i="1" dirty="0">
                <a:solidFill>
                  <a:srgbClr val="FF0000"/>
                </a:solidFill>
              </a:rPr>
              <a:t>,</a:t>
            </a:r>
            <a:r>
              <a:rPr lang="uk-UA" b="1" dirty="0"/>
              <a:t> які б забезпечували виробництво основних видів сільськогосподарської продукції і захист сільгоспугідь від всіх видів деградації шляхом </a:t>
            </a:r>
            <a:endParaRPr lang="uk-UA" b="1" dirty="0" smtClean="0"/>
          </a:p>
          <a:p>
            <a:r>
              <a:rPr lang="uk-UA" b="1" dirty="0" smtClean="0"/>
              <a:t>найбільш </a:t>
            </a:r>
            <a:r>
              <a:rPr lang="uk-UA" b="1" dirty="0"/>
              <a:t>раціональної просторової організації території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оптимізації співвідношень </a:t>
            </a:r>
            <a:r>
              <a:rPr lang="uk-UA" b="1" dirty="0" err="1"/>
              <a:t>агроугідь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водокористування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меліорації </a:t>
            </a:r>
            <a:r>
              <a:rPr lang="uk-UA" b="1" dirty="0"/>
              <a:t>і </a:t>
            </a:r>
            <a:endParaRPr lang="uk-UA" b="1" dirty="0" smtClean="0"/>
          </a:p>
          <a:p>
            <a:r>
              <a:rPr lang="uk-UA" b="1" dirty="0" smtClean="0"/>
              <a:t>полезахисного </a:t>
            </a:r>
            <a:r>
              <a:rPr lang="uk-UA" b="1" dirty="0"/>
              <a:t>лісорозведення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7878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120680"/>
          </a:xfrm>
        </p:spPr>
        <p:txBody>
          <a:bodyPr>
            <a:normAutofit/>
          </a:bodyPr>
          <a:lstStyle/>
          <a:p>
            <a:r>
              <a:rPr lang="uk-UA" b="1" dirty="0" smtClean="0"/>
              <a:t>Виділення структурних одиниць </a:t>
            </a:r>
            <a:r>
              <a:rPr lang="uk-UA" b="1" dirty="0" err="1" smtClean="0"/>
              <a:t>агроландшафту</a:t>
            </a:r>
            <a:r>
              <a:rPr lang="uk-UA" b="1" dirty="0" smtClean="0"/>
              <a:t> доцільно проводити по </a:t>
            </a:r>
            <a:r>
              <a:rPr lang="uk-UA" b="1" i="1" dirty="0" smtClean="0">
                <a:solidFill>
                  <a:srgbClr val="FF0000"/>
                </a:solidFill>
              </a:rPr>
              <a:t>принципу </a:t>
            </a:r>
            <a:r>
              <a:rPr lang="uk-UA" b="1" dirty="0" smtClean="0"/>
              <a:t>від загального до конкретного (масив - ландшафтна смуга - контур), а</a:t>
            </a:r>
          </a:p>
          <a:p>
            <a:r>
              <a:rPr lang="uk-UA" b="1" dirty="0" smtClean="0"/>
              <a:t>проектування систем землеробства, що пов’язано з вибором культур, технологій вирощування, сівозмін - </a:t>
            </a:r>
            <a:r>
              <a:rPr lang="uk-UA" b="1" i="1" dirty="0" smtClean="0">
                <a:solidFill>
                  <a:srgbClr val="FF0000"/>
                </a:solidFill>
              </a:rPr>
              <a:t>по принципу </a:t>
            </a:r>
            <a:r>
              <a:rPr lang="uk-UA" b="1" dirty="0" smtClean="0"/>
              <a:t>від конкретного до загального (контур-смуга-масив).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736210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Групування земель за ступенем однорідності проводиться у певній послідовності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Спочатку </a:t>
            </a:r>
            <a:r>
              <a:rPr lang="uk-UA" b="1" dirty="0"/>
              <a:t>виділяються ґрунти по рівню надходження сумарної радіації, а далі з урахуванням цього і режиму зволоження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Це є основою для виділення однорідних масивів земель і переходу до класифікації вищого рангу - детермінації контурів по родючості ґрунтів і культуртехнічному стану земель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Далі визначається склад культур, їх чергування та технологія вирощування.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0117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075240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Оптимальна структура посівних площ і використання раціональних сівозмін - найважливіша умова виробництва сільськогосподарської продукції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цього  всі сівозміни повинні проектуватися ґрунтозахисними  з врахуванням різних агроекологічних груп земель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 орних землях із схилами від 3 до 5 градусів рекомендується  втілювати зерно-трав’яні сівозміни, які складаються із культур суцільного </a:t>
            </a:r>
            <a:r>
              <a:rPr lang="uk-UA" b="1" dirty="0" err="1"/>
              <a:t>сіву</a:t>
            </a:r>
            <a:r>
              <a:rPr lang="uk-UA" b="1" dirty="0"/>
              <a:t> і мають найбільш високу ґрунтозахисну ефективність. 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662065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91264" cy="6192688"/>
          </a:xfrm>
        </p:spPr>
        <p:txBody>
          <a:bodyPr>
            <a:normAutofit fontScale="70000" lnSpcReduction="20000"/>
          </a:bodyPr>
          <a:lstStyle/>
          <a:p>
            <a:r>
              <a:rPr lang="uk-UA" sz="3400" b="1" dirty="0"/>
              <a:t>Для великих господарств рекомендуються 7-8-польні сівозміни, а для малих фермерських - 4-5- </a:t>
            </a:r>
            <a:r>
              <a:rPr lang="uk-UA" sz="3400" b="1" dirty="0" err="1"/>
              <a:t>пільні</a:t>
            </a:r>
            <a:r>
              <a:rPr lang="uk-UA" sz="3400" b="1" dirty="0"/>
              <a:t> сівозміни, але в обох випадках </a:t>
            </a:r>
            <a:r>
              <a:rPr lang="uk-UA" sz="3400" b="1" i="1" dirty="0">
                <a:solidFill>
                  <a:srgbClr val="FF0000"/>
                </a:solidFill>
              </a:rPr>
              <a:t>необхідно</a:t>
            </a:r>
            <a:r>
              <a:rPr lang="uk-UA" sz="3400" b="1" i="1" dirty="0" smtClean="0">
                <a:solidFill>
                  <a:srgbClr val="FF0000"/>
                </a:solidFill>
              </a:rPr>
              <a:t>:</a:t>
            </a:r>
            <a:endParaRPr lang="uk-UA" sz="3400" i="1" dirty="0" smtClean="0">
              <a:solidFill>
                <a:srgbClr val="FF0000"/>
              </a:solidFill>
            </a:endParaRPr>
          </a:p>
          <a:p>
            <a:pPr lvl="0"/>
            <a:r>
              <a:rPr lang="uk-UA" sz="3400" b="1" dirty="0" smtClean="0"/>
              <a:t>Дотримуватися принципу чергування сільськогосподарських культур згідно ротації за біологічними особливостями культур і технологією вирощування.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Дотримуватись оптимальних строків повернення культур на попереднє місце в сівозміні.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Враховувати ґрунтозахисну ефективність вирощуваних сільськогосподарських культур, забезпечувати ґрунтозахисну здатність рослинного покриву на схилах від 0 до 3 градусів не менше 65-70%, від 3 до 5 градусів - 80-85%.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Гарантувати бездефіцитний баланс гумусу за рахунок внесення достатньої кількості органічних добрив.</a:t>
            </a:r>
            <a:endParaRPr lang="ru-RU" sz="3400" b="1" dirty="0" smtClean="0"/>
          </a:p>
          <a:p>
            <a:pPr lvl="0"/>
            <a:r>
              <a:rPr lang="uk-UA" sz="3400" b="1" dirty="0" smtClean="0"/>
              <a:t>Приділяти увагу сортам, агротехніці вирощування, добривам, гербіцидам, засобам захисту рослин, сільськогосподарській техніці.</a:t>
            </a:r>
            <a:endParaRPr lang="ru-RU" sz="3400" b="1" dirty="0" smtClean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448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147248" cy="6192688"/>
          </a:xfrm>
        </p:spPr>
        <p:txBody>
          <a:bodyPr>
            <a:noAutofit/>
          </a:bodyPr>
          <a:lstStyle/>
          <a:p>
            <a:r>
              <a:rPr lang="uk-UA" sz="2400" b="1" dirty="0"/>
              <a:t>Відомо, що </a:t>
            </a:r>
            <a:r>
              <a:rPr lang="uk-UA" sz="2400" b="1" i="1" dirty="0">
                <a:solidFill>
                  <a:srgbClr val="FF0000"/>
                </a:solidFill>
              </a:rPr>
              <a:t>природа</a:t>
            </a:r>
            <a:r>
              <a:rPr lang="uk-UA" sz="2400" b="1" dirty="0"/>
              <a:t>, як об’єктивна, існуюча поза людиною й незалежно від її свідомості реальність, нескінченна в часі та просторі - це </a:t>
            </a:r>
            <a:r>
              <a:rPr lang="uk-UA" sz="2400" b="1" i="1" dirty="0">
                <a:solidFill>
                  <a:srgbClr val="FF0000"/>
                </a:solidFill>
              </a:rPr>
              <a:t>умова, місце і засіб нашого проживання та праці. </a:t>
            </a:r>
            <a:endParaRPr lang="uk-UA" sz="2400" b="1" i="1" dirty="0" smtClean="0">
              <a:solidFill>
                <a:srgbClr val="FF0000"/>
              </a:solidFill>
            </a:endParaRPr>
          </a:p>
          <a:p>
            <a:r>
              <a:rPr lang="uk-UA" sz="2400" b="1" dirty="0" smtClean="0"/>
              <a:t>Матеріальною </a:t>
            </a:r>
            <a:r>
              <a:rPr lang="uk-UA" sz="2400" b="1" dirty="0"/>
              <a:t>системою, яка забезпечує взаємодію суспільства і природи, є  </a:t>
            </a:r>
            <a:r>
              <a:rPr lang="uk-UA" sz="2400" b="1" i="1" dirty="0">
                <a:solidFill>
                  <a:srgbClr val="FF0000"/>
                </a:solidFill>
              </a:rPr>
              <a:t>Земля - ландшафт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 </a:t>
            </a:r>
            <a:r>
              <a:rPr lang="uk-UA" sz="2400" b="1" dirty="0"/>
              <a:t>Ця взаємодія реалізується в двох основних </a:t>
            </a:r>
            <a:r>
              <a:rPr lang="uk-UA" sz="2400" b="1" i="1" dirty="0">
                <a:solidFill>
                  <a:srgbClr val="FF0000"/>
                </a:solidFill>
              </a:rPr>
              <a:t>формах:</a:t>
            </a:r>
            <a:endParaRPr lang="ru-RU" sz="2400" b="1" i="1" dirty="0">
              <a:solidFill>
                <a:srgbClr val="FF0000"/>
              </a:solidFill>
            </a:endParaRPr>
          </a:p>
          <a:p>
            <a:pPr lvl="0"/>
            <a:r>
              <a:rPr lang="uk-UA" sz="2400" b="1" dirty="0"/>
              <a:t>прямого використання природного середовища ( у першу чергу землі);</a:t>
            </a:r>
            <a:endParaRPr lang="ru-RU" sz="2400" b="1" dirty="0"/>
          </a:p>
          <a:p>
            <a:pPr lvl="0"/>
            <a:r>
              <a:rPr lang="uk-UA" sz="2400" b="1" dirty="0"/>
              <a:t>організації її охорони (свідомої та цілеспрямованої діяльності, спрямованої на забезпечення раціонального природокористування і відтворення природних ресурсів) як у процесі експлуатації, так і за допомогою поліпшення, відновлення і збереження природи.</a:t>
            </a:r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47607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Наступний важливий аспект - обробіток ґрунту. </a:t>
            </a:r>
            <a:r>
              <a:rPr lang="uk-UA" b="1" dirty="0" smtClean="0"/>
              <a:t>В умовах України ґрунтозахисну ефективність оранки можна </a:t>
            </a:r>
            <a:r>
              <a:rPr lang="uk-UA" b="1" i="1" dirty="0" smtClean="0">
                <a:solidFill>
                  <a:srgbClr val="FF0000"/>
                </a:solidFill>
              </a:rPr>
              <a:t>підвищити, </a:t>
            </a:r>
            <a:r>
              <a:rPr lang="uk-UA" b="1" dirty="0" smtClean="0"/>
              <a:t>якщо</a:t>
            </a:r>
          </a:p>
          <a:p>
            <a:r>
              <a:rPr lang="uk-UA" b="1" dirty="0" smtClean="0"/>
              <a:t> проводити її поперек схилу, або за горизонталями місцевості,</a:t>
            </a:r>
          </a:p>
          <a:p>
            <a:r>
              <a:rPr lang="uk-UA" b="1" dirty="0" smtClean="0"/>
              <a:t> застосовувати комбіновану </a:t>
            </a:r>
            <a:r>
              <a:rPr lang="uk-UA" b="1" dirty="0" err="1" smtClean="0"/>
              <a:t>відвально</a:t>
            </a:r>
            <a:r>
              <a:rPr lang="uk-UA" b="1" dirty="0" smtClean="0"/>
              <a:t> -  безвідвальну, гребеневу або ступінчасту оранку,</a:t>
            </a:r>
          </a:p>
          <a:p>
            <a:r>
              <a:rPr lang="uk-UA" b="1" dirty="0" smtClean="0"/>
              <a:t> проводити щілювання.</a:t>
            </a:r>
          </a:p>
          <a:p>
            <a:r>
              <a:rPr lang="uk-UA" b="1" dirty="0" smtClean="0"/>
              <a:t> Не можна протиставити один одному відвальний і безвідвальний обробіток ґрунту. Найбільш правильним буде розумно, творчо поєднувати їх в сівозміні.</a:t>
            </a:r>
          </a:p>
          <a:p>
            <a:r>
              <a:rPr lang="uk-UA" b="1" dirty="0" smtClean="0"/>
              <a:t> Це дозволить на фоні науково - </a:t>
            </a:r>
            <a:r>
              <a:rPr lang="uk-UA" b="1" dirty="0" err="1" smtClean="0"/>
              <a:t>обгрунтованих</a:t>
            </a:r>
            <a:r>
              <a:rPr lang="uk-UA" b="1" dirty="0" smtClean="0"/>
              <a:t> сівозмін, паралельно з використанням </a:t>
            </a:r>
            <a:r>
              <a:rPr lang="uk-UA" b="1" dirty="0" err="1" smtClean="0"/>
              <a:t>грунтозахисних</a:t>
            </a:r>
            <a:r>
              <a:rPr lang="uk-UA" b="1" dirty="0" smtClean="0"/>
              <a:t> технологій вирощування сільськогосподарських культур, надійно захистити </a:t>
            </a:r>
            <a:r>
              <a:rPr lang="uk-UA" b="1" dirty="0" err="1" smtClean="0"/>
              <a:t>грунт</a:t>
            </a:r>
            <a:r>
              <a:rPr lang="uk-UA" b="1" dirty="0" smtClean="0"/>
              <a:t> від ерозії, підвищити його родючість, забезпечити стабільно високу врожайність.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1321216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147248" cy="5721499"/>
          </a:xfrm>
        </p:spPr>
        <p:txBody>
          <a:bodyPr/>
          <a:lstStyle/>
          <a:p>
            <a:r>
              <a:rPr lang="uk-UA" b="1" dirty="0"/>
              <a:t>Ландшафтна спрямованість землеустрою передбачає деякі </a:t>
            </a:r>
            <a:r>
              <a:rPr lang="uk-UA" b="1" i="1" dirty="0">
                <a:solidFill>
                  <a:srgbClr val="FF0000"/>
                </a:solidFill>
              </a:rPr>
              <a:t>особливості</a:t>
            </a:r>
            <a:r>
              <a:rPr lang="uk-UA" b="1" dirty="0"/>
              <a:t> при створенні систем захисних лісонасаджень.</a:t>
            </a:r>
            <a:endParaRPr lang="ru-RU" b="1" dirty="0"/>
          </a:p>
          <a:p>
            <a:r>
              <a:rPr lang="uk-UA" b="1" dirty="0"/>
              <a:t>Для якісної оцінки стану </a:t>
            </a:r>
            <a:r>
              <a:rPr lang="uk-UA" b="1" dirty="0" err="1"/>
              <a:t>агроландшафтів</a:t>
            </a:r>
            <a:r>
              <a:rPr lang="uk-UA" b="1" dirty="0"/>
              <a:t>, для яких безпосередньо розробляється лісомеліоративний комплекс, доцільно застосовувати окремий </a:t>
            </a:r>
            <a:r>
              <a:rPr lang="uk-UA" b="1" i="1" dirty="0" smtClean="0">
                <a:solidFill>
                  <a:srgbClr val="FF0000"/>
                </a:solidFill>
              </a:rPr>
              <a:t>склад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критеріїв</a:t>
            </a:r>
            <a:r>
              <a:rPr lang="uk-UA" b="1" dirty="0"/>
              <a:t>, що дозволяють враховувати характерні їх особливості по окремих видах. </a:t>
            </a:r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116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147248" cy="6264696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У </a:t>
            </a:r>
            <a:r>
              <a:rPr lang="uk-UA" b="1" i="1" dirty="0">
                <a:solidFill>
                  <a:srgbClr val="FF0000"/>
                </a:solidFill>
              </a:rPr>
              <a:t>склад цих критеріїв входить 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/>
              <a:t>загальна </a:t>
            </a:r>
            <a:r>
              <a:rPr lang="uk-UA" b="1" dirty="0"/>
              <a:t>лісистість по відношенню до оптимальної (а також її складові: мінімально необхідна полезахисна лісистість, протиерозійна, </a:t>
            </a:r>
            <a:r>
              <a:rPr lang="uk-UA" b="1" dirty="0" err="1"/>
              <a:t>грунтоводоохоронна</a:t>
            </a:r>
            <a:r>
              <a:rPr lang="uk-UA" b="1" dirty="0"/>
              <a:t> тощо); </a:t>
            </a:r>
            <a:endParaRPr lang="uk-UA" b="1" dirty="0" smtClean="0"/>
          </a:p>
          <a:p>
            <a:r>
              <a:rPr lang="uk-UA" b="1" dirty="0" smtClean="0"/>
              <a:t>розораність</a:t>
            </a:r>
            <a:r>
              <a:rPr lang="uk-UA" b="1" dirty="0"/>
              <a:t>; </a:t>
            </a:r>
            <a:endParaRPr lang="uk-UA" b="1" dirty="0" smtClean="0"/>
          </a:p>
          <a:p>
            <a:r>
              <a:rPr lang="uk-UA" b="1" dirty="0" smtClean="0"/>
              <a:t>розчленованість </a:t>
            </a:r>
            <a:r>
              <a:rPr lang="uk-UA" b="1" dirty="0"/>
              <a:t>яругами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втрата гумусу та його темпи; </a:t>
            </a:r>
            <a:endParaRPr lang="uk-UA" b="1" dirty="0" smtClean="0"/>
          </a:p>
          <a:p>
            <a:r>
              <a:rPr lang="uk-UA" b="1" dirty="0" smtClean="0"/>
              <a:t>продуктивність </a:t>
            </a:r>
            <a:r>
              <a:rPr lang="uk-UA" b="1" dirty="0"/>
              <a:t>пасовищ по відношенню до оптимальної;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захищеність окремих типів угідь лісовими насадженнями різних просторово-цільових форм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радіаційний фон; </a:t>
            </a:r>
            <a:endParaRPr lang="uk-UA" b="1" dirty="0" smtClean="0"/>
          </a:p>
          <a:p>
            <a:r>
              <a:rPr lang="uk-UA" b="1" dirty="0" smtClean="0"/>
              <a:t>наявність </a:t>
            </a:r>
            <a:r>
              <a:rPr lang="uk-UA" b="1" dirty="0"/>
              <a:t>токсичних і небезпечних для продукції рослинництва речовин та інші.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0908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35280" cy="5793507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Лісомеліорація</a:t>
            </a:r>
            <a:r>
              <a:rPr lang="uk-UA" b="1" dirty="0"/>
              <a:t> як просторово-часова основа </a:t>
            </a:r>
            <a:r>
              <a:rPr lang="uk-UA" b="1" dirty="0" err="1"/>
              <a:t>еколого-ландшафтних</a:t>
            </a:r>
            <a:r>
              <a:rPr lang="uk-UA" b="1" dirty="0"/>
              <a:t> систем землеробства повинна </a:t>
            </a:r>
            <a:r>
              <a:rPr lang="uk-UA" b="1" dirty="0" smtClean="0"/>
              <a:t>бути</a:t>
            </a:r>
          </a:p>
          <a:p>
            <a:r>
              <a:rPr lang="uk-UA" b="1" dirty="0" smtClean="0"/>
              <a:t> </a:t>
            </a:r>
            <a:r>
              <a:rPr lang="uk-UA" b="1" dirty="0"/>
              <a:t>комплексною (охоплювати всі просторові елементи </a:t>
            </a:r>
            <a:r>
              <a:rPr lang="uk-UA" b="1" dirty="0" err="1"/>
              <a:t>агроландшафту</a:t>
            </a:r>
            <a:r>
              <a:rPr lang="uk-UA" b="1" dirty="0"/>
              <a:t>), </a:t>
            </a:r>
            <a:endParaRPr lang="uk-UA" b="1" dirty="0" smtClean="0"/>
          </a:p>
          <a:p>
            <a:r>
              <a:rPr lang="uk-UA" b="1" dirty="0" smtClean="0"/>
              <a:t>будуватись </a:t>
            </a:r>
            <a:r>
              <a:rPr lang="uk-UA" b="1" dirty="0"/>
              <a:t>на водозбірному принципі проектування та </a:t>
            </a:r>
            <a:endParaRPr lang="uk-UA" b="1" dirty="0" smtClean="0"/>
          </a:p>
          <a:p>
            <a:r>
              <a:rPr lang="uk-UA" b="1" dirty="0" smtClean="0"/>
              <a:t>мати </a:t>
            </a:r>
            <a:r>
              <a:rPr lang="uk-UA" b="1" dirty="0"/>
              <a:t>максимально тривалий строк </a:t>
            </a:r>
            <a:r>
              <a:rPr lang="uk-UA" b="1" dirty="0" smtClean="0"/>
              <a:t>дії.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0087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147248" cy="5865515"/>
          </a:xfrm>
        </p:spPr>
        <p:txBody>
          <a:bodyPr>
            <a:normAutofit/>
          </a:bodyPr>
          <a:lstStyle/>
          <a:p>
            <a:r>
              <a:rPr lang="uk-UA" b="1" dirty="0" smtClean="0"/>
              <a:t>Щодо </a:t>
            </a:r>
            <a:r>
              <a:rPr lang="uk-UA" b="1" i="1" dirty="0" smtClean="0">
                <a:solidFill>
                  <a:srgbClr val="FF0000"/>
                </a:solidFill>
              </a:rPr>
              <a:t>протиерозійних лісонасаджень </a:t>
            </a:r>
            <a:r>
              <a:rPr lang="uk-UA" b="1" dirty="0" smtClean="0"/>
              <a:t>на </a:t>
            </a:r>
            <a:r>
              <a:rPr lang="uk-UA" b="1" dirty="0" err="1" smtClean="0"/>
              <a:t>схилових</a:t>
            </a:r>
            <a:r>
              <a:rPr lang="uk-UA" b="1" dirty="0" smtClean="0"/>
              <a:t> орних землях, то </a:t>
            </a:r>
            <a:r>
              <a:rPr lang="uk-UA" b="1" dirty="0" err="1" smtClean="0"/>
              <a:t>еколого-ландшафтна</a:t>
            </a:r>
            <a:r>
              <a:rPr lang="uk-UA" b="1" dirty="0" smtClean="0"/>
              <a:t> організація території передбачає значні об’єми створення </a:t>
            </a:r>
            <a:r>
              <a:rPr lang="uk-UA" b="1" dirty="0" err="1" smtClean="0"/>
              <a:t>стокорегулюючих</a:t>
            </a:r>
            <a:r>
              <a:rPr lang="uk-UA" b="1" dirty="0" smtClean="0"/>
              <a:t> лісосмуг та чагарникових куліс, які повинні ділити поля на контурні ландшафтні смуги шириною 80-100 м.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98632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 цьому слід враховувати слідуючи моменти: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/>
              <a:t>Конструктивно-технологічні </a:t>
            </a:r>
            <a:r>
              <a:rPr lang="uk-UA" b="1" dirty="0"/>
              <a:t>параметри на протязі </a:t>
            </a:r>
            <a:r>
              <a:rPr lang="uk-UA" b="1" dirty="0" err="1"/>
              <a:t>стокорегулюючих</a:t>
            </a:r>
            <a:r>
              <a:rPr lang="uk-UA" b="1" dirty="0"/>
              <a:t> лісосмуг можуть мати змінний характер (ширина та кількість рядів, породний склад, схема та тип змішування, поєднання з гідроспорудами, ширина міжсмугового простору). Для конкретних умов такі параметри визначаються робочими проектами на розрахунковій основі, в залежності від рельєфу, </a:t>
            </a:r>
            <a:r>
              <a:rPr lang="uk-UA" b="1" dirty="0" err="1"/>
              <a:t>грунтово-кліматичних</a:t>
            </a:r>
            <a:r>
              <a:rPr lang="uk-UA" b="1" dirty="0"/>
              <a:t> умов та характеру антропогенного навантаження;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1203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91264" cy="6048672"/>
          </a:xfrm>
        </p:spPr>
        <p:txBody>
          <a:bodyPr>
            <a:normAutofit fontScale="92500"/>
          </a:bodyPr>
          <a:lstStyle/>
          <a:p>
            <a:pPr lvl="0"/>
            <a:r>
              <a:rPr lang="uk-UA" b="1" i="1" dirty="0" err="1">
                <a:solidFill>
                  <a:srgbClr val="FF0000"/>
                </a:solidFill>
              </a:rPr>
              <a:t>Стокорегулюючі</a:t>
            </a:r>
            <a:r>
              <a:rPr lang="uk-UA" b="1" i="1" dirty="0">
                <a:solidFill>
                  <a:srgbClr val="FF0000"/>
                </a:solidFill>
              </a:rPr>
              <a:t> лісосмуги </a:t>
            </a:r>
            <a:r>
              <a:rPr lang="uk-UA" b="1" dirty="0"/>
              <a:t>розміщуються через 200-300 м ( залежно від експозиції схилів, їх вітрового навантаження в різні періоди року  та </a:t>
            </a:r>
            <a:r>
              <a:rPr lang="uk-UA" b="1" dirty="0" err="1"/>
              <a:t>лісорослинних</a:t>
            </a:r>
            <a:r>
              <a:rPr lang="uk-UA" b="1" dirty="0"/>
              <a:t> умов), їх ширина 10-12 м. </a:t>
            </a:r>
            <a:endParaRPr lang="uk-UA" b="1" dirty="0" smtClean="0"/>
          </a:p>
          <a:p>
            <a:pPr lvl="0"/>
            <a:r>
              <a:rPr lang="uk-UA" b="1" dirty="0" smtClean="0"/>
              <a:t>Між </a:t>
            </a:r>
            <a:r>
              <a:rPr lang="uk-UA" b="1" dirty="0"/>
              <a:t>ними через 80-100 м влаштовують </a:t>
            </a:r>
            <a:r>
              <a:rPr lang="uk-UA" b="1" i="1" dirty="0">
                <a:solidFill>
                  <a:srgbClr val="FF0000"/>
                </a:solidFill>
              </a:rPr>
              <a:t>однорядні чагарникові куліси</a:t>
            </a:r>
            <a:r>
              <a:rPr lang="uk-UA" b="1" dirty="0"/>
              <a:t>, які </a:t>
            </a:r>
            <a:endParaRPr lang="uk-UA" b="1" dirty="0" smtClean="0"/>
          </a:p>
          <a:p>
            <a:pPr lvl="0"/>
            <a:r>
              <a:rPr lang="uk-UA" b="1" dirty="0" smtClean="0"/>
              <a:t>закріплюють </a:t>
            </a:r>
            <a:r>
              <a:rPr lang="uk-UA" b="1" dirty="0"/>
              <a:t>напрямок обробітку ґрунту поперек схилу, </a:t>
            </a:r>
            <a:endParaRPr lang="uk-UA" b="1" dirty="0" smtClean="0"/>
          </a:p>
          <a:p>
            <a:pPr lvl="0"/>
            <a:r>
              <a:rPr lang="uk-UA" b="1" dirty="0" smtClean="0"/>
              <a:t>розділяють </a:t>
            </a:r>
            <a:r>
              <a:rPr lang="uk-UA" b="1" dirty="0"/>
              <a:t>схили на більш короткі лінії току, </a:t>
            </a:r>
            <a:endParaRPr lang="uk-UA" b="1" dirty="0" smtClean="0"/>
          </a:p>
          <a:p>
            <a:pPr lvl="0"/>
            <a:r>
              <a:rPr lang="uk-UA" b="1" dirty="0" smtClean="0"/>
              <a:t>підвищують </a:t>
            </a:r>
            <a:r>
              <a:rPr lang="uk-UA" b="1" dirty="0"/>
              <a:t>меліоративну захищеність полів між </a:t>
            </a:r>
            <a:r>
              <a:rPr lang="uk-UA" b="1" dirty="0" err="1"/>
              <a:t>стокорегулюючими</a:t>
            </a:r>
            <a:r>
              <a:rPr lang="uk-UA" b="1" dirty="0"/>
              <a:t> лісовими смугами;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135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/>
              <a:t>На улоговинах </a:t>
            </a:r>
            <a:r>
              <a:rPr lang="uk-UA" b="1" i="1" dirty="0" smtClean="0">
                <a:solidFill>
                  <a:srgbClr val="FF0000"/>
                </a:solidFill>
              </a:rPr>
              <a:t>захисні лісонасадження </a:t>
            </a:r>
            <a:r>
              <a:rPr lang="uk-UA" b="1" dirty="0" smtClean="0"/>
              <a:t>поєднуються з найпростішими гідротехнічними спорудами.</a:t>
            </a:r>
          </a:p>
          <a:p>
            <a:pPr lvl="0"/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Захисні лісонасадження</a:t>
            </a:r>
            <a:r>
              <a:rPr lang="uk-UA" b="1" dirty="0" smtClean="0"/>
              <a:t>, крім того, необхідно поєднувати із залуженими узліссями, шириною 1-1,5 висоти насадження.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7817921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1926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Агротехнічний блок </a:t>
            </a:r>
            <a:r>
              <a:rPr lang="uk-UA" b="1" dirty="0"/>
              <a:t>системи землеробства повинен передбачати комплекс заходів, при якому поверхневий стік максимально затримується на полі і використовується для живлення рослин. </a:t>
            </a:r>
            <a:endParaRPr lang="uk-UA" b="1" dirty="0" smtClean="0"/>
          </a:p>
          <a:p>
            <a:pPr lvl="0"/>
            <a:r>
              <a:rPr lang="uk-UA" b="1" dirty="0" smtClean="0"/>
              <a:t>Надлишок </a:t>
            </a:r>
            <a:r>
              <a:rPr lang="uk-UA" b="1" dirty="0"/>
              <a:t>його затримується лісосмугою чи кулісою та направляється в залужені улоговини для безпечного відведення в гідрографічну мережу. </a:t>
            </a:r>
            <a:endParaRPr lang="uk-UA" b="1" dirty="0" smtClean="0"/>
          </a:p>
          <a:p>
            <a:pPr lvl="0"/>
            <a:r>
              <a:rPr lang="uk-UA" b="1" dirty="0" smtClean="0"/>
              <a:t>Перед </a:t>
            </a:r>
            <a:r>
              <a:rPr lang="uk-UA" b="1" dirty="0"/>
              <a:t>залуженням дно улоговин розширюють і вирівнюють ( їх поперечний профіль повинен бути горизонтальним, щоб вода проходила широким, а не сконцентрованим потоком).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6713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435280" cy="6048672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Розміщення лісосмуг на місцевості </a:t>
            </a:r>
            <a:r>
              <a:rPr lang="uk-UA" b="1" dirty="0"/>
              <a:t>потребує дуже уважного підходу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Іноді їх можна проектувати не на всьому протязі контурних рубежів, а замінити на між улоговинному вододілі чагарниковою кулісою, або розірвати її і змістити частину нижче або вище по схилу, щоб не пересікати горизонталі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Залежно </a:t>
            </a:r>
            <a:r>
              <a:rPr lang="uk-UA" b="1" dirty="0"/>
              <a:t>від того, зближуються чи віддаляються горизонталі, допускається влаштування </a:t>
            </a:r>
            <a:r>
              <a:rPr lang="uk-UA" b="1" i="1" dirty="0">
                <a:solidFill>
                  <a:srgbClr val="FF0000"/>
                </a:solidFill>
              </a:rPr>
              <a:t>лісосмуг перемінної ширини</a:t>
            </a:r>
            <a:r>
              <a:rPr lang="uk-UA" b="1" dirty="0"/>
              <a:t>, а в окремих випадках вони можуть доповнюватись бордюрами багаторічних трав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4543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363272" cy="6192688"/>
          </a:xfrm>
        </p:spPr>
        <p:txBody>
          <a:bodyPr>
            <a:noAutofit/>
          </a:bodyPr>
          <a:lstStyle/>
          <a:p>
            <a:r>
              <a:rPr lang="uk-UA" sz="2800" b="1" dirty="0"/>
              <a:t>Виходячи з мети повнішого забезпечення постійно зростаючих матеріальних та духовних потреб нашого суспільства, об’єктивними стають систематичне освоєння і докорінне перетворення природного середовища, передусім земної поверхні, що в умовах науково-технічної революції дає можливість комплексно реалізувати основні </a:t>
            </a:r>
            <a:r>
              <a:rPr lang="uk-UA" sz="2800" b="1" i="1" dirty="0">
                <a:solidFill>
                  <a:srgbClr val="FF0000"/>
                </a:solidFill>
              </a:rPr>
              <a:t>функції землекористування:</a:t>
            </a:r>
            <a:endParaRPr lang="ru-RU" sz="2800" b="1" i="1" dirty="0">
              <a:solidFill>
                <a:srgbClr val="FF0000"/>
              </a:solidFill>
            </a:endParaRPr>
          </a:p>
          <a:p>
            <a:pPr lvl="0"/>
            <a:r>
              <a:rPr lang="uk-UA" sz="2800" b="1" dirty="0"/>
              <a:t>безпосереднє використання землі;</a:t>
            </a:r>
            <a:endParaRPr lang="ru-RU" sz="2800" b="1" dirty="0"/>
          </a:p>
          <a:p>
            <a:pPr lvl="0"/>
            <a:r>
              <a:rPr lang="uk-UA" sz="2800" b="1" dirty="0"/>
              <a:t>організацію процесу та умов, форм і способів користування землею;</a:t>
            </a:r>
            <a:endParaRPr lang="ru-RU" sz="2800" b="1" dirty="0"/>
          </a:p>
          <a:p>
            <a:pPr lvl="0"/>
            <a:r>
              <a:rPr lang="uk-UA" sz="2800" b="1" dirty="0"/>
              <a:t>охорону земельних ресурсів; </a:t>
            </a:r>
            <a:endParaRPr lang="ru-RU" sz="2800" b="1" dirty="0"/>
          </a:p>
          <a:p>
            <a:pPr lvl="0"/>
            <a:r>
              <a:rPr lang="uk-UA" sz="2800" b="1" dirty="0"/>
              <a:t>відновлення та перетворення ландшафту.</a:t>
            </a:r>
            <a:endParaRPr lang="ru-RU" sz="2800" b="1" dirty="0"/>
          </a:p>
          <a:p>
            <a:pPr marL="0" indent="0">
              <a:buNone/>
            </a:pPr>
            <a:r>
              <a:rPr lang="uk-UA" sz="2800" b="1" dirty="0"/>
              <a:t> </a:t>
            </a:r>
            <a:endParaRPr lang="ru-RU" sz="2800" b="1" dirty="0"/>
          </a:p>
          <a:p>
            <a:pPr marL="0" indent="0">
              <a:buNone/>
            </a:pPr>
            <a:r>
              <a:rPr lang="uk-UA" sz="2800" dirty="0" smtClean="0"/>
              <a:t>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8934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264696"/>
          </a:xfrm>
        </p:spPr>
        <p:txBody>
          <a:bodyPr/>
          <a:lstStyle/>
          <a:p>
            <a:r>
              <a:rPr lang="uk-UA" b="1" dirty="0"/>
              <a:t>У залежності від отриманої оцінки визначається склад </a:t>
            </a:r>
            <a:r>
              <a:rPr lang="uk-UA" b="1" i="1" dirty="0">
                <a:solidFill>
                  <a:srgbClr val="FF0000"/>
                </a:solidFill>
              </a:rPr>
              <a:t>біотичних елементів ландшафтів</a:t>
            </a:r>
            <a:r>
              <a:rPr lang="uk-UA" b="1" dirty="0"/>
              <a:t> у відповідності до їх </a:t>
            </a:r>
            <a:r>
              <a:rPr lang="uk-UA" b="1" dirty="0" err="1"/>
              <a:t>біоекологічних</a:t>
            </a:r>
            <a:r>
              <a:rPr lang="uk-UA" b="1" dirty="0"/>
              <a:t> та біоенергетичних властивостей.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Коефіцієнт </a:t>
            </a:r>
            <a:r>
              <a:rPr lang="uk-UA" b="1" i="1" dirty="0">
                <a:solidFill>
                  <a:srgbClr val="FF0000"/>
                </a:solidFill>
              </a:rPr>
              <a:t>екологічного значення біоти </a:t>
            </a:r>
            <a:r>
              <a:rPr lang="uk-UA" b="1" dirty="0"/>
              <a:t>хвойних лісів -0,38, листяних  - 1,0, хвойно-широколистих - 0,63; лісових смуг - 0,43, луків - 0,62, продуктивних пасовищ - 0,68, польових культур - 0,14.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24514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147248" cy="5793507"/>
          </a:xfrm>
        </p:spPr>
        <p:txBody>
          <a:bodyPr>
            <a:normAutofit/>
          </a:bodyPr>
          <a:lstStyle/>
          <a:p>
            <a:r>
              <a:rPr lang="uk-UA" b="1" dirty="0" smtClean="0"/>
              <a:t>У </a:t>
            </a:r>
            <a:r>
              <a:rPr lang="uk-UA" b="1" i="1" dirty="0" err="1" smtClean="0">
                <a:solidFill>
                  <a:srgbClr val="FF0000"/>
                </a:solidFill>
              </a:rPr>
              <a:t>лісоаграрних</a:t>
            </a:r>
            <a:r>
              <a:rPr lang="uk-UA" b="1" i="1" dirty="0" smtClean="0">
                <a:solidFill>
                  <a:srgbClr val="FF0000"/>
                </a:solidFill>
              </a:rPr>
              <a:t> ландшафтах :</a:t>
            </a:r>
          </a:p>
          <a:p>
            <a:r>
              <a:rPr lang="uk-UA" b="1" dirty="0" smtClean="0"/>
              <a:t>швидкість вітру зменшується на 25-60%</a:t>
            </a:r>
          </a:p>
          <a:p>
            <a:r>
              <a:rPr lang="uk-UA" b="1" dirty="0" smtClean="0"/>
              <a:t> вологість повітря підвищується на 5-20%,</a:t>
            </a:r>
          </a:p>
          <a:p>
            <a:r>
              <a:rPr lang="uk-UA" b="1" dirty="0" smtClean="0"/>
              <a:t>а випарність, навпаки, скорочується на 2-25%. </a:t>
            </a:r>
          </a:p>
          <a:p>
            <a:r>
              <a:rPr lang="uk-UA" b="1" dirty="0" smtClean="0"/>
              <a:t>Завдяки збереженню снігового покриву взимку, запобіганню інтенсивному поверхневому стоку </a:t>
            </a:r>
            <a:r>
              <a:rPr lang="uk-UA" b="1" i="1" dirty="0" smtClean="0">
                <a:solidFill>
                  <a:srgbClr val="FF0000"/>
                </a:solidFill>
              </a:rPr>
              <a:t>вологість ґрунту </a:t>
            </a:r>
            <a:r>
              <a:rPr lang="uk-UA" b="1" dirty="0" smtClean="0"/>
              <a:t>на полях лісомеліоративних систем збільшується на 15-30%.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7193589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Захисні лісові насадження </a:t>
            </a:r>
            <a:r>
              <a:rPr lang="uk-UA" sz="3600" b="1" dirty="0"/>
              <a:t>сприяють збільшенню видового різноманіття флори і фауни, в тому числі флори </a:t>
            </a:r>
            <a:r>
              <a:rPr lang="uk-UA" sz="3600" b="1" dirty="0" err="1"/>
              <a:t>агролісосистем</a:t>
            </a:r>
            <a:r>
              <a:rPr lang="uk-UA" sz="3600" b="1" dirty="0"/>
              <a:t> на 20-80%, </a:t>
            </a:r>
            <a:r>
              <a:rPr lang="uk-UA" sz="3600" b="1" dirty="0" err="1"/>
              <a:t>ентомофауни</a:t>
            </a:r>
            <a:r>
              <a:rPr lang="uk-UA" sz="3600" b="1" dirty="0"/>
              <a:t> -25-60%, </a:t>
            </a:r>
            <a:r>
              <a:rPr lang="uk-UA" sz="3600" b="1" dirty="0" err="1"/>
              <a:t>зоофауни</a:t>
            </a:r>
            <a:r>
              <a:rPr lang="uk-UA" sz="3600" b="1" dirty="0"/>
              <a:t> в 1,5-3,0 рази</a:t>
            </a:r>
            <a:r>
              <a:rPr lang="uk-UA" sz="3600" b="1" dirty="0" smtClean="0"/>
              <a:t>.</a:t>
            </a: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Лісомеліоративні </a:t>
            </a:r>
            <a:r>
              <a:rPr lang="uk-UA" sz="3600" b="1" i="1" dirty="0">
                <a:solidFill>
                  <a:srgbClr val="FF0000"/>
                </a:solidFill>
              </a:rPr>
              <a:t>об’єкти </a:t>
            </a:r>
            <a:r>
              <a:rPr lang="uk-UA" sz="3600" b="1" dirty="0"/>
              <a:t>сприяють загальному покращенню мікрокліматичних умов. </a:t>
            </a:r>
            <a:endParaRPr lang="uk-UA" sz="3600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65341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04867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Характерним прикладом ефективного поєднання </a:t>
            </a:r>
            <a:r>
              <a:rPr lang="uk-UA" b="1" i="1" dirty="0">
                <a:solidFill>
                  <a:srgbClr val="FF0000"/>
                </a:solidFill>
              </a:rPr>
              <a:t>лісомеліорації та систем степового землеробства </a:t>
            </a:r>
            <a:r>
              <a:rPr lang="uk-UA" b="1" dirty="0"/>
              <a:t>є </a:t>
            </a:r>
            <a:r>
              <a:rPr lang="uk-UA" b="1" dirty="0" err="1"/>
              <a:t>Юницьке</a:t>
            </a:r>
            <a:r>
              <a:rPr lang="uk-UA" b="1" dirty="0"/>
              <a:t> лісництво Луганської області (</a:t>
            </a:r>
            <a:r>
              <a:rPr lang="uk-UA" b="1" dirty="0" err="1"/>
              <a:t>Старобільська</a:t>
            </a:r>
            <a:r>
              <a:rPr lang="uk-UA" b="1" dirty="0"/>
              <a:t> ділянка) та Маріупольська ЛНДС (</a:t>
            </a:r>
            <a:r>
              <a:rPr lang="uk-UA" b="1" dirty="0" err="1"/>
              <a:t>Велико-Анадольска</a:t>
            </a:r>
            <a:r>
              <a:rPr lang="uk-UA" b="1" dirty="0"/>
              <a:t> ділянка). Відомо, що під впливом степових лісових насаджень та полезахисних лісових смуг Маріупольської ЛНДС за останні 30-40 років спостерігається середнє збільшення опадів на 40-80 мм, поверхневий стік талих і дощових вод скоротився до 1,9%, кількість суховіїв зменшилась на 7-15 днів.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6701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dirty="0" smtClean="0"/>
              <a:t>Сума лісистості по окремих категоріях  угідь  складає  </a:t>
            </a:r>
            <a:r>
              <a:rPr lang="uk-UA" b="1" i="1" dirty="0" smtClean="0">
                <a:solidFill>
                  <a:srgbClr val="FF0000"/>
                </a:solidFill>
              </a:rPr>
              <a:t>загальну прогнозну захисну лісистість лівобережного Лісостепу </a:t>
            </a:r>
            <a:r>
              <a:rPr lang="uk-UA" b="1" dirty="0" smtClean="0"/>
              <a:t>і відносне співвідношення її по основних захисних функціях у загальній структурі лісів: </a:t>
            </a:r>
          </a:p>
          <a:p>
            <a:r>
              <a:rPr lang="uk-UA" b="1" dirty="0" smtClean="0"/>
              <a:t>берегові - 44,8%</a:t>
            </a:r>
          </a:p>
          <a:p>
            <a:r>
              <a:rPr lang="uk-UA" b="1" dirty="0" smtClean="0"/>
              <a:t> протиерозійні -15,4%;</a:t>
            </a:r>
          </a:p>
          <a:p>
            <a:r>
              <a:rPr lang="uk-UA" b="1" dirty="0" smtClean="0"/>
              <a:t>полезахисні - 5,7%,</a:t>
            </a:r>
          </a:p>
          <a:p>
            <a:r>
              <a:rPr lang="uk-UA" b="1" dirty="0" smtClean="0"/>
              <a:t>уздовж шляхів транспорту - 1,1%; </a:t>
            </a:r>
          </a:p>
          <a:p>
            <a:r>
              <a:rPr lang="uk-UA" b="1" dirty="0" smtClean="0"/>
              <a:t>масиви і інші види - 36,7%.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9355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Вирішення питань підвищення ефективності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повинна включати реальну оцінку вже існуючих лісових насаджень та заходи по приведенню  у відповідність їх </a:t>
            </a:r>
            <a:r>
              <a:rPr lang="uk-UA" b="1" dirty="0" err="1"/>
              <a:t>лісивничо-меліоративних</a:t>
            </a:r>
            <a:r>
              <a:rPr lang="uk-UA" b="1" dirty="0"/>
              <a:t> показників. </a:t>
            </a:r>
            <a:endParaRPr lang="uk-UA" b="1" dirty="0" smtClean="0"/>
          </a:p>
          <a:p>
            <a:r>
              <a:rPr lang="uk-UA" b="1" dirty="0" smtClean="0"/>
              <a:t>За </a:t>
            </a:r>
            <a:r>
              <a:rPr lang="uk-UA" b="1" dirty="0"/>
              <a:t>попередньою оцінкою в Степу </a:t>
            </a:r>
            <a:r>
              <a:rPr lang="uk-UA" b="1" i="1" dirty="0">
                <a:solidFill>
                  <a:srgbClr val="FF0000"/>
                </a:solidFill>
              </a:rPr>
              <a:t>лише 39,1% полезахисних смуг відповідають сучасним вимогам</a:t>
            </a:r>
            <a:r>
              <a:rPr lang="uk-UA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25,4% відносно задовільного стану, </a:t>
            </a:r>
            <a:endParaRPr lang="uk-UA" b="1" dirty="0" smtClean="0"/>
          </a:p>
          <a:p>
            <a:r>
              <a:rPr lang="uk-UA" b="1" dirty="0" smtClean="0"/>
              <a:t>26</a:t>
            </a:r>
            <a:r>
              <a:rPr lang="uk-UA" b="1" dirty="0"/>
              <a:t>% - потребує виправлення, а </a:t>
            </a:r>
            <a:endParaRPr lang="uk-UA" b="1" dirty="0" smtClean="0"/>
          </a:p>
          <a:p>
            <a:r>
              <a:rPr lang="uk-UA" b="1" dirty="0" smtClean="0"/>
              <a:t>15,5 </a:t>
            </a:r>
            <a:r>
              <a:rPr lang="uk-UA" b="1" dirty="0"/>
              <a:t>(або 41,5 тис. га) у незадовільному стані і вимагає повної реконструкції або перетворення.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084952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63272" cy="6120680"/>
          </a:xfrm>
        </p:spPr>
        <p:txBody>
          <a:bodyPr>
            <a:normAutofit/>
          </a:bodyPr>
          <a:lstStyle/>
          <a:p>
            <a:r>
              <a:rPr lang="uk-UA" b="1" dirty="0" smtClean="0"/>
              <a:t>Важливою умовою вирішення складних екологічних проблем землеробства є назріла необхідність </a:t>
            </a:r>
            <a:r>
              <a:rPr lang="uk-UA" b="1" i="1" dirty="0" smtClean="0">
                <a:solidFill>
                  <a:srgbClr val="FF0000"/>
                </a:solidFill>
              </a:rPr>
              <a:t>інтеграційних процесів аграріїв, лісомеліораторів, землевпорядників. </a:t>
            </a:r>
          </a:p>
          <a:p>
            <a:r>
              <a:rPr lang="uk-UA" b="1" dirty="0" smtClean="0"/>
              <a:t>Доцільним є створення міжгалузевої науково-координаційної комісії, що б корегувала зусилля науковців і першочерговість вирішення екологічних проблем </a:t>
            </a:r>
            <a:r>
              <a:rPr lang="uk-UA" b="1" i="1" dirty="0" err="1" smtClean="0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ru-RU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935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620688"/>
            <a:ext cx="8291264" cy="590465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Еволюція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Сучасні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агроландшафти</a:t>
            </a:r>
            <a:r>
              <a:rPr lang="uk-UA" b="1" dirty="0"/>
              <a:t> - це складна система, створена з різних елементів </a:t>
            </a:r>
            <a:r>
              <a:rPr lang="uk-UA" b="1" i="1" dirty="0" err="1">
                <a:solidFill>
                  <a:srgbClr val="FF0000"/>
                </a:solidFill>
              </a:rPr>
              <a:t>агроекосистем</a:t>
            </a:r>
            <a:r>
              <a:rPr lang="uk-UA" b="1" dirty="0"/>
              <a:t> (рілля, сіножаті, пасовища, багаторічні насадження, тощо) і розташованих між ними незначних ареалів лісів, чагарників, природних лук, боліт, торфовищ. </a:t>
            </a:r>
            <a:endParaRPr lang="uk-UA" b="1" dirty="0" smtClean="0"/>
          </a:p>
          <a:p>
            <a:r>
              <a:rPr lang="uk-UA" b="1" dirty="0" smtClean="0"/>
              <a:t>Вони </a:t>
            </a:r>
            <a:r>
              <a:rPr lang="uk-UA" b="1" dirty="0"/>
              <a:t>являють собою екологічну різноманітність і структуру </a:t>
            </a:r>
            <a:r>
              <a:rPr lang="uk-UA" b="1" dirty="0" err="1"/>
              <a:t>агроландшафту</a:t>
            </a:r>
            <a:r>
              <a:rPr lang="uk-UA" b="1" dirty="0"/>
              <a:t>, що тісно пов’язані як з його стабільністю так і з продуктивністю 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9972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6632"/>
            <a:ext cx="8219256" cy="640871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Нині природних ландшафтів, не порушених господарською діяльністю майже не лишилося.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цілому антропогенне навантаження на перетворення </a:t>
            </a:r>
            <a:r>
              <a:rPr lang="uk-UA" b="1" dirty="0" err="1"/>
              <a:t>агроландшафтів</a:t>
            </a:r>
            <a:r>
              <a:rPr lang="uk-UA" b="1" dirty="0"/>
              <a:t> збільшилося в1,5-2 рази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Екосистеми </a:t>
            </a:r>
            <a:r>
              <a:rPr lang="uk-UA" b="1" i="1" dirty="0" err="1">
                <a:solidFill>
                  <a:srgbClr val="FF0000"/>
                </a:solidFill>
              </a:rPr>
              <a:t>агроландшафтів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значно спрощені, їхній видовий склад, екологічна розмаїть угідь і зв’язки між компонентами ландшафту порушені, </a:t>
            </a:r>
            <a:r>
              <a:rPr lang="uk-UA" b="1" dirty="0" err="1"/>
              <a:t>деградується</a:t>
            </a:r>
            <a:r>
              <a:rPr lang="uk-UA" b="1" dirty="0"/>
              <a:t> ґрунтовий покрив, а на деяких територіях активізувались ерозійні та інші негативні процеси.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000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6408712"/>
          </a:xfrm>
        </p:spPr>
        <p:txBody>
          <a:bodyPr>
            <a:normAutofit/>
          </a:bodyPr>
          <a:lstStyle/>
          <a:p>
            <a:r>
              <a:rPr lang="uk-UA" b="1" dirty="0" smtClean="0"/>
              <a:t>За останні 30 років </a:t>
            </a:r>
            <a:r>
              <a:rPr lang="uk-UA" b="1" i="1" dirty="0" smtClean="0">
                <a:solidFill>
                  <a:srgbClr val="FF0000"/>
                </a:solidFill>
              </a:rPr>
              <a:t>площі еродованих земель </a:t>
            </a:r>
            <a:r>
              <a:rPr lang="uk-UA" b="1" dirty="0" smtClean="0"/>
              <a:t>зросли у 2,5 рази, в тому числі </a:t>
            </a:r>
            <a:r>
              <a:rPr lang="uk-UA" b="1" i="1" dirty="0" smtClean="0">
                <a:solidFill>
                  <a:srgbClr val="FF0000"/>
                </a:solidFill>
              </a:rPr>
              <a:t>еродованої ріллі </a:t>
            </a:r>
            <a:r>
              <a:rPr lang="uk-UA" b="1" dirty="0" smtClean="0"/>
              <a:t>- у три рази.</a:t>
            </a:r>
          </a:p>
          <a:p>
            <a:r>
              <a:rPr lang="uk-UA" b="1" dirty="0" smtClean="0"/>
              <a:t>Внаслідок ерозійних процесів щорічний змив з розораних </a:t>
            </a:r>
            <a:r>
              <a:rPr lang="uk-UA" b="1" dirty="0" err="1" smtClean="0"/>
              <a:t>схилових</a:t>
            </a:r>
            <a:r>
              <a:rPr lang="uk-UA" b="1" dirty="0" smtClean="0"/>
              <a:t> земель досягає 460 млн. т. </a:t>
            </a:r>
          </a:p>
          <a:p>
            <a:r>
              <a:rPr lang="uk-UA" b="1" dirty="0" smtClean="0"/>
              <a:t>У ньому міститься 11 млн. т гумусу, 0,5 азоту, 0,4 - фосфору і 7 млн. т калію</a:t>
            </a:r>
          </a:p>
          <a:p>
            <a:r>
              <a:rPr lang="uk-UA" b="1" dirty="0" smtClean="0"/>
              <a:t> Найбільший змив ґрунту зафіксовано в Чернівецькій (27,8 т/га), Харківській (24 т/га), Тернопільській (24,5 т/га), Закарпатській (23,3 т/га) областях.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173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6120680"/>
          </a:xfrm>
        </p:spPr>
        <p:txBody>
          <a:bodyPr>
            <a:normAutofit/>
          </a:bodyPr>
          <a:lstStyle/>
          <a:p>
            <a:r>
              <a:rPr lang="uk-UA" b="1" dirty="0"/>
              <a:t>Найсуттєвіше досягнення у цьому напрямі - </a:t>
            </a:r>
            <a:r>
              <a:rPr lang="uk-UA" b="1" i="1" dirty="0">
                <a:solidFill>
                  <a:srgbClr val="FF0000"/>
                </a:solidFill>
              </a:rPr>
              <a:t>системний підхід </a:t>
            </a:r>
            <a:r>
              <a:rPr lang="uk-UA" b="1" dirty="0"/>
              <a:t>як найважливіший принцип наукового способу уявлення і відображення об’єктивної дійсності в ландшафтознавстві й організації землекористування.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Системні </a:t>
            </a:r>
            <a:r>
              <a:rPr lang="uk-UA" b="1" i="1" dirty="0">
                <a:solidFill>
                  <a:srgbClr val="FF0000"/>
                </a:solidFill>
              </a:rPr>
              <a:t>погляди </a:t>
            </a:r>
            <a:r>
              <a:rPr lang="uk-UA" b="1" dirty="0"/>
              <a:t>на ландшафт, форми організації використання та упорядження території, які склалися, дадуть можливість поглибити способи характеристики й оцінки її неоднорідності та різноманітності.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91438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91264" cy="6264696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Спостерігається інтенсивна </a:t>
            </a:r>
            <a:r>
              <a:rPr lang="uk-UA" b="1" i="1" dirty="0">
                <a:solidFill>
                  <a:srgbClr val="FF0000"/>
                </a:solidFill>
              </a:rPr>
              <a:t>деградація </a:t>
            </a:r>
            <a:r>
              <a:rPr lang="uk-UA" b="1" i="1" dirty="0" err="1">
                <a:solidFill>
                  <a:srgbClr val="FF0000"/>
                </a:solidFill>
              </a:rPr>
              <a:t>схилових</a:t>
            </a:r>
            <a:r>
              <a:rPr lang="uk-UA" b="1" i="1" dirty="0">
                <a:solidFill>
                  <a:srgbClr val="FF0000"/>
                </a:solidFill>
              </a:rPr>
              <a:t> земель</a:t>
            </a:r>
            <a:r>
              <a:rPr lang="uk-UA" b="1" dirty="0"/>
              <a:t> унаслідок зсувів, обвалів, </a:t>
            </a:r>
            <a:r>
              <a:rPr lang="uk-UA" b="1" dirty="0" err="1"/>
              <a:t>опливів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Ці </a:t>
            </a:r>
            <a:r>
              <a:rPr lang="uk-UA" b="1" dirty="0"/>
              <a:t>явища дуже поширені в Закарпатській, Івано-Франківській, Львівській, Миколаївській, Харківській та Чернівецькій областях. </a:t>
            </a:r>
            <a:endParaRPr lang="uk-UA" b="1" dirty="0" smtClean="0"/>
          </a:p>
          <a:p>
            <a:r>
              <a:rPr lang="uk-UA" b="1" dirty="0" smtClean="0"/>
              <a:t>Великі </a:t>
            </a:r>
            <a:r>
              <a:rPr lang="uk-UA" b="1" dirty="0"/>
              <a:t>площі земель у Волинській, Донецькій, Івано-Франківській, Львівській і Тернопільській областях порушені ерозійно-провальними карстовими явищами. Карстова напруженість тут становить 1,4-2,1 млн. га.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57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19256" cy="5937523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У зоні Полісся </a:t>
            </a:r>
            <a:r>
              <a:rPr lang="uk-UA" b="1" i="1" dirty="0" smtClean="0">
                <a:solidFill>
                  <a:srgbClr val="FF0000"/>
                </a:solidFill>
              </a:rPr>
              <a:t>інтенсивно збільшуються площі заболочених земель</a:t>
            </a:r>
            <a:r>
              <a:rPr lang="uk-UA" b="1" dirty="0" smtClean="0"/>
              <a:t>. </a:t>
            </a:r>
          </a:p>
          <a:p>
            <a:r>
              <a:rPr lang="uk-UA" b="1" dirty="0" smtClean="0"/>
              <a:t>Виявлено тенденцію до збільшення площі земель із </a:t>
            </a:r>
            <a:r>
              <a:rPr lang="uk-UA" b="1" i="1" dirty="0" smtClean="0">
                <a:solidFill>
                  <a:srgbClr val="FF0000"/>
                </a:solidFill>
              </a:rPr>
              <a:t>кислими ґрунтами</a:t>
            </a:r>
            <a:r>
              <a:rPr lang="uk-UA" b="1" dirty="0" smtClean="0"/>
              <a:t>. </a:t>
            </a:r>
          </a:p>
          <a:p>
            <a:r>
              <a:rPr lang="uk-UA" b="1" dirty="0" smtClean="0"/>
              <a:t>В багатьох областях щорічний </a:t>
            </a:r>
            <a:r>
              <a:rPr lang="uk-UA" b="1" i="1" dirty="0" smtClean="0">
                <a:solidFill>
                  <a:srgbClr val="FF0000"/>
                </a:solidFill>
              </a:rPr>
              <a:t>винос гумусу</a:t>
            </a:r>
            <a:r>
              <a:rPr lang="uk-UA" b="1" dirty="0" smtClean="0"/>
              <a:t> зростає на 1,8-2,2 т/га. </a:t>
            </a:r>
          </a:p>
          <a:p>
            <a:r>
              <a:rPr lang="uk-UA" b="1" dirty="0" smtClean="0"/>
              <a:t>Значні площі   земель у районах розробки корисних копалин (Дніпропетровська, Донецька, Запорізька, Львівська, Луганська, Чернівецька та інші області) </a:t>
            </a:r>
            <a:r>
              <a:rPr lang="uk-UA" b="1" i="1" dirty="0" smtClean="0">
                <a:solidFill>
                  <a:srgbClr val="FF0000"/>
                </a:solidFill>
              </a:rPr>
              <a:t>забруднюються </a:t>
            </a:r>
            <a:r>
              <a:rPr lang="uk-UA" b="1" dirty="0" smtClean="0"/>
              <a:t>важкими металами, нафтопродуктами, газопиловими викидами, скидами стічних вод.</a:t>
            </a:r>
          </a:p>
          <a:p>
            <a:r>
              <a:rPr lang="uk-UA" b="1" dirty="0" smtClean="0"/>
              <a:t> Ці процеси охоплюють вже не окремі масиви, а цілі </a:t>
            </a:r>
            <a:r>
              <a:rPr lang="uk-UA" b="1" i="1" dirty="0" smtClean="0">
                <a:solidFill>
                  <a:srgbClr val="FF0000"/>
                </a:solidFill>
              </a:rPr>
              <a:t>системи </a:t>
            </a:r>
            <a:r>
              <a:rPr lang="uk-UA" b="1" i="1" dirty="0" err="1" smtClean="0">
                <a:solidFill>
                  <a:srgbClr val="FF0000"/>
                </a:solidFill>
              </a:rPr>
              <a:t>агроландшафтів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 </a:t>
            </a: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801839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120680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Назріла потреба створити організовану мозаїку сталих і несталих елементів </a:t>
            </a:r>
            <a:r>
              <a:rPr lang="uk-UA" b="1" dirty="0" err="1"/>
              <a:t>агроландшафту</a:t>
            </a:r>
            <a:r>
              <a:rPr lang="uk-UA" b="1" dirty="0"/>
              <a:t>, які мали б високий ступінь саморегуляції з мінімальними витратами енергії та ресурсів.</a:t>
            </a:r>
            <a:endParaRPr lang="ru-RU" b="1" dirty="0"/>
          </a:p>
          <a:p>
            <a:r>
              <a:rPr lang="uk-UA" b="1" dirty="0"/>
              <a:t> До </a:t>
            </a:r>
            <a:r>
              <a:rPr lang="uk-UA" b="1" i="1" dirty="0" err="1">
                <a:solidFill>
                  <a:srgbClr val="FF0000"/>
                </a:solidFill>
              </a:rPr>
              <a:t>еколого-стійких</a:t>
            </a:r>
            <a:r>
              <a:rPr lang="uk-UA" b="1" i="1" dirty="0">
                <a:solidFill>
                  <a:srgbClr val="FF0000"/>
                </a:solidFill>
              </a:rPr>
              <a:t> факторів </a:t>
            </a:r>
            <a:r>
              <a:rPr lang="uk-UA" b="1" dirty="0"/>
              <a:t>належать:</a:t>
            </a:r>
            <a:endParaRPr lang="ru-RU" b="1" dirty="0"/>
          </a:p>
          <a:p>
            <a:pPr lvl="0"/>
            <a:r>
              <a:rPr lang="uk-UA" b="1" dirty="0"/>
              <a:t>локальний водний режим, регулювання поверхневого стоку і його раціональне використання;</a:t>
            </a:r>
            <a:endParaRPr lang="ru-RU" b="1" dirty="0"/>
          </a:p>
          <a:p>
            <a:pPr lvl="0"/>
            <a:r>
              <a:rPr lang="uk-UA" b="1" dirty="0"/>
              <a:t>захист ґрунтів від водної ерозії та дефляції, підвищення їхньої родючості;</a:t>
            </a:r>
            <a:endParaRPr lang="ru-RU" b="1" dirty="0"/>
          </a:p>
          <a:p>
            <a:pPr lvl="0"/>
            <a:r>
              <a:rPr lang="uk-UA" b="1" dirty="0"/>
              <a:t>життєвий простір для дикої флори і фауни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36782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84976" cy="674136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 </a:t>
            </a:r>
            <a:r>
              <a:rPr lang="uk-UA" sz="2800" b="1" i="1" dirty="0" smtClean="0">
                <a:solidFill>
                  <a:srgbClr val="FF0000"/>
                </a:solidFill>
              </a:rPr>
              <a:t>До екологічно нестійких належать: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lvl="0"/>
            <a:r>
              <a:rPr lang="uk-UA" sz="2400" b="1" dirty="0" smtClean="0"/>
              <a:t>висока розораність території;</a:t>
            </a:r>
            <a:endParaRPr lang="ru-RU" sz="2400" b="1" dirty="0" smtClean="0"/>
          </a:p>
          <a:p>
            <a:pPr lvl="0"/>
            <a:r>
              <a:rPr lang="uk-UA" sz="2200" b="1" dirty="0" smtClean="0"/>
              <a:t>ерозійні процеси, що перевищують регіонально допустимі норми;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забрудненість ґрунтових і поверхневих вод залишками пестицидів;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від’ємний баланс гумусу та поживних речовин в агрофітоценозах. </a:t>
            </a:r>
            <a:endParaRPr lang="ru-RU" sz="2200" b="1" dirty="0" smtClean="0"/>
          </a:p>
          <a:p>
            <a:r>
              <a:rPr lang="uk-UA" sz="2200" b="1" dirty="0" smtClean="0"/>
              <a:t>З метою поліпшення </a:t>
            </a:r>
            <a:r>
              <a:rPr lang="uk-UA" sz="2200" b="1" dirty="0" err="1" smtClean="0"/>
              <a:t>агроландшафтів</a:t>
            </a:r>
            <a:r>
              <a:rPr lang="uk-UA" sz="2200" b="1" dirty="0" smtClean="0"/>
              <a:t> найближчим часом необхідно здійснити такі заходи: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провести обстеження і дати оцінку кожного поля, кожної ділянки, визначити родючість, розробити систему заходів від ерозії ґрунтів;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здійснити інвентаризацію меліорованих земель, меліоративних систем, протиерозійних споруд, контролювати їх експлуатацію;</a:t>
            </a:r>
            <a:endParaRPr lang="ru-RU" sz="2200" b="1" dirty="0" smtClean="0"/>
          </a:p>
          <a:p>
            <a:pPr lvl="0"/>
            <a:r>
              <a:rPr lang="uk-UA" sz="2200" b="1" dirty="0" smtClean="0"/>
              <a:t>намітити заходи щодо відтворення родючості деградованих земель, створити оазиси, національні парки;</a:t>
            </a:r>
            <a:endParaRPr lang="ru-RU" sz="2200" b="1" dirty="0" smtClean="0"/>
          </a:p>
          <a:p>
            <a:r>
              <a:rPr lang="uk-UA" sz="2200" b="1" dirty="0" smtClean="0"/>
              <a:t>розширити науково-дослідні роботи по охороні земель і підвищенню їх родючості при контурно-меліоративній організації території тощо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9083424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Охорона земель і  ландшафтів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/>
              <a:t>	Земельна реформа є невід’ємною складовою частиною економічної реформи в Україні, орієнтованої на ринкові відносини, тому потребує  відповідного правового забезпечення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Головним нормативно-правовим актом з регулювання земельних відносин є </a:t>
            </a:r>
            <a:r>
              <a:rPr lang="uk-UA" b="1" i="1" dirty="0">
                <a:solidFill>
                  <a:srgbClr val="FF0000"/>
                </a:solidFill>
              </a:rPr>
              <a:t>Земельний кодекс</a:t>
            </a:r>
            <a:r>
              <a:rPr lang="uk-UA" b="1" dirty="0"/>
              <a:t>.</a:t>
            </a:r>
            <a:r>
              <a:rPr lang="uk-UA" dirty="0"/>
              <a:t>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9789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Охорона земель </a:t>
            </a:r>
            <a:r>
              <a:rPr lang="uk-UA" b="1" dirty="0"/>
              <a:t>- згідно статті 162  Земельного кодексу - це система правових, організаційних, економічних та інших заходів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спрямованих на раціональне використання земель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запобігання необґрунтованому вилученню земель сільськогосподарського призначення, </a:t>
            </a:r>
            <a:endParaRPr lang="uk-UA" b="1" dirty="0" smtClean="0"/>
          </a:p>
          <a:p>
            <a:r>
              <a:rPr lang="uk-UA" b="1" dirty="0" smtClean="0"/>
              <a:t>захист </a:t>
            </a:r>
            <a:r>
              <a:rPr lang="uk-UA" b="1" dirty="0"/>
              <a:t>від шкідливого антропогенного впливу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відтворення і підвищення родючості ґрунтів, </a:t>
            </a:r>
            <a:endParaRPr lang="uk-UA" b="1" dirty="0" smtClean="0"/>
          </a:p>
          <a:p>
            <a:r>
              <a:rPr lang="uk-UA" b="1" dirty="0" smtClean="0"/>
              <a:t>підвищення </a:t>
            </a:r>
            <a:r>
              <a:rPr lang="uk-UA" b="1" dirty="0"/>
              <a:t>продуктивності земель лісового фонду, </a:t>
            </a:r>
            <a:endParaRPr lang="uk-UA" b="1" dirty="0" smtClean="0"/>
          </a:p>
          <a:p>
            <a:r>
              <a:rPr lang="uk-UA" b="1" dirty="0" smtClean="0"/>
              <a:t>забезпечення </a:t>
            </a:r>
            <a:r>
              <a:rPr lang="uk-UA" b="1" dirty="0"/>
              <a:t>особливого режиму використання земель природоохоронного, оздоровчого, рекреаційного та історико-культурного призначення. 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9623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219256" cy="6408712"/>
          </a:xfrm>
        </p:spPr>
        <p:txBody>
          <a:bodyPr>
            <a:normAutofit fontScale="85000" lnSpcReduction="20000"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Охорона земель включає:</a:t>
            </a:r>
            <a:endParaRPr lang="ru-RU" sz="3600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 err="1"/>
              <a:t>обгрунтуванння</a:t>
            </a:r>
            <a:r>
              <a:rPr lang="uk-UA" b="1" dirty="0"/>
              <a:t> і забезпечення досягнення раціонального землекористування;</a:t>
            </a:r>
            <a:endParaRPr lang="ru-RU" b="1" dirty="0"/>
          </a:p>
          <a:p>
            <a:pPr lvl="0"/>
            <a:r>
              <a:rPr lang="uk-UA" b="1" dirty="0"/>
              <a:t>захист сільськогосподарських угідь, лісових земель та чагарників від необґрунтованого їх вилучення для інших потреб;</a:t>
            </a:r>
            <a:endParaRPr lang="ru-RU" b="1" dirty="0"/>
          </a:p>
          <a:p>
            <a:pPr lvl="0"/>
            <a:r>
              <a:rPr lang="uk-UA" b="1" dirty="0"/>
              <a:t>захист земель від ерозії, селів, підтоплення, заболочування, вторинного засолення, пересушення, ущільнення, забруднення відходами виробництва, хімічними і радіоактивними речовинами та від інших несприятливих природних і техногенних процесів;</a:t>
            </a:r>
            <a:endParaRPr lang="ru-RU" b="1" dirty="0"/>
          </a:p>
          <a:p>
            <a:pPr lvl="0"/>
            <a:r>
              <a:rPr lang="uk-UA" b="1" dirty="0"/>
              <a:t>збереження природних водно-болотних угідь;</a:t>
            </a:r>
            <a:endParaRPr lang="ru-RU" b="1" dirty="0"/>
          </a:p>
          <a:p>
            <a:pPr lvl="0"/>
            <a:r>
              <a:rPr lang="uk-UA" b="1" dirty="0"/>
              <a:t>попередження погіршення естетичного стану та екологічної ролі антропогенних ландшафтів;</a:t>
            </a:r>
            <a:endParaRPr lang="ru-RU" b="1" dirty="0"/>
          </a:p>
          <a:p>
            <a:pPr lvl="0"/>
            <a:r>
              <a:rPr lang="uk-UA" b="1" dirty="0"/>
              <a:t>консервацію деградованих і малопродуктивних сільськогосподарських угідь.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638713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33670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Важливо також, що до </a:t>
            </a:r>
            <a:r>
              <a:rPr lang="uk-UA" sz="2400" b="1" i="1" dirty="0" smtClean="0">
                <a:solidFill>
                  <a:srgbClr val="FF0000"/>
                </a:solidFill>
              </a:rPr>
              <a:t>основних завдань землеустрою </a:t>
            </a:r>
            <a:r>
              <a:rPr lang="uk-UA" sz="2400" b="1" dirty="0" smtClean="0"/>
              <a:t>(ст.183) віднесено:</a:t>
            </a:r>
          </a:p>
          <a:p>
            <a:r>
              <a:rPr lang="uk-UA" sz="2400" b="1" dirty="0" smtClean="0"/>
              <a:t> створення екологічно сталих ландшафтів; </a:t>
            </a:r>
          </a:p>
          <a:p>
            <a:r>
              <a:rPr lang="uk-UA" sz="2400" b="1" dirty="0" smtClean="0"/>
              <a:t>здійснення заходів щодо прогнозування, планування, організації раціонального використання та охорони земель на національному, регіональному, локальному і господарських рівнях; </a:t>
            </a:r>
          </a:p>
          <a:p>
            <a:r>
              <a:rPr lang="uk-UA" sz="2400" b="1" dirty="0" smtClean="0"/>
              <a:t>організація територій сільськогосподарських підприємств із створенням просторових умов, що забезпечують </a:t>
            </a:r>
            <a:r>
              <a:rPr lang="uk-UA" sz="2400" b="1" dirty="0" err="1" smtClean="0"/>
              <a:t>еколого-економічну</a:t>
            </a:r>
            <a:r>
              <a:rPr lang="uk-UA" sz="2400" b="1" dirty="0" smtClean="0"/>
              <a:t> оптимізацію використання та охорони земель сільськогосподарського призначення, впровадження прогресивних форм організації управління землекористуванням, удосконалення співвідношення і розміщення земельних угідь, системи сівозмін, </a:t>
            </a:r>
            <a:r>
              <a:rPr lang="uk-UA" sz="2400" b="1" dirty="0" err="1" smtClean="0"/>
              <a:t>сінокосо</a:t>
            </a:r>
            <a:r>
              <a:rPr lang="uk-UA" sz="2400" b="1" dirty="0" smtClean="0"/>
              <a:t> - і пасовищезмін;</a:t>
            </a:r>
          </a:p>
          <a:p>
            <a:r>
              <a:rPr lang="uk-UA" sz="2400" b="1" dirty="0" smtClean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57077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5721499"/>
          </a:xfrm>
        </p:spPr>
        <p:txBody>
          <a:bodyPr>
            <a:normAutofit lnSpcReduction="10000"/>
          </a:bodyPr>
          <a:lstStyle/>
          <a:p>
            <a:r>
              <a:rPr lang="uk-UA" sz="3600" b="1" dirty="0"/>
              <a:t>розробка системи заходів по збереженню і поліпшенню природних ландшафтів, відновленню і підвищенню родючості ґрунтів, рекультивації порушених земель і </a:t>
            </a:r>
            <a:r>
              <a:rPr lang="uk-UA" sz="3600" b="1" dirty="0" err="1"/>
              <a:t>землюванню</a:t>
            </a:r>
            <a:r>
              <a:rPr lang="uk-UA" sz="3600" b="1" dirty="0"/>
              <a:t> малопродуктивних угідь, захисту земель від ерозії, підтоплення, зсувів та інших видів деградації, попередженню інших негативних явищ.</a:t>
            </a:r>
            <a:endParaRPr lang="ru-RU" sz="3600" b="1" dirty="0"/>
          </a:p>
          <a:p>
            <a:r>
              <a:rPr lang="uk-UA" sz="3600" b="1" dirty="0"/>
              <a:t> 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0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Трансформація природних угідь. </a:t>
            </a:r>
            <a:r>
              <a:rPr lang="uk-UA" b="1" dirty="0"/>
              <a:t>Трансформація угідь повинна проводитись на базі розробленої агроекологічної класифікації придатності земель (обмеження їхнього використання за рельєфом та ґрунтовими умовами), яка включає </a:t>
            </a:r>
            <a:r>
              <a:rPr lang="uk-UA" b="1" dirty="0" smtClean="0"/>
              <a:t>п´ять </a:t>
            </a:r>
            <a:r>
              <a:rPr lang="uk-UA" b="1" dirty="0"/>
              <a:t>груп</a:t>
            </a:r>
            <a:r>
              <a:rPr lang="uk-UA" b="1" dirty="0" smtClean="0"/>
              <a:t>:</a:t>
            </a:r>
          </a:p>
          <a:p>
            <a:r>
              <a:rPr lang="uk-UA" b="1" dirty="0"/>
              <a:t>1. АЕГЗ:      </a:t>
            </a:r>
            <a:r>
              <a:rPr lang="uk-UA" b="1" i="1" dirty="0">
                <a:solidFill>
                  <a:srgbClr val="FF0000"/>
                </a:solidFill>
              </a:rPr>
              <a:t>Землі, придатні під зерно-паро-просапні сівозміни.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1.Плато, тераси і схили стрімкістю до 1˚ із повно профільними і </a:t>
            </a:r>
            <a:r>
              <a:rPr lang="uk-UA" b="1" dirty="0" err="1"/>
              <a:t>напівгідроморфними</a:t>
            </a:r>
            <a:r>
              <a:rPr lang="uk-UA" b="1" dirty="0"/>
              <a:t> ґрунтами суглинкового та глинистого механічного складу.</a:t>
            </a:r>
            <a:endParaRPr lang="ru-RU" b="1" dirty="0"/>
          </a:p>
          <a:p>
            <a:r>
              <a:rPr lang="uk-UA" b="1" dirty="0"/>
              <a:t>2.Схили стрімкістю до 3˚ зі слабо еродованими ґрунтами суглинкового і глинистого механічного складу.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83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157592" cy="612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r>
              <a:rPr lang="uk-UA" sz="11200" b="1" dirty="0" smtClean="0"/>
              <a:t>11 АЕГЗ: </a:t>
            </a:r>
            <a:r>
              <a:rPr lang="uk-UA" sz="11200" b="1" i="1" dirty="0" smtClean="0">
                <a:solidFill>
                  <a:srgbClr val="FF0000"/>
                </a:solidFill>
              </a:rPr>
              <a:t>Землі, придатні під зерно-трав’яні сівозміни.</a:t>
            </a:r>
            <a:endParaRPr lang="ru-RU" sz="11200" b="1" i="1" dirty="0" smtClean="0">
              <a:solidFill>
                <a:srgbClr val="FF0000"/>
              </a:solidFill>
            </a:endParaRPr>
          </a:p>
          <a:p>
            <a:r>
              <a:rPr lang="uk-UA" sz="11200" b="1" dirty="0" smtClean="0"/>
              <a:t>             1.Плато і схили стрімкістю до 3˚ із ґрунтами вкороченого (30-50 см) профілю  на щільних породах </a:t>
            </a:r>
            <a:r>
              <a:rPr lang="uk-UA" sz="11200" b="1" dirty="0" err="1" smtClean="0"/>
              <a:t>слабощебенювато-кам</a:t>
            </a:r>
            <a:r>
              <a:rPr lang="ru-RU" sz="11200" b="1" dirty="0" smtClean="0"/>
              <a:t>'</a:t>
            </a:r>
            <a:r>
              <a:rPr lang="uk-UA" sz="11200" b="1" dirty="0" err="1" smtClean="0"/>
              <a:t>янисті</a:t>
            </a:r>
            <a:r>
              <a:rPr lang="uk-UA" sz="11200" b="1" dirty="0" smtClean="0"/>
              <a:t> (на схилах стрімкістю до 1˚ екологічне допустиме їх використання в 1 АЕГЗ, але потребує високого рівня агротехніки).</a:t>
            </a:r>
            <a:endParaRPr lang="ru-RU" sz="11200" b="1" dirty="0" smtClean="0"/>
          </a:p>
          <a:p>
            <a:r>
              <a:rPr lang="uk-UA" sz="11200" b="1" dirty="0" smtClean="0"/>
              <a:t>             2.Схили стрімкістю 3-5˚ із слабо еродованими ґрунтами на рихлих породах суглинкового і глинистого механічного складу (на схилах дуже уражених улоговинами, такі землі належать до 1У АЕГЗ).</a:t>
            </a:r>
            <a:endParaRPr lang="ru-RU" sz="11200" b="1" dirty="0" smtClean="0"/>
          </a:p>
          <a:p>
            <a:r>
              <a:rPr lang="uk-UA" sz="11200" b="1" dirty="0" smtClean="0"/>
              <a:t>            3.Плато і схили стрімкістю до 3˚ із </a:t>
            </a:r>
            <a:r>
              <a:rPr lang="uk-UA" sz="11200" b="1" dirty="0" err="1" smtClean="0"/>
              <a:t>дефльованими</a:t>
            </a:r>
            <a:r>
              <a:rPr lang="uk-UA" sz="11200" b="1" dirty="0" smtClean="0"/>
              <a:t> ґрунтами супіщаного та </a:t>
            </a:r>
            <a:r>
              <a:rPr lang="uk-UA" sz="11200" b="1" dirty="0" err="1" smtClean="0"/>
              <a:t>легкосуглинистого</a:t>
            </a:r>
            <a:r>
              <a:rPr lang="uk-UA" sz="11200" b="1" dirty="0" smtClean="0"/>
              <a:t> механічного складу. </a:t>
            </a:r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72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>
            <a:noAutofit/>
          </a:bodyPr>
          <a:lstStyle/>
          <a:p>
            <a:r>
              <a:rPr lang="uk-UA" sz="2400" b="1" dirty="0"/>
              <a:t>111 АЕГЗ: </a:t>
            </a:r>
            <a:r>
              <a:rPr lang="uk-UA" sz="2400" b="1" i="1" dirty="0">
                <a:solidFill>
                  <a:srgbClr val="FF0000"/>
                </a:solidFill>
              </a:rPr>
              <a:t>Землі, придатні під кормові та овочеві сівозміни</a:t>
            </a:r>
            <a:r>
              <a:rPr lang="uk-UA" sz="2400" b="1" dirty="0"/>
              <a:t>.</a:t>
            </a:r>
            <a:endParaRPr lang="ru-RU" sz="2400" b="1" dirty="0"/>
          </a:p>
          <a:p>
            <a:r>
              <a:rPr lang="uk-UA" sz="2400" b="1" dirty="0"/>
              <a:t> 1.Заплави високого рівня, широкі днища балок із намитими і луко - чорноземними ґрунтами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1У АЕГЗ: </a:t>
            </a:r>
            <a:r>
              <a:rPr lang="uk-UA" sz="2400" b="1" i="1" dirty="0" smtClean="0">
                <a:solidFill>
                  <a:srgbClr val="FF0000"/>
                </a:solidFill>
              </a:rPr>
              <a:t>Землі сінокісно-пасовищного призначення</a:t>
            </a:r>
            <a:r>
              <a:rPr lang="uk-UA" sz="2400" b="1" dirty="0" smtClean="0"/>
              <a:t>.</a:t>
            </a:r>
            <a:endParaRPr lang="ru-RU" sz="2400" b="1" dirty="0" smtClean="0"/>
          </a:p>
          <a:p>
            <a:r>
              <a:rPr lang="uk-UA" sz="2400" b="1" dirty="0" smtClean="0"/>
              <a:t>1.Заплави низького та середнього рівня (заливні).</a:t>
            </a:r>
            <a:endParaRPr lang="ru-RU" sz="2400" b="1" dirty="0" smtClean="0"/>
          </a:p>
          <a:p>
            <a:r>
              <a:rPr lang="uk-UA" sz="2400" b="1" dirty="0" smtClean="0"/>
              <a:t>2.Схили стрімкістю 3-5˚ із середньо - та сильно змитими ґрунтами на рихлих породах суглинкового і глинистого механічного складу.</a:t>
            </a:r>
            <a:endParaRPr lang="ru-RU" sz="2400" b="1" dirty="0" smtClean="0"/>
          </a:p>
          <a:p>
            <a:r>
              <a:rPr lang="uk-UA" sz="2400" b="1" dirty="0" smtClean="0"/>
              <a:t>3.Схили стрімкістю понад 5˚ зі слабо змитими та намитими ґрунтами.</a:t>
            </a:r>
            <a:endParaRPr lang="ru-RU" sz="2400" b="1" dirty="0" smtClean="0"/>
          </a:p>
          <a:p>
            <a:r>
              <a:rPr lang="uk-UA" sz="2400" b="1" dirty="0" smtClean="0"/>
              <a:t>4.Плато і схили стрімкістю до 3˚ із ґрунтами на щільних породах переважно середньо щебенистими.</a:t>
            </a:r>
            <a:endParaRPr lang="ru-RU" sz="2400" b="1" dirty="0" smtClean="0"/>
          </a:p>
          <a:p>
            <a:r>
              <a:rPr lang="uk-UA" sz="2400" b="1" dirty="0" smtClean="0"/>
              <a:t>5.Рівнинні ділянки і схили стрімкістю до 3˚ середньо - та сильно солонцюватими ґрунтами, солонцями глибокими і мочаруватими ґрунтами.</a:t>
            </a:r>
            <a:endParaRPr lang="ru-RU" sz="2400" b="1" dirty="0" smtClean="0"/>
          </a:p>
          <a:p>
            <a:r>
              <a:rPr lang="uk-UA" sz="2400" b="1" dirty="0" smtClean="0"/>
              <a:t>6.Землі з вторинно-засоленими і підтопленими ґрунтами.</a:t>
            </a:r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708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332656"/>
            <a:ext cx="8856984" cy="7344816"/>
          </a:xfrm>
        </p:spPr>
        <p:txBody>
          <a:bodyPr>
            <a:noAutofit/>
          </a:bodyPr>
          <a:lstStyle/>
          <a:p>
            <a:r>
              <a:rPr lang="uk-UA" sz="2200" b="1" dirty="0"/>
              <a:t>У АЕГЗ: </a:t>
            </a:r>
            <a:r>
              <a:rPr lang="uk-UA" sz="2200" b="1" i="1" dirty="0">
                <a:solidFill>
                  <a:srgbClr val="FF0000"/>
                </a:solidFill>
              </a:rPr>
              <a:t>Землі, що підлягають "консервації".</a:t>
            </a:r>
            <a:endParaRPr lang="ru-RU" sz="2200" b="1" i="1" dirty="0">
              <a:solidFill>
                <a:srgbClr val="FF0000"/>
              </a:solidFill>
            </a:endParaRPr>
          </a:p>
          <a:p>
            <a:r>
              <a:rPr lang="uk-UA" sz="2200" b="1" dirty="0"/>
              <a:t>1.Землі схилів стрімкістю понад 5˚ із середньо - і сильно змитими ґрунтами на рихлих породах.</a:t>
            </a:r>
            <a:endParaRPr lang="ru-RU" sz="2200" b="1" dirty="0"/>
          </a:p>
          <a:p>
            <a:r>
              <a:rPr lang="uk-UA" sz="2200" b="1" dirty="0"/>
              <a:t>2.Землі схилів стрімкістю понад 3˚ із середньо - і сильно змитими ґрунтами на щільних породах.</a:t>
            </a:r>
            <a:endParaRPr lang="ru-RU" sz="2200" b="1" dirty="0"/>
          </a:p>
          <a:p>
            <a:r>
              <a:rPr lang="uk-UA" sz="2200" b="1" dirty="0"/>
              <a:t>3.Землі із сильно щебенистими та каменистими ґрунтами.</a:t>
            </a:r>
            <a:endParaRPr lang="ru-RU" sz="2200" b="1" dirty="0"/>
          </a:p>
          <a:p>
            <a:r>
              <a:rPr lang="uk-UA" sz="2200" b="1" dirty="0"/>
              <a:t>4.Землі з піщаними ґрунтами, а також із супіщаними і </a:t>
            </a:r>
            <a:r>
              <a:rPr lang="uk-UA" sz="2200" b="1" dirty="0" err="1"/>
              <a:t>легкоглинистими</a:t>
            </a:r>
            <a:r>
              <a:rPr lang="uk-UA" sz="2200" b="1" dirty="0"/>
              <a:t> ґрунтами на схилах стрімкістю понад 3˚.</a:t>
            </a:r>
            <a:endParaRPr lang="ru-RU" sz="2200" b="1" dirty="0"/>
          </a:p>
          <a:p>
            <a:r>
              <a:rPr lang="uk-UA" sz="2200" b="1" dirty="0"/>
              <a:t>5.Розмиті, а також слабо змиті та намиті ґрунти схилів стрімкістю понад 12˚.</a:t>
            </a:r>
            <a:endParaRPr lang="ru-RU" sz="2200" b="1" dirty="0"/>
          </a:p>
          <a:p>
            <a:r>
              <a:rPr lang="uk-UA" sz="2200" b="1" dirty="0"/>
              <a:t>6.Солонці мілкі й середні, сильно засолені ґрунти, </a:t>
            </a:r>
            <a:r>
              <a:rPr lang="uk-UA" sz="2200" b="1" dirty="0" err="1"/>
              <a:t>мочари</a:t>
            </a:r>
            <a:r>
              <a:rPr lang="uk-UA" sz="2200" b="1" dirty="0"/>
              <a:t>.</a:t>
            </a:r>
            <a:endParaRPr lang="ru-RU" sz="2200" b="1" dirty="0"/>
          </a:p>
          <a:p>
            <a:r>
              <a:rPr lang="uk-UA" sz="2200" b="1" dirty="0"/>
              <a:t>7.Землі вздовж водойм і річок (у межах прибережної захисної смуги).</a:t>
            </a:r>
            <a:endParaRPr lang="ru-RU" sz="2200" b="1" dirty="0"/>
          </a:p>
          <a:p>
            <a:r>
              <a:rPr lang="uk-UA" sz="2200" b="1" dirty="0"/>
              <a:t>8.Порушені ґрунти.</a:t>
            </a:r>
            <a:endParaRPr lang="ru-RU" sz="2200" b="1" dirty="0"/>
          </a:p>
          <a:p>
            <a:r>
              <a:rPr lang="uk-UA" sz="2200" b="1" dirty="0"/>
              <a:t>Консервацію необхідно проводити диференційовано - постійну і тимчасову, з тривалістю до 10 років для відновлення структури ґрунту та його родючості природним шляхом.</a:t>
            </a:r>
            <a:endParaRPr lang="ru-RU" sz="2200" b="1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92409341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</TotalTime>
  <Words>3564</Words>
  <Application>Microsoft Office PowerPoint</Application>
  <PresentationFormat>Экран (4:3)</PresentationFormat>
  <Paragraphs>252</Paragraphs>
  <Slides>58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29</cp:revision>
  <dcterms:created xsi:type="dcterms:W3CDTF">2017-02-05T18:21:15Z</dcterms:created>
  <dcterms:modified xsi:type="dcterms:W3CDTF">2017-05-24T18:56:21Z</dcterms:modified>
</cp:coreProperties>
</file>