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7" r:id="rId4"/>
    <p:sldId id="287" r:id="rId5"/>
    <p:sldId id="288" r:id="rId6"/>
    <p:sldId id="286" r:id="rId7"/>
    <p:sldId id="258" r:id="rId8"/>
    <p:sldId id="289" r:id="rId9"/>
    <p:sldId id="259" r:id="rId10"/>
    <p:sldId id="260" r:id="rId11"/>
    <p:sldId id="268" r:id="rId12"/>
    <p:sldId id="269" r:id="rId13"/>
    <p:sldId id="290" r:id="rId14"/>
    <p:sldId id="267" r:id="rId15"/>
    <p:sldId id="270" r:id="rId16"/>
    <p:sldId id="261" r:id="rId17"/>
    <p:sldId id="273" r:id="rId18"/>
    <p:sldId id="271" r:id="rId19"/>
    <p:sldId id="291" r:id="rId20"/>
    <p:sldId id="272" r:id="rId21"/>
    <p:sldId id="262" r:id="rId22"/>
    <p:sldId id="275" r:id="rId23"/>
    <p:sldId id="274" r:id="rId24"/>
    <p:sldId id="276" r:id="rId25"/>
    <p:sldId id="263" r:id="rId26"/>
    <p:sldId id="264" r:id="rId27"/>
    <p:sldId id="265" r:id="rId28"/>
    <p:sldId id="279" r:id="rId29"/>
    <p:sldId id="277" r:id="rId30"/>
    <p:sldId id="278" r:id="rId31"/>
    <p:sldId id="280" r:id="rId32"/>
    <p:sldId id="266" r:id="rId33"/>
    <p:sldId id="282" r:id="rId34"/>
    <p:sldId id="283" r:id="rId35"/>
    <p:sldId id="28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1F741-9417-4B6A-AD3E-95724C204487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C7ABF3-D5FC-4DC0-8834-44284DEFA89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856984" cy="6453336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7.Основи </a:t>
            </a:r>
            <a:r>
              <a:rPr lang="uk-UA" b="1" i="1" dirty="0" smtClean="0">
                <a:solidFill>
                  <a:srgbClr val="FF0000"/>
                </a:solidFill>
              </a:rPr>
              <a:t>ландшафтознавства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7.1 Теоретичні основи </a:t>
            </a:r>
            <a:r>
              <a:rPr lang="uk-UA" b="1" i="1" dirty="0" smtClean="0">
                <a:solidFill>
                  <a:srgbClr val="FF0000"/>
                </a:solidFill>
              </a:rPr>
              <a:t>ландшафтознавства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Ландшафтами</a:t>
            </a:r>
            <a:r>
              <a:rPr lang="uk-UA" b="1" dirty="0">
                <a:solidFill>
                  <a:schemeClr val="tx1"/>
                </a:solidFill>
              </a:rPr>
              <a:t> називають ділянки території (природні територіальні або екваторіальні комплекси),  в межах яких природні компоненти (гірські породи, вода в різному стані, повітря, </a:t>
            </a:r>
            <a:r>
              <a:rPr lang="uk-UA" b="1" dirty="0" err="1">
                <a:solidFill>
                  <a:schemeClr val="tx1"/>
                </a:solidFill>
              </a:rPr>
              <a:t>грунт</a:t>
            </a:r>
            <a:r>
              <a:rPr lang="uk-UA" b="1" dirty="0">
                <a:solidFill>
                  <a:schemeClr val="tx1"/>
                </a:solidFill>
              </a:rPr>
              <a:t>, рослини і тварини) знаходяться у взаємозв’язку, характер якого відрізняється від сусідньої території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Розрізняють </a:t>
            </a:r>
            <a:r>
              <a:rPr lang="uk-UA" b="1" i="1" dirty="0">
                <a:solidFill>
                  <a:srgbClr val="FF0000"/>
                </a:solidFill>
              </a:rPr>
              <a:t>природний і антропогенний ландшафти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36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Розвиток ландшафтів України в антропогені.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У поширенні ландшафтів спостерігається зональність як одна з найважливіших рис географічної оболонки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Зональність ландшафтів </a:t>
            </a:r>
            <a:r>
              <a:rPr lang="uk-UA" b="1" dirty="0"/>
              <a:t>виявляється в зміні її природних характеристик (кількість тепла, зволоження, типи ґрунтів, рослинність, тваринний світ, фізико-географічні процеси і явища) залежно від зміни географічної широти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Основними </a:t>
            </a:r>
            <a:r>
              <a:rPr lang="uk-UA" b="1" i="1" dirty="0">
                <a:solidFill>
                  <a:srgbClr val="FF0000"/>
                </a:solidFill>
              </a:rPr>
              <a:t>чинниками зональності </a:t>
            </a:r>
            <a:r>
              <a:rPr lang="uk-UA" b="1" dirty="0"/>
              <a:t>є кулястість Землі та її положення щодо Сонця. Від цього залежать величина кута падіння сонячних променів на земну поверхню, інтенсивність і кількість сонячної радіації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71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r>
              <a:rPr lang="uk-UA" b="1" dirty="0" smtClean="0"/>
              <a:t>Сучасна зональність ландшафтів України сформувалася наприкінці неогенового - на початку антропогенового періоду. В середині антропогенового періоду, після </a:t>
            </a:r>
            <a:r>
              <a:rPr lang="uk-UA" b="1" dirty="0" err="1" smtClean="0"/>
              <a:t>відступання</a:t>
            </a:r>
            <a:r>
              <a:rPr lang="uk-UA" b="1" dirty="0" smtClean="0"/>
              <a:t> дніпровського льодовика, сформувалися три природні зони з давніми лісовими,  і лісостеповими ландшафтами. Ці давні ландшафти назвали назву </a:t>
            </a:r>
            <a:r>
              <a:rPr lang="uk-UA" b="1" i="1" dirty="0" err="1" smtClean="0">
                <a:solidFill>
                  <a:srgbClr val="FF0000"/>
                </a:solidFill>
              </a:rPr>
              <a:t>палеоландшафтів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 </a:t>
            </a:r>
            <a:r>
              <a:rPr lang="uk-UA" b="1" dirty="0" smtClean="0"/>
              <a:t>Протягом антропогенового періоду розвивалися два типи </a:t>
            </a:r>
            <a:r>
              <a:rPr lang="uk-UA" b="1" dirty="0" err="1" smtClean="0"/>
              <a:t>палеоландшафтів</a:t>
            </a:r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- холодні </a:t>
            </a:r>
            <a:r>
              <a:rPr lang="uk-UA" b="1" dirty="0" smtClean="0"/>
              <a:t>(льодовикові) і </a:t>
            </a:r>
            <a:r>
              <a:rPr lang="uk-UA" b="1" i="1" dirty="0" smtClean="0">
                <a:solidFill>
                  <a:srgbClr val="FF0000"/>
                </a:solidFill>
              </a:rPr>
              <a:t>теплі</a:t>
            </a:r>
            <a:r>
              <a:rPr lang="uk-UA" b="1" dirty="0" smtClean="0"/>
              <a:t> (міжльодовикові).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0563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Прикладом льодовикових ландшафтів є ландшафти так званого дніпровського періоду, який почався 290 і закінчився 180 тис. років тому. </a:t>
            </a:r>
          </a:p>
          <a:p>
            <a:r>
              <a:rPr lang="uk-UA" sz="4000" b="1" dirty="0" smtClean="0"/>
              <a:t>У </a:t>
            </a:r>
            <a:r>
              <a:rPr lang="uk-UA" sz="4000" b="1" dirty="0" err="1" smtClean="0"/>
              <a:t>прильодниковій</a:t>
            </a:r>
            <a:r>
              <a:rPr lang="uk-UA" sz="4000" b="1" dirty="0" smtClean="0"/>
              <a:t> смузі були поширені своєрідні </a:t>
            </a:r>
            <a:r>
              <a:rPr lang="uk-UA" sz="4000" b="1" i="1" dirty="0" smtClean="0">
                <a:solidFill>
                  <a:srgbClr val="FF0000"/>
                </a:solidFill>
              </a:rPr>
              <a:t>болотно-тундрові, тундрово-лучно-степові ландшафти.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291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6192688"/>
          </a:xfrm>
        </p:spPr>
        <p:txBody>
          <a:bodyPr>
            <a:normAutofit fontScale="92500"/>
          </a:bodyPr>
          <a:lstStyle/>
          <a:p>
            <a:r>
              <a:rPr lang="uk-UA" sz="3600" b="1" dirty="0"/>
              <a:t>На південь від краю льодовика були поширені </a:t>
            </a:r>
            <a:r>
              <a:rPr lang="uk-UA" sz="3600" b="1" i="1" dirty="0">
                <a:solidFill>
                  <a:srgbClr val="FF0000"/>
                </a:solidFill>
              </a:rPr>
              <a:t>холодні лісостепові і степові ландшафти. Степові ландшафти </a:t>
            </a:r>
            <a:r>
              <a:rPr lang="uk-UA" sz="3600" b="1" dirty="0"/>
              <a:t>у дніпровський етап займали територію Причорномор’я і Приазов’я. Це були своєрідні холодні "лесові" ландшафти, саме на них сформувались сучасні чорноземи. Ландшафти льодовикового періоду не мали чітких меж. Перехід від однієї зони до іншої був поступовим.</a:t>
            </a:r>
            <a:endParaRPr lang="ru-RU" sz="3600" b="1" dirty="0"/>
          </a:p>
          <a:p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01836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Прикладом </a:t>
            </a:r>
            <a:r>
              <a:rPr lang="uk-UA" b="1" i="1" dirty="0" smtClean="0">
                <a:solidFill>
                  <a:srgbClr val="FF0000"/>
                </a:solidFill>
              </a:rPr>
              <a:t>міжльодовикового ландшафту </a:t>
            </a:r>
            <a:r>
              <a:rPr lang="uk-UA" b="1" dirty="0" smtClean="0"/>
              <a:t>може бути прилуцький етап.</a:t>
            </a:r>
          </a:p>
          <a:p>
            <a:r>
              <a:rPr lang="uk-UA" b="1" dirty="0" smtClean="0"/>
              <a:t> Він почався приблизно 110 і закінчився 80 тис. років тому.</a:t>
            </a:r>
          </a:p>
          <a:p>
            <a:r>
              <a:rPr lang="uk-UA" b="1" dirty="0" smtClean="0"/>
              <a:t>У північній частині України були поширені </a:t>
            </a:r>
            <a:r>
              <a:rPr lang="uk-UA" b="1" i="1" dirty="0" smtClean="0">
                <a:solidFill>
                  <a:srgbClr val="FF0000"/>
                </a:solidFill>
              </a:rPr>
              <a:t>лісові ландшафти з сосни і широколистих лісів на бурих, лісових, лучних і болотних ґрунтах.</a:t>
            </a:r>
          </a:p>
          <a:p>
            <a:r>
              <a:rPr lang="uk-UA" b="1" dirty="0" smtClean="0"/>
              <a:t> Вони заходили далі на південь порівняно з сучасними.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5051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У Середньому Придніпров’ї і Придністров’ї в прилуцький етап були поширені </a:t>
            </a:r>
            <a:r>
              <a:rPr lang="uk-UA" b="1" i="1" dirty="0" smtClean="0">
                <a:solidFill>
                  <a:srgbClr val="FF0000"/>
                </a:solidFill>
              </a:rPr>
              <a:t>лісостепові ландшафти з сосново-широколистими і дубовими лісами та різнотрав’ями степами на чорноземних ґрунтах. </a:t>
            </a:r>
          </a:p>
          <a:p>
            <a:r>
              <a:rPr lang="uk-UA" b="1" dirty="0" smtClean="0"/>
              <a:t>Ці ландшафти формувалися в теплому, вологому кліматі.</a:t>
            </a:r>
          </a:p>
          <a:p>
            <a:r>
              <a:rPr lang="uk-UA" b="1" dirty="0" smtClean="0"/>
              <a:t> У Причорномор’ї і Приазов’ї в той час переважали сухі степові ландшафти.</a:t>
            </a:r>
            <a:endParaRPr lang="ru-RU" b="1" dirty="0" smtClean="0"/>
          </a:p>
          <a:p>
            <a:pPr marL="0" indent="0">
              <a:buNone/>
            </a:pPr>
            <a:r>
              <a:rPr lang="uk-UA" b="1" dirty="0" smtClean="0"/>
              <a:t> 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20529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92688"/>
          </a:xfrm>
        </p:spPr>
        <p:txBody>
          <a:bodyPr>
            <a:normAutofit fontScale="25000" lnSpcReduction="20000"/>
          </a:bodyPr>
          <a:lstStyle/>
          <a:p>
            <a:r>
              <a:rPr lang="uk-UA" sz="9600" i="1" dirty="0">
                <a:solidFill>
                  <a:srgbClr val="FF0000"/>
                </a:solidFill>
              </a:rPr>
              <a:t>Зміни ландшафтів України за історичний час.</a:t>
            </a:r>
            <a:endParaRPr lang="ru-RU" sz="9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9600" i="1" dirty="0">
                <a:solidFill>
                  <a:srgbClr val="FF0000"/>
                </a:solidFill>
              </a:rPr>
              <a:t> </a:t>
            </a:r>
            <a:endParaRPr lang="ru-RU" sz="9600" dirty="0">
              <a:solidFill>
                <a:srgbClr val="FF0000"/>
              </a:solidFill>
            </a:endParaRPr>
          </a:p>
          <a:p>
            <a:r>
              <a:rPr lang="uk-UA" sz="9600" b="1" dirty="0"/>
              <a:t>Сучасні ландшафти України сформувались в період після закінчення останнього зледеніння протягом 12 тис. років. Кліматичні умови в цей час сформували слідуючи зональні типи </a:t>
            </a:r>
            <a:r>
              <a:rPr lang="uk-UA" sz="9600" b="1" dirty="0" err="1"/>
              <a:t>грунтово-рослинного</a:t>
            </a:r>
            <a:r>
              <a:rPr lang="uk-UA" sz="9600" b="1" dirty="0"/>
              <a:t> покриву: </a:t>
            </a:r>
            <a:r>
              <a:rPr lang="uk-UA" sz="9600" b="1" i="1" dirty="0">
                <a:solidFill>
                  <a:srgbClr val="FF0000"/>
                </a:solidFill>
              </a:rPr>
              <a:t>Полісся, Лісостеп, Степ.</a:t>
            </a:r>
            <a:endParaRPr lang="ru-RU" sz="9600" b="1" i="1" dirty="0">
              <a:solidFill>
                <a:srgbClr val="FF0000"/>
              </a:solidFill>
            </a:endParaRPr>
          </a:p>
          <a:p>
            <a:r>
              <a:rPr lang="uk-UA" sz="9600" b="1" dirty="0"/>
              <a:t>У межах  Полісся поширились </a:t>
            </a:r>
            <a:r>
              <a:rPr lang="uk-UA" sz="9600" b="1" i="1" dirty="0">
                <a:solidFill>
                  <a:srgbClr val="FF0000"/>
                </a:solidFill>
              </a:rPr>
              <a:t>ландшафти мішаного лісу, </a:t>
            </a:r>
            <a:r>
              <a:rPr lang="uk-UA" sz="9600" b="1" dirty="0"/>
              <a:t>що представлені борами і суборами, під якими сформувались дерново-підзолисті ґрунти.</a:t>
            </a:r>
            <a:endParaRPr lang="ru-RU" sz="9600" b="1" dirty="0"/>
          </a:p>
          <a:p>
            <a:r>
              <a:rPr lang="uk-UA" sz="9600" b="1" dirty="0"/>
              <a:t>На підвищених рівнинах, височинах і високих берегах річок Лісостепу в цей час формуються </a:t>
            </a:r>
            <a:r>
              <a:rPr lang="uk-UA" sz="9600" b="1" i="1" dirty="0">
                <a:solidFill>
                  <a:srgbClr val="FF0000"/>
                </a:solidFill>
              </a:rPr>
              <a:t>дібровні ландшафти</a:t>
            </a:r>
            <a:r>
              <a:rPr lang="uk-UA" sz="9600" b="1" dirty="0"/>
              <a:t> (дубові, грабові, грабово-дубові, липово-дубові ліси) з сірими лісовими ґрунтами</a:t>
            </a:r>
            <a:r>
              <a:rPr lang="uk-UA" sz="9600" b="1" dirty="0" smtClean="0"/>
              <a:t>.</a:t>
            </a:r>
          </a:p>
          <a:p>
            <a:r>
              <a:rPr lang="uk-UA" sz="9600" b="1" dirty="0" smtClean="0"/>
              <a:t> </a:t>
            </a:r>
            <a:r>
              <a:rPr lang="uk-UA" sz="9600" b="1" dirty="0"/>
              <a:t>На рівнинах поширилися </a:t>
            </a:r>
            <a:r>
              <a:rPr lang="uk-UA" sz="9600" b="1" i="1" dirty="0">
                <a:solidFill>
                  <a:srgbClr val="FF0000"/>
                </a:solidFill>
              </a:rPr>
              <a:t>лучно-степові ландшафти </a:t>
            </a:r>
            <a:r>
              <a:rPr lang="uk-UA" sz="9600" b="1" dirty="0"/>
              <a:t>з чорноземами типовими.</a:t>
            </a:r>
            <a:endParaRPr lang="ru-RU" sz="9600" b="1" dirty="0"/>
          </a:p>
          <a:p>
            <a:pPr marL="0" indent="0">
              <a:buNone/>
            </a:pPr>
            <a:r>
              <a:rPr lang="uk-UA" sz="9600" dirty="0"/>
              <a:t> </a:t>
            </a:r>
            <a:endParaRPr lang="ru-RU" sz="9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560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У Степу з півночі на південь чергуються ландшафти </a:t>
            </a:r>
            <a:r>
              <a:rPr lang="uk-UA" b="1" i="1" dirty="0" err="1" smtClean="0">
                <a:solidFill>
                  <a:srgbClr val="FF0000"/>
                </a:solidFill>
              </a:rPr>
              <a:t>різнотравно-ковилово-типчакових</a:t>
            </a:r>
            <a:r>
              <a:rPr lang="uk-UA" b="1" i="1" dirty="0" smtClean="0">
                <a:solidFill>
                  <a:srgbClr val="FF0000"/>
                </a:solidFill>
              </a:rPr>
              <a:t> степів з чорноземами південними, полиново-типчаково-ковилові степи з темно-каштановими ґрунтами.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Процес формування ландшафтів у післяльодовиковий період не був чисто природним. На цей процес впливала людина своєю діяльністю.</a:t>
            </a:r>
          </a:p>
          <a:p>
            <a:r>
              <a:rPr lang="uk-UA" b="1" dirty="0" smtClean="0"/>
              <a:t> Між У111 і 1Х тисячоліттями до н.е. вплив людини на природу  посилився ще значніше у зв’язку з виникненням і поширенням таких форм господарювання, як </a:t>
            </a:r>
            <a:r>
              <a:rPr lang="uk-UA" b="1" i="1" dirty="0" smtClean="0">
                <a:solidFill>
                  <a:srgbClr val="FF0000"/>
                </a:solidFill>
              </a:rPr>
              <a:t>тваринництво і землеробство.</a:t>
            </a: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40694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r>
              <a:rPr lang="uk-UA" b="1" dirty="0" smtClean="0"/>
              <a:t>З ХУ1 ст. зменшення лісистості у Лісостепу і на Поліссі відбувалось швидкими темпами не лише за рахунок збільшення населення і потреб у сільськогосподарських угіддях, а й за рахунок розвитку промислів, пов’язаних з використанням деревини. </a:t>
            </a:r>
          </a:p>
          <a:p>
            <a:r>
              <a:rPr lang="uk-UA" b="1" dirty="0" smtClean="0"/>
              <a:t>Активно починається розвиватись </a:t>
            </a:r>
            <a:r>
              <a:rPr lang="uk-UA" b="1" i="1" dirty="0" smtClean="0">
                <a:solidFill>
                  <a:srgbClr val="FF0000"/>
                </a:solidFill>
              </a:rPr>
              <a:t>експорт деревини</a:t>
            </a:r>
            <a:r>
              <a:rPr lang="uk-UA" b="1" dirty="0" smtClean="0"/>
              <a:t>. У ХУ11 ст. завдяки цим чинникам земельні ресурси широколисто-лісових ландшафтів були практично вичерпані і почалося землеробське освоєння степової зони, лучних степів Лісостепу.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63131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976664"/>
          </a:xfrm>
        </p:spPr>
        <p:txBody>
          <a:bodyPr>
            <a:noAutofit/>
          </a:bodyPr>
          <a:lstStyle/>
          <a:p>
            <a:r>
              <a:rPr lang="uk-UA" sz="3600" b="1" dirty="0"/>
              <a:t> Ці ландшафти були розорані до кінця ХУ111 ст. З цього моменту настала черга </a:t>
            </a:r>
            <a:r>
              <a:rPr lang="uk-UA" sz="3600" b="1" i="1" dirty="0">
                <a:solidFill>
                  <a:srgbClr val="FF0000"/>
                </a:solidFill>
              </a:rPr>
              <a:t>землеробського освоєння степової зони</a:t>
            </a:r>
            <a:r>
              <a:rPr lang="uk-UA" sz="3600" b="1" dirty="0"/>
              <a:t>, природна рослинність якої майже була повністю знищена протягом століття. </a:t>
            </a:r>
          </a:p>
          <a:p>
            <a:r>
              <a:rPr lang="uk-UA" sz="3600" b="1" dirty="0"/>
              <a:t>З другої середини Х1Х ст. у степовій зоні починаються </a:t>
            </a:r>
            <a:r>
              <a:rPr lang="uk-UA" sz="3600" b="1" i="1" dirty="0">
                <a:solidFill>
                  <a:srgbClr val="FF0000"/>
                </a:solidFill>
              </a:rPr>
              <a:t>катастрофічні посухи і пилові бурі</a:t>
            </a:r>
            <a:r>
              <a:rPr lang="uk-UA" sz="3600" b="1" dirty="0"/>
              <a:t>, пов’язані із суцільною сільськогосподарською </a:t>
            </a:r>
            <a:r>
              <a:rPr lang="uk-UA" sz="3600" b="1" dirty="0" err="1"/>
              <a:t>освоєністю</a:t>
            </a:r>
            <a:r>
              <a:rPr lang="uk-UA" sz="3600" b="1" dirty="0"/>
              <a:t>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7718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/>
          </a:bodyPr>
          <a:lstStyle/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Природний ландшафт </a:t>
            </a:r>
            <a:r>
              <a:rPr lang="uk-UA" b="1" dirty="0"/>
              <a:t>складається з природних, взаємодіючих між собою компонентів, що формується під впливом природних фізико-географічних процесів - </a:t>
            </a:r>
            <a:r>
              <a:rPr lang="uk-UA" b="1" dirty="0" err="1"/>
              <a:t>ландшафтно</a:t>
            </a:r>
            <a:r>
              <a:rPr lang="uk-UA" b="1" dirty="0"/>
              <a:t> утворюючих чинників. </a:t>
            </a:r>
          </a:p>
          <a:p>
            <a:r>
              <a:rPr lang="uk-UA" sz="3600" b="1" i="1" dirty="0">
                <a:solidFill>
                  <a:srgbClr val="FF0000"/>
                </a:solidFill>
              </a:rPr>
              <a:t>Антропогенний ландшафт </a:t>
            </a:r>
            <a:r>
              <a:rPr lang="uk-UA" b="1" dirty="0"/>
              <a:t>складається з природних і змінених людиною компонентів, що взаємодіють між собою. Антропогенні ландшафти сформувалися за історичний час під впливом господарської діяльності людини.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470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У ХХ ст. </a:t>
            </a:r>
            <a:r>
              <a:rPr lang="uk-UA" b="1" i="1" dirty="0" smtClean="0">
                <a:solidFill>
                  <a:srgbClr val="FF0000"/>
                </a:solidFill>
              </a:rPr>
              <a:t>чинниками антропогенних змін </a:t>
            </a:r>
            <a:r>
              <a:rPr lang="uk-UA" b="1" dirty="0" smtClean="0"/>
              <a:t>ландшафтів стають індустріалізація виробництва, осушення заболочених земель, будівництво водосховищ і каналів, хімізація сільськогосподарських угідь та ін.</a:t>
            </a:r>
            <a:endParaRPr lang="ru-RU" b="1" dirty="0" smtClean="0"/>
          </a:p>
          <a:p>
            <a:r>
              <a:rPr lang="uk-UA" b="1" dirty="0" smtClean="0"/>
              <a:t>Отже, в наш час не змінених господарською діяльністю людини ландшафтів в Україні майже не залишилось. </a:t>
            </a:r>
          </a:p>
          <a:p>
            <a:r>
              <a:rPr lang="uk-UA" b="1" dirty="0" smtClean="0"/>
              <a:t>Мало змінені ландшафти становлять 15-20% території. Це, головним чином, вторинні лісові насадження, заболочені ділянки, території заповідників. </a:t>
            </a:r>
          </a:p>
          <a:p>
            <a:r>
              <a:rPr lang="uk-UA" b="1" dirty="0" smtClean="0"/>
              <a:t>За оцінками фахівців, для компенсації антропогенного впливу таких ландшафтів має бути 40%.</a:t>
            </a:r>
            <a:endParaRPr lang="ru-RU" b="1" dirty="0" smtClean="0"/>
          </a:p>
          <a:p>
            <a:pPr marL="0" indent="0">
              <a:buNone/>
            </a:pPr>
            <a:r>
              <a:rPr lang="uk-UA" b="1" dirty="0" smtClean="0"/>
              <a:t> 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661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Класифікація ландшафтів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Географи, досліджуючи ландшафти материків, рівнин, гірських країн, підводних океанічних схилів, об’єднують  їх у певні </a:t>
            </a:r>
            <a:r>
              <a:rPr lang="uk-UA" b="1" i="1" dirty="0">
                <a:solidFill>
                  <a:srgbClr val="FF0000"/>
                </a:solidFill>
              </a:rPr>
              <a:t>групи </a:t>
            </a:r>
            <a:r>
              <a:rPr lang="uk-UA" b="1" dirty="0"/>
              <a:t>- класифікують, позначають на картах їх межі.</a:t>
            </a:r>
            <a:endParaRPr lang="ru-RU" b="1" dirty="0"/>
          </a:p>
          <a:p>
            <a:r>
              <a:rPr lang="uk-UA" b="1" dirty="0"/>
              <a:t>Під час класифікації ландшафтів України враховують їх походження, історію розвитку, взаємозв’язки між компонентами, а також рівень впливу на них господарської   діяльності людини. </a:t>
            </a:r>
            <a:endParaRPr lang="uk-UA" b="1" dirty="0" smtClean="0"/>
          </a:p>
          <a:p>
            <a:r>
              <a:rPr lang="uk-UA" b="1" dirty="0" smtClean="0"/>
              <a:t>  </a:t>
            </a:r>
            <a:r>
              <a:rPr lang="uk-UA" b="1" dirty="0"/>
              <a:t>Важливим  є  просторове  розміщення  ландшафтів 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( </a:t>
            </a:r>
            <a:r>
              <a:rPr lang="uk-UA" b="1" dirty="0"/>
              <a:t>на рівнинах, в горах).</a:t>
            </a:r>
            <a:endParaRPr lang="ru-RU" b="1" dirty="0"/>
          </a:p>
          <a:p>
            <a:r>
              <a:rPr lang="uk-UA" b="1" dirty="0"/>
              <a:t>Для відображення ландшафтної структури території України на ландшафтній карті і в легенді до неї виділені такі класифікаційні одиниці ландшафтів: </a:t>
            </a:r>
            <a:r>
              <a:rPr lang="uk-UA" b="1" i="1" dirty="0">
                <a:solidFill>
                  <a:srgbClr val="FF0000"/>
                </a:solidFill>
              </a:rPr>
              <a:t>класи, типи, види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494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У </a:t>
            </a:r>
            <a:r>
              <a:rPr lang="uk-UA" b="1" i="1" dirty="0" smtClean="0">
                <a:solidFill>
                  <a:srgbClr val="FF0000"/>
                </a:solidFill>
              </a:rPr>
              <a:t>класи</a:t>
            </a:r>
            <a:r>
              <a:rPr lang="uk-UA" b="1" dirty="0" smtClean="0"/>
              <a:t> ландшафтів об’єднуються природні комплекси з однаковими географічними ознаками. В межах України розрізняють три класи ландшафтів: </a:t>
            </a:r>
            <a:r>
              <a:rPr lang="uk-UA" b="1" i="1" dirty="0" smtClean="0">
                <a:solidFill>
                  <a:srgbClr val="FF0000"/>
                </a:solidFill>
              </a:rPr>
              <a:t>рівнинні,  передгірські, гірські</a:t>
            </a:r>
            <a:r>
              <a:rPr lang="uk-UA" b="1" dirty="0" smtClean="0"/>
              <a:t>. 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Клас рівнинних охоплює </a:t>
            </a:r>
            <a:r>
              <a:rPr lang="uk-UA" b="1" dirty="0" smtClean="0"/>
              <a:t>понад 94% території України і об’єднує </a:t>
            </a:r>
            <a:r>
              <a:rPr lang="uk-UA" b="1" i="1" dirty="0" smtClean="0">
                <a:solidFill>
                  <a:srgbClr val="FF0000"/>
                </a:solidFill>
              </a:rPr>
              <a:t>типи і підтипи ландшафтів.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Клас рівнинних </a:t>
            </a:r>
            <a:r>
              <a:rPr lang="uk-UA" b="1" dirty="0" smtClean="0"/>
              <a:t>східноєвропейських ландшафтів поділяється на таки </a:t>
            </a:r>
            <a:r>
              <a:rPr lang="uk-UA" b="1" i="1" dirty="0" smtClean="0">
                <a:solidFill>
                  <a:srgbClr val="FF0000"/>
                </a:solidFill>
              </a:rPr>
              <a:t>типи</a:t>
            </a:r>
            <a:r>
              <a:rPr lang="uk-UA" b="1" dirty="0" smtClean="0"/>
              <a:t>: мішано-лісові, широколисто-лісові, лісостепові, степові, які в свою чергу поділяються на </a:t>
            </a:r>
            <a:r>
              <a:rPr lang="uk-UA" b="1" i="1" dirty="0" smtClean="0">
                <a:solidFill>
                  <a:srgbClr val="FF0000"/>
                </a:solidFill>
              </a:rPr>
              <a:t>підтипи</a:t>
            </a:r>
            <a:r>
              <a:rPr lang="uk-UA" b="1" dirty="0" smtClean="0"/>
              <a:t>: </a:t>
            </a:r>
            <a:r>
              <a:rPr lang="uk-UA" b="1" dirty="0" err="1" smtClean="0"/>
              <a:t>північно</a:t>
            </a:r>
            <a:r>
              <a:rPr lang="uk-UA" b="1" dirty="0" smtClean="0"/>
              <a:t> степові, середньо степові, </a:t>
            </a:r>
            <a:r>
              <a:rPr lang="uk-UA" b="1" dirty="0" err="1" smtClean="0"/>
              <a:t>південно</a:t>
            </a:r>
            <a:r>
              <a:rPr lang="uk-UA" b="1" dirty="0" smtClean="0"/>
              <a:t> степові, сухо степові. Карпатські гірські лучно-лісові ландшафти поділяють на такі </a:t>
            </a:r>
            <a:r>
              <a:rPr lang="uk-UA" b="1" i="1" dirty="0" smtClean="0">
                <a:solidFill>
                  <a:srgbClr val="FF0000"/>
                </a:solidFill>
              </a:rPr>
              <a:t>підтипи:</a:t>
            </a:r>
            <a:r>
              <a:rPr lang="uk-UA" b="1" dirty="0" smtClean="0"/>
              <a:t> широколисто-лісові, мішано-лісові, лучні (субальпійські) ландшафти; кримські - на лісостепові посушливі, мішано-лісові і широколисто-лісові, лучно-лісові і </a:t>
            </a:r>
            <a:r>
              <a:rPr lang="uk-UA" b="1" dirty="0" err="1" smtClean="0"/>
              <a:t>лукостепові</a:t>
            </a:r>
            <a:r>
              <a:rPr lang="uk-UA" b="1" dirty="0" smtClean="0"/>
              <a:t> (</a:t>
            </a:r>
            <a:r>
              <a:rPr lang="uk-UA" b="1" dirty="0" err="1" smtClean="0"/>
              <a:t>яйлинські</a:t>
            </a:r>
            <a:r>
              <a:rPr lang="uk-UA" b="1" dirty="0" smtClean="0"/>
              <a:t>). 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9805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480720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Мішано-лісові ландшафти </a:t>
            </a:r>
            <a:r>
              <a:rPr lang="uk-UA" b="1" dirty="0" smtClean="0"/>
              <a:t>поширені в північній частині України, вони сформувалися в умовах помірно теплого і вологого клімату.</a:t>
            </a:r>
          </a:p>
          <a:p>
            <a:r>
              <a:rPr lang="uk-UA" b="1" dirty="0" smtClean="0"/>
              <a:t> Серед </a:t>
            </a:r>
            <a:r>
              <a:rPr lang="uk-UA" b="1" i="1" dirty="0" smtClean="0">
                <a:solidFill>
                  <a:srgbClr val="FF0000"/>
                </a:solidFill>
              </a:rPr>
              <a:t>мішано-лісових ландшафтів </a:t>
            </a:r>
            <a:r>
              <a:rPr lang="uk-UA" b="1" dirty="0" smtClean="0"/>
              <a:t>трапляються льодовикові, річково-долинні, лучні і болотні ландшафти.</a:t>
            </a:r>
            <a:endParaRPr lang="ru-RU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Широколисто-лісові ландшафти </a:t>
            </a:r>
            <a:r>
              <a:rPr lang="uk-UA" b="1" dirty="0" smtClean="0"/>
              <a:t>сформувалися в умовах помірного клімату з близьким до оптимального співвідношенням тепла і вологи.</a:t>
            </a:r>
          </a:p>
          <a:p>
            <a:r>
              <a:rPr lang="uk-UA" b="1" dirty="0" smtClean="0"/>
              <a:t> Поширені переважно на височинах  у західній та північній частинах лісостепової зони, в Передкарпатті, на схилах хребтів українських Карпат і Кримських гір.</a:t>
            </a:r>
          </a:p>
          <a:p>
            <a:r>
              <a:rPr lang="uk-UA" b="1" dirty="0" smtClean="0"/>
              <a:t> На правобережжі і лівобережжі Дніпра в межах лісостепової зони широколисто-лісові ландшафти </a:t>
            </a:r>
            <a:r>
              <a:rPr lang="uk-UA" b="1" dirty="0" err="1" smtClean="0"/>
              <a:t>розвинулись</a:t>
            </a:r>
            <a:r>
              <a:rPr lang="uk-UA" b="1" dirty="0" smtClean="0"/>
              <a:t> на височинах та їх схилах і високих правобережжях приток Дніпра.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89760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Лісостепові ландшафти </a:t>
            </a:r>
            <a:r>
              <a:rPr lang="uk-UA" b="1" dirty="0" smtClean="0"/>
              <a:t>займають більше третини території України. Ці ландшафти змінені сільськогосподарськими угіддями на 80-90%. Їх відмінна риса - значна поширеність ерозійних форм (яружно-балкові, долинно-річкові).</a:t>
            </a:r>
            <a:endParaRPr lang="ru-RU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Степові ландшафти </a:t>
            </a:r>
            <a:r>
              <a:rPr lang="uk-UA" b="1" dirty="0" err="1" smtClean="0"/>
              <a:t>розвинулись</a:t>
            </a:r>
            <a:r>
              <a:rPr lang="uk-UA" b="1" dirty="0" smtClean="0"/>
              <a:t> в умовах жаркого клімату і недостатньої кількості опадів, тепер на 90% розорані.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 err="1" smtClean="0">
                <a:solidFill>
                  <a:srgbClr val="FF0000"/>
                </a:solidFill>
              </a:rPr>
              <a:t>Сухостепові</a:t>
            </a:r>
            <a:r>
              <a:rPr lang="uk-UA" b="1" i="1" dirty="0" smtClean="0">
                <a:solidFill>
                  <a:srgbClr val="FF0000"/>
                </a:solidFill>
              </a:rPr>
              <a:t> ландшафти </a:t>
            </a:r>
            <a:r>
              <a:rPr lang="uk-UA" b="1" dirty="0" smtClean="0"/>
              <a:t>поширені на півдні Причорноморської низовини, у </a:t>
            </a:r>
            <a:r>
              <a:rPr lang="uk-UA" b="1" dirty="0" err="1" smtClean="0"/>
              <a:t>Присивашші</a:t>
            </a:r>
            <a:r>
              <a:rPr lang="uk-UA" b="1" dirty="0" smtClean="0"/>
              <a:t>.</a:t>
            </a:r>
            <a:endParaRPr lang="ru-RU" b="1" dirty="0" smtClean="0"/>
          </a:p>
          <a:p>
            <a:r>
              <a:rPr lang="uk-UA" b="1" dirty="0" smtClean="0"/>
              <a:t>Прояв зональних </a:t>
            </a:r>
            <a:r>
              <a:rPr lang="uk-UA" b="1" dirty="0" err="1" smtClean="0"/>
              <a:t>ландшафтоутворюючих</a:t>
            </a:r>
            <a:r>
              <a:rPr lang="uk-UA" b="1" dirty="0" smtClean="0"/>
              <a:t> процесів, істотні зміни елементів теплового і водного балансів, </a:t>
            </a:r>
            <a:r>
              <a:rPr lang="uk-UA" b="1" dirty="0" err="1" smtClean="0"/>
              <a:t>балансів</a:t>
            </a:r>
            <a:r>
              <a:rPr lang="uk-UA" b="1" dirty="0" smtClean="0"/>
              <a:t> органічних і мінеральних речовин залежить від континентально-океанічного перенесення тепла і вологи, від особливості вологи поверхні. 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9962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40871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Ландшафти</a:t>
            </a:r>
            <a:r>
              <a:rPr lang="uk-UA" b="1" dirty="0" smtClean="0"/>
              <a:t> </a:t>
            </a:r>
            <a:r>
              <a:rPr lang="uk-UA" b="1" dirty="0"/>
              <a:t>класифікують за різними ознаками. </a:t>
            </a:r>
            <a:endParaRPr lang="uk-UA" b="1" dirty="0" smtClean="0"/>
          </a:p>
          <a:p>
            <a:r>
              <a:rPr lang="uk-UA" b="1" dirty="0" smtClean="0"/>
              <a:t>По </a:t>
            </a:r>
            <a:r>
              <a:rPr lang="uk-UA" b="1" dirty="0"/>
              <a:t>характеру контакту геосфер  ( земних оболонок) їх ділять на </a:t>
            </a:r>
            <a:r>
              <a:rPr lang="uk-UA" b="1" i="1" dirty="0">
                <a:solidFill>
                  <a:srgbClr val="FF0000"/>
                </a:solidFill>
              </a:rPr>
              <a:t>наземні, земноводні, водні </a:t>
            </a:r>
            <a:r>
              <a:rPr lang="uk-UA" b="1" dirty="0"/>
              <a:t>і др.  </a:t>
            </a:r>
            <a:endParaRPr lang="uk-UA" b="1" dirty="0" smtClean="0"/>
          </a:p>
          <a:p>
            <a:r>
              <a:rPr lang="uk-UA" b="1" dirty="0" smtClean="0"/>
              <a:t>Це </a:t>
            </a:r>
            <a:r>
              <a:rPr lang="uk-UA" b="1" i="1" dirty="0">
                <a:solidFill>
                  <a:srgbClr val="FF0000"/>
                </a:solidFill>
              </a:rPr>
              <a:t>відділи </a:t>
            </a:r>
            <a:r>
              <a:rPr lang="uk-UA" b="1" dirty="0"/>
              <a:t>ландшафтів. Всередині відділів виділяють </a:t>
            </a:r>
            <a:r>
              <a:rPr lang="uk-UA" b="1" i="1" dirty="0">
                <a:solidFill>
                  <a:srgbClr val="FF0000"/>
                </a:solidFill>
              </a:rPr>
              <a:t>системи ландшафтів</a:t>
            </a:r>
            <a:r>
              <a:rPr lang="uk-UA" b="1" dirty="0"/>
              <a:t>: </a:t>
            </a:r>
            <a:r>
              <a:rPr lang="uk-UA" b="1" dirty="0" err="1"/>
              <a:t>бореальні</a:t>
            </a:r>
            <a:r>
              <a:rPr lang="uk-UA" b="1" dirty="0"/>
              <a:t> (помірні), </a:t>
            </a:r>
            <a:r>
              <a:rPr lang="uk-UA" b="1" dirty="0" err="1"/>
              <a:t>суббореальні</a:t>
            </a:r>
            <a:r>
              <a:rPr lang="uk-UA" b="1" dirty="0"/>
              <a:t>, субтропічні, тропічні і т.д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 характером рельєфу розрізняють класи ландшафтів: </a:t>
            </a:r>
            <a:r>
              <a:rPr lang="uk-UA" b="1" i="1" dirty="0">
                <a:solidFill>
                  <a:srgbClr val="FF0000"/>
                </a:solidFill>
              </a:rPr>
              <a:t>рівнинні, передгірські, гірські. </a:t>
            </a:r>
            <a:r>
              <a:rPr lang="uk-UA" b="1" dirty="0"/>
              <a:t>За характером рослинного покриву виділяють типи ландшафтів: </a:t>
            </a:r>
            <a:r>
              <a:rPr lang="uk-UA" b="1" i="1" dirty="0">
                <a:solidFill>
                  <a:srgbClr val="FF0000"/>
                </a:solidFill>
              </a:rPr>
              <a:t>лісові, лісостепові і степові.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25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Основна </a:t>
            </a:r>
            <a:r>
              <a:rPr lang="uk-UA" b="1" i="1" dirty="0">
                <a:solidFill>
                  <a:srgbClr val="FF0000"/>
                </a:solidFill>
              </a:rPr>
              <a:t>задача ландшафтознавства</a:t>
            </a:r>
            <a:r>
              <a:rPr lang="uk-UA" b="1" dirty="0"/>
              <a:t>: </a:t>
            </a:r>
            <a:endParaRPr lang="uk-UA" b="1" dirty="0" smtClean="0"/>
          </a:p>
          <a:p>
            <a:r>
              <a:rPr lang="uk-UA" b="1" dirty="0" smtClean="0"/>
              <a:t>систематика</a:t>
            </a:r>
            <a:r>
              <a:rPr lang="uk-UA" b="1" dirty="0"/>
              <a:t>, типологія, класифікація природних комплексів, їх картографування, вивчення динаміки природно територіального комплексу з позиції загальної теорії систем, виявлення їх ресурсів з метою найбільш раціонального використання, створення математичних моделей природно територіального комплексу. 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6321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192688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Фізико-географічне районування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r>
              <a:rPr lang="uk-UA" b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Всі ландшафти разом утворюють яскраву картину - </a:t>
            </a:r>
            <a:r>
              <a:rPr lang="uk-UA" b="1" i="1" dirty="0">
                <a:solidFill>
                  <a:srgbClr val="FF0000"/>
                </a:solidFill>
              </a:rPr>
              <a:t>складну територіальну структуру.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По </a:t>
            </a:r>
            <a:r>
              <a:rPr lang="uk-UA" b="1" dirty="0"/>
              <a:t>сукупності ландшафтів, природних умов, територія землі ділиться на фізико-географічні системи різного таксономічного рангу (таксономічні або класифікаційні одиниці - </a:t>
            </a:r>
            <a:r>
              <a:rPr lang="uk-UA" b="1" i="1" dirty="0">
                <a:solidFill>
                  <a:srgbClr val="FF0000"/>
                </a:solidFill>
              </a:rPr>
              <a:t>це природні країни, провінції, області, під області</a:t>
            </a:r>
            <a:r>
              <a:rPr lang="uk-UA" b="1" dirty="0"/>
              <a:t> і т.п.). Такий поділ території називають фізико-географічним районуванням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03173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Фізико-географічне районування </a:t>
            </a:r>
            <a:r>
              <a:rPr lang="uk-UA" b="1" dirty="0" smtClean="0"/>
              <a:t>- це процедура вичленення територій з визначеною єдністю утворюючих їх ландшафтів. </a:t>
            </a:r>
          </a:p>
          <a:p>
            <a:r>
              <a:rPr lang="uk-UA" b="1" dirty="0" smtClean="0"/>
              <a:t>Кожна одиниця районування індивідуальна і має власні назви. Окрім наукового, теоретичного значення районування, воно необхідно в практичній діяльності людей для встановлення норм виробітку сільськогосподарської продукції, визначення коефіцієнтів надбавок на заробітну плату ( є, наприклад, </a:t>
            </a:r>
            <a:r>
              <a:rPr lang="uk-UA" b="1" i="1" dirty="0" smtClean="0">
                <a:solidFill>
                  <a:srgbClr val="FF0000"/>
                </a:solidFill>
              </a:rPr>
              <a:t>північні, полярні, гірські надбавки)</a:t>
            </a:r>
            <a:r>
              <a:rPr lang="uk-UA" b="1" dirty="0" smtClean="0"/>
              <a:t>, для вибору жилих будівель,  встановлення норм водоспоживання, поливу і багато другого</a:t>
            </a:r>
            <a:r>
              <a:rPr lang="uk-UA" dirty="0" smtClean="0"/>
              <a:t>.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620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Фізико-географічна країна </a:t>
            </a:r>
            <a:r>
              <a:rPr lang="uk-UA" b="1" dirty="0" smtClean="0"/>
              <a:t>- це великі частини суходолу, що займають сотні тисяч і навіть мільйони квадратних кілометрів. </a:t>
            </a:r>
          </a:p>
          <a:p>
            <a:r>
              <a:rPr lang="uk-UA" b="1" dirty="0" smtClean="0"/>
              <a:t>Їх утворення і розвиток пов’язані з великими тектонічними структурами (платформи, складчасті області).</a:t>
            </a:r>
          </a:p>
          <a:p>
            <a:r>
              <a:rPr lang="uk-UA" b="1" dirty="0" smtClean="0"/>
              <a:t> Розрізняють </a:t>
            </a:r>
            <a:r>
              <a:rPr lang="uk-UA" b="1" i="1" dirty="0" smtClean="0">
                <a:solidFill>
                  <a:srgbClr val="FF0000"/>
                </a:solidFill>
              </a:rPr>
              <a:t>рівнинні і гірські фізико-географічні країни.</a:t>
            </a:r>
            <a:r>
              <a:rPr lang="uk-UA" b="1" dirty="0" smtClean="0"/>
              <a:t> 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Рівнинна територія </a:t>
            </a:r>
            <a:r>
              <a:rPr lang="uk-UA" b="1" dirty="0" smtClean="0"/>
              <a:t>України належить до країни, що розташована в межах давньої докембрійської платформи, фундамент  якої перекритий товщею мезозойських і кайнозойських відкладів. Їх горизонтальне залягання і зумовлює рівнинність поверхні України. </a:t>
            </a:r>
          </a:p>
          <a:p>
            <a:r>
              <a:rPr lang="uk-UA" b="1" dirty="0" smtClean="0"/>
              <a:t>Ландшафтні зони на рівнинній частині території України змінюються з півночі на південь.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843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Основними природними компонентами </a:t>
            </a:r>
            <a:r>
              <a:rPr lang="uk-UA" sz="3600" b="1" dirty="0"/>
              <a:t>ландшафтів </a:t>
            </a:r>
            <a:r>
              <a:rPr lang="uk-UA" sz="3600" b="1" dirty="0" smtClean="0"/>
              <a:t>є: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гірські породи, </a:t>
            </a:r>
            <a:endParaRPr lang="uk-UA" sz="3600" b="1" dirty="0" smtClean="0"/>
          </a:p>
          <a:p>
            <a:r>
              <a:rPr lang="uk-UA" sz="3600" b="1" dirty="0" smtClean="0"/>
              <a:t>повітря</a:t>
            </a:r>
            <a:r>
              <a:rPr lang="uk-UA" sz="3600" b="1" dirty="0"/>
              <a:t>, </a:t>
            </a:r>
            <a:endParaRPr lang="uk-UA" sz="3600" b="1" dirty="0" smtClean="0"/>
          </a:p>
          <a:p>
            <a:r>
              <a:rPr lang="uk-UA" sz="3600" b="1" dirty="0" smtClean="0"/>
              <a:t>вода</a:t>
            </a:r>
            <a:r>
              <a:rPr lang="uk-UA" sz="3600" b="1" dirty="0"/>
              <a:t>, </a:t>
            </a:r>
            <a:endParaRPr lang="uk-UA" sz="3600" b="1" dirty="0" smtClean="0"/>
          </a:p>
          <a:p>
            <a:r>
              <a:rPr lang="uk-UA" sz="3600" b="1" dirty="0" smtClean="0"/>
              <a:t>ґрунти</a:t>
            </a:r>
            <a:r>
              <a:rPr lang="uk-UA" sz="3600" b="1" dirty="0"/>
              <a:t>, </a:t>
            </a:r>
            <a:endParaRPr lang="uk-UA" sz="3600" b="1" dirty="0" smtClean="0"/>
          </a:p>
          <a:p>
            <a:r>
              <a:rPr lang="uk-UA" sz="3600" b="1" dirty="0" smtClean="0"/>
              <a:t>рослинність,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тваринний світ. 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198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408712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Фізико-географічна зона </a:t>
            </a:r>
            <a:r>
              <a:rPr lang="uk-UA" b="1" dirty="0" smtClean="0"/>
              <a:t>- це частина природної країни. </a:t>
            </a:r>
          </a:p>
          <a:p>
            <a:r>
              <a:rPr lang="uk-UA" b="1" dirty="0" smtClean="0"/>
              <a:t>Основною </a:t>
            </a:r>
            <a:r>
              <a:rPr lang="uk-UA" b="1" i="1" dirty="0" smtClean="0">
                <a:solidFill>
                  <a:srgbClr val="FF0000"/>
                </a:solidFill>
              </a:rPr>
              <a:t>ознакою </a:t>
            </a:r>
            <a:r>
              <a:rPr lang="uk-UA" b="1" dirty="0" smtClean="0"/>
              <a:t>фізико-географічної зони є переважання в її межах певного зонального типу ландшафтів. </a:t>
            </a:r>
          </a:p>
          <a:p>
            <a:r>
              <a:rPr lang="uk-UA" b="1" dirty="0" smtClean="0"/>
              <a:t>У межах рівнинної частини України виділяють </a:t>
            </a:r>
            <a:r>
              <a:rPr lang="uk-UA" b="1" i="1" dirty="0" smtClean="0">
                <a:solidFill>
                  <a:srgbClr val="FF0000"/>
                </a:solidFill>
              </a:rPr>
              <a:t>зону мішаних </a:t>
            </a:r>
            <a:r>
              <a:rPr lang="uk-UA" b="1" i="1" dirty="0" err="1" smtClean="0">
                <a:solidFill>
                  <a:srgbClr val="FF0000"/>
                </a:solidFill>
              </a:rPr>
              <a:t>хвойно</a:t>
            </a:r>
            <a:r>
              <a:rPr lang="uk-UA" b="1" i="1" dirty="0" smtClean="0">
                <a:solidFill>
                  <a:srgbClr val="FF0000"/>
                </a:solidFill>
              </a:rPr>
              <a:t> широколистих лісів, лісостепову і степову зони. </a:t>
            </a:r>
          </a:p>
          <a:p>
            <a:r>
              <a:rPr lang="uk-UA" b="1" dirty="0" smtClean="0"/>
              <a:t>У межах природних зон виділяють </a:t>
            </a:r>
            <a:r>
              <a:rPr lang="uk-UA" b="1" i="1" dirty="0" err="1" smtClean="0">
                <a:solidFill>
                  <a:srgbClr val="FF0000"/>
                </a:solidFill>
              </a:rPr>
              <a:t>підзони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Фізико-географічна </a:t>
            </a:r>
            <a:r>
              <a:rPr lang="uk-UA" b="1" i="1" dirty="0" err="1" smtClean="0">
                <a:solidFill>
                  <a:srgbClr val="FF0000"/>
                </a:solidFill>
              </a:rPr>
              <a:t>підзона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- частина зони, що виділяється в її межах за умовами зволоження. У зоні мішаних </a:t>
            </a:r>
            <a:r>
              <a:rPr lang="uk-UA" b="1" dirty="0" err="1" smtClean="0"/>
              <a:t>хвойно</a:t>
            </a:r>
            <a:r>
              <a:rPr lang="uk-UA" b="1" dirty="0" smtClean="0"/>
              <a:t> - широколистих лісів та в Лісостепу </a:t>
            </a:r>
            <a:r>
              <a:rPr lang="uk-UA" b="1" dirty="0" err="1" smtClean="0"/>
              <a:t>підзон</a:t>
            </a:r>
            <a:r>
              <a:rPr lang="uk-UA" b="1" dirty="0" smtClean="0"/>
              <a:t> немає.</a:t>
            </a:r>
          </a:p>
          <a:p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Степова зона </a:t>
            </a:r>
            <a:r>
              <a:rPr lang="uk-UA" b="1" dirty="0" smtClean="0"/>
              <a:t>України поділяється на </a:t>
            </a:r>
            <a:r>
              <a:rPr lang="uk-UA" b="1" dirty="0" err="1" smtClean="0"/>
              <a:t>північно</a:t>
            </a:r>
            <a:r>
              <a:rPr lang="uk-UA" b="1" dirty="0" smtClean="0"/>
              <a:t> степову, середньо степову і </a:t>
            </a:r>
            <a:r>
              <a:rPr lang="uk-UA" b="1" dirty="0" err="1" smtClean="0"/>
              <a:t>південно</a:t>
            </a:r>
            <a:r>
              <a:rPr lang="uk-UA" b="1" dirty="0" smtClean="0"/>
              <a:t> степову </a:t>
            </a:r>
            <a:r>
              <a:rPr lang="uk-UA" b="1" dirty="0" err="1" smtClean="0"/>
              <a:t>підзони</a:t>
            </a:r>
            <a:r>
              <a:rPr lang="uk-UA" b="1" dirty="0" smtClean="0"/>
              <a:t>.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84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Фізико-географічна провінція </a:t>
            </a:r>
            <a:r>
              <a:rPr lang="uk-UA" b="1" dirty="0" smtClean="0"/>
              <a:t>- частина зони або </a:t>
            </a:r>
            <a:r>
              <a:rPr lang="uk-UA" b="1" dirty="0" err="1" smtClean="0"/>
              <a:t>підзони</a:t>
            </a:r>
            <a:r>
              <a:rPr lang="uk-UA" b="1" dirty="0" smtClean="0"/>
              <a:t> в рівнинній чи гірській країні.</a:t>
            </a:r>
          </a:p>
          <a:p>
            <a:r>
              <a:rPr lang="uk-UA" b="1" dirty="0" smtClean="0"/>
              <a:t> Виділяється у зв’язку з неоднорідністю поверхні зони, віддаленістю від океану, різним характером впливу на неї повітряних мас, ступенем континентальності клімату . Під час виділення </a:t>
            </a:r>
            <a:r>
              <a:rPr lang="uk-UA" b="1" i="1" dirty="0" smtClean="0">
                <a:solidFill>
                  <a:srgbClr val="FF0000"/>
                </a:solidFill>
              </a:rPr>
              <a:t>провінцій </a:t>
            </a:r>
            <a:r>
              <a:rPr lang="uk-UA" b="1" dirty="0" smtClean="0"/>
              <a:t>як одиниць фізико-географічного районування враховують також історію розвитку території в антропогені.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224417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33670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Так, характерні ландшафтні риси Українського </a:t>
            </a:r>
            <a:r>
              <a:rPr lang="uk-UA" b="1" dirty="0"/>
              <a:t>Полісся зумовлені дніпровським зледенінням, походженням і складом гірських порід.</a:t>
            </a:r>
            <a:endParaRPr lang="ru-RU" b="1" dirty="0"/>
          </a:p>
          <a:p>
            <a:r>
              <a:rPr lang="uk-UA" b="1" dirty="0"/>
              <a:t>Фізико-географічні відмінності провінцій лісостепової і степової зон України представлені в межах височин та низовин (Придніпровська, Причорноморська, Північнокримська та ін.). </a:t>
            </a:r>
            <a:endParaRPr lang="uk-UA" b="1" dirty="0" smtClean="0"/>
          </a:p>
          <a:p>
            <a:r>
              <a:rPr lang="uk-UA" b="1" dirty="0" smtClean="0"/>
              <a:t>Найбільш </a:t>
            </a:r>
            <a:r>
              <a:rPr lang="uk-UA" b="1" dirty="0"/>
              <a:t>піднятою і зволоженою в лісостеповій зоні є Західноукраїнська провінція. </a:t>
            </a:r>
            <a:endParaRPr lang="uk-UA" b="1" dirty="0" smtClean="0"/>
          </a:p>
          <a:p>
            <a:r>
              <a:rPr lang="uk-UA" b="1" dirty="0" smtClean="0"/>
              <a:t>Найбільш </a:t>
            </a:r>
            <a:r>
              <a:rPr lang="uk-UA" b="1" dirty="0"/>
              <a:t>посушливою в степовій зоні - молода рівнинна Причорноморсько-Приазовська </a:t>
            </a:r>
            <a:r>
              <a:rPr lang="uk-UA" b="1" dirty="0" err="1"/>
              <a:t>сухостепова</a:t>
            </a:r>
            <a:r>
              <a:rPr lang="uk-UA" b="1" dirty="0"/>
              <a:t> провінція.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28258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Фізико-географічна область - </a:t>
            </a:r>
            <a:r>
              <a:rPr lang="uk-UA" b="1" dirty="0" smtClean="0"/>
              <a:t>складова частина фізико-географічної провінції.</a:t>
            </a:r>
          </a:p>
          <a:p>
            <a:r>
              <a:rPr lang="uk-UA" b="1" dirty="0" smtClean="0"/>
              <a:t> Під час визначення меж областей враховують її приуроченість до тектонічних структур, положення над рівнем моря, ступінь розчленування поверхні, склад гірських порід, поширення певних фізико-географічних процесів.</a:t>
            </a:r>
          </a:p>
          <a:p>
            <a:r>
              <a:rPr lang="uk-UA" b="1" dirty="0" smtClean="0"/>
              <a:t>Так, у межах провінції Українського Полісся критерієм виділення природних областей Волинського, Житомирського, Київського, Чернігівського та Новгород-Сіверського Полісся є приуроченість кожної з них до різних тектонічних структур, яким властиві свої нашарування гірських порід, поєднання форм рельєфу, видів ландшафтів.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7121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r>
              <a:rPr lang="uk-UA" b="1" dirty="0" smtClean="0"/>
              <a:t>Отже, майже вся територія України знаходиться в межах </a:t>
            </a:r>
            <a:r>
              <a:rPr lang="uk-UA" b="1" i="1" dirty="0" smtClean="0">
                <a:solidFill>
                  <a:srgbClr val="FF0000"/>
                </a:solidFill>
              </a:rPr>
              <a:t>помірного поясу</a:t>
            </a:r>
            <a:r>
              <a:rPr lang="uk-UA" b="1" dirty="0" smtClean="0"/>
              <a:t>, і тільки на Південному березі Кримських гір ландшафти мають риси субтропічних. </a:t>
            </a:r>
          </a:p>
          <a:p>
            <a:r>
              <a:rPr lang="uk-UA" b="1" dirty="0" smtClean="0"/>
              <a:t>Україна розташована в межах трьох фізико-географічних країн: </a:t>
            </a:r>
            <a:r>
              <a:rPr lang="uk-UA" b="1" i="1" dirty="0" smtClean="0">
                <a:solidFill>
                  <a:srgbClr val="FF0000"/>
                </a:solidFill>
              </a:rPr>
              <a:t>Східноєвропейської рівнини, Українських Карпат і Кримських гір.</a:t>
            </a: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20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264696"/>
          </a:xfrm>
        </p:spPr>
        <p:txBody>
          <a:bodyPr>
            <a:normAutofit fontScale="92500"/>
          </a:bodyPr>
          <a:lstStyle/>
          <a:p>
            <a:r>
              <a:rPr lang="uk-UA" b="1" i="1" dirty="0" smtClean="0"/>
              <a:t>Рівнинна територія України </a:t>
            </a:r>
            <a:r>
              <a:rPr lang="uk-UA" b="1" dirty="0" smtClean="0"/>
              <a:t>- це частина Східноєвропейської фізико-географічної країни з чітко вираженою широтною зональністю. Тут виділяють три природні зони: </a:t>
            </a:r>
            <a:r>
              <a:rPr lang="uk-UA" b="1" i="1" dirty="0" smtClean="0">
                <a:solidFill>
                  <a:srgbClr val="FF0000"/>
                </a:solidFill>
              </a:rPr>
              <a:t>мішаних хвойно-широколистих лісів, лісостепову та степову</a:t>
            </a:r>
            <a:r>
              <a:rPr lang="uk-UA" b="1" dirty="0" smtClean="0"/>
              <a:t>.</a:t>
            </a:r>
            <a:endParaRPr lang="ru-RU" b="1" dirty="0" smtClean="0"/>
          </a:p>
          <a:p>
            <a:r>
              <a:rPr lang="uk-UA" b="1" dirty="0" smtClean="0"/>
              <a:t>Детальне фізико-географічне районування є науковою основою обґрунтування проектів землевпорядкування, містобудування, меліорації, раціонального використання земельних і водних ресурсів, охорони навколишнього середовища тощо.</a:t>
            </a:r>
            <a:endParaRPr lang="ru-RU" b="1" dirty="0" smtClean="0"/>
          </a:p>
          <a:p>
            <a:pPr marL="0" indent="0">
              <a:buNone/>
            </a:pPr>
            <a:r>
              <a:rPr lang="uk-UA" b="1" dirty="0" smtClean="0"/>
              <a:t> 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576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08712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Антропогенними компонентами </a:t>
            </a:r>
            <a:r>
              <a:rPr lang="uk-UA" sz="3600" b="1" dirty="0"/>
              <a:t>ландшафту </a:t>
            </a:r>
            <a:r>
              <a:rPr lang="uk-UA" sz="3600" b="1" dirty="0" smtClean="0"/>
              <a:t>є: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сільськогосподарські угіддя</a:t>
            </a:r>
            <a:r>
              <a:rPr lang="uk-UA" sz="3600" b="1" dirty="0" smtClean="0"/>
              <a:t>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меліоративні системи, </a:t>
            </a:r>
            <a:endParaRPr lang="uk-UA" sz="3600" b="1" dirty="0" smtClean="0"/>
          </a:p>
          <a:p>
            <a:r>
              <a:rPr lang="uk-UA" sz="3600" b="1" dirty="0" smtClean="0"/>
              <a:t>населені </a:t>
            </a:r>
            <a:r>
              <a:rPr lang="uk-UA" sz="3600" b="1" dirty="0"/>
              <a:t>пункти, </a:t>
            </a:r>
            <a:endParaRPr lang="uk-UA" sz="3600" b="1" dirty="0" smtClean="0"/>
          </a:p>
          <a:p>
            <a:r>
              <a:rPr lang="uk-UA" sz="3600" b="1" dirty="0" smtClean="0"/>
              <a:t>лісонасадження,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штучні водосховища</a:t>
            </a:r>
            <a:r>
              <a:rPr lang="uk-UA" sz="3600" b="1" dirty="0" smtClean="0"/>
              <a:t>,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кар’єри, </a:t>
            </a:r>
            <a:endParaRPr lang="uk-UA" sz="3600" b="1" dirty="0" smtClean="0"/>
          </a:p>
          <a:p>
            <a:r>
              <a:rPr lang="uk-UA" sz="3600" b="1" dirty="0" smtClean="0"/>
              <a:t>дороги </a:t>
            </a:r>
            <a:r>
              <a:rPr lang="uk-UA" sz="3600" b="1" dirty="0"/>
              <a:t>тощо. 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6567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lnSpcReduction="10000"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Серед антропогенних ландшафтів </a:t>
            </a:r>
            <a:r>
              <a:rPr lang="uk-UA" sz="4400" b="1" dirty="0"/>
              <a:t>виділяють </a:t>
            </a:r>
            <a:r>
              <a:rPr lang="uk-UA" sz="4400" b="1" dirty="0" smtClean="0"/>
              <a:t>:</a:t>
            </a:r>
          </a:p>
          <a:p>
            <a:r>
              <a:rPr lang="uk-UA" sz="4400" b="1" dirty="0" err="1" smtClean="0"/>
              <a:t>сільсько</a:t>
            </a:r>
            <a:r>
              <a:rPr lang="uk-UA" sz="4400" b="1" dirty="0" smtClean="0"/>
              <a:t> </a:t>
            </a:r>
            <a:r>
              <a:rPr lang="uk-UA" sz="4400" b="1" dirty="0"/>
              <a:t>- водогосподарські</a:t>
            </a:r>
            <a:r>
              <a:rPr lang="uk-UA" sz="4400" b="1" dirty="0" smtClean="0"/>
              <a:t>,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промислові, </a:t>
            </a:r>
            <a:endParaRPr lang="uk-UA" sz="4400" b="1" dirty="0" smtClean="0"/>
          </a:p>
          <a:p>
            <a:r>
              <a:rPr lang="uk-UA" sz="4400" b="1" dirty="0" err="1" smtClean="0"/>
              <a:t>селитебні</a:t>
            </a:r>
            <a:r>
              <a:rPr lang="uk-UA" sz="4400" b="1" dirty="0" smtClean="0"/>
              <a:t> </a:t>
            </a:r>
            <a:r>
              <a:rPr lang="uk-UA" sz="4400" b="1" dirty="0"/>
              <a:t>(населені пункти), </a:t>
            </a:r>
            <a:endParaRPr lang="uk-UA" sz="4400" b="1" dirty="0" smtClean="0"/>
          </a:p>
          <a:p>
            <a:r>
              <a:rPr lang="uk-UA" sz="4400" b="1" dirty="0" smtClean="0"/>
              <a:t>рекреаційні</a:t>
            </a:r>
            <a:r>
              <a:rPr lang="uk-UA" sz="4400" b="1" dirty="0"/>
              <a:t>, </a:t>
            </a:r>
            <a:endParaRPr lang="uk-UA" sz="4400" b="1" dirty="0" smtClean="0"/>
          </a:p>
          <a:p>
            <a:r>
              <a:rPr lang="uk-UA" sz="4400" b="1" dirty="0" smtClean="0"/>
              <a:t>природоохоронні</a:t>
            </a:r>
            <a:r>
              <a:rPr lang="uk-UA" sz="4400" b="1" dirty="0"/>
              <a:t>.</a:t>
            </a:r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98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Назви природних ландшафтів </a:t>
            </a:r>
            <a:r>
              <a:rPr lang="uk-UA" b="1" dirty="0"/>
              <a:t>відбивають їх приналежність до теплових поясів, фізико-географічних зон, рівних, гір. </a:t>
            </a:r>
          </a:p>
          <a:p>
            <a:r>
              <a:rPr lang="uk-UA" b="1" dirty="0"/>
              <a:t>За цими ознаками </a:t>
            </a:r>
            <a:r>
              <a:rPr lang="uk-UA" b="1" dirty="0" smtClean="0"/>
              <a:t>виділяють:</a:t>
            </a:r>
          </a:p>
          <a:p>
            <a:r>
              <a:rPr lang="uk-UA" b="1" dirty="0" smtClean="0"/>
              <a:t> </a:t>
            </a:r>
            <a:r>
              <a:rPr lang="uk-UA" b="1" dirty="0"/>
              <a:t>арктичні, </a:t>
            </a:r>
            <a:endParaRPr lang="uk-UA" b="1" dirty="0" smtClean="0"/>
          </a:p>
          <a:p>
            <a:r>
              <a:rPr lang="uk-UA" b="1" dirty="0" smtClean="0"/>
              <a:t>тайгові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мішано-лісові,</a:t>
            </a:r>
          </a:p>
          <a:p>
            <a:r>
              <a:rPr lang="uk-UA" b="1" dirty="0" smtClean="0"/>
              <a:t> </a:t>
            </a:r>
            <a:r>
              <a:rPr lang="uk-UA" b="1" dirty="0"/>
              <a:t>лісостепові, </a:t>
            </a:r>
            <a:endParaRPr lang="uk-UA" b="1" dirty="0" smtClean="0"/>
          </a:p>
          <a:p>
            <a:r>
              <a:rPr lang="uk-UA" b="1" dirty="0" smtClean="0"/>
              <a:t>степові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пустельні,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субтропічні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тропічні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екваторіальні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рівнинні і </a:t>
            </a:r>
            <a:endParaRPr lang="uk-UA" b="1" dirty="0" smtClean="0"/>
          </a:p>
          <a:p>
            <a:r>
              <a:rPr lang="uk-UA" b="1" dirty="0" smtClean="0"/>
              <a:t>гірські </a:t>
            </a:r>
            <a:r>
              <a:rPr lang="uk-UA" b="1" dirty="0"/>
              <a:t>ландшафти.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19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20680"/>
          </a:xfrm>
        </p:spPr>
        <p:txBody>
          <a:bodyPr>
            <a:no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Компоненти ландшафту </a:t>
            </a:r>
            <a:r>
              <a:rPr lang="uk-UA" sz="2800" b="1" dirty="0"/>
              <a:t>мають певну послідовність розташування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Якщо, наприклад, розглядати їх розташування по вертикалі (знизу вверх), то ця послідовність така</a:t>
            </a:r>
            <a:r>
              <a:rPr lang="uk-UA" sz="2800" b="1" dirty="0" smtClean="0"/>
              <a:t>:</a:t>
            </a:r>
          </a:p>
          <a:p>
            <a:r>
              <a:rPr lang="uk-UA" sz="2800" b="1" dirty="0" smtClean="0"/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гірські породи з підземними водами, </a:t>
            </a: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- </a:t>
            </a:r>
            <a:r>
              <a:rPr lang="uk-UA" sz="2800" b="1" i="1" dirty="0">
                <a:solidFill>
                  <a:srgbClr val="FF0000"/>
                </a:solidFill>
              </a:rPr>
              <a:t>ґрунти </a:t>
            </a:r>
            <a:endParaRPr lang="uk-UA" sz="2800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- </a:t>
            </a:r>
            <a:r>
              <a:rPr lang="uk-UA" sz="2800" b="1" i="1" dirty="0">
                <a:solidFill>
                  <a:srgbClr val="FF0000"/>
                </a:solidFill>
              </a:rPr>
              <a:t>поверхневі води </a:t>
            </a:r>
            <a:endParaRPr lang="uk-UA" sz="2800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- </a:t>
            </a:r>
            <a:r>
              <a:rPr lang="uk-UA" sz="2800" b="1" i="1" dirty="0">
                <a:solidFill>
                  <a:srgbClr val="FF0000"/>
                </a:solidFill>
              </a:rPr>
              <a:t>рослинність і </a:t>
            </a:r>
            <a:r>
              <a:rPr lang="uk-UA" sz="2800" b="1" i="1" dirty="0" smtClean="0">
                <a:solidFill>
                  <a:srgbClr val="FF0000"/>
                </a:solidFill>
              </a:rPr>
              <a:t>тварини</a:t>
            </a: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- приземний шар повітря. </a:t>
            </a:r>
            <a:endParaRPr lang="uk-UA" sz="2800" b="1" i="1" dirty="0" smtClean="0">
              <a:solidFill>
                <a:srgbClr val="FF0000"/>
              </a:solidFill>
            </a:endParaRPr>
          </a:p>
          <a:p>
            <a:r>
              <a:rPr lang="uk-UA" sz="2800" b="1" dirty="0" smtClean="0"/>
              <a:t>Таке </a:t>
            </a:r>
            <a:r>
              <a:rPr lang="uk-UA" sz="2800" b="1" dirty="0"/>
              <a:t>взаємопов’язане розташування компонентів ландшафту характеризує його вертикальну структуру</a:t>
            </a:r>
            <a:r>
              <a:rPr lang="uk-UA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884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Кожний ландшафт у територіальному відношенні не є однорідним. </a:t>
            </a:r>
            <a:r>
              <a:rPr lang="uk-UA" b="1" i="1" dirty="0">
                <a:solidFill>
                  <a:srgbClr val="FF0000"/>
                </a:solidFill>
              </a:rPr>
              <a:t>Він поділяється на місцевості</a:t>
            </a:r>
            <a:r>
              <a:rPr lang="uk-UA" b="1" dirty="0"/>
              <a:t>. </a:t>
            </a:r>
          </a:p>
          <a:p>
            <a:r>
              <a:rPr lang="uk-UA" b="1" dirty="0"/>
              <a:t>Наприклад, у долинному поліському ландшафті помітно виділяються місцевості річкової лучної заплави, борової тераси з сосновими лісами, високого берега з широколистими насадженнями, вододільної ділянки, зайнятої сільськогосподарськими угіддями. </a:t>
            </a:r>
          </a:p>
          <a:p>
            <a:r>
              <a:rPr lang="uk-UA" b="1" dirty="0"/>
              <a:t>В межах місцевості виділяють менші від них за площею ділянки - урочища. Такими є, наприклад, притерасне болото, схил річкової долини, окремий яр, вершина гори, однорідна лісова ділянка тощо. Просторове поєднання ландшафтних місцевостей і урочищ характеризує </a:t>
            </a:r>
            <a:r>
              <a:rPr lang="uk-UA" b="1" i="1" dirty="0">
                <a:solidFill>
                  <a:srgbClr val="FF0000"/>
                </a:solidFill>
              </a:rPr>
              <a:t>просторову (</a:t>
            </a:r>
            <a:r>
              <a:rPr lang="uk-UA" b="1" dirty="0"/>
              <a:t>горизонтальну) будову ландшафту.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75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Ландшафти</a:t>
            </a:r>
            <a:r>
              <a:rPr lang="uk-UA" b="1" dirty="0"/>
              <a:t> виникли в результаті взаємодії природних чинників (сонячна радіація, атмосферна циркуляція, земна поверхня) і природних компонентів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Ця взаємодія здійснюється через </a:t>
            </a:r>
            <a:r>
              <a:rPr lang="uk-UA" b="1" i="1" dirty="0">
                <a:solidFill>
                  <a:srgbClr val="FF0000"/>
                </a:solidFill>
              </a:rPr>
              <a:t>природні процеси</a:t>
            </a:r>
            <a:r>
              <a:rPr lang="uk-UA" b="1" dirty="0"/>
              <a:t> (тепло -, </a:t>
            </a:r>
            <a:r>
              <a:rPr lang="uk-UA" b="1" dirty="0" err="1"/>
              <a:t>вологообмін</a:t>
            </a:r>
            <a:r>
              <a:rPr lang="uk-UA" b="1" dirty="0"/>
              <a:t>, обмін мінеральних та органічних речовин) і під впливом </a:t>
            </a:r>
            <a:r>
              <a:rPr lang="uk-UA" b="1" i="1" dirty="0">
                <a:solidFill>
                  <a:srgbClr val="FF0000"/>
                </a:solidFill>
              </a:rPr>
              <a:t>господарської діяльності</a:t>
            </a:r>
            <a:r>
              <a:rPr lang="uk-UA" b="1" dirty="0" smtClean="0"/>
              <a:t>..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Ландшафтознавство - </a:t>
            </a:r>
            <a:r>
              <a:rPr lang="uk-UA" b="1" dirty="0"/>
              <a:t>галузь фізичної географії, що вивчає природні територіальні комплекси, в межах яких закономірно поєднуються рельєф, місцевий клімат, води, ґрунти, рослинний і тваринний світ. </a:t>
            </a:r>
            <a:r>
              <a:rPr lang="uk-UA" b="1" i="1" dirty="0">
                <a:solidFill>
                  <a:srgbClr val="FF0000"/>
                </a:solidFill>
              </a:rPr>
              <a:t>Ландшафт від німецького - загальний вигляд місцевості.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843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1916</Words>
  <Application>Microsoft Office PowerPoint</Application>
  <PresentationFormat>Экран (4:3)</PresentationFormat>
  <Paragraphs>147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2017-02-05T16:29:38Z</dcterms:created>
  <dcterms:modified xsi:type="dcterms:W3CDTF">2017-05-24T18:57:06Z</dcterms:modified>
</cp:coreProperties>
</file>