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339" r:id="rId6"/>
    <p:sldId id="260" r:id="rId7"/>
    <p:sldId id="361" r:id="rId8"/>
    <p:sldId id="261" r:id="rId9"/>
    <p:sldId id="340" r:id="rId10"/>
    <p:sldId id="262" r:id="rId11"/>
    <p:sldId id="263" r:id="rId12"/>
    <p:sldId id="264" r:id="rId13"/>
    <p:sldId id="265" r:id="rId14"/>
    <p:sldId id="362" r:id="rId15"/>
    <p:sldId id="266" r:id="rId16"/>
    <p:sldId id="267" r:id="rId17"/>
    <p:sldId id="363" r:id="rId18"/>
    <p:sldId id="268" r:id="rId19"/>
    <p:sldId id="364" r:id="rId20"/>
    <p:sldId id="269" r:id="rId21"/>
    <p:sldId id="270" r:id="rId22"/>
    <p:sldId id="271" r:id="rId23"/>
    <p:sldId id="272" r:id="rId24"/>
    <p:sldId id="365" r:id="rId25"/>
    <p:sldId id="273" r:id="rId26"/>
    <p:sldId id="274" r:id="rId27"/>
    <p:sldId id="366" r:id="rId28"/>
    <p:sldId id="275" r:id="rId29"/>
    <p:sldId id="367" r:id="rId30"/>
    <p:sldId id="276" r:id="rId31"/>
    <p:sldId id="368" r:id="rId32"/>
    <p:sldId id="277" r:id="rId33"/>
    <p:sldId id="278" r:id="rId34"/>
    <p:sldId id="279" r:id="rId35"/>
    <p:sldId id="280" r:id="rId36"/>
    <p:sldId id="281" r:id="rId37"/>
    <p:sldId id="282" r:id="rId38"/>
    <p:sldId id="369" r:id="rId39"/>
    <p:sldId id="283" r:id="rId40"/>
    <p:sldId id="284" r:id="rId41"/>
    <p:sldId id="285" r:id="rId42"/>
    <p:sldId id="286" r:id="rId43"/>
    <p:sldId id="370" r:id="rId44"/>
    <p:sldId id="287" r:id="rId45"/>
    <p:sldId id="288" r:id="rId46"/>
    <p:sldId id="289" r:id="rId47"/>
    <p:sldId id="290" r:id="rId48"/>
    <p:sldId id="291" r:id="rId49"/>
    <p:sldId id="292" r:id="rId50"/>
    <p:sldId id="293" r:id="rId51"/>
    <p:sldId id="294" r:id="rId52"/>
    <p:sldId id="295" r:id="rId53"/>
    <p:sldId id="371" r:id="rId54"/>
    <p:sldId id="296" r:id="rId55"/>
    <p:sldId id="372" r:id="rId56"/>
    <p:sldId id="297" r:id="rId57"/>
    <p:sldId id="298" r:id="rId58"/>
    <p:sldId id="373" r:id="rId59"/>
    <p:sldId id="341" r:id="rId60"/>
    <p:sldId id="376" r:id="rId61"/>
    <p:sldId id="299" r:id="rId62"/>
    <p:sldId id="377" r:id="rId63"/>
    <p:sldId id="300" r:id="rId64"/>
    <p:sldId id="301" r:id="rId65"/>
    <p:sldId id="302" r:id="rId66"/>
    <p:sldId id="303" r:id="rId67"/>
    <p:sldId id="304" r:id="rId68"/>
    <p:sldId id="343" r:id="rId69"/>
    <p:sldId id="374" r:id="rId70"/>
    <p:sldId id="305" r:id="rId71"/>
    <p:sldId id="306" r:id="rId72"/>
    <p:sldId id="307" r:id="rId73"/>
    <p:sldId id="308" r:id="rId74"/>
    <p:sldId id="309" r:id="rId75"/>
    <p:sldId id="310" r:id="rId76"/>
    <p:sldId id="378" r:id="rId77"/>
    <p:sldId id="311" r:id="rId78"/>
    <p:sldId id="312" r:id="rId79"/>
    <p:sldId id="375" r:id="rId80"/>
    <p:sldId id="313" r:id="rId81"/>
    <p:sldId id="314" r:id="rId82"/>
    <p:sldId id="315" r:id="rId83"/>
    <p:sldId id="316" r:id="rId84"/>
    <p:sldId id="317" r:id="rId85"/>
    <p:sldId id="344" r:id="rId86"/>
    <p:sldId id="318" r:id="rId87"/>
    <p:sldId id="319" r:id="rId88"/>
    <p:sldId id="345" r:id="rId89"/>
    <p:sldId id="320" r:id="rId90"/>
    <p:sldId id="321" r:id="rId91"/>
    <p:sldId id="322" r:id="rId92"/>
    <p:sldId id="346" r:id="rId93"/>
    <p:sldId id="323" r:id="rId94"/>
    <p:sldId id="348" r:id="rId95"/>
    <p:sldId id="324" r:id="rId96"/>
    <p:sldId id="350" r:id="rId97"/>
    <p:sldId id="349" r:id="rId98"/>
    <p:sldId id="325" r:id="rId99"/>
    <p:sldId id="351" r:id="rId100"/>
    <p:sldId id="326" r:id="rId101"/>
    <p:sldId id="327" r:id="rId102"/>
    <p:sldId id="328" r:id="rId103"/>
    <p:sldId id="329" r:id="rId104"/>
    <p:sldId id="330" r:id="rId105"/>
    <p:sldId id="331" r:id="rId106"/>
    <p:sldId id="332" r:id="rId107"/>
    <p:sldId id="353" r:id="rId108"/>
    <p:sldId id="352" r:id="rId109"/>
    <p:sldId id="333" r:id="rId110"/>
    <p:sldId id="354" r:id="rId111"/>
    <p:sldId id="334" r:id="rId112"/>
    <p:sldId id="355" r:id="rId113"/>
    <p:sldId id="335" r:id="rId114"/>
    <p:sldId id="379" r:id="rId115"/>
    <p:sldId id="356" r:id="rId116"/>
    <p:sldId id="357" r:id="rId117"/>
    <p:sldId id="336" r:id="rId118"/>
    <p:sldId id="359" r:id="rId119"/>
    <p:sldId id="358" r:id="rId120"/>
    <p:sldId id="360" r:id="rId121"/>
    <p:sldId id="337" r:id="rId122"/>
    <p:sldId id="338" r:id="rId1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C3353FA-3DB3-4830-912F-F40E91F3E8B3}" type="datetimeFigureOut">
              <a:rPr lang="ru-RU" smtClean="0"/>
              <a:t>18.03.2017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7DE893-7424-45EA-BE6E-D14D3680BF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6192688"/>
          </a:xfrm>
        </p:spPr>
        <p:txBody>
          <a:bodyPr>
            <a:normAutofit/>
          </a:bodyPr>
          <a:lstStyle/>
          <a:p>
            <a:pPr algn="l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uk-UA" b="1" i="1" dirty="0" smtClean="0">
              <a:solidFill>
                <a:srgbClr val="FF0000"/>
              </a:solidFill>
            </a:endParaRPr>
          </a:p>
          <a:p>
            <a:pPr algn="l"/>
            <a:endParaRPr lang="uk-UA" b="1" i="1" dirty="0">
              <a:solidFill>
                <a:srgbClr val="FF0000"/>
              </a:solidFill>
            </a:endParaRPr>
          </a:p>
          <a:p>
            <a:pPr algn="l"/>
            <a:endParaRPr lang="uk-UA" b="1" i="1" dirty="0" smtClean="0">
              <a:solidFill>
                <a:srgbClr val="FF0000"/>
              </a:solidFill>
            </a:endParaRPr>
          </a:p>
          <a:p>
            <a:pPr algn="l"/>
            <a:endParaRPr lang="uk-UA" b="1" i="1" dirty="0">
              <a:solidFill>
                <a:srgbClr val="FF0000"/>
              </a:solidFill>
            </a:endParaRPr>
          </a:p>
          <a:p>
            <a:pPr algn="l"/>
            <a:r>
              <a:rPr lang="uk-UA" b="1" i="1" dirty="0" smtClean="0">
                <a:solidFill>
                  <a:srgbClr val="FF0000"/>
                </a:solidFill>
              </a:rPr>
              <a:t>6.2</a:t>
            </a:r>
            <a:r>
              <a:rPr lang="uk-UA" b="1" i="1" dirty="0">
                <a:solidFill>
                  <a:srgbClr val="FF0000"/>
                </a:solidFill>
              </a:rPr>
              <a:t>. Захисні лісові насадження</a:t>
            </a:r>
            <a:endParaRPr lang="ru-RU" dirty="0">
              <a:solidFill>
                <a:srgbClr val="FF0000"/>
              </a:solidFill>
            </a:endParaRPr>
          </a:p>
          <a:p>
            <a:pPr algn="l"/>
            <a:r>
              <a:rPr lang="uk-UA" i="1" dirty="0">
                <a:solidFill>
                  <a:schemeClr val="tx1"/>
                </a:solidFill>
              </a:rPr>
              <a:t> 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dirty="0">
                <a:solidFill>
                  <a:schemeClr val="tx1"/>
                </a:solidFill>
              </a:rPr>
              <a:t>"</a:t>
            </a:r>
            <a:r>
              <a:rPr lang="uk-UA" b="1" i="1" dirty="0">
                <a:solidFill>
                  <a:srgbClr val="FF0000"/>
                </a:solidFill>
              </a:rPr>
              <a:t>Лісова меліорація</a:t>
            </a:r>
            <a:r>
              <a:rPr lang="uk-UA" b="1" dirty="0">
                <a:solidFill>
                  <a:schemeClr val="tx1"/>
                </a:solidFill>
              </a:rPr>
              <a:t>", "агромеліорація", їх роль і народногосподарське значення</a:t>
            </a:r>
            <a:r>
              <a:rPr lang="uk-UA" b="1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Значення лісу і одного із видів його використання - лісових меліорацій - в житті людини велике і багатогранне.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Лісові меліорації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- наука про покращення природних умов </a:t>
            </a:r>
            <a:r>
              <a:rPr lang="uk-UA" b="1" dirty="0" err="1">
                <a:solidFill>
                  <a:schemeClr val="tx1"/>
                </a:solidFill>
              </a:rPr>
              <a:t>сілськогосподарського</a:t>
            </a:r>
            <a:r>
              <a:rPr lang="uk-UA" b="1" dirty="0">
                <a:solidFill>
                  <a:schemeClr val="tx1"/>
                </a:solidFill>
              </a:rPr>
              <a:t> виробництва і навколишнього середовища за допомогою лісорозведення.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rgbClr val="FF0000"/>
                </a:solidFill>
              </a:rPr>
              <a:t>Агромеліорація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- система заходів по </a:t>
            </a:r>
            <a:r>
              <a:rPr lang="uk-UA" b="1" dirty="0" err="1">
                <a:solidFill>
                  <a:schemeClr val="tx1"/>
                </a:solidFill>
              </a:rPr>
              <a:t>борьбі</a:t>
            </a:r>
            <a:r>
              <a:rPr lang="uk-UA" b="1" dirty="0">
                <a:solidFill>
                  <a:schemeClr val="tx1"/>
                </a:solidFill>
              </a:rPr>
              <a:t> з ерозією </a:t>
            </a:r>
            <a:r>
              <a:rPr lang="uk-UA" b="1" dirty="0" err="1">
                <a:solidFill>
                  <a:schemeClr val="tx1"/>
                </a:solidFill>
              </a:rPr>
              <a:t>грунтів</a:t>
            </a:r>
            <a:r>
              <a:rPr lang="uk-UA" b="1" dirty="0">
                <a:solidFill>
                  <a:schemeClr val="tx1"/>
                </a:solidFill>
              </a:rPr>
              <a:t>, посухами і суховіями. Вона включає створення захисних лісових насаджень на ярках, балках, агротехнічні, гідротехнічні і організаційно-господарські заходи.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/>
          </a:bodyPr>
          <a:lstStyle/>
          <a:p>
            <a:endParaRPr lang="uk-UA" b="1" i="1" dirty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Полезахисне </a:t>
            </a:r>
            <a:r>
              <a:rPr lang="uk-UA" b="1" i="1" dirty="0">
                <a:solidFill>
                  <a:srgbClr val="FF0000"/>
                </a:solidFill>
              </a:rPr>
              <a:t>лісорозведення.</a:t>
            </a:r>
            <a:r>
              <a:rPr lang="uk-UA" b="1" dirty="0">
                <a:solidFill>
                  <a:srgbClr val="FF0000"/>
                </a:solidFill>
              </a:rPr>
              <a:t> 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Лісові </a:t>
            </a:r>
            <a:r>
              <a:rPr lang="uk-UA" b="1" i="1" dirty="0">
                <a:solidFill>
                  <a:srgbClr val="FF0000"/>
                </a:solidFill>
              </a:rPr>
              <a:t>смуги </a:t>
            </a:r>
            <a:r>
              <a:rPr lang="uk-UA" b="1" dirty="0"/>
              <a:t>розташовують по можливості у взаємно перпендикулярних направленнях так, щоб обмежовані ними ділянки мали прямокутну форму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Основні лісові смуги розміщують впоперек пануючих </a:t>
            </a:r>
            <a:r>
              <a:rPr lang="uk-UA" b="1" dirty="0" err="1"/>
              <a:t>ерозійно</a:t>
            </a:r>
            <a:r>
              <a:rPr lang="uk-UA" b="1" dirty="0"/>
              <a:t> небезпечних суховійних вітрів ( відхилення не повинно перевищувати 30º). </a:t>
            </a:r>
            <a:endParaRPr lang="uk-UA" b="1" dirty="0" smtClean="0"/>
          </a:p>
          <a:p>
            <a:r>
              <a:rPr lang="uk-UA" b="1" dirty="0" smtClean="0"/>
              <a:t>Відстань </a:t>
            </a:r>
            <a:r>
              <a:rPr lang="uk-UA" b="1" dirty="0"/>
              <a:t>між основними лісовими смугами не повинна перевищувати більше ніж в 30 раз робочу висоту дорослого деревостою; відстань між допоміжними смугами приймають до 2000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39996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264696"/>
          </a:xfrm>
        </p:spPr>
        <p:txBody>
          <a:bodyPr>
            <a:noAutofit/>
          </a:bodyPr>
          <a:lstStyle/>
          <a:p>
            <a:endParaRPr lang="uk-UA" sz="2000" b="1" dirty="0" smtClean="0"/>
          </a:p>
          <a:p>
            <a:r>
              <a:rPr lang="uk-UA" sz="2000" b="1" dirty="0" smtClean="0"/>
              <a:t> </a:t>
            </a:r>
            <a:r>
              <a:rPr lang="uk-UA" sz="2000" b="1" dirty="0"/>
              <a:t>Тоді </a:t>
            </a:r>
            <a:r>
              <a:rPr lang="uk-UA" sz="2000" b="1" i="1" dirty="0">
                <a:solidFill>
                  <a:srgbClr val="FF0000"/>
                </a:solidFill>
              </a:rPr>
              <a:t>робоча схема матиме вигляд</a:t>
            </a:r>
            <a:r>
              <a:rPr lang="uk-UA" sz="2000" b="1" dirty="0" smtClean="0"/>
              <a:t>:</a:t>
            </a:r>
          </a:p>
          <a:p>
            <a:r>
              <a:rPr lang="uk-UA" sz="2000" b="1" dirty="0" smtClean="0"/>
              <a:t>                                                         </a:t>
            </a:r>
            <a:r>
              <a:rPr lang="uk-UA" sz="2000" b="1" dirty="0" err="1"/>
              <a:t>Бз</a:t>
            </a:r>
            <a:r>
              <a:rPr lang="uk-UA" sz="2000" b="1" dirty="0"/>
              <a:t> Дб  </a:t>
            </a:r>
            <a:r>
              <a:rPr lang="uk-UA" sz="2000" b="1" dirty="0" err="1"/>
              <a:t>Дб</a:t>
            </a:r>
            <a:r>
              <a:rPr lang="uk-UA" sz="2000" b="1" dirty="0"/>
              <a:t> </a:t>
            </a:r>
            <a:r>
              <a:rPr lang="uk-UA" sz="2000" b="1" dirty="0" err="1"/>
              <a:t>Дб</a:t>
            </a:r>
            <a:r>
              <a:rPr lang="uk-UA" sz="2000" b="1" dirty="0"/>
              <a:t> </a:t>
            </a:r>
            <a:r>
              <a:rPr lang="uk-UA" sz="2000" b="1" dirty="0" err="1"/>
              <a:t>Бз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 Кг Дб </a:t>
            </a:r>
            <a:r>
              <a:rPr lang="uk-UA" sz="2000" b="1" dirty="0" err="1"/>
              <a:t>Дб</a:t>
            </a:r>
            <a:r>
              <a:rPr lang="uk-UA" sz="2000" b="1" dirty="0"/>
              <a:t> </a:t>
            </a:r>
            <a:r>
              <a:rPr lang="uk-UA" sz="2000" b="1" dirty="0" err="1"/>
              <a:t>Дб</a:t>
            </a:r>
            <a:r>
              <a:rPr lang="uk-UA" sz="2000" b="1" dirty="0"/>
              <a:t> Кг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 </a:t>
            </a:r>
            <a:r>
              <a:rPr lang="uk-UA" sz="2000" b="1" dirty="0" err="1"/>
              <a:t>Бз</a:t>
            </a:r>
            <a:r>
              <a:rPr lang="uk-UA" sz="2000" b="1" dirty="0"/>
              <a:t> Дб  </a:t>
            </a:r>
            <a:r>
              <a:rPr lang="uk-UA" sz="2000" b="1" dirty="0" err="1"/>
              <a:t>Дб</a:t>
            </a:r>
            <a:r>
              <a:rPr lang="uk-UA" sz="2000" b="1" dirty="0"/>
              <a:t> </a:t>
            </a:r>
            <a:r>
              <a:rPr lang="uk-UA" sz="2000" b="1" dirty="0" err="1"/>
              <a:t>Дб</a:t>
            </a:r>
            <a:r>
              <a:rPr lang="uk-UA" sz="2000" b="1" dirty="0"/>
              <a:t> </a:t>
            </a:r>
            <a:r>
              <a:rPr lang="uk-UA" sz="2000" b="1" dirty="0" err="1"/>
              <a:t>Бз</a:t>
            </a:r>
            <a:endParaRPr lang="ru-RU" sz="2000" b="1" dirty="0"/>
          </a:p>
          <a:p>
            <a:r>
              <a:rPr lang="uk-UA" sz="2000" b="1" dirty="0" err="1"/>
              <a:t>Бз</a:t>
            </a:r>
            <a:r>
              <a:rPr lang="uk-UA" sz="2000" b="1" dirty="0"/>
              <a:t> - береза повисла; Дб - дуб мережчатий; Кг - клен гостролистий</a:t>
            </a:r>
            <a:endParaRPr lang="ru-RU" sz="2000" b="1" dirty="0"/>
          </a:p>
          <a:p>
            <a:r>
              <a:rPr lang="uk-UA" sz="2000" b="1" dirty="0"/>
              <a:t>б) типова схема змішування з головною породою швидкого росту має вигляд</a:t>
            </a:r>
            <a:r>
              <a:rPr lang="uk-UA" sz="2000" b="1" dirty="0" smtClean="0"/>
              <a:t>:</a:t>
            </a:r>
            <a:r>
              <a:rPr lang="uk-UA" sz="2000" b="1" dirty="0"/>
              <a:t> </a:t>
            </a:r>
            <a:endParaRPr lang="ru-RU" sz="2000" b="1" dirty="0"/>
          </a:p>
          <a:p>
            <a:r>
              <a:rPr lang="uk-UA" sz="2000" b="1" dirty="0"/>
              <a:t>                           основна смуга - </a:t>
            </a:r>
            <a:r>
              <a:rPr lang="uk-UA" sz="2000" b="1" dirty="0" err="1"/>
              <a:t>Сп</a:t>
            </a:r>
            <a:r>
              <a:rPr lang="uk-UA" sz="2000" b="1" dirty="0"/>
              <a:t> Ш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Сп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 </a:t>
            </a:r>
            <a:r>
              <a:rPr lang="uk-UA" sz="2000" b="1" dirty="0" err="1"/>
              <a:t>Сп</a:t>
            </a:r>
            <a:r>
              <a:rPr lang="uk-UA" sz="2000" b="1" dirty="0"/>
              <a:t> Ш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Сп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 </a:t>
            </a:r>
            <a:r>
              <a:rPr lang="uk-UA" sz="2000" b="1" dirty="0" err="1"/>
              <a:t>Сп</a:t>
            </a:r>
            <a:r>
              <a:rPr lang="uk-UA" sz="2000" b="1" dirty="0"/>
              <a:t> Ш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Ш</a:t>
            </a:r>
            <a:r>
              <a:rPr lang="uk-UA" sz="2000" b="1" dirty="0"/>
              <a:t> </a:t>
            </a:r>
            <a:r>
              <a:rPr lang="uk-UA" sz="2000" b="1" dirty="0" err="1"/>
              <a:t>Сп</a:t>
            </a:r>
            <a:endParaRPr lang="ru-RU" sz="2000" b="1" dirty="0"/>
          </a:p>
          <a:p>
            <a:r>
              <a:rPr lang="uk-UA" sz="2000" b="1" dirty="0"/>
              <a:t>Супутникова порода служить для відділення міжрядь. </a:t>
            </a:r>
            <a:endParaRPr lang="uk-UA" sz="2000" b="1" dirty="0" smtClean="0"/>
          </a:p>
          <a:p>
            <a:r>
              <a:rPr lang="uk-UA" sz="2000" b="1" dirty="0" smtClean="0"/>
              <a:t>Робоча </a:t>
            </a:r>
            <a:r>
              <a:rPr lang="uk-UA" sz="2000" b="1" dirty="0"/>
              <a:t>схема буде мати вигляд: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</a:t>
            </a:r>
            <a:r>
              <a:rPr lang="uk-UA" sz="2000" b="1" dirty="0" err="1"/>
              <a:t>Лп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Лп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</a:t>
            </a:r>
            <a:r>
              <a:rPr lang="uk-UA" sz="2000" b="1" dirty="0" err="1"/>
              <a:t>Лп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Лп</a:t>
            </a:r>
            <a:endParaRPr lang="ru-RU" sz="2000" b="1" dirty="0"/>
          </a:p>
          <a:p>
            <a:r>
              <a:rPr lang="uk-UA" sz="2000" b="1" dirty="0"/>
              <a:t>                                                         </a:t>
            </a:r>
            <a:r>
              <a:rPr lang="uk-UA" sz="2000" b="1" dirty="0" err="1"/>
              <a:t>Лп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Тб</a:t>
            </a:r>
            <a:r>
              <a:rPr lang="uk-UA" sz="2000" b="1" dirty="0"/>
              <a:t> </a:t>
            </a:r>
            <a:r>
              <a:rPr lang="uk-UA" sz="2000" b="1" dirty="0" err="1"/>
              <a:t>Лп</a:t>
            </a:r>
            <a:r>
              <a:rPr lang="uk-UA" sz="2000" b="1" dirty="0"/>
              <a:t> і т. д.</a:t>
            </a:r>
            <a:endParaRPr lang="ru-RU" sz="2000" b="1" dirty="0"/>
          </a:p>
          <a:p>
            <a:r>
              <a:rPr lang="uk-UA" sz="2000" b="1" dirty="0"/>
              <a:t> 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220650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85000" lnSpcReduction="2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err="1" smtClean="0">
                <a:solidFill>
                  <a:srgbClr val="FF0000"/>
                </a:solidFill>
              </a:rPr>
              <a:t>Водорегулюючі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лісові смуги: 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а) </a:t>
            </a:r>
            <a:r>
              <a:rPr lang="uk-UA" b="1" i="1" dirty="0">
                <a:solidFill>
                  <a:srgbClr val="FF0000"/>
                </a:solidFill>
              </a:rPr>
              <a:t>схема змішування </a:t>
            </a:r>
            <a:r>
              <a:rPr lang="uk-UA" b="1" dirty="0"/>
              <a:t>з головною породою середнього росту складається із ланок типової схеми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Наприклад, </a:t>
            </a:r>
            <a:r>
              <a:rPr lang="uk-UA" b="1" dirty="0" err="1"/>
              <a:t>водорегулююча</a:t>
            </a:r>
            <a:r>
              <a:rPr lang="uk-UA" b="1" dirty="0"/>
              <a:t> лісова смуга шириною 15 м з головною породою середнього росту буде мати шість рядів</a:t>
            </a:r>
            <a:endParaRPr lang="ru-RU" b="1" dirty="0"/>
          </a:p>
          <a:p>
            <a:r>
              <a:rPr lang="uk-UA" b="1" dirty="0"/>
              <a:t>                                                         Ш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endParaRPr lang="ru-RU" b="1" dirty="0"/>
          </a:p>
          <a:p>
            <a:r>
              <a:rPr lang="uk-UA" b="1" dirty="0"/>
              <a:t>                                                         </a:t>
            </a:r>
            <a:r>
              <a:rPr lang="uk-UA" b="1" dirty="0" err="1"/>
              <a:t>Сп</a:t>
            </a:r>
            <a:r>
              <a:rPr lang="uk-UA" b="1" dirty="0"/>
              <a:t>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endParaRPr lang="ru-RU" b="1" dirty="0"/>
          </a:p>
          <a:p>
            <a:r>
              <a:rPr lang="uk-UA" b="1" dirty="0"/>
              <a:t>                                                         Ш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і т. д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б) </a:t>
            </a:r>
            <a:r>
              <a:rPr lang="uk-UA" b="1" i="1" dirty="0">
                <a:solidFill>
                  <a:srgbClr val="FF0000"/>
                </a:solidFill>
              </a:rPr>
              <a:t>схема змішування </a:t>
            </a:r>
            <a:r>
              <a:rPr lang="uk-UA" b="1" dirty="0"/>
              <a:t>з головною породою  швидкого росту буде мати вигляд: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                                                      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Ш</a:t>
            </a:r>
            <a:endParaRPr lang="ru-RU" b="1" dirty="0"/>
          </a:p>
          <a:p>
            <a:r>
              <a:rPr lang="uk-UA" b="1" dirty="0"/>
              <a:t>                                                      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Ш і т.д. </a:t>
            </a:r>
            <a:endParaRPr lang="uk-UA" b="1" dirty="0" smtClean="0"/>
          </a:p>
          <a:p>
            <a:r>
              <a:rPr lang="uk-UA" b="1" dirty="0" smtClean="0"/>
              <a:t>Типові </a:t>
            </a:r>
            <a:r>
              <a:rPr lang="uk-UA" b="1" dirty="0"/>
              <a:t>схеми для допоміжних смуг можуть бути представлені в </a:t>
            </a:r>
            <a:r>
              <a:rPr lang="uk-UA" b="1" dirty="0" smtClean="0"/>
              <a:t>такому </a:t>
            </a:r>
            <a:r>
              <a:rPr lang="uk-UA" b="1" dirty="0"/>
              <a:t>вигляді:</a:t>
            </a:r>
            <a:endParaRPr lang="ru-RU" b="1" dirty="0"/>
          </a:p>
          <a:p>
            <a:r>
              <a:rPr lang="uk-UA" b="1" dirty="0"/>
              <a:t>Схема з головною породою швидкого росту - </a:t>
            </a:r>
            <a:r>
              <a:rPr lang="uk-UA" b="1" dirty="0" err="1"/>
              <a:t>Сп</a:t>
            </a:r>
            <a:r>
              <a:rPr lang="uk-UA" b="1" dirty="0"/>
              <a:t> Ш Ш.</a:t>
            </a:r>
            <a:endParaRPr lang="ru-RU" b="1" dirty="0"/>
          </a:p>
          <a:p>
            <a:r>
              <a:rPr lang="uk-UA" b="1" dirty="0"/>
              <a:t>Схема з головною породою середнього росту - Ш Д Д.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785844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Прибалкові лісові смуги.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Наприклад, прибалкова лісова смуга шириною 20 м із 8-ми рядів</a:t>
            </a:r>
            <a:r>
              <a:rPr lang="uk-UA" b="1" i="1" dirty="0"/>
              <a:t>    </a:t>
            </a:r>
            <a:r>
              <a:rPr lang="uk-UA" b="1" dirty="0"/>
              <a:t>буде мати вигляд</a:t>
            </a:r>
            <a:r>
              <a:rPr lang="uk-UA" b="1" i="1" dirty="0"/>
              <a:t>:</a:t>
            </a:r>
            <a:endParaRPr lang="ru-RU" b="1" dirty="0"/>
          </a:p>
          <a:p>
            <a:r>
              <a:rPr lang="uk-UA" b="1" dirty="0"/>
              <a:t>а</a:t>
            </a:r>
            <a:r>
              <a:rPr lang="uk-UA" b="1" i="1" dirty="0">
                <a:solidFill>
                  <a:srgbClr val="FF0000"/>
                </a:solidFill>
              </a:rPr>
              <a:t>)    схема змішування </a:t>
            </a:r>
            <a:r>
              <a:rPr lang="uk-UA" b="1" dirty="0"/>
              <a:t>головної породи швидкого росту буде мати вигляд: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                                                   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 Д </a:t>
            </a:r>
            <a:r>
              <a:rPr lang="uk-UA" b="1" dirty="0" err="1"/>
              <a:t>Д</a:t>
            </a:r>
            <a:r>
              <a:rPr lang="uk-UA" b="1" dirty="0"/>
              <a:t> Ш</a:t>
            </a:r>
            <a:endParaRPr lang="ru-RU" b="1" dirty="0"/>
          </a:p>
          <a:p>
            <a:r>
              <a:rPr lang="uk-UA" b="1" dirty="0"/>
              <a:t>                                                     Ч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Ч Д </a:t>
            </a:r>
            <a:r>
              <a:rPr lang="uk-UA" b="1" dirty="0" err="1"/>
              <a:t>Д</a:t>
            </a:r>
            <a:r>
              <a:rPr lang="uk-UA" b="1" dirty="0"/>
              <a:t> Ч</a:t>
            </a:r>
            <a:endParaRPr lang="ru-RU" b="1" dirty="0"/>
          </a:p>
          <a:p>
            <a:r>
              <a:rPr lang="uk-UA" b="1" dirty="0"/>
              <a:t>                                                    Ш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 Д </a:t>
            </a:r>
            <a:r>
              <a:rPr lang="uk-UA" b="1" dirty="0" err="1"/>
              <a:t>Д</a:t>
            </a:r>
            <a:r>
              <a:rPr lang="uk-UA" b="1" dirty="0"/>
              <a:t> Ш  і т.д.</a:t>
            </a:r>
            <a:endParaRPr lang="ru-RU" b="1" dirty="0"/>
          </a:p>
          <a:p>
            <a:r>
              <a:rPr lang="uk-UA" b="1" dirty="0"/>
              <a:t>б)   </a:t>
            </a:r>
            <a:r>
              <a:rPr lang="uk-UA" b="1" i="1" dirty="0">
                <a:solidFill>
                  <a:srgbClr val="FF0000"/>
                </a:solidFill>
              </a:rPr>
              <a:t>схема змішування </a:t>
            </a:r>
            <a:r>
              <a:rPr lang="uk-UA" b="1" dirty="0"/>
              <a:t>головної породи швидкого росту: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                                                 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endParaRPr lang="ru-RU" b="1" dirty="0"/>
          </a:p>
          <a:p>
            <a:r>
              <a:rPr lang="uk-UA" b="1" dirty="0"/>
              <a:t>                                                    Ч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Ч Ш </a:t>
            </a:r>
            <a:r>
              <a:rPr lang="uk-UA" b="1" dirty="0" err="1"/>
              <a:t>Ш</a:t>
            </a:r>
            <a:r>
              <a:rPr lang="uk-UA" b="1" dirty="0"/>
              <a:t> Ч</a:t>
            </a:r>
            <a:endParaRPr lang="ru-RU" b="1" dirty="0"/>
          </a:p>
          <a:p>
            <a:r>
              <a:rPr lang="uk-UA" b="1" dirty="0"/>
              <a:t>                                                  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і т. д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2879364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Прияружні лісові смуги: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Схеми змішування </a:t>
            </a:r>
            <a:r>
              <a:rPr lang="uk-UA" b="1" dirty="0"/>
              <a:t>порід складаються з використанням типових схем, але з врахуванням включення </a:t>
            </a:r>
            <a:r>
              <a:rPr lang="uk-UA" b="1" dirty="0" err="1">
                <a:solidFill>
                  <a:srgbClr val="FF0000"/>
                </a:solidFill>
              </a:rPr>
              <a:t>коренепаросткових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чагарників і супутникових порід, в яких добре визріває насіння (клен ясенелистий, клен татарський</a:t>
            </a:r>
            <a:r>
              <a:rPr lang="uk-UA" b="1" i="1" dirty="0"/>
              <a:t> </a:t>
            </a:r>
            <a:r>
              <a:rPr lang="uk-UA" b="1" dirty="0"/>
              <a:t>), наприклад:</a:t>
            </a:r>
            <a:endParaRPr lang="ru-RU" b="1" dirty="0"/>
          </a:p>
          <a:p>
            <a:r>
              <a:rPr lang="uk-UA" b="1" dirty="0"/>
              <a:t>а) схема з головною породою середнього росту: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 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</a:t>
            </a:r>
            <a:endParaRPr lang="ru-RU" b="1" dirty="0"/>
          </a:p>
          <a:p>
            <a:r>
              <a:rPr lang="uk-UA" b="1" dirty="0"/>
              <a:t>  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Ч</a:t>
            </a:r>
            <a:endParaRPr lang="ru-RU" b="1" dirty="0"/>
          </a:p>
          <a:p>
            <a:r>
              <a:rPr lang="uk-UA" b="1" dirty="0"/>
              <a:t> 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Д </a:t>
            </a:r>
            <a:r>
              <a:rPr lang="uk-UA" b="1" dirty="0" err="1"/>
              <a:t>Д</a:t>
            </a:r>
            <a:r>
              <a:rPr lang="uk-UA" b="1" dirty="0"/>
              <a:t> </a:t>
            </a:r>
            <a:r>
              <a:rPr lang="uk-UA" b="1" dirty="0" err="1"/>
              <a:t>Д</a:t>
            </a:r>
            <a:r>
              <a:rPr lang="uk-UA" b="1" dirty="0"/>
              <a:t> Ш і т.д.</a:t>
            </a:r>
            <a:endParaRPr lang="ru-RU" b="1" dirty="0"/>
          </a:p>
          <a:p>
            <a:r>
              <a:rPr lang="uk-UA" b="1" dirty="0"/>
              <a:t>б) схема з головною породою швидкого росту:</a:t>
            </a:r>
            <a:endParaRPr lang="ru-RU" b="1" dirty="0"/>
          </a:p>
          <a:p>
            <a:r>
              <a:rPr lang="uk-UA" b="1" dirty="0"/>
              <a:t> </a:t>
            </a:r>
            <a:endParaRPr lang="ru-RU" b="1" dirty="0"/>
          </a:p>
          <a:p>
            <a:r>
              <a:rPr lang="uk-UA" b="1" dirty="0"/>
              <a:t>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endParaRPr lang="ru-RU" b="1" dirty="0"/>
          </a:p>
          <a:p>
            <a:r>
              <a:rPr lang="uk-UA" b="1" dirty="0"/>
              <a:t>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Ч</a:t>
            </a:r>
            <a:endParaRPr lang="ru-RU" b="1" dirty="0"/>
          </a:p>
          <a:p>
            <a:r>
              <a:rPr lang="uk-UA" b="1" dirty="0"/>
              <a:t>                                                </a:t>
            </a:r>
            <a:r>
              <a:rPr lang="uk-UA" b="1" dirty="0" err="1"/>
              <a:t>Чкп</a:t>
            </a:r>
            <a:r>
              <a:rPr lang="uk-UA" b="1" dirty="0"/>
              <a:t> </a:t>
            </a:r>
            <a:r>
              <a:rPr lang="uk-UA" b="1" dirty="0" err="1"/>
              <a:t>Кя</a:t>
            </a:r>
            <a:r>
              <a:rPr lang="uk-UA" b="1" dirty="0"/>
              <a:t> Ш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Ш</a:t>
            </a:r>
            <a:r>
              <a:rPr lang="uk-UA" b="1" dirty="0"/>
              <a:t> </a:t>
            </a:r>
            <a:r>
              <a:rPr lang="uk-UA" b="1" dirty="0" err="1"/>
              <a:t>Сп</a:t>
            </a:r>
            <a:r>
              <a:rPr lang="uk-UA" b="1" dirty="0"/>
              <a:t> і т.д.</a:t>
            </a:r>
            <a:endParaRPr lang="ru-RU" b="1" dirty="0"/>
          </a:p>
          <a:p>
            <a:r>
              <a:rPr lang="uk-UA" b="1" dirty="0" err="1"/>
              <a:t>Чкв-</a:t>
            </a:r>
            <a:r>
              <a:rPr lang="uk-UA" b="1" dirty="0"/>
              <a:t> чагарник </a:t>
            </a:r>
            <a:r>
              <a:rPr lang="uk-UA" b="1" dirty="0" err="1"/>
              <a:t>коренепаростковий</a:t>
            </a:r>
            <a:r>
              <a:rPr lang="uk-UA" b="1" dirty="0"/>
              <a:t> (терен, обліпиха, акація жовта, </a:t>
            </a:r>
            <a:r>
              <a:rPr lang="uk-UA" b="1" dirty="0" err="1"/>
              <a:t>бояришник</a:t>
            </a:r>
            <a:r>
              <a:rPr lang="uk-UA" b="1" dirty="0"/>
              <a:t> і т.д.); </a:t>
            </a:r>
            <a:r>
              <a:rPr lang="uk-UA" b="1" dirty="0" err="1"/>
              <a:t>Кя</a:t>
            </a:r>
            <a:r>
              <a:rPr lang="uk-UA" b="1" dirty="0"/>
              <a:t> - клен ясенелистий, клен татарський.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796940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 lnSpcReduction="20000"/>
          </a:bodyPr>
          <a:lstStyle/>
          <a:p>
            <a:endParaRPr lang="uk-UA" sz="4000" b="1" dirty="0" smtClean="0"/>
          </a:p>
          <a:p>
            <a:r>
              <a:rPr lang="uk-UA" sz="4000" b="1" dirty="0" smtClean="0"/>
              <a:t>При </a:t>
            </a:r>
            <a:r>
              <a:rPr lang="uk-UA" sz="4000" b="1" dirty="0"/>
              <a:t>складанні робочих схем змішування для головних порід вибирають 2-3 види із супутникових, щоб не ускладнювати процес насадження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При цьому бажано в галявини вводити плодові породи в розмірі 10-15% від числа посадкових місць.</a:t>
            </a:r>
            <a:endParaRPr lang="ru-RU" sz="4000" b="1" dirty="0"/>
          </a:p>
          <a:p>
            <a:pPr marL="0" indent="0">
              <a:buNone/>
            </a:pPr>
            <a:r>
              <a:rPr lang="uk-UA" sz="4000" b="1" dirty="0"/>
              <a:t> 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23097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Закріплення </a:t>
            </a:r>
            <a:r>
              <a:rPr lang="uk-UA" b="1" i="1" dirty="0">
                <a:solidFill>
                  <a:srgbClr val="FF0000"/>
                </a:solidFill>
              </a:rPr>
              <a:t>і залісення пісків.</a:t>
            </a:r>
            <a:endParaRPr lang="ru-RU" dirty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До пісків </a:t>
            </a:r>
            <a:r>
              <a:rPr lang="uk-UA" b="1" dirty="0"/>
              <a:t>відносяться рихлі накопичення мінеральних частинок розміром від 0,05 до 2 мм. При нераціональному їх використанні вони швидко  впливають під дію вітрової ерозії і перетворюються в рухомі піски.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Піщані </a:t>
            </a:r>
            <a:r>
              <a:rPr lang="uk-UA" b="1" i="1" dirty="0">
                <a:solidFill>
                  <a:srgbClr val="FF0000"/>
                </a:solidFill>
              </a:rPr>
              <a:t>ґрунти </a:t>
            </a:r>
            <a:r>
              <a:rPr lang="uk-UA" b="1" dirty="0"/>
              <a:t>особливо необхідно захищати від вітрової ерозії, а </a:t>
            </a:r>
            <a:r>
              <a:rPr lang="uk-UA" b="1" i="1" dirty="0">
                <a:solidFill>
                  <a:srgbClr val="FF0000"/>
                </a:solidFill>
              </a:rPr>
              <a:t>голі рухомі піски </a:t>
            </a:r>
            <a:r>
              <a:rPr lang="uk-UA" b="1" dirty="0"/>
              <a:t>- закріпляти і перетворювати в сільськогосподарські угіддя. Велика роль в цьому відводиться лісомеліорації. Інтереси народного господарства потребують застосування активних засобів закріплення рухомих пісків і правильного їх використання, щоб не допускати їх перетворення в розбиті і </a:t>
            </a:r>
            <a:r>
              <a:rPr lang="uk-UA" b="1" dirty="0" err="1"/>
              <a:t>бросові</a:t>
            </a:r>
            <a:r>
              <a:rPr lang="uk-UA" b="1" dirty="0"/>
              <a:t> землі.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24281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Голі </a:t>
            </a:r>
            <a:r>
              <a:rPr lang="uk-UA" sz="2800" b="1" i="1" dirty="0">
                <a:solidFill>
                  <a:srgbClr val="FF0000"/>
                </a:solidFill>
              </a:rPr>
              <a:t>рухомі і </a:t>
            </a:r>
            <a:r>
              <a:rPr lang="uk-UA" sz="2800" b="1" i="1" dirty="0" err="1">
                <a:solidFill>
                  <a:srgbClr val="FF0000"/>
                </a:solidFill>
              </a:rPr>
              <a:t>напівзарослі</a:t>
            </a:r>
            <a:r>
              <a:rPr lang="uk-UA" sz="2800" b="1" i="1" dirty="0">
                <a:solidFill>
                  <a:srgbClr val="FF0000"/>
                </a:solidFill>
              </a:rPr>
              <a:t> піски</a:t>
            </a:r>
            <a:r>
              <a:rPr lang="uk-UA" sz="2800" b="1" dirty="0"/>
              <a:t>, переведені в розряд </a:t>
            </a:r>
            <a:r>
              <a:rPr lang="uk-UA" sz="2800" b="1" dirty="0" err="1"/>
              <a:t>бросових</a:t>
            </a:r>
            <a:r>
              <a:rPr lang="uk-UA" sz="2800" b="1" dirty="0"/>
              <a:t> земель, необхідно закріпляти і перетворювати в продуктивні сільськогосподарські або лісові угіддя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В залежності від кліматичних умов і рельєфу </a:t>
            </a:r>
            <a:r>
              <a:rPr lang="uk-UA" sz="2800" b="1" i="1" dirty="0">
                <a:solidFill>
                  <a:srgbClr val="FF0000"/>
                </a:solidFill>
              </a:rPr>
              <a:t>піщаних площ </a:t>
            </a:r>
            <a:r>
              <a:rPr lang="uk-UA" sz="2800" b="1" dirty="0"/>
              <a:t>на них можна створювати сінокоси, пасовища або виростити ліс. </a:t>
            </a:r>
            <a:endParaRPr lang="uk-UA" sz="2800" b="1" dirty="0" smtClean="0"/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Рухомі </a:t>
            </a:r>
            <a:r>
              <a:rPr lang="uk-UA" sz="2800" b="1" i="1" dirty="0">
                <a:solidFill>
                  <a:srgbClr val="FF0000"/>
                </a:solidFill>
              </a:rPr>
              <a:t>піски </a:t>
            </a:r>
            <a:r>
              <a:rPr lang="uk-UA" sz="2800" b="1" dirty="0"/>
              <a:t>необхідно попередньо закріпити, в першу чергу, ділянки біля доріг, зрошувальних каналів, населених пунктів. Для цього використовують механічні і живі захисти</a:t>
            </a:r>
            <a:r>
              <a:rPr lang="uk-UA" sz="28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6280054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Механічні </a:t>
            </a:r>
            <a:r>
              <a:rPr lang="uk-UA" b="1" i="1" dirty="0">
                <a:solidFill>
                  <a:srgbClr val="FF0000"/>
                </a:solidFill>
              </a:rPr>
              <a:t>захисти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використовують в основному в засушливих районах на сильно рухомих пісках.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цього застосовують солому, стебла різних трав, лозу та </a:t>
            </a:r>
            <a:r>
              <a:rPr lang="uk-UA" b="1" dirty="0" err="1"/>
              <a:t>ін</a:t>
            </a:r>
            <a:r>
              <a:rPr lang="uk-UA" b="1" dirty="0"/>
              <a:t>, які встановлюють в нарізані борозни ( стоячий рядовий захист), або устилають смугами шириною 1-1,5 м поверхню пісків. Борозни засипають, висота щитів над поверхнею пісків 0,4-0,6 м, відстань між щитами і смугами 4-6 м.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останні роки застосовують хімічні способи закріплення поверхні рухомих пісків різними речовинами. Цей спосіб дає короткочасний ефект, тому необхідно слідом засівати піски або насаджувати деревні рослини для кінцевого закріплення пісків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79939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Живі </a:t>
            </a:r>
            <a:r>
              <a:rPr lang="uk-UA" sz="3200" b="1" i="1" dirty="0">
                <a:solidFill>
                  <a:srgbClr val="FF0000"/>
                </a:solidFill>
              </a:rPr>
              <a:t>захисти </a:t>
            </a:r>
            <a:r>
              <a:rPr lang="uk-UA" sz="3200" b="1" dirty="0"/>
              <a:t>створюються насадженням </a:t>
            </a:r>
            <a:r>
              <a:rPr lang="uk-UA" sz="3200" b="1" dirty="0" err="1"/>
              <a:t>іви</a:t>
            </a:r>
            <a:r>
              <a:rPr lang="uk-UA" sz="3200" b="1" dirty="0"/>
              <a:t> шелюги, вона необхідна  для подальшого насадження лісу. </a:t>
            </a:r>
            <a:endParaRPr lang="uk-UA" sz="3200" b="1" dirty="0" smtClean="0"/>
          </a:p>
          <a:p>
            <a:r>
              <a:rPr lang="uk-UA" sz="3200" b="1" dirty="0" smtClean="0"/>
              <a:t>В </a:t>
            </a:r>
            <a:r>
              <a:rPr lang="uk-UA" sz="3200" b="1" dirty="0"/>
              <a:t>останній час розроблений спосіб закріплення пісків </a:t>
            </a:r>
            <a:r>
              <a:rPr lang="uk-UA" sz="3200" b="1" i="1" dirty="0">
                <a:solidFill>
                  <a:srgbClr val="FF0000"/>
                </a:solidFill>
              </a:rPr>
              <a:t>глибокою посадкою </a:t>
            </a:r>
            <a:r>
              <a:rPr lang="uk-UA" sz="3200" b="1" i="1" dirty="0" err="1">
                <a:solidFill>
                  <a:srgbClr val="FF0000"/>
                </a:solidFill>
              </a:rPr>
              <a:t>саженців</a:t>
            </a:r>
            <a:r>
              <a:rPr lang="uk-UA" sz="3200" b="1" i="1" dirty="0">
                <a:solidFill>
                  <a:srgbClr val="FF0000"/>
                </a:solidFill>
              </a:rPr>
              <a:t> тополі.</a:t>
            </a:r>
            <a:r>
              <a:rPr lang="uk-UA" sz="3200" b="1" dirty="0"/>
              <a:t> Кореневу шийку закладають на глибину 20-40 см від поверхні піску.</a:t>
            </a:r>
            <a:endParaRPr lang="ru-RU" sz="32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6942352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err="1" smtClean="0">
                <a:solidFill>
                  <a:srgbClr val="FF0000"/>
                </a:solidFill>
              </a:rPr>
              <a:t>Залісіння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пісків </a:t>
            </a:r>
            <a:r>
              <a:rPr lang="uk-UA" b="1" dirty="0"/>
              <a:t>проводиться в залежності від кліматичних умов і господарського призначення шляхом створення полезахисних лісових смуг, лісових масивів, куліс, кілкових і </a:t>
            </a:r>
            <a:r>
              <a:rPr lang="uk-UA" b="1" dirty="0" err="1"/>
              <a:t>куртинних</a:t>
            </a:r>
            <a:r>
              <a:rPr lang="uk-UA" b="1" dirty="0"/>
              <a:t> </a:t>
            </a:r>
            <a:r>
              <a:rPr lang="uk-UA" b="1" dirty="0" smtClean="0"/>
              <a:t>насаджень.</a:t>
            </a:r>
            <a:endParaRPr lang="ru-RU" b="1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Полезахисні </a:t>
            </a:r>
            <a:r>
              <a:rPr lang="uk-UA" b="1" i="1" dirty="0">
                <a:solidFill>
                  <a:srgbClr val="FF0000"/>
                </a:solidFill>
              </a:rPr>
              <a:t>лісові смуги </a:t>
            </a:r>
            <a:r>
              <a:rPr lang="uk-UA" b="1" dirty="0"/>
              <a:t>створюють на землях, які використовуються в  для покращення умов вирощування сільськогосподарських культур і трав та захисту тварин на пасовищах від сильних вітрів і запобігання гранту від вітрової ерозії. Створюється густа мережа лісових смуг. Сипучі піски попередньо закріплюють механічними або живими захистами, а потім засівають травами та засаджують лісом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418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marL="0" indent="0">
              <a:buNone/>
            </a:pPr>
            <a:r>
              <a:rPr lang="uk-UA" sz="2800" b="1" dirty="0" smtClean="0"/>
              <a:t>Таблиця.   </a:t>
            </a:r>
            <a:r>
              <a:rPr lang="uk-UA" sz="2800" b="1" dirty="0"/>
              <a:t>Параметри полезахисних лісових смуг</a:t>
            </a: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62839"/>
              </p:ext>
            </p:extLst>
          </p:nvPr>
        </p:nvGraphicFramePr>
        <p:xfrm>
          <a:off x="323528" y="980728"/>
          <a:ext cx="8712967" cy="606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7377"/>
                <a:gridCol w="2136502"/>
                <a:gridCol w="1778849"/>
                <a:gridCol w="2160239"/>
              </a:tblGrid>
              <a:tr h="7262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 err="1">
                          <a:effectLst/>
                        </a:rPr>
                        <a:t>Грунти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Можлива висота дорослих деревостоїв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Відстань між смугами - не більше, м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3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Основними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допоміжними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8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Сірі лісові, оподзолені і вилужені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20-22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600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3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Типові і звичайні чорноземи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16-18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500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6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Південні чорноземи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12-14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400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3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Темно-каштанові і каштанові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8-10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 </a:t>
                      </a:r>
                      <a:endParaRPr lang="ru-RU" sz="24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350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1500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1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Світло каштанові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6-8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250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1500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08867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Масивні лісові насадження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створюються в лісостепу і степу на слабо хвилястих розбитих голих і </a:t>
            </a:r>
            <a:r>
              <a:rPr lang="uk-UA" b="1" dirty="0" err="1"/>
              <a:t>напівзарослих</a:t>
            </a:r>
            <a:r>
              <a:rPr lang="uk-UA" b="1" dirty="0"/>
              <a:t> пісках, відведених для вирощування лісу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Голі рухомі піски </a:t>
            </a:r>
            <a:r>
              <a:rPr lang="uk-UA" b="1" dirty="0"/>
              <a:t>попередньо закріплюють шелюгою. На </a:t>
            </a:r>
            <a:r>
              <a:rPr lang="uk-UA" b="1" dirty="0" err="1"/>
              <a:t>напівзарослих</a:t>
            </a:r>
            <a:r>
              <a:rPr lang="uk-UA" b="1" dirty="0"/>
              <a:t> пісках проводять часткову підготовку ґрунту вузькими (1-1,5 м) смугами з відстанню між їх центрами 2,5-3 м.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супіщаних грантах, непридатних для сільськогосподарського використання масивні насадження закладають в два прийоми. Спочатку розорюють </a:t>
            </a:r>
            <a:r>
              <a:rPr lang="uk-UA" b="1" dirty="0" err="1"/>
              <a:t>грунт</a:t>
            </a:r>
            <a:r>
              <a:rPr lang="uk-UA" b="1" dirty="0"/>
              <a:t> смугами шириною 15-25 м, залишаючи між ними неораними смуги такої ж ширини. Через 3-4 роки після насадження лісу на смугах першої черги розорюють і засаджують лісом смуги другої черги.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8640154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Кулісні </a:t>
            </a:r>
            <a:r>
              <a:rPr lang="uk-UA" b="1" i="1" dirty="0">
                <a:solidFill>
                  <a:srgbClr val="FF0000"/>
                </a:solidFill>
              </a:rPr>
              <a:t>насадження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створюють в напівпустелях на барханних рухомих пісках з застосуванням механічного захисту, на ділянках з близьким заляганням прісних ґрунтових вод. Ширина куліс 30-50 м, </a:t>
            </a:r>
            <a:r>
              <a:rPr lang="uk-UA" b="1" dirty="0" err="1"/>
              <a:t>міжкулісний</a:t>
            </a:r>
            <a:r>
              <a:rPr lang="uk-UA" b="1" dirty="0"/>
              <a:t> простір - 100-150 м. Масивні лісові насадження на таких ділянках  не створюють із за сухості клімату.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Кілкові і </a:t>
            </a:r>
            <a:r>
              <a:rPr lang="uk-UA" b="1" i="1" dirty="0" err="1">
                <a:solidFill>
                  <a:srgbClr val="FF0000"/>
                </a:solidFill>
              </a:rPr>
              <a:t>куртинні</a:t>
            </a:r>
            <a:r>
              <a:rPr lang="uk-UA" b="1" i="1" dirty="0">
                <a:solidFill>
                  <a:srgbClr val="FF0000"/>
                </a:solidFill>
              </a:rPr>
              <a:t> насадження  </a:t>
            </a:r>
            <a:r>
              <a:rPr lang="uk-UA" b="1" dirty="0"/>
              <a:t>вирощують в пониженнях між буграми в пісках степу і напівпустелі на ділянках з близьким заляганням ґрунтових вод.  Розмір кілків біля 1-2 га. Розмір куртин 0,1-0,2 га. Їх розміщають в місцях відпочинку тварин, біля водопою.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5194058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txBody>
          <a:bodyPr>
            <a:no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Рухомі піски </a:t>
            </a:r>
            <a:r>
              <a:rPr lang="uk-UA" sz="3600" b="1" dirty="0"/>
              <a:t>можна освоювати посівом трав. Своєю надземною частиною і кореневою системою вони зупиняють піски і можуть бути цінними пасовищами або сінокосами.</a:t>
            </a:r>
            <a:endParaRPr lang="ru-RU" sz="3600" b="1" dirty="0"/>
          </a:p>
          <a:p>
            <a:r>
              <a:rPr lang="uk-UA" sz="3600" b="1" i="1" dirty="0">
                <a:solidFill>
                  <a:srgbClr val="FF0000"/>
                </a:solidFill>
              </a:rPr>
              <a:t>Закріплення пісків травами</a:t>
            </a:r>
            <a:r>
              <a:rPr lang="uk-UA" sz="3600" b="1" dirty="0">
                <a:solidFill>
                  <a:srgbClr val="FF0000"/>
                </a:solidFill>
              </a:rPr>
              <a:t> </a:t>
            </a:r>
            <a:r>
              <a:rPr lang="uk-UA" sz="3600" b="1" dirty="0"/>
              <a:t>передбачає швидке закріплення рухомих пісків і перетворення їх в пасовища і сінокоси.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52826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336704"/>
          </a:xfrm>
        </p:spPr>
        <p:txBody>
          <a:bodyPr>
            <a:noAutofit/>
          </a:bodyPr>
          <a:lstStyle/>
          <a:p>
            <a:endParaRPr lang="uk-UA" sz="2400" b="1" dirty="0" smtClean="0"/>
          </a:p>
          <a:p>
            <a:r>
              <a:rPr lang="uk-UA" sz="2500" b="1" dirty="0" smtClean="0"/>
              <a:t>Для </a:t>
            </a:r>
            <a:r>
              <a:rPr lang="uk-UA" sz="2500" b="1" dirty="0"/>
              <a:t>посіву на рухомих пісках застосовуються такі рослини:</a:t>
            </a:r>
            <a:endParaRPr lang="ru-RU" sz="2500" b="1" dirty="0"/>
          </a:p>
          <a:p>
            <a:r>
              <a:rPr lang="uk-UA" sz="2500" b="1" i="1" dirty="0" smtClean="0">
                <a:solidFill>
                  <a:srgbClr val="FF0000"/>
                </a:solidFill>
              </a:rPr>
              <a:t>Пісковий </a:t>
            </a:r>
            <a:r>
              <a:rPr lang="uk-UA" sz="2500" b="1" i="1" dirty="0">
                <a:solidFill>
                  <a:srgbClr val="FF0000"/>
                </a:solidFill>
              </a:rPr>
              <a:t>овес - </a:t>
            </a:r>
            <a:r>
              <a:rPr lang="uk-UA" sz="2500" b="1" dirty="0"/>
              <a:t>багаторічна злакова культура, висотою до 1,2…1,5 м. При засипанні піском утворює придаткові корені  і стеблові пагони, на видутих частинах кореневищ  постійно з’являються нові бруньки. Коренева система  розповсюджується в горизонтальному направленні до 15-16 м. Легко переносить високі літні температури, вимогливий до вологи ґрунту.  Тривалість життя -5…10 років. В один укіс пісковий овес дає до 15-18 ц сіна з гектара</a:t>
            </a:r>
            <a:r>
              <a:rPr lang="uk-UA" sz="2500" b="1" dirty="0" smtClean="0"/>
              <a:t>.</a:t>
            </a:r>
            <a:endParaRPr lang="ru-RU" sz="2500" b="1" dirty="0"/>
          </a:p>
        </p:txBody>
      </p:sp>
    </p:spTree>
    <p:extLst>
      <p:ext uri="{BB962C8B-B14F-4D97-AF65-F5344CB8AC3E}">
        <p14:creationId xmlns:p14="http://schemas.microsoft.com/office/powerpoint/2010/main" val="166983241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488832" cy="5688632"/>
          </a:xfrm>
        </p:spPr>
        <p:txBody>
          <a:bodyPr/>
          <a:lstStyle/>
          <a:p>
            <a:r>
              <a:rPr lang="uk-UA" sz="3200" b="1" i="1" dirty="0" err="1">
                <a:solidFill>
                  <a:srgbClr val="FF0000"/>
                </a:solidFill>
              </a:rPr>
              <a:t>Кумарчик</a:t>
            </a:r>
            <a:r>
              <a:rPr lang="uk-UA" sz="3200" b="1" dirty="0"/>
              <a:t> - однорічна рослина висотою до 0,5…0,8 м, розмножається насінням. Добре розвинена коренева система, в горизонтальному направленні досягає 6 м., урожайність 15-20 ц сіна з гектара, іде на корм тваринам. </a:t>
            </a:r>
            <a:r>
              <a:rPr lang="uk-UA" sz="3200" b="1" dirty="0" err="1"/>
              <a:t>Кумарчик</a:t>
            </a:r>
            <a:r>
              <a:rPr lang="uk-UA" sz="3200" b="1" dirty="0"/>
              <a:t>, поряд з пісковим вівсом, використовується для закріплення рухомих пісків.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9221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976664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Сибірський </a:t>
            </a:r>
            <a:r>
              <a:rPr lang="uk-UA" sz="2800" b="1" i="1" dirty="0">
                <a:solidFill>
                  <a:srgbClr val="FF0000"/>
                </a:solidFill>
              </a:rPr>
              <a:t>житняк </a:t>
            </a:r>
            <a:r>
              <a:rPr lang="uk-UA" sz="2800" b="1" dirty="0"/>
              <a:t>- багаторічна злакова культура, засухостійка, широко розповсюджена на піщаних грантах напівпустелі і високо цінується як кормова рослина, дає від 8 до 20 ц сіна з гектара. Із других рослин, які можна висівати на пісках з метою їх закріплення і  які мають кормову цінність можна назвати люцерну, </a:t>
            </a:r>
            <a:r>
              <a:rPr lang="uk-UA" sz="2800" b="1" dirty="0" err="1"/>
              <a:t>донник</a:t>
            </a:r>
            <a:r>
              <a:rPr lang="uk-UA" sz="2800" b="1" dirty="0"/>
              <a:t> і вівсяницю. Також заслуговує уваги солодка, яка добре росте на піщаних ґрунтах напівпустелі.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5062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92688"/>
          </a:xfrm>
        </p:spPr>
        <p:txBody>
          <a:bodyPr>
            <a:normAutofit fontScale="92500"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Залісення </a:t>
            </a:r>
            <a:r>
              <a:rPr lang="uk-UA" b="1" i="1" dirty="0">
                <a:solidFill>
                  <a:srgbClr val="FF0000"/>
                </a:solidFill>
              </a:rPr>
              <a:t>пісків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r>
              <a:rPr lang="uk-UA" b="1" dirty="0"/>
              <a:t>При використанні піщаних площ під сільськогосподарські культури застосовують  полезахисні лісові смуги. Основне призначення лісових смуг на пісках зводиться до захисту посівів від видування, засипання і засікання</a:t>
            </a:r>
            <a:endParaRPr lang="ru-RU" b="1" dirty="0"/>
          </a:p>
          <a:p>
            <a:r>
              <a:rPr lang="uk-UA" b="1" dirty="0"/>
              <a:t>Разом з тим лісосмуги виконують свою роль і по захисту від суховіїв, затриманню снігу, рівномірному його розподіленню. </a:t>
            </a:r>
            <a:endParaRPr lang="uk-UA" b="1" dirty="0" smtClean="0"/>
          </a:p>
          <a:p>
            <a:r>
              <a:rPr lang="uk-UA" b="1" dirty="0" smtClean="0"/>
              <a:t>Основні </a:t>
            </a:r>
            <a:r>
              <a:rPr lang="uk-UA" b="1" dirty="0"/>
              <a:t>смуги проектують проти пануючих вітрів, відстань між смугами може бути в межах від 100 до 500 м.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залісенні рухомих пісків одночасно з висадкою деревних порід застосовується механічний захист, або шелюгування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Посадка виконується сіянцями під меч </a:t>
            </a:r>
            <a:r>
              <a:rPr lang="uk-UA" b="1" dirty="0" err="1"/>
              <a:t>Колесова</a:t>
            </a:r>
            <a:r>
              <a:rPr lang="uk-UA" b="1" dirty="0"/>
              <a:t> з відстанню в ряду 0,75 або 1 м між рядами -1,25,  1,5, 2, 2,5 і 3 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9429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 fontScale="92500" lnSpcReduction="20000"/>
          </a:bodyPr>
          <a:lstStyle/>
          <a:p>
            <a:endParaRPr lang="ru-RU" sz="1100" b="1" dirty="0"/>
          </a:p>
          <a:p>
            <a:r>
              <a:rPr lang="uk-UA" sz="2400" b="1" dirty="0"/>
              <a:t>Асортимент деревних та чагарникових порід рекомендується такий:</a:t>
            </a:r>
            <a:endParaRPr lang="ru-RU" sz="2400" b="1" dirty="0"/>
          </a:p>
          <a:p>
            <a:r>
              <a:rPr lang="uk-UA" sz="2400" b="1" i="1" dirty="0">
                <a:solidFill>
                  <a:srgbClr val="FF0000"/>
                </a:solidFill>
              </a:rPr>
              <a:t>Сосна звичайна</a:t>
            </a:r>
            <a:r>
              <a:rPr lang="uk-UA" sz="2400" b="1" dirty="0">
                <a:solidFill>
                  <a:srgbClr val="FF0000"/>
                </a:solidFill>
              </a:rPr>
              <a:t> </a:t>
            </a:r>
            <a:r>
              <a:rPr lang="uk-UA" sz="2400" b="1" dirty="0"/>
              <a:t>- придатна для </a:t>
            </a:r>
            <a:r>
              <a:rPr lang="uk-UA" sz="2400" b="1" dirty="0" err="1"/>
              <a:t>залісіння</a:t>
            </a:r>
            <a:r>
              <a:rPr lang="uk-UA" sz="2400" b="1" dirty="0"/>
              <a:t> пісків  в окремих районах, висаджується весною дворічними сіянцями.</a:t>
            </a:r>
            <a:endParaRPr lang="ru-RU" sz="2400" b="1" dirty="0"/>
          </a:p>
          <a:p>
            <a:r>
              <a:rPr lang="uk-UA" sz="2400" b="1" i="1" dirty="0">
                <a:solidFill>
                  <a:srgbClr val="FF0000"/>
                </a:solidFill>
              </a:rPr>
              <a:t>Сосна </a:t>
            </a:r>
            <a:r>
              <a:rPr lang="uk-UA" sz="2400" b="1" i="1" dirty="0" smtClean="0">
                <a:solidFill>
                  <a:srgbClr val="FF0000"/>
                </a:solidFill>
              </a:rPr>
              <a:t>кримська </a:t>
            </a:r>
            <a:r>
              <a:rPr lang="uk-UA" sz="2400" b="1" dirty="0" smtClean="0"/>
              <a:t>задовільно </a:t>
            </a:r>
            <a:r>
              <a:rPr lang="uk-UA" sz="2400" b="1" dirty="0"/>
              <a:t>росте в змішуванні із сосною звичайною на середніх і глибоко </a:t>
            </a:r>
            <a:r>
              <a:rPr lang="uk-UA" sz="2400" b="1" dirty="0" err="1"/>
              <a:t>гумусованих</a:t>
            </a:r>
            <a:r>
              <a:rPr lang="uk-UA" sz="2400" b="1" dirty="0"/>
              <a:t> пісках.</a:t>
            </a:r>
            <a:endParaRPr lang="ru-RU" sz="2400" b="1" dirty="0"/>
          </a:p>
          <a:p>
            <a:r>
              <a:rPr lang="uk-UA" sz="2400" b="1" i="1" dirty="0">
                <a:solidFill>
                  <a:srgbClr val="FF0000"/>
                </a:solidFill>
              </a:rPr>
              <a:t>Акація біла</a:t>
            </a:r>
            <a:r>
              <a:rPr lang="uk-UA" sz="2400" b="1" dirty="0">
                <a:solidFill>
                  <a:srgbClr val="FF0000"/>
                </a:solidFill>
              </a:rPr>
              <a:t> </a:t>
            </a:r>
            <a:r>
              <a:rPr lang="uk-UA" sz="2400" b="1" dirty="0"/>
              <a:t>порівняно добре росте на пісках в ряді південно-східних районів. Акація біла утворює потужну кореневу систему і дає кореневі паростки, розмножається насінням, на постійне місце висаджується однорічними сіянцями.</a:t>
            </a:r>
            <a:endParaRPr lang="ru-RU" sz="2400" b="1" dirty="0"/>
          </a:p>
          <a:p>
            <a:r>
              <a:rPr lang="uk-UA" sz="2400" b="1" i="1" dirty="0">
                <a:solidFill>
                  <a:srgbClr val="FF0000"/>
                </a:solidFill>
              </a:rPr>
              <a:t>Саксаул білий і чорний</a:t>
            </a:r>
            <a:r>
              <a:rPr lang="uk-UA" sz="2400" b="1" dirty="0"/>
              <a:t>. Кращі насадження утворюються на рихлих піщаних ґрунтах, в улоговинах і котловинах між барханами.</a:t>
            </a:r>
            <a:endParaRPr lang="ru-RU" sz="2400" b="1" dirty="0"/>
          </a:p>
          <a:p>
            <a:r>
              <a:rPr lang="uk-UA" sz="2400" b="1" i="1" dirty="0">
                <a:solidFill>
                  <a:srgbClr val="FF0000"/>
                </a:solidFill>
              </a:rPr>
              <a:t>Тополя канадська </a:t>
            </a:r>
            <a:r>
              <a:rPr lang="uk-UA" sz="2400" b="1" i="1" dirty="0"/>
              <a:t>і тополя чорна</a:t>
            </a:r>
            <a:r>
              <a:rPr lang="uk-UA" sz="2400" b="1" dirty="0"/>
              <a:t> (осокора) швидко ростуть на голих, рихлих, потужних і вологих пісках, висаджуються черешками</a:t>
            </a:r>
            <a:r>
              <a:rPr lang="uk-UA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4544145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264696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Дуб </a:t>
            </a:r>
            <a:r>
              <a:rPr lang="uk-UA" b="1" i="1" dirty="0">
                <a:solidFill>
                  <a:srgbClr val="FF0000"/>
                </a:solidFill>
              </a:rPr>
              <a:t>літній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задовільно росте на супіщаних чорноземах щільної структури, що підстилаються світло-червоними суглинками і дуже щільними темно кольоровими глинами.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Береза бородавчата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може бути рекомендована для залісення пісків в понижених місцях з близьким заляганням ґрунтових вод.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Клен американський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задовільно росте на середньо </a:t>
            </a:r>
            <a:r>
              <a:rPr lang="uk-UA" b="1" dirty="0" err="1"/>
              <a:t>гумусованих</a:t>
            </a:r>
            <a:r>
              <a:rPr lang="uk-UA" b="1" dirty="0"/>
              <a:t> супісках. Заслуговує уваги здатність цієї породи розвивати придаткові корені на засипаних піском стовбурі і гілках.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Лох вузьколистий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росте в змішуванні з білою акацією і кленом американським, досягаючи в таких умовах значних розмірів.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7499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0680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В’яз </a:t>
            </a:r>
            <a:r>
              <a:rPr lang="uk-UA" b="1" i="1" dirty="0">
                <a:solidFill>
                  <a:srgbClr val="FF0000"/>
                </a:solidFill>
              </a:rPr>
              <a:t>туркестанський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добре росте на гумусова них супісках з заляганням (на глибині 150 см) щільного суглинистого шару, висаджується однорічними сіянцями.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В’яз звичайний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успішно росте на бугристих пісках в змішуванні з кленом американським.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Шовковиця біла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добре росте на пісках в південних районах, висаджується однорічними і дворічними сіянцями.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Абрикос дикий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використовується на пісках південних і південно-східних районів.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0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На легких </a:t>
            </a:r>
            <a:r>
              <a:rPr lang="uk-UA" b="1" dirty="0" err="1"/>
              <a:t>грунтах</a:t>
            </a:r>
            <a:r>
              <a:rPr lang="uk-UA" b="1" dirty="0"/>
              <a:t> для запобігання ерозії, відстань зменшують. В залежності від розміщення смуг площа ріллі, складає 20-120 га.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Полезахисні лісові смуги </a:t>
            </a:r>
            <a:r>
              <a:rPr lang="uk-UA" b="1" dirty="0"/>
              <a:t>застосовують при похилах місцевості не більше 2º. Конструкція смуг впливає на зниження швидкості вітру, на умови ерозії </a:t>
            </a:r>
            <a:r>
              <a:rPr lang="uk-UA" b="1" dirty="0" err="1"/>
              <a:t>грунту</a:t>
            </a:r>
            <a:r>
              <a:rPr lang="uk-UA" b="1" dirty="0"/>
              <a:t>, снігонакопичення і випаровування вологи. Найбільш ефективні </a:t>
            </a:r>
            <a:r>
              <a:rPr lang="uk-UA" b="1" i="1" dirty="0">
                <a:solidFill>
                  <a:srgbClr val="FF0000"/>
                </a:solidFill>
              </a:rPr>
              <a:t>продувні і ажурні смуги.</a:t>
            </a:r>
            <a:endParaRPr lang="ru-RU" b="1" i="1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Полезахисні лісові смуги </a:t>
            </a:r>
            <a:r>
              <a:rPr lang="uk-UA" b="1" dirty="0"/>
              <a:t>закладають в три-чотири ряди, рідко в п"ять рядів шириною до 15 м. Всередині полів сівозміни допускається застосування дворядних смуг.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2625228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Яблуня </a:t>
            </a:r>
            <a:r>
              <a:rPr lang="uk-UA" b="1" i="1" dirty="0">
                <a:solidFill>
                  <a:srgbClr val="FF0000"/>
                </a:solidFill>
              </a:rPr>
              <a:t>дика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зарекомендувала себе стійкою рослиною на бугристих пісках. Росте і в чистих і в змішаних групових насадженнях.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Бересклет бородавчатий</a:t>
            </a:r>
            <a:r>
              <a:rPr lang="uk-UA" b="1" dirty="0"/>
              <a:t>. Кращі місця для цієї культури - нерухомі рихлі піщані і супіщані ґрунти, розводиться сіянцями і черешками.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Яловець </a:t>
            </a:r>
            <a:r>
              <a:rPr lang="uk-UA" b="1" i="1" dirty="0" err="1">
                <a:solidFill>
                  <a:srgbClr val="FF0000"/>
                </a:solidFill>
              </a:rPr>
              <a:t>віргінський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задовільно росте на </a:t>
            </a:r>
            <a:r>
              <a:rPr lang="uk-UA" b="1" dirty="0" err="1"/>
              <a:t>гумусованих</a:t>
            </a:r>
            <a:r>
              <a:rPr lang="uk-UA" b="1" dirty="0"/>
              <a:t> супісках.</a:t>
            </a:r>
            <a:endParaRPr lang="ru-RU" b="1" dirty="0"/>
          </a:p>
          <a:p>
            <a:r>
              <a:rPr lang="uk-UA" b="1" dirty="0"/>
              <a:t>Піщані площі використовуються також під </a:t>
            </a:r>
            <a:r>
              <a:rPr lang="uk-UA" b="1" i="1" dirty="0">
                <a:solidFill>
                  <a:srgbClr val="FF0000"/>
                </a:solidFill>
              </a:rPr>
              <a:t>плодові культури</a:t>
            </a:r>
            <a:r>
              <a:rPr lang="uk-UA" b="1" dirty="0"/>
              <a:t>. На піщаних ділянках ростуть яблуні, різні сорти вишні, абрикоси, черешні і другі плодові породи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81650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 fontScale="92500"/>
          </a:bodyPr>
          <a:lstStyle/>
          <a:p>
            <a:endParaRPr lang="uk-UA" b="1" dirty="0" smtClean="0"/>
          </a:p>
          <a:p>
            <a:r>
              <a:rPr lang="uk-UA" sz="2800" b="1" dirty="0" smtClean="0"/>
              <a:t>Піщані </a:t>
            </a:r>
            <a:r>
              <a:rPr lang="uk-UA" sz="2800" b="1" dirty="0"/>
              <a:t>ґрунти особливо придатні для виноградників. Культура винограду на піщаних ґрунтах має </a:t>
            </a:r>
            <a:r>
              <a:rPr lang="uk-UA" sz="2800" b="1" dirty="0">
                <a:solidFill>
                  <a:srgbClr val="FF0000"/>
                </a:solidFill>
              </a:rPr>
              <a:t>ряд переваг </a:t>
            </a:r>
            <a:r>
              <a:rPr lang="uk-UA" sz="2800" b="1" dirty="0"/>
              <a:t>в порівнянні з виноградниками на других ґрунтах:</a:t>
            </a:r>
            <a:endParaRPr lang="ru-RU" sz="2800" b="1" dirty="0"/>
          </a:p>
          <a:p>
            <a:pPr lvl="0"/>
            <a:r>
              <a:rPr lang="uk-UA" sz="2800" b="1" dirty="0" smtClean="0"/>
              <a:t>на </a:t>
            </a:r>
            <a:r>
              <a:rPr lang="uk-UA" sz="2800" b="1" dirty="0"/>
              <a:t>піщаних ґрунтах виноград менше  страждає від філоксери і других паразитів.</a:t>
            </a:r>
            <a:endParaRPr lang="ru-RU" sz="2800" b="1" dirty="0"/>
          </a:p>
          <a:p>
            <a:pPr lvl="0"/>
            <a:r>
              <a:rPr lang="uk-UA" sz="2800" b="1" dirty="0"/>
              <a:t>виноградники на пісках обходяться дешевше, так як потребують значно менше витрат праці, ніж на других ґрунтах.</a:t>
            </a:r>
            <a:endParaRPr lang="ru-RU" sz="2800" b="1" dirty="0"/>
          </a:p>
          <a:p>
            <a:pPr lvl="0"/>
            <a:r>
              <a:rPr lang="uk-UA" sz="2800" b="1" dirty="0"/>
              <a:t>виноградні лози на пісках більш потужні і дають більший врожай.</a:t>
            </a:r>
            <a:endParaRPr lang="ru-RU" sz="2800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02129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192688"/>
          </a:xfrm>
        </p:spPr>
        <p:txBody>
          <a:bodyPr>
            <a:normAutofit/>
          </a:bodyPr>
          <a:lstStyle/>
          <a:p>
            <a:r>
              <a:rPr lang="uk-UA" b="1" dirty="0"/>
              <a:t> Отже, до </a:t>
            </a:r>
            <a:r>
              <a:rPr lang="uk-UA" b="1" i="1" dirty="0">
                <a:solidFill>
                  <a:srgbClr val="FF0000"/>
                </a:solidFill>
              </a:rPr>
              <a:t>основних заходів </a:t>
            </a:r>
            <a:r>
              <a:rPr lang="uk-UA" b="1" dirty="0"/>
              <a:t>на піщаних площах відносяться:</a:t>
            </a:r>
            <a:endParaRPr lang="ru-RU" b="1" dirty="0"/>
          </a:p>
          <a:p>
            <a:pPr lvl="0"/>
            <a:r>
              <a:rPr lang="uk-UA" b="1" dirty="0"/>
              <a:t>профілактичні заходи (введення травопільних сівозмін, раціональне використання пасовищ та ін.);</a:t>
            </a:r>
            <a:endParaRPr lang="ru-RU" b="1" dirty="0"/>
          </a:p>
          <a:p>
            <a:pPr lvl="0"/>
            <a:r>
              <a:rPr lang="uk-UA" b="1" dirty="0"/>
              <a:t>закріплення рухомих пісків шляхом залуження, шелюгування, механічними засобами;</a:t>
            </a:r>
            <a:endParaRPr lang="ru-RU" b="1" dirty="0"/>
          </a:p>
          <a:p>
            <a:pPr lvl="0"/>
            <a:r>
              <a:rPr lang="uk-UA" b="1" dirty="0"/>
              <a:t>лісорозведення;</a:t>
            </a:r>
            <a:endParaRPr lang="ru-RU" b="1" dirty="0"/>
          </a:p>
          <a:p>
            <a:pPr lvl="0"/>
            <a:r>
              <a:rPr lang="uk-UA" b="1" dirty="0"/>
              <a:t>створення захисних лісових смуг; </a:t>
            </a:r>
            <a:endParaRPr lang="ru-RU" b="1" dirty="0"/>
          </a:p>
          <a:p>
            <a:pPr lvl="0"/>
            <a:r>
              <a:rPr lang="uk-UA" b="1" dirty="0"/>
              <a:t>закладка насаджень із плодових і технічних порід.</a:t>
            </a:r>
            <a:endParaRPr lang="ru-RU" b="1" dirty="0"/>
          </a:p>
          <a:p>
            <a:r>
              <a:rPr lang="uk-UA" b="1" dirty="0"/>
              <a:t>В насадженнях технічних порід застосовуються: </a:t>
            </a:r>
            <a:r>
              <a:rPr lang="uk-UA" b="1" dirty="0" err="1"/>
              <a:t>іва</a:t>
            </a:r>
            <a:r>
              <a:rPr lang="uk-UA" b="1" dirty="0"/>
              <a:t>, тополя, шовковиця, скумпія і біла акація.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460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976664"/>
          </a:xfrm>
        </p:spPr>
        <p:txBody>
          <a:bodyPr>
            <a:normAutofit fontScale="92500" lnSpcReduction="10000"/>
          </a:bodyPr>
          <a:lstStyle/>
          <a:p>
            <a:endParaRPr lang="uk-UA" sz="3600" b="1" dirty="0" smtClean="0"/>
          </a:p>
          <a:p>
            <a:r>
              <a:rPr lang="uk-UA" sz="3600" b="1" dirty="0" smtClean="0"/>
              <a:t>Лісові </a:t>
            </a:r>
            <a:r>
              <a:rPr lang="uk-UA" sz="3600" b="1" dirty="0"/>
              <a:t>смуги бувають </a:t>
            </a:r>
            <a:r>
              <a:rPr lang="uk-UA" sz="3600" b="1" i="1" dirty="0">
                <a:solidFill>
                  <a:srgbClr val="FF0000"/>
                </a:solidFill>
              </a:rPr>
              <a:t>чистими або змішаними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Чисті насадження </a:t>
            </a:r>
            <a:r>
              <a:rPr lang="uk-UA" sz="3600" b="1" dirty="0"/>
              <a:t>складаються із однієї головної породи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При використанні </a:t>
            </a:r>
            <a:r>
              <a:rPr lang="uk-UA" sz="3600" b="1" dirty="0" err="1"/>
              <a:t>повільноростущих</a:t>
            </a:r>
            <a:r>
              <a:rPr lang="uk-UA" sz="3600" b="1" dirty="0"/>
              <a:t> порід (дуб, сосна) для прискорення дії смуги вводять  </a:t>
            </a:r>
            <a:r>
              <a:rPr lang="uk-UA" sz="3600" b="1" dirty="0" err="1"/>
              <a:t>швидкоростущу</a:t>
            </a:r>
            <a:r>
              <a:rPr lang="uk-UA" sz="3600" b="1" dirty="0"/>
              <a:t> породу, на каштанових </a:t>
            </a:r>
            <a:r>
              <a:rPr lang="uk-UA" sz="3600" b="1" dirty="0" err="1"/>
              <a:t>грунтах</a:t>
            </a:r>
            <a:r>
              <a:rPr lang="uk-UA" sz="3600" b="1" dirty="0"/>
              <a:t> вводять 20-30% чагарників, </a:t>
            </a:r>
            <a:r>
              <a:rPr lang="uk-UA" sz="3600" b="1" dirty="0" smtClean="0"/>
              <a:t>чергуючи </a:t>
            </a:r>
            <a:r>
              <a:rPr lang="uk-UA" sz="3600" b="1" dirty="0"/>
              <a:t>їх з деревними породами.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293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Змішані </a:t>
            </a:r>
            <a:r>
              <a:rPr lang="uk-UA" sz="2800" b="1" i="1" dirty="0">
                <a:solidFill>
                  <a:srgbClr val="FF0000"/>
                </a:solidFill>
              </a:rPr>
              <a:t>насадження </a:t>
            </a:r>
            <a:r>
              <a:rPr lang="uk-UA" sz="2800" b="1" dirty="0"/>
              <a:t>із </a:t>
            </a:r>
            <a:r>
              <a:rPr lang="uk-UA" sz="2800" b="1" dirty="0" err="1"/>
              <a:t>світлолюбивих</a:t>
            </a:r>
            <a:r>
              <a:rPr lang="uk-UA" sz="2800" b="1" dirty="0"/>
              <a:t> і </a:t>
            </a:r>
            <a:r>
              <a:rPr lang="uk-UA" sz="2800" b="1" dirty="0" err="1"/>
              <a:t>тіневиносливих</a:t>
            </a:r>
            <a:r>
              <a:rPr lang="uk-UA" sz="2800" b="1" dirty="0"/>
              <a:t> деревних порід застосовують в степових районах. Останні розташовують в крайніх рядах, а в трьохрядних смугах висаджують через одне дерево головної породи.</a:t>
            </a:r>
            <a:endParaRPr lang="ru-RU" sz="2800" b="1" dirty="0"/>
          </a:p>
          <a:p>
            <a:r>
              <a:rPr lang="uk-UA" sz="2800" b="1" dirty="0"/>
              <a:t>Відстань між рядами на сірих лісових </a:t>
            </a:r>
            <a:r>
              <a:rPr lang="uk-UA" sz="2800" b="1" dirty="0" err="1"/>
              <a:t>грунтах</a:t>
            </a:r>
            <a:r>
              <a:rPr lang="uk-UA" sz="2800" b="1" dirty="0"/>
              <a:t> і чорноземах 2,5-3 м, на південних чорноземах і каштанових </a:t>
            </a:r>
            <a:r>
              <a:rPr lang="uk-UA" sz="2800" b="1" dirty="0" err="1"/>
              <a:t>грунтах</a:t>
            </a:r>
            <a:r>
              <a:rPr lang="uk-UA" sz="2800" b="1" dirty="0"/>
              <a:t> - 3-4 м, відстань між сіянцями в ряду - 1,5-2 м. Необхідна кількість сіянців на 1 га лісової смуги складає від 880 до 4000 штук. Саджанці і </a:t>
            </a:r>
            <a:r>
              <a:rPr lang="uk-UA" sz="2800" b="1" dirty="0" err="1"/>
              <a:t>черенки</a:t>
            </a:r>
            <a:r>
              <a:rPr lang="uk-UA" sz="2800" b="1" dirty="0"/>
              <a:t> висаджують через 2,5-3 м.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406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/>
          <a:lstStyle/>
          <a:p>
            <a:pPr marL="0" indent="0">
              <a:buNone/>
            </a:pPr>
            <a:r>
              <a:rPr lang="uk-UA" sz="2800" b="1" dirty="0" smtClean="0"/>
              <a:t>   Таблиця .   </a:t>
            </a:r>
            <a:r>
              <a:rPr lang="uk-UA" sz="2800" b="1" dirty="0"/>
              <a:t>Кількість сіянців на 1 га при рядовому </a:t>
            </a:r>
            <a:r>
              <a:rPr lang="uk-UA" sz="2800" b="1" dirty="0" smtClean="0"/>
              <a:t> висаджуванні</a:t>
            </a:r>
            <a:r>
              <a:rPr lang="uk-UA" sz="2800" b="1" dirty="0"/>
              <a:t>,  </a:t>
            </a:r>
            <a:r>
              <a:rPr lang="uk-UA" sz="2800" b="1" dirty="0" err="1"/>
              <a:t>шт</a:t>
            </a:r>
            <a:endParaRPr lang="ru-RU" sz="2800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034421"/>
              </p:ext>
            </p:extLst>
          </p:nvPr>
        </p:nvGraphicFramePr>
        <p:xfrm>
          <a:off x="395533" y="1556792"/>
          <a:ext cx="8280922" cy="5427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8279"/>
                <a:gridCol w="1209835"/>
                <a:gridCol w="1210702"/>
                <a:gridCol w="1210702"/>
                <a:gridCol w="1210702"/>
                <a:gridCol w="1210702"/>
              </a:tblGrid>
              <a:tr h="73249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Відстань між сіянцями в рядах,м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Відстань між рядами,м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2,5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3,0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3,5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4,0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4,5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1,0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4000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3300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2900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2500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2200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1,5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2668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2201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1934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1668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1467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2,0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2200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1650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1450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1250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1100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2,5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1600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1320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1160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</a:rPr>
                        <a:t>1000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880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272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sz="4000" b="1" i="1" dirty="0">
                <a:solidFill>
                  <a:srgbClr val="FF0000"/>
                </a:solidFill>
              </a:rPr>
              <a:t>Лісові смуги </a:t>
            </a:r>
            <a:r>
              <a:rPr lang="uk-UA" sz="4000" b="1" dirty="0"/>
              <a:t>створюють </a:t>
            </a:r>
            <a:endParaRPr lang="uk-UA" sz="4000" b="1" dirty="0" smtClean="0"/>
          </a:p>
          <a:p>
            <a:r>
              <a:rPr lang="uk-UA" sz="4000" b="1" dirty="0" smtClean="0"/>
              <a:t>діагонально-груповим,</a:t>
            </a:r>
          </a:p>
          <a:p>
            <a:r>
              <a:rPr lang="uk-UA" sz="4000" b="1" dirty="0" smtClean="0"/>
              <a:t> </a:t>
            </a:r>
            <a:r>
              <a:rPr lang="uk-UA" sz="4000" b="1" dirty="0" err="1"/>
              <a:t>шахматним</a:t>
            </a:r>
            <a:r>
              <a:rPr lang="uk-UA" sz="4000" b="1" dirty="0" smtClean="0"/>
              <a:t>,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групово-рядовим і </a:t>
            </a:r>
            <a:endParaRPr lang="uk-UA" sz="4000" b="1" dirty="0" smtClean="0"/>
          </a:p>
          <a:p>
            <a:r>
              <a:rPr lang="uk-UA" sz="4000" b="1" dirty="0" smtClean="0"/>
              <a:t>другими  </a:t>
            </a:r>
            <a:r>
              <a:rPr lang="uk-UA" sz="4000" b="1" dirty="0"/>
              <a:t>способами, при яких забезпечується механізований догляд за </a:t>
            </a:r>
            <a:r>
              <a:rPr lang="uk-UA" sz="4000" b="1" dirty="0" err="1" smtClean="0"/>
              <a:t>грунтами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 err="1"/>
              <a:t>Шахматний</a:t>
            </a:r>
            <a:r>
              <a:rPr lang="uk-UA" sz="4000" b="1" dirty="0"/>
              <a:t> спосіб краще використовувати в засушливих районах.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234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Autofit/>
          </a:bodyPr>
          <a:lstStyle/>
          <a:p>
            <a:endParaRPr lang="uk-UA" sz="3200" b="1" i="1" dirty="0" smtClean="0">
              <a:solidFill>
                <a:srgbClr val="FF0000"/>
              </a:solidFill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Вплив </a:t>
            </a:r>
            <a:r>
              <a:rPr lang="uk-UA" sz="3200" b="1" i="1" dirty="0">
                <a:solidFill>
                  <a:srgbClr val="FF0000"/>
                </a:solidFill>
              </a:rPr>
              <a:t>полезахисних лісосмуг на мікроклімат, випаровування, вологість </a:t>
            </a:r>
            <a:r>
              <a:rPr lang="uk-UA" sz="3200" b="1" i="1" dirty="0" err="1">
                <a:solidFill>
                  <a:srgbClr val="FF0000"/>
                </a:solidFill>
              </a:rPr>
              <a:t>грунту</a:t>
            </a:r>
            <a:r>
              <a:rPr lang="uk-UA" sz="3200" b="1" i="1" dirty="0">
                <a:solidFill>
                  <a:srgbClr val="FF0000"/>
                </a:solidFill>
              </a:rPr>
              <a:t>, снігозатримання</a:t>
            </a:r>
            <a:r>
              <a:rPr lang="uk-UA" sz="3200" b="1" i="1" dirty="0"/>
              <a:t>.</a:t>
            </a:r>
            <a:r>
              <a:rPr lang="uk-UA" sz="3200" b="1" dirty="0"/>
              <a:t> </a:t>
            </a:r>
          </a:p>
          <a:p>
            <a:r>
              <a:rPr lang="uk-UA" sz="3200" b="1" dirty="0"/>
              <a:t>На полях, які прилягають  до лісових смуг змінюються всі  елементи мікроклімату: температура, вологість повітря, вологість </a:t>
            </a:r>
            <a:r>
              <a:rPr lang="uk-UA" sz="3200" b="1" dirty="0" err="1"/>
              <a:t>грунту</a:t>
            </a:r>
            <a:r>
              <a:rPr lang="uk-UA" sz="3200" b="1" dirty="0"/>
              <a:t>, випаровування, розподіл снігу, промерзання </a:t>
            </a:r>
            <a:r>
              <a:rPr lang="uk-UA" sz="4000" b="1" dirty="0"/>
              <a:t>та ін.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93839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Температура повітря </a:t>
            </a:r>
            <a:r>
              <a:rPr lang="uk-UA" sz="3600" b="1" dirty="0" err="1"/>
              <a:t>пов</a:t>
            </a:r>
            <a:r>
              <a:rPr lang="uk-UA" sz="3600" b="1" dirty="0"/>
              <a:t>"</a:t>
            </a:r>
            <a:r>
              <a:rPr lang="uk-UA" sz="3600" b="1" dirty="0" err="1"/>
              <a:t>язана</a:t>
            </a:r>
            <a:r>
              <a:rPr lang="uk-UA" sz="3600" b="1" dirty="0"/>
              <a:t> з температурою </a:t>
            </a:r>
            <a:r>
              <a:rPr lang="uk-UA" sz="3600" b="1" dirty="0" err="1"/>
              <a:t>грунту</a:t>
            </a:r>
            <a:r>
              <a:rPr lang="uk-UA" sz="3600" b="1" dirty="0"/>
              <a:t> і швидкістю теплообміну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Із зменшенням швидкості вітру в зоні впливу лісових смуг зменшується турбулентність і швидкість теплообміну. Це змінює температуру повітря. Ці зміни, в свою чергу, залежать від стану поверхні </a:t>
            </a:r>
            <a:r>
              <a:rPr lang="uk-UA" sz="3600" b="1" dirty="0" err="1"/>
              <a:t>грунту</a:t>
            </a:r>
            <a:r>
              <a:rPr lang="uk-UA" sz="3600" b="1" dirty="0"/>
              <a:t>, від наявності на ньому рослин.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03010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Температурний режим </a:t>
            </a:r>
            <a:r>
              <a:rPr lang="uk-UA" sz="3600" b="1" dirty="0"/>
              <a:t>повітря  на захищених полях залежить від конструкції лісових смуг. </a:t>
            </a:r>
          </a:p>
          <a:p>
            <a:r>
              <a:rPr lang="uk-UA" sz="3600" b="1" dirty="0"/>
              <a:t>На полях серед </a:t>
            </a:r>
            <a:r>
              <a:rPr lang="uk-UA" sz="3600" b="1" dirty="0" err="1"/>
              <a:t>непродувних</a:t>
            </a:r>
            <a:r>
              <a:rPr lang="uk-UA" sz="3600" b="1" dirty="0"/>
              <a:t> лісових смуг температура повітря підвищується до 3º С, серед ажурних смуг - до 1º С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Продувні лісові смуги майже не впливають на температуру повітря на прилеглих полях.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1523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Комплексне виконання </a:t>
            </a:r>
            <a:r>
              <a:rPr lang="uk-UA" b="1" i="1" dirty="0" smtClean="0">
                <a:solidFill>
                  <a:srgbClr val="FF0000"/>
                </a:solidFill>
              </a:rPr>
              <a:t>протиерозійних робіт, разом з </a:t>
            </a:r>
            <a:r>
              <a:rPr lang="uk-UA" b="1" i="1" dirty="0" err="1" smtClean="0">
                <a:solidFill>
                  <a:srgbClr val="FF0000"/>
                </a:solidFill>
              </a:rPr>
              <a:t>грунтозахисним</a:t>
            </a:r>
            <a:r>
              <a:rPr lang="uk-UA" b="1" i="1" dirty="0" smtClean="0">
                <a:solidFill>
                  <a:srgbClr val="FF0000"/>
                </a:solidFill>
              </a:rPr>
              <a:t> землеробством, </a:t>
            </a:r>
            <a:r>
              <a:rPr lang="uk-UA" b="1" dirty="0" smtClean="0"/>
              <a:t>зберігає і підвищує родючість </a:t>
            </a:r>
            <a:r>
              <a:rPr lang="uk-UA" b="1" dirty="0" err="1" smtClean="0"/>
              <a:t>грунтів</a:t>
            </a:r>
            <a:r>
              <a:rPr lang="uk-UA" b="1" dirty="0" smtClean="0"/>
              <a:t>, послаблює шкідливий вплив засух, підвищує врожайність сільськогосподарських культур і продуктивність природних кормових угідь, а також покращує навколишнє середовище</a:t>
            </a:r>
            <a:r>
              <a:rPr lang="uk-UA" dirty="0" smtClean="0"/>
              <a:t>.</a:t>
            </a:r>
            <a:r>
              <a:rPr lang="uk-UA" b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Лісові меліорації, агролісомеліорація </a:t>
            </a:r>
            <a:r>
              <a:rPr lang="uk-UA" b="1" dirty="0" smtClean="0"/>
              <a:t>- прості, ефективні і загальновизнані засоби захисту </a:t>
            </a:r>
            <a:r>
              <a:rPr lang="uk-UA" b="1" dirty="0" err="1" smtClean="0"/>
              <a:t>грунтів</a:t>
            </a:r>
            <a:r>
              <a:rPr lang="uk-UA" b="1" dirty="0" smtClean="0"/>
              <a:t> від ерозії, а ріллі - від  посух і суховіїв, що має велике значення не тільки для сільського господарства, але і для охорони природи в цілому.</a:t>
            </a:r>
            <a:endParaRPr lang="ru-RU" b="1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1179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Вологість повітря  </a:t>
            </a:r>
            <a:r>
              <a:rPr lang="uk-UA" b="1" dirty="0"/>
              <a:t>також залежить від швидкості </a:t>
            </a:r>
            <a:r>
              <a:rPr lang="uk-UA" b="1" dirty="0" smtClean="0"/>
              <a:t>вітру </a:t>
            </a:r>
            <a:r>
              <a:rPr lang="uk-UA" b="1" dirty="0"/>
              <a:t>і його турбулентності. </a:t>
            </a:r>
            <a:endParaRPr lang="uk-UA" b="1" dirty="0" smtClean="0"/>
          </a:p>
          <a:p>
            <a:r>
              <a:rPr lang="uk-UA" b="1" dirty="0" smtClean="0"/>
              <a:t>Оскільки </a:t>
            </a:r>
            <a:r>
              <a:rPr lang="uk-UA" b="1" dirty="0"/>
              <a:t>швидкість вітру і турбулентний обмін під впливом лісових смуг зменшується, то пари води довше утримуються в приземному шарі, і тому вологість повітря на таких полях буде </a:t>
            </a:r>
            <a:r>
              <a:rPr lang="uk-UA" b="1" i="1" dirty="0">
                <a:solidFill>
                  <a:srgbClr val="FF0000"/>
                </a:solidFill>
              </a:rPr>
              <a:t>вище</a:t>
            </a:r>
            <a:r>
              <a:rPr lang="uk-UA" b="1" dirty="0"/>
              <a:t>, ніж у відкритому степу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Різниця вологості повітря </a:t>
            </a:r>
            <a:r>
              <a:rPr lang="uk-UA" b="1" dirty="0"/>
              <a:t>досягає  в засушливий період  у відносному значенні до 12%. При суховіях таке перевищення збільшується в 1,5-2 рази, що має велике значення для </a:t>
            </a:r>
            <a:r>
              <a:rPr lang="uk-UA" b="1" dirty="0" smtClean="0"/>
              <a:t>життєдіяльності </a:t>
            </a:r>
            <a:r>
              <a:rPr lang="uk-UA" b="1" dirty="0"/>
              <a:t>рослин.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87130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352928" cy="6192688"/>
          </a:xfrm>
        </p:spPr>
        <p:txBody>
          <a:bodyPr>
            <a:normAutofit/>
          </a:bodyPr>
          <a:lstStyle/>
          <a:p>
            <a:r>
              <a:rPr lang="uk-UA" b="1" dirty="0"/>
              <a:t>Дуже важливим показником мікроклімату  є </a:t>
            </a:r>
            <a:r>
              <a:rPr lang="uk-UA" b="1" i="1" dirty="0">
                <a:solidFill>
                  <a:srgbClr val="FF0000"/>
                </a:solidFill>
              </a:rPr>
              <a:t>випарність,</a:t>
            </a:r>
            <a:r>
              <a:rPr lang="uk-UA" b="1" dirty="0"/>
              <a:t> яка визначається відношенням опадів до випаровування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 полях, захищених лісовими смугами, швидкість вітру зменшується в середньому на 40-45%, а вологість повітря підвищується на 5%, тому значно знижується випарність </a:t>
            </a:r>
            <a:r>
              <a:rPr lang="uk-UA" b="1" dirty="0" smtClean="0"/>
              <a:t>     (на </a:t>
            </a:r>
            <a:r>
              <a:rPr lang="uk-UA" b="1" dirty="0"/>
              <a:t>25</a:t>
            </a:r>
            <a:r>
              <a:rPr lang="uk-UA" b="1" dirty="0" smtClean="0"/>
              <a:t>%).</a:t>
            </a:r>
          </a:p>
          <a:p>
            <a:r>
              <a:rPr lang="uk-UA" b="1" dirty="0" smtClean="0"/>
              <a:t>Якщо </a:t>
            </a:r>
            <a:r>
              <a:rPr lang="uk-UA" b="1" dirty="0"/>
              <a:t>в степу відношення опадів до випаровування  дорівнює приблизно 0,6, то під дією лісових смуг воно збільшується до 0,9, тобто </a:t>
            </a:r>
            <a:r>
              <a:rPr lang="uk-UA" b="1" i="1" dirty="0">
                <a:solidFill>
                  <a:srgbClr val="FF0000"/>
                </a:solidFill>
              </a:rPr>
              <a:t>умови зволоження становляться в степу такими як і в лісостепу</a:t>
            </a:r>
            <a:r>
              <a:rPr lang="uk-UA" b="1" i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042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/>
          </a:p>
          <a:p>
            <a:r>
              <a:rPr lang="uk-UA" b="1" i="1" dirty="0" smtClean="0"/>
              <a:t>Отже,  </a:t>
            </a:r>
            <a:r>
              <a:rPr lang="uk-UA" b="1" i="1" dirty="0" smtClean="0">
                <a:solidFill>
                  <a:srgbClr val="FF0000"/>
                </a:solidFill>
              </a:rPr>
              <a:t>лісові смуги перетворюють степ в лісостеп не тільки по зовнішньому вигляду, але і по мікроклімату полів.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Зменшення </a:t>
            </a:r>
            <a:r>
              <a:rPr lang="uk-UA" b="1" dirty="0"/>
              <a:t>випаровування серед лісових смуг має велике значення для зрошуваного землеробства.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При </a:t>
            </a:r>
            <a:r>
              <a:rPr lang="uk-UA" b="1" i="1" dirty="0">
                <a:solidFill>
                  <a:srgbClr val="FF0000"/>
                </a:solidFill>
              </a:rPr>
              <a:t>наявності лісових смуг можна знизити норму поливу на 15%.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587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Відкладення </a:t>
            </a:r>
            <a:r>
              <a:rPr lang="uk-UA" b="1" i="1" dirty="0">
                <a:solidFill>
                  <a:srgbClr val="FF0000"/>
                </a:solidFill>
              </a:rPr>
              <a:t>снігу.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Величина і характер відкладення снігу на полях в значній мірі визначає глибину промерзання і швидкість відтаювання </a:t>
            </a:r>
            <a:r>
              <a:rPr lang="uk-UA" b="1" dirty="0" err="1"/>
              <a:t>грунту</a:t>
            </a:r>
            <a:r>
              <a:rPr lang="uk-UA" b="1" dirty="0"/>
              <a:t>, кількість води, що </a:t>
            </a:r>
            <a:r>
              <a:rPr lang="uk-UA" b="1" dirty="0" err="1"/>
              <a:t>впитується</a:t>
            </a:r>
            <a:r>
              <a:rPr lang="uk-UA" b="1" dirty="0"/>
              <a:t> і інтенсивність стоку.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Кількість води </a:t>
            </a:r>
            <a:r>
              <a:rPr lang="uk-UA" b="1" dirty="0"/>
              <a:t>( у вигляді снігу) на полях серед лісових смуг в 1,3-1,4 рази більше, ніж на полях незахищених, з яких сніг зноситься в балки і ярки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Додаткове снігонакопичення на полях серед лісових смуг, зменшення  випаровування і поверхневого стоку на полях, сприяє збільшенню запасів вологи в </a:t>
            </a:r>
            <a:r>
              <a:rPr lang="uk-UA" b="1" dirty="0" err="1"/>
              <a:t>грунті</a:t>
            </a:r>
            <a:r>
              <a:rPr lang="uk-UA" b="1" dirty="0"/>
              <a:t> за вегетаційний період до 15</a:t>
            </a:r>
            <a:r>
              <a:rPr lang="uk-UA" b="1" dirty="0" smtClean="0"/>
              <a:t>%.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85349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/>
          </a:bodyPr>
          <a:lstStyle/>
          <a:p>
            <a:endParaRPr lang="uk-UA" sz="3200" b="1" dirty="0" smtClean="0"/>
          </a:p>
          <a:p>
            <a:r>
              <a:rPr lang="uk-UA" sz="3200" b="1" dirty="0" smtClean="0"/>
              <a:t> </a:t>
            </a:r>
            <a:r>
              <a:rPr lang="uk-UA" sz="3200" b="1" dirty="0"/>
              <a:t>Більш рівномірно сніг розподіляється на полях захищених лісовими смугами </a:t>
            </a:r>
            <a:r>
              <a:rPr lang="uk-UA" sz="3200" b="1" i="1" dirty="0">
                <a:solidFill>
                  <a:srgbClr val="FF0000"/>
                </a:solidFill>
              </a:rPr>
              <a:t>продувної або ажурної конструкції. </a:t>
            </a:r>
          </a:p>
          <a:p>
            <a:r>
              <a:rPr lang="uk-UA" sz="3200" b="1" dirty="0" err="1"/>
              <a:t>Непродувні</a:t>
            </a:r>
            <a:r>
              <a:rPr lang="uk-UA" sz="3200" b="1" dirty="0"/>
              <a:t> лісосмуги накопичують великі кучугури снігу всередині </a:t>
            </a:r>
            <a:r>
              <a:rPr lang="uk-UA" sz="3200" b="1" dirty="0" smtClean="0"/>
              <a:t>             (</a:t>
            </a:r>
            <a:r>
              <a:rPr lang="uk-UA" sz="3200" b="1" dirty="0"/>
              <a:t>до 3 м) і на галявинах (до 2,5 м</a:t>
            </a:r>
            <a:r>
              <a:rPr lang="uk-UA" sz="3200" b="1" dirty="0" smtClean="0"/>
              <a:t>).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Це визиває повільне танення снігу весною і затримує початок польових робіт.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825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5904656"/>
          </a:xfrm>
        </p:spPr>
        <p:txBody>
          <a:bodyPr>
            <a:normAutofit/>
          </a:bodyPr>
          <a:lstStyle/>
          <a:p>
            <a:r>
              <a:rPr lang="uk-UA" b="1" dirty="0"/>
              <a:t>В </a:t>
            </a:r>
            <a:r>
              <a:rPr lang="uk-UA" b="1" dirty="0" err="1"/>
              <a:t>зв</a:t>
            </a:r>
            <a:r>
              <a:rPr lang="uk-UA" b="1" dirty="0"/>
              <a:t>"</a:t>
            </a:r>
            <a:r>
              <a:rPr lang="uk-UA" b="1" dirty="0" err="1"/>
              <a:t>язку</a:t>
            </a:r>
            <a:r>
              <a:rPr lang="uk-UA" b="1" dirty="0"/>
              <a:t> із зменшенням швидкості вітру, кращому розподіленню снігу і підвищенню вологості </a:t>
            </a:r>
            <a:r>
              <a:rPr lang="uk-UA" b="1" dirty="0" err="1"/>
              <a:t>грунту</a:t>
            </a:r>
            <a:r>
              <a:rPr lang="uk-UA" b="1" dirty="0"/>
              <a:t> на полях, захищених </a:t>
            </a:r>
            <a:r>
              <a:rPr lang="uk-UA" b="1" i="1" dirty="0">
                <a:solidFill>
                  <a:srgbClr val="FF0000"/>
                </a:solidFill>
              </a:rPr>
              <a:t>лісовими смугами</a:t>
            </a:r>
            <a:r>
              <a:rPr lang="uk-UA" b="1" dirty="0"/>
              <a:t>, майже повністю припиняється вітрова ерозія.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Лісомеліоративне районування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Вибір деревних і чагарникових порід залежить від конкретних умов природно-господарських зон. У відповідності з агролісомеліоративним районуванням  виділений цілий ряд </a:t>
            </a:r>
            <a:r>
              <a:rPr lang="uk-UA" b="1" dirty="0" err="1"/>
              <a:t>грунтово-біокліматичних</a:t>
            </a:r>
            <a:r>
              <a:rPr lang="uk-UA" b="1" dirty="0"/>
              <a:t> областей, кожна із яких має зони </a:t>
            </a:r>
            <a:r>
              <a:rPr lang="uk-UA" b="1" i="1" dirty="0">
                <a:solidFill>
                  <a:srgbClr val="FF0000"/>
                </a:solidFill>
              </a:rPr>
              <a:t>( лісова, лісостепова, степова і напівпустельна)</a:t>
            </a:r>
            <a:r>
              <a:rPr lang="uk-UA" b="1" dirty="0"/>
              <a:t> і райони.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604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По </a:t>
            </a:r>
            <a:r>
              <a:rPr lang="uk-UA" b="1" i="1" dirty="0" err="1">
                <a:solidFill>
                  <a:srgbClr val="FF0000"/>
                </a:solidFill>
              </a:rPr>
              <a:t>лісопридатності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в залежності від ступеню солонцюватості </a:t>
            </a:r>
            <a:r>
              <a:rPr lang="uk-UA" b="1" dirty="0" err="1"/>
              <a:t>грунти</a:t>
            </a:r>
            <a:r>
              <a:rPr lang="uk-UA" b="1" dirty="0"/>
              <a:t> розділені на 4 групи: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1-а група</a:t>
            </a:r>
            <a:r>
              <a:rPr lang="uk-UA" b="1" dirty="0"/>
              <a:t>: </a:t>
            </a:r>
            <a:r>
              <a:rPr lang="uk-UA" b="1" dirty="0" err="1"/>
              <a:t>несолонцюваті</a:t>
            </a:r>
            <a:r>
              <a:rPr lang="uk-UA" b="1" dirty="0"/>
              <a:t> або </a:t>
            </a:r>
            <a:r>
              <a:rPr lang="uk-UA" b="1" dirty="0" err="1"/>
              <a:t>слабосолонцюваті</a:t>
            </a:r>
            <a:r>
              <a:rPr lang="uk-UA" b="1" dirty="0"/>
              <a:t> (каштанові і світло-каштанові) </a:t>
            </a:r>
            <a:r>
              <a:rPr lang="uk-UA" b="1" dirty="0" err="1"/>
              <a:t>грунти</a:t>
            </a:r>
            <a:r>
              <a:rPr lang="uk-UA" b="1" dirty="0"/>
              <a:t>,  поза комплексом або  в комплексі із солонцями до 10</a:t>
            </a:r>
            <a:r>
              <a:rPr lang="uk-UA" b="1" dirty="0" smtClean="0"/>
              <a:t>%.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До глибини 2 м  відсутні водно-розчинні солі, </a:t>
            </a:r>
            <a:r>
              <a:rPr lang="uk-UA" b="1" dirty="0" err="1"/>
              <a:t>грунтові</a:t>
            </a:r>
            <a:r>
              <a:rPr lang="uk-UA" b="1" dirty="0"/>
              <a:t> води залягають глибоко (6-8м). </a:t>
            </a:r>
            <a:endParaRPr lang="uk-UA" b="1" dirty="0" smtClean="0"/>
          </a:p>
          <a:p>
            <a:pPr lvl="0"/>
            <a:r>
              <a:rPr lang="uk-UA" b="1" dirty="0" err="1" smtClean="0"/>
              <a:t>Лісорослинні</a:t>
            </a:r>
            <a:r>
              <a:rPr lang="uk-UA" b="1" dirty="0" smtClean="0"/>
              <a:t> </a:t>
            </a:r>
            <a:r>
              <a:rPr lang="uk-UA" b="1" dirty="0"/>
              <a:t>властивості </a:t>
            </a:r>
            <a:r>
              <a:rPr lang="uk-UA" b="1" dirty="0" err="1"/>
              <a:t>грунтів</a:t>
            </a:r>
            <a:r>
              <a:rPr lang="uk-UA" b="1" dirty="0"/>
              <a:t> хороші, окрім солонців.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2-а група</a:t>
            </a:r>
            <a:r>
              <a:rPr lang="uk-UA" b="1" i="1" dirty="0"/>
              <a:t>:</a:t>
            </a:r>
            <a:r>
              <a:rPr lang="uk-UA" b="1" dirty="0"/>
              <a:t> каштанові і світло-каштанові, слабо і середньо-солонцюваті </a:t>
            </a:r>
            <a:r>
              <a:rPr lang="uk-UA" b="1" dirty="0" err="1"/>
              <a:t>грунти</a:t>
            </a:r>
            <a:r>
              <a:rPr lang="uk-UA" b="1" dirty="0"/>
              <a:t> з участю солонців до 25%, сольові горизонти на глибині до 15 м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Для насадження лісосмуг провадять попередню меліорацію солонців.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9188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640960" cy="5721499"/>
          </a:xfrm>
        </p:spPr>
        <p:txBody>
          <a:bodyPr>
            <a:normAutofit/>
          </a:bodyPr>
          <a:lstStyle/>
          <a:p>
            <a:pPr lvl="0"/>
            <a:r>
              <a:rPr lang="uk-UA" b="1" i="1" dirty="0">
                <a:solidFill>
                  <a:srgbClr val="FF0000"/>
                </a:solidFill>
              </a:rPr>
              <a:t>3-я група</a:t>
            </a:r>
            <a:r>
              <a:rPr lang="uk-UA" b="1" dirty="0">
                <a:solidFill>
                  <a:srgbClr val="FF0000"/>
                </a:solidFill>
              </a:rPr>
              <a:t>: </a:t>
            </a:r>
            <a:r>
              <a:rPr lang="uk-UA" b="1" dirty="0"/>
              <a:t>солонцюваті і </a:t>
            </a:r>
            <a:r>
              <a:rPr lang="uk-UA" b="1" dirty="0" err="1"/>
              <a:t>сильносолонцюваті</a:t>
            </a:r>
            <a:r>
              <a:rPr lang="uk-UA" b="1" dirty="0"/>
              <a:t> світло-каштанові </a:t>
            </a:r>
            <a:r>
              <a:rPr lang="uk-UA" b="1" dirty="0" err="1"/>
              <a:t>грунти</a:t>
            </a:r>
            <a:r>
              <a:rPr lang="uk-UA" b="1" dirty="0"/>
              <a:t>, солонці складають 25-50%, місцями солончаки і легкі бурі </a:t>
            </a:r>
            <a:r>
              <a:rPr lang="uk-UA" b="1" dirty="0" err="1"/>
              <a:t>грунти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Легкорозчинні солі залягають на глибині до 1 м. </a:t>
            </a:r>
            <a:endParaRPr lang="uk-UA" b="1" dirty="0" smtClean="0"/>
          </a:p>
          <a:p>
            <a:pPr lvl="0"/>
            <a:r>
              <a:rPr lang="uk-UA" b="1" dirty="0" smtClean="0"/>
              <a:t>Перед </a:t>
            </a:r>
            <a:r>
              <a:rPr lang="uk-UA" b="1" dirty="0"/>
              <a:t>насадженням лісових смуг на </a:t>
            </a:r>
            <a:r>
              <a:rPr lang="uk-UA" b="1" dirty="0" err="1"/>
              <a:t>грунтах</a:t>
            </a:r>
            <a:r>
              <a:rPr lang="uk-UA" b="1" dirty="0"/>
              <a:t> проводять меліорацію.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4</a:t>
            </a:r>
            <a:r>
              <a:rPr lang="uk-UA" b="1" dirty="0">
                <a:solidFill>
                  <a:srgbClr val="FF0000"/>
                </a:solidFill>
              </a:rPr>
              <a:t>-</a:t>
            </a:r>
            <a:r>
              <a:rPr lang="uk-UA" b="1" i="1" dirty="0">
                <a:solidFill>
                  <a:srgbClr val="FF0000"/>
                </a:solidFill>
              </a:rPr>
              <a:t>я група</a:t>
            </a:r>
            <a:r>
              <a:rPr lang="uk-UA" b="1" dirty="0">
                <a:solidFill>
                  <a:srgbClr val="FF0000"/>
                </a:solidFill>
              </a:rPr>
              <a:t>: </a:t>
            </a:r>
            <a:r>
              <a:rPr lang="uk-UA" b="1" dirty="0"/>
              <a:t>бурі і світло-каштанові </a:t>
            </a:r>
            <a:r>
              <a:rPr lang="uk-UA" b="1" dirty="0" err="1"/>
              <a:t>грунти</a:t>
            </a:r>
            <a:r>
              <a:rPr lang="uk-UA" b="1" dirty="0"/>
              <a:t> важкого механічного складу, засолені, з участю солонців більше 50%, солончаки, глибокі піски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Перед насадженням лісових смуг провадять </a:t>
            </a:r>
            <a:r>
              <a:rPr lang="uk-UA" b="1" dirty="0" err="1"/>
              <a:t>протисолеву</a:t>
            </a:r>
            <a:r>
              <a:rPr lang="uk-UA" b="1" dirty="0"/>
              <a:t> меліорацію.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763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sz="3200" b="1" dirty="0" smtClean="0"/>
              <a:t>Для </a:t>
            </a:r>
            <a:r>
              <a:rPr lang="uk-UA" sz="3200" b="1" dirty="0"/>
              <a:t>захисного лісорозведення посадковий матеріал вирощують із насіння, зібраного в штучних насадженнях або в природних лісах. </a:t>
            </a:r>
            <a:endParaRPr lang="uk-UA" sz="3200" b="1" dirty="0" smtClean="0"/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В </a:t>
            </a:r>
            <a:r>
              <a:rPr lang="uk-UA" sz="3200" b="1" i="1" dirty="0">
                <a:solidFill>
                  <a:srgbClr val="FF0000"/>
                </a:solidFill>
              </a:rPr>
              <a:t>лісомеліоративних розсадниках </a:t>
            </a:r>
            <a:r>
              <a:rPr lang="uk-UA" sz="3200" b="1" dirty="0"/>
              <a:t>застосовують в основному </a:t>
            </a:r>
            <a:r>
              <a:rPr lang="uk-UA" sz="3200" b="1" dirty="0" smtClean="0"/>
              <a:t>трипільну сівозміну: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чистий або сидеральний пари</a:t>
            </a:r>
            <a:r>
              <a:rPr lang="uk-UA" sz="3200" b="1" dirty="0" smtClean="0"/>
              <a:t>,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сіянці першого року </a:t>
            </a:r>
            <a:r>
              <a:rPr lang="uk-UA" sz="3200" b="1" dirty="0" smtClean="0"/>
              <a:t>і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сіянці другого року вирощування</a:t>
            </a:r>
            <a:r>
              <a:rPr lang="uk-UA" sz="32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533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sz="2800" b="1" dirty="0" smtClean="0">
                <a:solidFill>
                  <a:srgbClr val="FF0000"/>
                </a:solidFill>
              </a:rPr>
              <a:t>Розміщення </a:t>
            </a:r>
            <a:r>
              <a:rPr lang="uk-UA" sz="2800" b="1" dirty="0">
                <a:solidFill>
                  <a:srgbClr val="FF0000"/>
                </a:solidFill>
              </a:rPr>
              <a:t>полезахисних лісосмуг в умовах рівнинного  рельєфу.</a:t>
            </a:r>
          </a:p>
          <a:p>
            <a:r>
              <a:rPr lang="uk-UA" sz="2800" b="1" dirty="0"/>
              <a:t>На рівнині, де відсутній виражений поверхневий стік води, основні (поздовжні) лісові смуги розміщують перпендикулярно направленню вітрів, які визивають чорні бурі, завірюхи і суховії.</a:t>
            </a:r>
          </a:p>
          <a:p>
            <a:r>
              <a:rPr lang="uk-UA" sz="2800" b="1" i="1" dirty="0">
                <a:solidFill>
                  <a:srgbClr val="FF0000"/>
                </a:solidFill>
              </a:rPr>
              <a:t> Ширина захищеного поля </a:t>
            </a:r>
            <a:r>
              <a:rPr lang="uk-UA" sz="2800" b="1" dirty="0"/>
              <a:t>в залежності від кута зустрічі </a:t>
            </a:r>
            <a:r>
              <a:rPr lang="uk-UA" sz="2800" b="1" dirty="0" err="1"/>
              <a:t>вітра</a:t>
            </a:r>
            <a:r>
              <a:rPr lang="uk-UA" sz="2800" b="1" dirty="0"/>
              <a:t> з лісовою смугою повинна мінятися таким чином:</a:t>
            </a:r>
          </a:p>
          <a:p>
            <a:r>
              <a:rPr lang="uk-UA" sz="2800" b="1" dirty="0"/>
              <a:t> при 90º - 25Н (найбільша), при відхиленні від нормалі на 30º - 21Н, на 45º - 18Н.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64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Природні </a:t>
            </a:r>
            <a:r>
              <a:rPr lang="uk-UA" b="1" i="1" dirty="0">
                <a:solidFill>
                  <a:srgbClr val="FF0000"/>
                </a:solidFill>
              </a:rPr>
              <a:t>фактори, які викликають необхідність лісової меліорації</a:t>
            </a:r>
            <a:r>
              <a:rPr lang="uk-UA" b="1" i="1" dirty="0"/>
              <a:t>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Клімат</a:t>
            </a:r>
            <a:r>
              <a:rPr lang="uk-UA" b="1" dirty="0" smtClean="0"/>
              <a:t>  </a:t>
            </a:r>
            <a:r>
              <a:rPr lang="uk-UA" b="1" dirty="0"/>
              <a:t>лісостепових і степових районів </a:t>
            </a:r>
            <a:r>
              <a:rPr lang="uk-UA" b="1" dirty="0" smtClean="0"/>
              <a:t>нашої </a:t>
            </a:r>
            <a:r>
              <a:rPr lang="uk-UA" b="1" dirty="0"/>
              <a:t>країни змінюється від </a:t>
            </a:r>
            <a:r>
              <a:rPr lang="uk-UA" b="1" dirty="0" smtClean="0"/>
              <a:t>помірно-континентального </a:t>
            </a:r>
            <a:r>
              <a:rPr lang="uk-UA" b="1" dirty="0"/>
              <a:t>до континентального. Разом з континентальністю з заходу на схід збільшується суворість зимового і посушливого літнього </a:t>
            </a:r>
            <a:r>
              <a:rPr lang="uk-UA" b="1" dirty="0" smtClean="0"/>
              <a:t>періодів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цьому направленні збільшується частота і сила таких важливих для сільського господарства </a:t>
            </a:r>
            <a:r>
              <a:rPr lang="uk-UA" b="1" i="1" dirty="0">
                <a:solidFill>
                  <a:srgbClr val="FF0000"/>
                </a:solidFill>
              </a:rPr>
              <a:t>кліматичних явищ</a:t>
            </a:r>
            <a:r>
              <a:rPr lang="uk-UA" b="1" dirty="0"/>
              <a:t>, як посухи, суховії, пилові бурі, хуртовинні вітри, водна ерозія, тощо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Ці особливості клімату створюють великі труднощі для сільського господарства і визивають необхідність для вивчення і розробки заходів від їх шкідливого впливу</a:t>
            </a:r>
            <a:r>
              <a:rPr lang="uk-UA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19476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 fontScale="85000" lnSpcReduction="10000"/>
          </a:bodyPr>
          <a:lstStyle/>
          <a:p>
            <a:endParaRPr lang="uk-UA" sz="3400" b="1" dirty="0" smtClean="0"/>
          </a:p>
          <a:p>
            <a:endParaRPr lang="uk-UA" sz="3400" b="1" dirty="0"/>
          </a:p>
          <a:p>
            <a:r>
              <a:rPr lang="uk-UA" sz="3400" b="1" dirty="0" smtClean="0"/>
              <a:t>Цю </a:t>
            </a:r>
            <a:r>
              <a:rPr lang="uk-UA" sz="3400" b="1" dirty="0"/>
              <a:t>залежність необхідно враховувати при землеустрої, так як </a:t>
            </a:r>
            <a:r>
              <a:rPr lang="uk-UA" sz="3400" b="1" i="1" dirty="0">
                <a:solidFill>
                  <a:srgbClr val="FF0000"/>
                </a:solidFill>
              </a:rPr>
              <a:t>лісові смуги </a:t>
            </a:r>
            <a:r>
              <a:rPr lang="uk-UA" sz="3400" b="1" dirty="0"/>
              <a:t>розміщують по межах полів. </a:t>
            </a:r>
            <a:endParaRPr lang="uk-UA" sz="3400" b="1" dirty="0" smtClean="0"/>
          </a:p>
          <a:p>
            <a:r>
              <a:rPr lang="uk-UA" sz="3400" b="1" dirty="0" smtClean="0"/>
              <a:t>При </a:t>
            </a:r>
            <a:r>
              <a:rPr lang="uk-UA" sz="3400" b="1" dirty="0"/>
              <a:t>прямокутній формі полів сівозміни довгі їх сторони розміщують поперек направлення шкідливих вітрів</a:t>
            </a:r>
            <a:r>
              <a:rPr lang="uk-UA" sz="3400" b="1" dirty="0" smtClean="0"/>
              <a:t>.</a:t>
            </a:r>
          </a:p>
          <a:p>
            <a:r>
              <a:rPr lang="uk-UA" sz="3400" b="1" dirty="0" smtClean="0"/>
              <a:t> </a:t>
            </a:r>
            <a:r>
              <a:rPr lang="uk-UA" sz="3400" b="1" dirty="0"/>
              <a:t>По цих межах проектують </a:t>
            </a:r>
            <a:r>
              <a:rPr lang="uk-UA" sz="3400" b="1" i="1" dirty="0">
                <a:solidFill>
                  <a:srgbClr val="FF0000"/>
                </a:solidFill>
              </a:rPr>
              <a:t>основні лісові смуги</a:t>
            </a:r>
            <a:r>
              <a:rPr lang="uk-UA" sz="3400" b="1" dirty="0"/>
              <a:t>, а по коротких - </a:t>
            </a:r>
            <a:r>
              <a:rPr lang="uk-UA" sz="3400" b="1" i="1" dirty="0">
                <a:solidFill>
                  <a:srgbClr val="FF0000"/>
                </a:solidFill>
              </a:rPr>
              <a:t>допоміжні (поперечні</a:t>
            </a:r>
            <a:r>
              <a:rPr lang="uk-UA" sz="3400" b="1" dirty="0"/>
              <a:t>). В особливих випадках, як виключення, допускається відхилення від нормалі, але не більше 30-45º</a:t>
            </a:r>
            <a:r>
              <a:rPr lang="uk-UA" sz="3400" b="1" dirty="0" smtClean="0"/>
              <a:t>.</a:t>
            </a:r>
          </a:p>
          <a:p>
            <a:pPr marL="0" indent="0">
              <a:buNone/>
            </a:pPr>
            <a:r>
              <a:rPr lang="uk-UA" sz="3400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330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976664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sz="2800" b="1" dirty="0" smtClean="0"/>
              <a:t>При </a:t>
            </a:r>
            <a:r>
              <a:rPr lang="uk-UA" sz="2800" b="1" dirty="0"/>
              <a:t>проектуванні розміщення лісових смуг величина Н приймається  рівною висоті дорослих дерев. Швидкоростучі породи досягають цієї висоти у віці 25-30 років, </a:t>
            </a:r>
            <a:r>
              <a:rPr lang="uk-UA" sz="2800" b="1" dirty="0" err="1"/>
              <a:t>середньоростучі</a:t>
            </a:r>
            <a:r>
              <a:rPr lang="uk-UA" sz="2800" b="1" dirty="0"/>
              <a:t> - в 40-50 років</a:t>
            </a:r>
          </a:p>
          <a:p>
            <a:r>
              <a:rPr lang="uk-UA" sz="2800" b="1" dirty="0"/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Ширину полезахисних лісових смуг </a:t>
            </a:r>
            <a:r>
              <a:rPr lang="uk-UA" sz="2800" b="1" dirty="0"/>
              <a:t>встановлюють в залежності від їх конструкції: для утворення продувних смуг на суглинистих </a:t>
            </a:r>
            <a:r>
              <a:rPr lang="uk-UA" sz="2800" b="1" dirty="0" err="1"/>
              <a:t>грунтах</a:t>
            </a:r>
            <a:r>
              <a:rPr lang="uk-UA" sz="2800" b="1" dirty="0"/>
              <a:t>  від 7,5 до 15 м і ажурно-продувних на </a:t>
            </a:r>
            <a:r>
              <a:rPr lang="uk-UA" sz="2800" b="1" dirty="0" err="1"/>
              <a:t>пісчаних</a:t>
            </a:r>
            <a:r>
              <a:rPr lang="uk-UA" sz="2800" b="1" dirty="0"/>
              <a:t> </a:t>
            </a:r>
            <a:r>
              <a:rPr lang="uk-UA" sz="2800" b="1" dirty="0" err="1"/>
              <a:t>грунтах</a:t>
            </a:r>
            <a:r>
              <a:rPr lang="uk-UA" sz="2800" b="1" dirty="0"/>
              <a:t> від 12,5 до 21 м. В цих межах основні лісові смуги створюють більш широкими, а допоміжні - вузькими.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794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6192688"/>
          </a:xfrm>
        </p:spPr>
        <p:txBody>
          <a:bodyPr>
            <a:normAutofit/>
          </a:bodyPr>
          <a:lstStyle/>
          <a:p>
            <a:endParaRPr lang="uk-UA" sz="2000" b="1" dirty="0" smtClean="0"/>
          </a:p>
          <a:p>
            <a:endParaRPr lang="uk-UA" sz="2000" b="1" dirty="0"/>
          </a:p>
          <a:p>
            <a:r>
              <a:rPr lang="uk-UA" sz="2000" b="1" dirty="0" smtClean="0"/>
              <a:t>На </a:t>
            </a:r>
            <a:r>
              <a:rPr lang="uk-UA" sz="2000" b="1" dirty="0"/>
              <a:t>пасовищах </a:t>
            </a:r>
            <a:r>
              <a:rPr lang="uk-UA" sz="2000" b="1" dirty="0" smtClean="0"/>
              <a:t>закладаються </a:t>
            </a:r>
            <a:r>
              <a:rPr lang="uk-UA" sz="2000" b="1" i="1" dirty="0" err="1" smtClean="0">
                <a:solidFill>
                  <a:srgbClr val="FF0000"/>
                </a:solidFill>
              </a:rPr>
              <a:t>пасовищезахисні</a:t>
            </a:r>
            <a:r>
              <a:rPr lang="uk-UA" sz="2000" b="1" i="1" dirty="0" smtClean="0">
                <a:solidFill>
                  <a:srgbClr val="FF0000"/>
                </a:solidFill>
              </a:rPr>
              <a:t> </a:t>
            </a:r>
            <a:r>
              <a:rPr lang="uk-UA" sz="2000" b="1" i="1" dirty="0">
                <a:solidFill>
                  <a:srgbClr val="FF0000"/>
                </a:solidFill>
              </a:rPr>
              <a:t>лісові смуги.</a:t>
            </a:r>
            <a:r>
              <a:rPr lang="uk-UA" sz="2000" b="1" dirty="0"/>
              <a:t> Вони позитивно впливають на ріст травостою, зменшують випаровування вологи, зменшують інтенсивність транспірації, підвищують вологість повітря, покращують якість травостою і збільшують урожайність трав на пасовищах.</a:t>
            </a:r>
            <a:endParaRPr lang="ru-RU" sz="2000" b="1" dirty="0"/>
          </a:p>
          <a:p>
            <a:r>
              <a:rPr lang="uk-UA" sz="2000" b="1" i="1" dirty="0" err="1">
                <a:solidFill>
                  <a:srgbClr val="FF0000"/>
                </a:solidFill>
              </a:rPr>
              <a:t>Пасовищелісозахисні</a:t>
            </a:r>
            <a:r>
              <a:rPr lang="uk-UA" sz="2000" b="1" i="1" dirty="0">
                <a:solidFill>
                  <a:srgbClr val="FF0000"/>
                </a:solidFill>
              </a:rPr>
              <a:t> смуги </a:t>
            </a:r>
            <a:r>
              <a:rPr lang="uk-UA" sz="2000" b="1" dirty="0"/>
              <a:t>створюються у вигляді основних і допоміжних</a:t>
            </a:r>
            <a:r>
              <a:rPr lang="uk-UA" sz="2000" b="1" dirty="0" smtClean="0"/>
              <a:t>.</a:t>
            </a:r>
          </a:p>
          <a:p>
            <a:r>
              <a:rPr lang="uk-UA" sz="2000" b="1" dirty="0" smtClean="0"/>
              <a:t> </a:t>
            </a:r>
            <a:r>
              <a:rPr lang="uk-UA" sz="2000" b="1" i="1" dirty="0">
                <a:solidFill>
                  <a:srgbClr val="FF0000"/>
                </a:solidFill>
              </a:rPr>
              <a:t>Основні </a:t>
            </a:r>
            <a:r>
              <a:rPr lang="uk-UA" sz="2000" b="1" dirty="0"/>
              <a:t>лісові смуги виконують головну вітрозахисну роль і розміщуються поперек направлення шкідливих </a:t>
            </a:r>
            <a:r>
              <a:rPr lang="uk-UA" sz="2000" b="1" dirty="0" smtClean="0"/>
              <a:t>вітрів</a:t>
            </a:r>
          </a:p>
          <a:p>
            <a:r>
              <a:rPr lang="uk-UA" sz="2000" b="1" i="1" dirty="0" smtClean="0">
                <a:solidFill>
                  <a:srgbClr val="FF0000"/>
                </a:solidFill>
              </a:rPr>
              <a:t>Допоміжні </a:t>
            </a:r>
            <a:r>
              <a:rPr lang="uk-UA" sz="2000" b="1" dirty="0"/>
              <a:t>закладаються перпендикулярно до основних. Таким чином, відстань між основними смугами -300-400 м, між допоміжними -1500-200 м. Ділянки під пасовища будуть мати площу 45-80 га.</a:t>
            </a:r>
            <a:endParaRPr lang="ru-RU" sz="2000" b="1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09589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endParaRPr lang="uk-UA" sz="3200" b="1" i="1" dirty="0" smtClean="0">
              <a:solidFill>
                <a:srgbClr val="FF0000"/>
              </a:solidFill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Пасовищні </a:t>
            </a:r>
            <a:r>
              <a:rPr lang="uk-UA" sz="3200" b="1" i="1" dirty="0">
                <a:solidFill>
                  <a:srgbClr val="FF0000"/>
                </a:solidFill>
              </a:rPr>
              <a:t>лісові смуги </a:t>
            </a:r>
            <a:r>
              <a:rPr lang="uk-UA" sz="3200" b="1" dirty="0"/>
              <a:t>створюються із п"</a:t>
            </a:r>
            <a:r>
              <a:rPr lang="uk-UA" sz="3200" b="1" dirty="0" err="1"/>
              <a:t>яти</a:t>
            </a:r>
            <a:r>
              <a:rPr lang="uk-UA" sz="3200" b="1" dirty="0"/>
              <a:t> рядів деревовидних і чагарникових порід при розміщенні рослин між рядами 3 м і в ряду 1 м.</a:t>
            </a:r>
            <a:endParaRPr lang="ru-RU" sz="3200" b="1" dirty="0"/>
          </a:p>
          <a:p>
            <a:r>
              <a:rPr lang="uk-UA" sz="3200" b="1" dirty="0"/>
              <a:t>Для захисту тварин від </a:t>
            </a:r>
            <a:r>
              <a:rPr lang="uk-UA" sz="3200" b="1" dirty="0" err="1"/>
              <a:t>сонцепеку</a:t>
            </a:r>
            <a:r>
              <a:rPr lang="uk-UA" sz="3200" b="1" dirty="0"/>
              <a:t> і створення кращих умов відпочинку в місцях водопою на пасовищах створюються </a:t>
            </a:r>
            <a:r>
              <a:rPr lang="uk-UA" sz="3200" b="1" i="1" dirty="0">
                <a:solidFill>
                  <a:srgbClr val="FF0000"/>
                </a:solidFill>
              </a:rPr>
              <a:t>"зелені зонти" </a:t>
            </a:r>
            <a:r>
              <a:rPr lang="uk-UA" sz="3200" b="1" dirty="0"/>
              <a:t>із деревних і чагарникових порід, площею 0,5-1,2 га.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116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120680"/>
          </a:xfrm>
        </p:spPr>
        <p:txBody>
          <a:bodyPr>
            <a:normAutofit/>
          </a:bodyPr>
          <a:lstStyle/>
          <a:p>
            <a:r>
              <a:rPr lang="uk-UA" b="1" dirty="0"/>
              <a:t>Для захисту тваринницьких приміщень зимою від заносу снігом або при сильних вітрах - від </a:t>
            </a:r>
            <a:r>
              <a:rPr lang="uk-UA" b="1" dirty="0" err="1"/>
              <a:t>дрібнозему</a:t>
            </a:r>
            <a:r>
              <a:rPr lang="uk-UA" b="1" dirty="0"/>
              <a:t>, </a:t>
            </a:r>
            <a:r>
              <a:rPr lang="uk-UA" b="1" dirty="0" err="1"/>
              <a:t>закладують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прифермські і </a:t>
            </a:r>
            <a:r>
              <a:rPr lang="uk-UA" b="1" i="1" dirty="0" err="1">
                <a:solidFill>
                  <a:srgbClr val="FF0000"/>
                </a:solidFill>
              </a:rPr>
              <a:t>прикошарні</a:t>
            </a:r>
            <a:r>
              <a:rPr lang="uk-UA" b="1" i="1" dirty="0">
                <a:solidFill>
                  <a:srgbClr val="FF0000"/>
                </a:solidFill>
              </a:rPr>
              <a:t> захисні насадження</a:t>
            </a:r>
            <a:r>
              <a:rPr lang="uk-UA" b="1" dirty="0"/>
              <a:t> із трьох лісових куліс (стрічок) шириною 10-20 м кожна. Відстань між </a:t>
            </a:r>
            <a:r>
              <a:rPr lang="uk-UA" b="1" dirty="0" smtClean="0"/>
              <a:t>стрічками </a:t>
            </a:r>
            <a:r>
              <a:rPr lang="uk-UA" b="1" dirty="0"/>
              <a:t>-15 м. Кожна куліса має 5 рядів деревних і чагарникових порід.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Лісові смуги вздовж залізничних і автомобільних доріг</a:t>
            </a:r>
            <a:r>
              <a:rPr lang="uk-UA" b="1" dirty="0"/>
              <a:t> мають свою специфіку і призначені для захисту доріг від заносу снігом. Ї</a:t>
            </a:r>
            <a:r>
              <a:rPr lang="uk-UA" b="1" dirty="0" smtClean="0"/>
              <a:t>х </a:t>
            </a:r>
            <a:r>
              <a:rPr lang="uk-UA" b="1" dirty="0"/>
              <a:t>висаджують у вигляді 2-3 куліс з розрахунком відкладення снігу між ними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Польові дороги обсаджують алейними або продувними лісовими смугами, розміщуючи їх на завітреній стороні.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8221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5721499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Захисні </a:t>
            </a:r>
            <a:r>
              <a:rPr lang="uk-UA" b="1" i="1" dirty="0">
                <a:solidFill>
                  <a:srgbClr val="FF0000"/>
                </a:solidFill>
              </a:rPr>
              <a:t>лісові смуги в плодових садах </a:t>
            </a:r>
            <a:r>
              <a:rPr lang="uk-UA" b="1" dirty="0"/>
              <a:t>створюють для захисту плодових дерев від шкідливої дії вітру. Під захистом лісових смуг створюється затишок із особливим мікрокліматом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вологість повітря збільшується на 30</a:t>
            </a:r>
            <a:r>
              <a:rPr lang="uk-UA" b="1" dirty="0" smtClean="0"/>
              <a:t>%,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період цвітіння збільшується температура до 4-5ºС, </a:t>
            </a:r>
            <a:endParaRPr lang="uk-UA" b="1" dirty="0" smtClean="0"/>
          </a:p>
          <a:p>
            <a:r>
              <a:rPr lang="uk-UA" b="1" dirty="0" smtClean="0"/>
              <a:t>збільшується </a:t>
            </a:r>
            <a:r>
              <a:rPr lang="uk-UA" b="1" dirty="0"/>
              <a:t>відвідування квітів бджолами, більше і </a:t>
            </a:r>
            <a:r>
              <a:rPr lang="uk-UA" b="1" dirty="0" err="1"/>
              <a:t>рівномірніше</a:t>
            </a:r>
            <a:r>
              <a:rPr lang="uk-UA" b="1" dirty="0"/>
              <a:t> накопичується сніг під плодовими деревами, створюються кращі умови їх зимування. </a:t>
            </a:r>
            <a:endParaRPr lang="uk-UA" b="1" dirty="0" smtClean="0"/>
          </a:p>
          <a:p>
            <a:r>
              <a:rPr lang="uk-UA" b="1" dirty="0" smtClean="0"/>
              <a:t>Врожай </a:t>
            </a:r>
            <a:r>
              <a:rPr lang="uk-UA" b="1" dirty="0"/>
              <a:t>плодів підвищується на 25%.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6637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Конструкції </a:t>
            </a:r>
            <a:r>
              <a:rPr lang="uk-UA" b="1" i="1" dirty="0">
                <a:solidFill>
                  <a:srgbClr val="FF0000"/>
                </a:solidFill>
              </a:rPr>
              <a:t>полезахисних лісових смуг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Вітрозахисна </a:t>
            </a:r>
            <a:r>
              <a:rPr lang="uk-UA" b="1" dirty="0"/>
              <a:t>дія лісових смуг знаходиться в великій залежності від конструкції лісових смуг. </a:t>
            </a:r>
            <a:endParaRPr lang="uk-UA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Конструкція </a:t>
            </a:r>
            <a:r>
              <a:rPr lang="uk-UA" b="1" i="1" dirty="0">
                <a:solidFill>
                  <a:srgbClr val="FF0000"/>
                </a:solidFill>
              </a:rPr>
              <a:t>-</a:t>
            </a:r>
            <a:r>
              <a:rPr lang="uk-UA" b="1" dirty="0"/>
              <a:t> це склад лісової смуги, яка характеризується розмірами і розподіленням  просвітів по вертикальному профілю, тобто </a:t>
            </a:r>
            <a:r>
              <a:rPr lang="uk-UA" b="1" dirty="0" err="1"/>
              <a:t>вітропроникністю</a:t>
            </a:r>
            <a:r>
              <a:rPr lang="uk-UA" b="1" dirty="0"/>
              <a:t> лісового насадження. </a:t>
            </a:r>
            <a:r>
              <a:rPr lang="uk-UA" b="1" i="1" dirty="0">
                <a:solidFill>
                  <a:srgbClr val="FF0000"/>
                </a:solidFill>
              </a:rPr>
              <a:t>Конструкція</a:t>
            </a:r>
            <a:r>
              <a:rPr lang="uk-UA" b="1" dirty="0"/>
              <a:t> лісової смуги залежить від її ширини, складу порід і ярусності. Виділяють </a:t>
            </a:r>
            <a:r>
              <a:rPr lang="uk-UA" b="1" dirty="0" smtClean="0"/>
              <a:t>такі основні конструкції:</a:t>
            </a:r>
          </a:p>
          <a:p>
            <a:pPr lvl="0"/>
            <a:r>
              <a:rPr lang="uk-UA" b="1" i="1" dirty="0" err="1" smtClean="0">
                <a:solidFill>
                  <a:srgbClr val="FF0000"/>
                </a:solidFill>
              </a:rPr>
              <a:t>Непродувна</a:t>
            </a:r>
            <a:r>
              <a:rPr lang="uk-UA" b="1" i="1" dirty="0" smtClean="0">
                <a:solidFill>
                  <a:srgbClr val="FF0000"/>
                </a:solidFill>
              </a:rPr>
              <a:t>;</a:t>
            </a: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Ажурна;</a:t>
            </a:r>
            <a:endParaRPr lang="ru-RU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Продувна.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809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8640"/>
            <a:ext cx="8291264" cy="6552728"/>
          </a:xfrm>
        </p:spPr>
        <p:txBody>
          <a:bodyPr>
            <a:noAutofit/>
          </a:bodyPr>
          <a:lstStyle/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err="1" smtClean="0">
                <a:solidFill>
                  <a:srgbClr val="FF0000"/>
                </a:solidFill>
              </a:rPr>
              <a:t>непродувна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dirty="0"/>
              <a:t>(масивна) конструкція відрізняється майже повною відсутністю просвітів на боковій поверхні лісової смуги; насадження багатоярусні, але можуть бути і простими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Основна маса потоку вітру обтікає таку смугу зверху; через неї проходить не більше 10% вітрового потоку;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ажурна</a:t>
            </a:r>
            <a:r>
              <a:rPr lang="uk-UA" b="1" dirty="0"/>
              <a:t>    конструкція    характеризується   рівномірним   розміщенням   просвітів </a:t>
            </a:r>
            <a:r>
              <a:rPr lang="uk-UA" b="1" dirty="0" smtClean="0"/>
              <a:t>( </a:t>
            </a:r>
            <a:r>
              <a:rPr lang="uk-UA" b="1" dirty="0"/>
              <a:t>різної крупності) на боковій поверхні лісової смуги. </a:t>
            </a:r>
            <a:endParaRPr lang="uk-UA" b="1" dirty="0" smtClean="0"/>
          </a:p>
          <a:p>
            <a:pPr lvl="0"/>
            <a:r>
              <a:rPr lang="uk-UA" b="1" dirty="0" smtClean="0"/>
              <a:t>Площа </a:t>
            </a:r>
            <a:r>
              <a:rPr lang="uk-UA" b="1" dirty="0"/>
              <a:t>просвітів складає 25-30% площі стіни лісу. </a:t>
            </a:r>
            <a:endParaRPr lang="uk-UA" b="1" dirty="0" smtClean="0"/>
          </a:p>
          <a:p>
            <a:pPr lvl="0"/>
            <a:r>
              <a:rPr lang="uk-UA" b="1" dirty="0" smtClean="0"/>
              <a:t>Ширина </a:t>
            </a:r>
            <a:r>
              <a:rPr lang="uk-UA" b="1" dirty="0"/>
              <a:t>таких смуг 15-20 м; насадження складні</a:t>
            </a:r>
            <a:r>
              <a:rPr lang="uk-UA" b="1" dirty="0" smtClean="0"/>
              <a:t>.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/>
              <a:t>Основна частина потоку повітря проходить через таку ажурну стіну, а інша обтікає її зверху</a:t>
            </a:r>
            <a:r>
              <a:rPr lang="uk-UA" b="1" dirty="0" smtClean="0"/>
              <a:t>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495131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sz="2800" b="1" i="1" dirty="0" smtClean="0">
                <a:solidFill>
                  <a:srgbClr val="FF0000"/>
                </a:solidFill>
              </a:rPr>
              <a:t>продувна</a:t>
            </a:r>
            <a:r>
              <a:rPr lang="uk-UA" sz="2800" b="1" dirty="0" smtClean="0"/>
              <a:t> </a:t>
            </a:r>
            <a:r>
              <a:rPr lang="uk-UA" sz="2800" b="1" dirty="0"/>
              <a:t>конструкція відрізняється від ажурної більшою щільністю зверху і в середині бокового профілю і більш великими просвітами внизу. Площа просвітів між стовбурами більше 60%, в кронах -15%. Ширина таких лісових смуг 10-15 м; насадження двоярусні, без підліску або з низьким чагарником. Основна частина потоку повітря проходить через нижню частину такої полоси, а інша обтікає її зверху.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96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endParaRPr lang="uk-UA" sz="2400" b="1" dirty="0" smtClean="0"/>
          </a:p>
          <a:p>
            <a:r>
              <a:rPr lang="uk-UA" sz="2400" b="1" dirty="0" smtClean="0"/>
              <a:t>Таблиця. </a:t>
            </a:r>
            <a:r>
              <a:rPr lang="uk-UA" sz="2400" b="1" dirty="0"/>
              <a:t>Сучасні конструкції лісових смуг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 </a:t>
            </a:r>
            <a:endParaRPr lang="ru-RU" sz="24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14559"/>
              </p:ext>
            </p:extLst>
          </p:nvPr>
        </p:nvGraphicFramePr>
        <p:xfrm>
          <a:off x="539553" y="1412776"/>
          <a:ext cx="7992888" cy="4680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68732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Конструкція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Вітропроникність</a:t>
                      </a:r>
                      <a:r>
                        <a:rPr lang="uk-UA" sz="2000" b="1" dirty="0">
                          <a:effectLst/>
                        </a:rPr>
                        <a:t> в літній період,%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0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між стовбурами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в кронах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09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Непродувна (густа між стовбурами і в кронах)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менше 10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менше 10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09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Ажурна (ажурна між стовбурами і в кронах)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15-35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15-35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409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Продувна (рідка між  стов-бурами і густа в кронах)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більше 60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0-15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57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Засухи </a:t>
            </a:r>
            <a:r>
              <a:rPr lang="uk-UA" b="1" i="1" dirty="0">
                <a:solidFill>
                  <a:srgbClr val="FF0000"/>
                </a:solidFill>
              </a:rPr>
              <a:t>і суховії. </a:t>
            </a:r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Засуха -</a:t>
            </a:r>
            <a:r>
              <a:rPr lang="uk-UA" b="1" dirty="0"/>
              <a:t> це бездощовий період, достатньо тривалий для того, щоб волога, яка засвоюється рослинами в кореневмісному шарі </a:t>
            </a:r>
            <a:r>
              <a:rPr lang="uk-UA" b="1" dirty="0" err="1"/>
              <a:t>грунту</a:t>
            </a:r>
            <a:r>
              <a:rPr lang="uk-UA" b="1" dirty="0"/>
              <a:t> була витрачена</a:t>
            </a:r>
            <a:r>
              <a:rPr lang="uk-UA" b="1" dirty="0" smtClean="0"/>
              <a:t>.</a:t>
            </a:r>
          </a:p>
          <a:p>
            <a:r>
              <a:rPr lang="uk-UA" b="1" i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Засуха</a:t>
            </a:r>
            <a:r>
              <a:rPr lang="uk-UA" b="1" i="1" dirty="0"/>
              <a:t> </a:t>
            </a:r>
            <a:r>
              <a:rPr lang="uk-UA" b="1" dirty="0"/>
              <a:t>супроводжується підвищенням температури повітря вище середньої багаторічної на 2-3ºС, що визиває відповідне зниження оптимальної вологості повітря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Шкода від </a:t>
            </a:r>
            <a:r>
              <a:rPr lang="uk-UA" b="1" i="1" dirty="0">
                <a:solidFill>
                  <a:srgbClr val="FF0000"/>
                </a:solidFill>
              </a:rPr>
              <a:t>засух</a:t>
            </a:r>
            <a:r>
              <a:rPr lang="uk-UA" b="1" dirty="0"/>
              <a:t> дуже велика, зниження врожаю складає 20-25% від норми, а це негативно впливає не тільки на розвиток сільського господарства, а і на народне господарство країни в </a:t>
            </a:r>
            <a:r>
              <a:rPr lang="uk-UA" b="1" dirty="0" smtClean="0"/>
              <a:t>цілому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0406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5793507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endParaRPr lang="uk-UA" b="1" i="1" dirty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Вирощування </a:t>
            </a:r>
            <a:r>
              <a:rPr lang="uk-UA" b="1" i="1" dirty="0">
                <a:solidFill>
                  <a:srgbClr val="FF0000"/>
                </a:solidFill>
              </a:rPr>
              <a:t>лісосмуг</a:t>
            </a:r>
            <a:r>
              <a:rPr lang="uk-UA" b="1" i="1" dirty="0" smtClean="0"/>
              <a:t>.</a:t>
            </a:r>
          </a:p>
          <a:p>
            <a:r>
              <a:rPr lang="uk-UA" b="1" dirty="0" smtClean="0"/>
              <a:t>Закладка </a:t>
            </a:r>
            <a:r>
              <a:rPr lang="uk-UA" b="1" dirty="0"/>
              <a:t>лісових смуг здійснюється різним посівним і садивним </a:t>
            </a:r>
            <a:r>
              <a:rPr lang="uk-UA" b="1" dirty="0" err="1"/>
              <a:t>матеріалом-</a:t>
            </a:r>
            <a:r>
              <a:rPr lang="uk-UA" b="1" dirty="0"/>
              <a:t> насінням, плодами, сіянцями, </a:t>
            </a:r>
            <a:r>
              <a:rPr lang="uk-UA" b="1" dirty="0" err="1"/>
              <a:t>черенками</a:t>
            </a:r>
            <a:r>
              <a:rPr lang="uk-UA" b="1" dirty="0"/>
              <a:t>, саджанцями.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Насіння</a:t>
            </a:r>
            <a:r>
              <a:rPr lang="uk-UA" b="1" dirty="0" smtClean="0"/>
              <a:t> </a:t>
            </a:r>
            <a:r>
              <a:rPr lang="uk-UA" b="1" dirty="0"/>
              <a:t>і сухі плоди використовують для посіву в лісовому розсаднику для вирощування сіянців.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Сіянці </a:t>
            </a:r>
            <a:r>
              <a:rPr lang="uk-UA" b="1" dirty="0"/>
              <a:t>- 1-2 річні деревні рослини, вирощені із лісового насіння. Необхідна висота сіянців всіх порід  дерев і чагарників не менше 10 см і не більше 60 см. Коренева система повинна бути довжиною від 10 до 30 см, товщина стовбуру біля кореневої шийки не менше 2 мм.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0739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err="1" smtClean="0">
                <a:solidFill>
                  <a:srgbClr val="FF0000"/>
                </a:solidFill>
              </a:rPr>
              <a:t>Черенки</a:t>
            </a:r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частини річних пагонів товщиною 0,5 - 2 см і довжиною 25-30 см з 4-5 бруньками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Розмножаються </a:t>
            </a:r>
            <a:r>
              <a:rPr lang="uk-UA" sz="2800" b="1" dirty="0" err="1"/>
              <a:t>черенками</a:t>
            </a:r>
            <a:r>
              <a:rPr lang="uk-UA" sz="2800" b="1" dirty="0"/>
              <a:t> тополя, </a:t>
            </a:r>
            <a:r>
              <a:rPr lang="uk-UA" sz="2800" b="1" dirty="0" err="1"/>
              <a:t>іви</a:t>
            </a:r>
            <a:r>
              <a:rPr lang="uk-UA" sz="2800" b="1" dirty="0"/>
              <a:t> і деякі плодові чагарники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Для </a:t>
            </a:r>
            <a:r>
              <a:rPr lang="uk-UA" sz="2800" b="1" dirty="0"/>
              <a:t>розмноження декоративних дерев і чагарників використовують </a:t>
            </a:r>
            <a:r>
              <a:rPr lang="uk-UA" sz="2800" b="1" i="1" dirty="0">
                <a:solidFill>
                  <a:srgbClr val="FF0000"/>
                </a:solidFill>
              </a:rPr>
              <a:t>зелені </a:t>
            </a:r>
            <a:r>
              <a:rPr lang="uk-UA" sz="2800" b="1" i="1" dirty="0" err="1">
                <a:solidFill>
                  <a:srgbClr val="FF0000"/>
                </a:solidFill>
              </a:rPr>
              <a:t>черенки</a:t>
            </a:r>
            <a:r>
              <a:rPr lang="uk-UA" sz="2800" b="1" i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з 2-3 </a:t>
            </a:r>
            <a:r>
              <a:rPr lang="uk-UA" sz="2800" b="1" dirty="0" smtClean="0"/>
              <a:t>листками</a:t>
            </a:r>
            <a:r>
              <a:rPr lang="uk-UA" sz="2800" b="1" dirty="0"/>
              <a:t>. </a:t>
            </a:r>
            <a:endParaRPr lang="uk-UA" sz="2800" b="1" dirty="0" smtClean="0"/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Кореневими </a:t>
            </a:r>
            <a:r>
              <a:rPr lang="uk-UA" sz="2800" b="1" i="1" dirty="0" err="1">
                <a:solidFill>
                  <a:srgbClr val="FF0000"/>
                </a:solidFill>
              </a:rPr>
              <a:t>черенками</a:t>
            </a:r>
            <a:r>
              <a:rPr lang="uk-UA" sz="2800" b="1" i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розмножають осину, тополю білу, шовковицю і др. </a:t>
            </a:r>
            <a:r>
              <a:rPr lang="uk-UA" sz="2800" b="1" dirty="0" smtClean="0"/>
              <a:t>Їх </a:t>
            </a:r>
            <a:r>
              <a:rPr lang="uk-UA" sz="2800" b="1" dirty="0"/>
              <a:t>нарізають восени, після опадання листя, із коренів товщиною 8-10 мм і довжиною 10-15 см.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6536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rmAutofit fontScale="25000" lnSpcReduction="20000"/>
          </a:bodyPr>
          <a:lstStyle/>
          <a:p>
            <a:endParaRPr lang="uk-UA" sz="9600" b="1" i="1" dirty="0" smtClean="0">
              <a:solidFill>
                <a:srgbClr val="FF0000"/>
              </a:solidFill>
            </a:endParaRPr>
          </a:p>
          <a:p>
            <a:r>
              <a:rPr lang="uk-UA" sz="11200" b="1" i="1" dirty="0" smtClean="0">
                <a:solidFill>
                  <a:srgbClr val="FF0000"/>
                </a:solidFill>
              </a:rPr>
              <a:t>Саджанці </a:t>
            </a:r>
            <a:r>
              <a:rPr lang="uk-UA" sz="11200" b="1" dirty="0"/>
              <a:t>вирощують із сіянців і </a:t>
            </a:r>
            <a:r>
              <a:rPr lang="uk-UA" sz="11200" b="1" dirty="0" err="1"/>
              <a:t>черенків</a:t>
            </a:r>
            <a:r>
              <a:rPr lang="uk-UA" sz="11200" b="1" dirty="0"/>
              <a:t> на протязі 2-10 років, в залежності від  </a:t>
            </a:r>
            <a:r>
              <a:rPr lang="uk-UA" sz="11200" b="1" dirty="0" err="1"/>
              <a:t>іх</a:t>
            </a:r>
            <a:r>
              <a:rPr lang="uk-UA" sz="11200" b="1" dirty="0"/>
              <a:t> виду і призначення</a:t>
            </a:r>
            <a:r>
              <a:rPr lang="uk-UA" sz="11200" b="1" dirty="0" smtClean="0"/>
              <a:t>.</a:t>
            </a:r>
          </a:p>
          <a:p>
            <a:r>
              <a:rPr lang="uk-UA" sz="11200" b="1" dirty="0" smtClean="0"/>
              <a:t> </a:t>
            </a:r>
            <a:r>
              <a:rPr lang="uk-UA" sz="11200" b="1" dirty="0"/>
              <a:t>Для посадки лісових смуг використовують 2-3 річні </a:t>
            </a:r>
            <a:r>
              <a:rPr lang="uk-UA" sz="11200" b="1" i="1" dirty="0">
                <a:solidFill>
                  <a:srgbClr val="FF0000"/>
                </a:solidFill>
              </a:rPr>
              <a:t>саджанці </a:t>
            </a:r>
            <a:r>
              <a:rPr lang="uk-UA" sz="11200" b="1" dirty="0"/>
              <a:t>висотою 1,5-3,0 м, діаметром на висоті грудей (130 см) від 2 до 4 см і кореневою системою довжиною 35-40 см. </a:t>
            </a:r>
            <a:endParaRPr lang="uk-UA" sz="11200" b="1" dirty="0" smtClean="0"/>
          </a:p>
          <a:p>
            <a:r>
              <a:rPr lang="uk-UA" sz="11200" b="1" i="1" dirty="0" smtClean="0">
                <a:solidFill>
                  <a:srgbClr val="FF0000"/>
                </a:solidFill>
              </a:rPr>
              <a:t>Саджанці</a:t>
            </a:r>
            <a:r>
              <a:rPr lang="uk-UA" sz="11200" b="1" dirty="0" smtClean="0"/>
              <a:t> </a:t>
            </a:r>
            <a:r>
              <a:rPr lang="uk-UA" sz="11200" b="1" dirty="0"/>
              <a:t>чагарників повинні мати висоту 0,70-1,0 м, кореневу систему довжиною і шириною 30-35 см</a:t>
            </a:r>
            <a:r>
              <a:rPr lang="uk-UA" sz="11200" b="1" dirty="0" smtClean="0"/>
              <a:t>.</a:t>
            </a:r>
          </a:p>
          <a:p>
            <a:r>
              <a:rPr lang="uk-UA" sz="11200" b="1" dirty="0" smtClean="0"/>
              <a:t> </a:t>
            </a:r>
            <a:r>
              <a:rPr lang="uk-UA" sz="11200" b="1" i="1" dirty="0">
                <a:solidFill>
                  <a:srgbClr val="FF0000"/>
                </a:solidFill>
              </a:rPr>
              <a:t>Сіянці, </a:t>
            </a:r>
            <a:r>
              <a:rPr lang="uk-UA" sz="11200" b="1" i="1" dirty="0" err="1">
                <a:solidFill>
                  <a:srgbClr val="FF0000"/>
                </a:solidFill>
              </a:rPr>
              <a:t>черенки</a:t>
            </a:r>
            <a:r>
              <a:rPr lang="uk-UA" sz="11200" b="1" i="1" dirty="0">
                <a:solidFill>
                  <a:srgbClr val="FF0000"/>
                </a:solidFill>
              </a:rPr>
              <a:t> і саджанці </a:t>
            </a:r>
            <a:r>
              <a:rPr lang="uk-UA" sz="11200" b="1" dirty="0"/>
              <a:t>вирощують на спеціально відведених майданчиках які називаються лісовими розсадниками</a:t>
            </a:r>
            <a:r>
              <a:rPr lang="uk-UA" sz="9600" b="1" dirty="0"/>
              <a:t>. </a:t>
            </a:r>
            <a:endParaRPr lang="uk-UA" sz="96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62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Сіянці </a:t>
            </a:r>
            <a:r>
              <a:rPr lang="uk-UA" b="1" dirty="0"/>
              <a:t>вирощують в посівному відділі лісового розсадника. </a:t>
            </a:r>
            <a:endParaRPr lang="uk-UA" b="1" dirty="0" smtClean="0"/>
          </a:p>
          <a:p>
            <a:r>
              <a:rPr lang="uk-UA" b="1" dirty="0" err="1" smtClean="0"/>
              <a:t>Великомірний</a:t>
            </a:r>
            <a:r>
              <a:rPr lang="uk-UA" b="1" dirty="0" smtClean="0"/>
              <a:t> </a:t>
            </a:r>
            <a:r>
              <a:rPr lang="uk-UA" b="1" dirty="0"/>
              <a:t>садивний матеріал вирощують в особливому відділенні лісового розсадника - деревовидній школі. </a:t>
            </a:r>
            <a:endParaRPr lang="uk-UA" b="1" dirty="0" smtClean="0"/>
          </a:p>
          <a:p>
            <a:r>
              <a:rPr lang="uk-UA" b="1" dirty="0" smtClean="0"/>
              <a:t>Тут </a:t>
            </a:r>
            <a:r>
              <a:rPr lang="uk-UA" b="1" dirty="0"/>
              <a:t>у них формують крону і компактну для пересадки кореневу </a:t>
            </a:r>
            <a:r>
              <a:rPr lang="uk-UA" b="1" dirty="0" smtClean="0"/>
              <a:t>систему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залежності від величини саджанці вирощують в одній або в 2-3 школах - пересаджують з однієї школи в іншу. </a:t>
            </a:r>
            <a:endParaRPr lang="uk-UA" b="1" dirty="0" smtClean="0"/>
          </a:p>
          <a:p>
            <a:r>
              <a:rPr lang="uk-UA" b="1" dirty="0" smtClean="0"/>
              <a:t>Цим </a:t>
            </a:r>
            <a:r>
              <a:rPr lang="uk-UA" b="1" dirty="0"/>
              <a:t>досягається формування необхідної кореневої системи, збільшується площа живлення рослин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першій школі саджанці тримають 2-3 роки.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3182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i="1" dirty="0">
                <a:solidFill>
                  <a:srgbClr val="FF0000"/>
                </a:solidFill>
              </a:rPr>
              <a:t>саджанців </a:t>
            </a:r>
            <a:r>
              <a:rPr lang="uk-UA" b="1" dirty="0"/>
              <a:t>дерев формують рівний сильний стовбур і рівномірно розвинену крону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багатьох деревних порід хороша крона формується без обрізання ( береза, каштан, </a:t>
            </a:r>
            <a:r>
              <a:rPr lang="uk-UA" b="1" dirty="0" err="1"/>
              <a:t>рябіна</a:t>
            </a:r>
            <a:r>
              <a:rPr lang="uk-UA" b="1" dirty="0"/>
              <a:t>, горіхи і ін.)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хвойних порід крону не формують. В лісовому розсаднику є маточні плантації  </a:t>
            </a:r>
            <a:r>
              <a:rPr lang="uk-UA" b="1" dirty="0" err="1"/>
              <a:t>ів</a:t>
            </a:r>
            <a:r>
              <a:rPr lang="uk-UA" b="1" dirty="0"/>
              <a:t> і тополі, з яких щорічно </a:t>
            </a:r>
            <a:r>
              <a:rPr lang="uk-UA" b="1" dirty="0" err="1"/>
              <a:t>зрізають</a:t>
            </a:r>
            <a:r>
              <a:rPr lang="uk-UA" b="1" dirty="0"/>
              <a:t> всі річні пагони на </a:t>
            </a:r>
            <a:r>
              <a:rPr lang="uk-UA" b="1" dirty="0" err="1"/>
              <a:t>черенки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організації лісового розсадника виходять із необхідності в садивному матеріалі на період 5 - 10 років. Загальна площа розсадника визначається як сума корисних площ відділень (посівного, школи, плантації) з врахуванням службової площі, яка приймається 40% від корисної площі.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0478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20680"/>
          </a:xfrm>
        </p:spPr>
        <p:txBody>
          <a:bodyPr>
            <a:normAutofit fontScale="62500" lnSpcReduction="20000"/>
          </a:bodyPr>
          <a:lstStyle/>
          <a:p>
            <a:endParaRPr lang="uk-UA" sz="3400" b="1" i="1" dirty="0" smtClean="0">
              <a:solidFill>
                <a:srgbClr val="FF0000"/>
              </a:solidFill>
            </a:endParaRPr>
          </a:p>
          <a:p>
            <a:r>
              <a:rPr lang="uk-UA" sz="3400" b="1" i="1" dirty="0" smtClean="0">
                <a:solidFill>
                  <a:srgbClr val="FF0000"/>
                </a:solidFill>
              </a:rPr>
              <a:t>Лісонасадження </a:t>
            </a:r>
            <a:r>
              <a:rPr lang="uk-UA" sz="3400" b="1" i="1" dirty="0">
                <a:solidFill>
                  <a:srgbClr val="FF0000"/>
                </a:solidFill>
              </a:rPr>
              <a:t>на зрошуваних землях.</a:t>
            </a:r>
            <a:r>
              <a:rPr lang="uk-UA" sz="3400" b="1" dirty="0">
                <a:solidFill>
                  <a:srgbClr val="FF0000"/>
                </a:solidFill>
              </a:rPr>
              <a:t> </a:t>
            </a:r>
            <a:endParaRPr lang="uk-UA" sz="3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sz="3400" b="1" dirty="0" smtClean="0">
              <a:solidFill>
                <a:srgbClr val="FF0000"/>
              </a:solidFill>
            </a:endParaRPr>
          </a:p>
          <a:p>
            <a:r>
              <a:rPr lang="uk-UA" sz="3400" b="1" i="1" dirty="0" smtClean="0">
                <a:solidFill>
                  <a:srgbClr val="FF0000"/>
                </a:solidFill>
              </a:rPr>
              <a:t>Захисні </a:t>
            </a:r>
            <a:r>
              <a:rPr lang="uk-UA" sz="3400" b="1" i="1" dirty="0">
                <a:solidFill>
                  <a:srgbClr val="FF0000"/>
                </a:solidFill>
              </a:rPr>
              <a:t>лісові насадження </a:t>
            </a:r>
            <a:r>
              <a:rPr lang="uk-UA" sz="3400" b="1" dirty="0"/>
              <a:t>на зрошуваних землях окрім основного призначення (боротьба з ерозією) виконують такі </a:t>
            </a:r>
            <a:r>
              <a:rPr lang="uk-UA" sz="3400" b="1" i="1" dirty="0">
                <a:solidFill>
                  <a:srgbClr val="FF0000"/>
                </a:solidFill>
              </a:rPr>
              <a:t>функції:</a:t>
            </a:r>
            <a:endParaRPr lang="ru-RU" sz="3400" b="1" i="1" dirty="0">
              <a:solidFill>
                <a:srgbClr val="FF0000"/>
              </a:solidFill>
            </a:endParaRPr>
          </a:p>
          <a:p>
            <a:pPr lvl="0"/>
            <a:r>
              <a:rPr lang="uk-UA" sz="3400" b="1" dirty="0"/>
              <a:t>зменшують непродуктивне випаровування і забезпечують економію поливної води;</a:t>
            </a:r>
            <a:endParaRPr lang="ru-RU" sz="3400" b="1" dirty="0"/>
          </a:p>
          <a:p>
            <a:pPr lvl="0"/>
            <a:r>
              <a:rPr lang="uk-UA" sz="3400" b="1" dirty="0"/>
              <a:t>покращують рівномірність і якість поливу, особливо при дощуванні;</a:t>
            </a:r>
            <a:endParaRPr lang="ru-RU" sz="3400" b="1" dirty="0"/>
          </a:p>
          <a:p>
            <a:pPr lvl="0"/>
            <a:r>
              <a:rPr lang="uk-UA" sz="3400" b="1" dirty="0"/>
              <a:t>знижують вплив пилових </a:t>
            </a:r>
            <a:r>
              <a:rPr lang="uk-UA" sz="3400" b="1" dirty="0" err="1"/>
              <a:t>бурь</a:t>
            </a:r>
            <a:r>
              <a:rPr lang="uk-UA" sz="3400" b="1" dirty="0"/>
              <a:t> і захищають канали від заносу піском та </a:t>
            </a:r>
            <a:r>
              <a:rPr lang="uk-UA" sz="3400" b="1" dirty="0" err="1"/>
              <a:t>дрібноземом</a:t>
            </a:r>
            <a:r>
              <a:rPr lang="uk-UA" sz="3400" b="1" dirty="0"/>
              <a:t>;</a:t>
            </a:r>
            <a:endParaRPr lang="ru-RU" sz="3400" b="1" dirty="0"/>
          </a:p>
          <a:p>
            <a:pPr lvl="0"/>
            <a:r>
              <a:rPr lang="uk-UA" sz="3400" b="1" dirty="0"/>
              <a:t>затримують сніг і сприяють </a:t>
            </a:r>
            <a:r>
              <a:rPr lang="uk-UA" sz="3400" b="1" dirty="0" err="1"/>
              <a:t>вологонакопиченню</a:t>
            </a:r>
            <a:r>
              <a:rPr lang="uk-UA" sz="3400" b="1" dirty="0"/>
              <a:t> в </a:t>
            </a:r>
            <a:r>
              <a:rPr lang="uk-UA" sz="3400" b="1" dirty="0" err="1"/>
              <a:t>грунті</a:t>
            </a:r>
            <a:r>
              <a:rPr lang="uk-UA" sz="3400" b="1" dirty="0"/>
              <a:t>;</a:t>
            </a:r>
            <a:endParaRPr lang="ru-RU" sz="3400" b="1" dirty="0"/>
          </a:p>
          <a:p>
            <a:pPr lvl="0"/>
            <a:r>
              <a:rPr lang="uk-UA" sz="3400" b="1" dirty="0"/>
              <a:t>захищають посіви від вимерзання, видування або атмосферної засухи;</a:t>
            </a:r>
            <a:endParaRPr lang="ru-RU" sz="3400" b="1" dirty="0"/>
          </a:p>
          <a:p>
            <a:pPr lvl="0"/>
            <a:r>
              <a:rPr lang="uk-UA" sz="3400" b="1" dirty="0"/>
              <a:t>дренують землі і послаблюють процеси повторного засолення </a:t>
            </a:r>
            <a:r>
              <a:rPr lang="uk-UA" sz="3400" b="1" dirty="0" err="1"/>
              <a:t>грунтів</a:t>
            </a:r>
            <a:r>
              <a:rPr lang="uk-UA" sz="3400" b="1" dirty="0"/>
              <a:t>;</a:t>
            </a:r>
            <a:endParaRPr lang="ru-RU" sz="3400" b="1" dirty="0"/>
          </a:p>
          <a:p>
            <a:pPr lvl="0"/>
            <a:r>
              <a:rPr lang="uk-UA" sz="3400" b="1" dirty="0"/>
              <a:t>укріпляють берега каналів і зменшують їх заростання та ін.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346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Розміщення </a:t>
            </a:r>
            <a:r>
              <a:rPr lang="uk-UA" b="1" i="1" dirty="0">
                <a:solidFill>
                  <a:srgbClr val="FF0000"/>
                </a:solidFill>
              </a:rPr>
              <a:t>лісових смуг </a:t>
            </a:r>
            <a:r>
              <a:rPr lang="uk-UA" b="1" dirty="0"/>
              <a:t>ведуть одночасно з проектуванням зрошувальної мережі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Створюють їх, як правило, вздовж постійних каналів і </a:t>
            </a:r>
            <a:r>
              <a:rPr lang="uk-UA" b="1" dirty="0" smtClean="0"/>
              <a:t>лоткової </a:t>
            </a:r>
            <a:r>
              <a:rPr lang="uk-UA" b="1" dirty="0"/>
              <a:t>мережі, по межах полів сівозмін. </a:t>
            </a:r>
            <a:r>
              <a:rPr lang="uk-UA" b="1" i="1" dirty="0">
                <a:solidFill>
                  <a:srgbClr val="FF0000"/>
                </a:solidFill>
              </a:rPr>
              <a:t>Відстань</a:t>
            </a:r>
            <a:r>
              <a:rPr lang="uk-UA" b="1" dirty="0"/>
              <a:t> між основними смугами на зрошувальних системах з поверхневим поливом  приймається в межах 450-600 м, на рисових системах від 600 до 800 м, при дощуванні відстань між смугами повинна бути кратною ширині захвату машин</a:t>
            </a:r>
            <a:r>
              <a:rPr lang="uk-UA" b="1" dirty="0" smtClean="0"/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Відстань </a:t>
            </a:r>
            <a:r>
              <a:rPr lang="uk-UA" b="1" dirty="0"/>
              <a:t>між поперечними лісовими смугами приймається не більше 2 км, а на </a:t>
            </a:r>
            <a:r>
              <a:rPr lang="uk-UA" b="1" dirty="0" err="1"/>
              <a:t>пісчаних</a:t>
            </a:r>
            <a:r>
              <a:rPr lang="uk-UA" b="1" dirty="0"/>
              <a:t> </a:t>
            </a:r>
            <a:r>
              <a:rPr lang="uk-UA" b="1" dirty="0" err="1"/>
              <a:t>грунтах</a:t>
            </a:r>
            <a:r>
              <a:rPr lang="uk-UA" b="1" dirty="0"/>
              <a:t> - 1 км. Лісові смуги вздовж внутрішньогосподарської зрошувальної і </a:t>
            </a:r>
            <a:r>
              <a:rPr lang="uk-UA" b="1" dirty="0" err="1" smtClean="0"/>
              <a:t>колекторно-зкидної</a:t>
            </a:r>
            <a:r>
              <a:rPr lang="uk-UA" b="1" dirty="0" smtClean="0"/>
              <a:t> </a:t>
            </a:r>
            <a:r>
              <a:rPr lang="uk-UA" b="1" dirty="0"/>
              <a:t>мережі розміщують з однієї сторони каналів для забезпечення можливостей  їх очищення і використання.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6381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80920" cy="612068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sz="2400" b="1" dirty="0" smtClean="0"/>
              <a:t>Таблиця.  </a:t>
            </a:r>
            <a:r>
              <a:rPr lang="uk-UA" sz="2400" b="1" dirty="0"/>
              <a:t>Розміщення лісових насаджень на зрошувальних системах</a:t>
            </a: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546804"/>
              </p:ext>
            </p:extLst>
          </p:nvPr>
        </p:nvGraphicFramePr>
        <p:xfrm>
          <a:off x="539551" y="1700811"/>
          <a:ext cx="8136905" cy="5229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6739"/>
                <a:gridCol w="1609046"/>
                <a:gridCol w="1396894"/>
                <a:gridCol w="2034226"/>
              </a:tblGrid>
              <a:tr h="720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Елемент зрошувальної системи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Кількість рядів в лісовій смузі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Ширина лісової смуги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Розміщення лісових смуг відносно каналу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Магістральні канали і великі колектори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≥5-8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18-25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двох сторін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Гілки МК і міжгосподарських розподільників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            3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       &gt;10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однієї сторони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двох сторін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1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Внутрішньогосподарські канали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2-3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6-12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однієї сторони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Канали колекторно-дренажної мережі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≥6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двох сторін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Розподільчі  лотоки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≥6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однієї сторони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Дороги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1-2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≥3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З двох сторін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Ставки, водосховища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≥3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≥20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По периметру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4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Межа зрошуваного масиву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≥15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0732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Відстань</a:t>
            </a:r>
            <a:r>
              <a:rPr lang="uk-UA" b="1" dirty="0" smtClean="0"/>
              <a:t> </a:t>
            </a:r>
            <a:r>
              <a:rPr lang="uk-UA" b="1" dirty="0"/>
              <a:t>між поздовжніми смугами встановлюється кратній ширині захвату дощувальної техніки або у відповідності з конструктивними розмірами спеціалізованих внутрішньогосподарських систем:</a:t>
            </a:r>
            <a:endParaRPr lang="ru-RU" b="1" dirty="0"/>
          </a:p>
          <a:p>
            <a:pPr lvl="0"/>
            <a:r>
              <a:rPr lang="uk-UA" b="1" dirty="0"/>
              <a:t>на зрошувальних системах при поливі по борознах із </a:t>
            </a:r>
            <a:r>
              <a:rPr lang="uk-UA" b="1" dirty="0" smtClean="0"/>
              <a:t>застосуванням   поливного колісного </a:t>
            </a:r>
            <a:r>
              <a:rPr lang="uk-UA" b="1" dirty="0"/>
              <a:t>трубопроводу ТКП -90 - 400 м;</a:t>
            </a:r>
            <a:endParaRPr lang="ru-RU" b="1" dirty="0"/>
          </a:p>
          <a:p>
            <a:pPr lvl="0"/>
            <a:r>
              <a:rPr lang="uk-UA" b="1" dirty="0" err="1"/>
              <a:t>передвижного</a:t>
            </a:r>
            <a:r>
              <a:rPr lang="uk-UA" b="1" dirty="0"/>
              <a:t> агрегату ППА-165 У в залежності від типу </a:t>
            </a:r>
            <a:r>
              <a:rPr lang="uk-UA" b="1" dirty="0" err="1"/>
              <a:t>грунтів</a:t>
            </a:r>
            <a:r>
              <a:rPr lang="uk-UA" b="1" dirty="0"/>
              <a:t>  кратним 100 м;</a:t>
            </a:r>
            <a:endParaRPr lang="ru-RU" b="1" dirty="0"/>
          </a:p>
          <a:p>
            <a:pPr lvl="0"/>
            <a:r>
              <a:rPr lang="uk-UA" b="1" dirty="0" err="1"/>
              <a:t>самонапірної</a:t>
            </a:r>
            <a:r>
              <a:rPr lang="uk-UA" b="1" dirty="0"/>
              <a:t> зрошувальної мережі з поливними трубопроводами - 300-500 м;</a:t>
            </a:r>
            <a:endParaRPr lang="ru-RU" b="1" dirty="0"/>
          </a:p>
          <a:p>
            <a:pPr lvl="0"/>
            <a:r>
              <a:rPr lang="uk-UA" b="1" dirty="0"/>
              <a:t>засобів малої механізації - від 450 до 600 м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049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 fontScale="85000" lnSpcReduction="20000"/>
          </a:bodyPr>
          <a:lstStyle/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на </a:t>
            </a:r>
            <a:r>
              <a:rPr lang="uk-UA" b="1" i="1" dirty="0">
                <a:solidFill>
                  <a:srgbClr val="FF0000"/>
                </a:solidFill>
              </a:rPr>
              <a:t>зрошувальних системах при поливі по смугах із застосуванням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uk-UA" b="1" dirty="0" err="1"/>
              <a:t>передвижного</a:t>
            </a:r>
            <a:r>
              <a:rPr lang="uk-UA" b="1" dirty="0"/>
              <a:t> </a:t>
            </a:r>
            <a:r>
              <a:rPr lang="uk-UA" b="1" dirty="0" err="1"/>
              <a:t>агрегата</a:t>
            </a:r>
            <a:r>
              <a:rPr lang="uk-UA" b="1" dirty="0"/>
              <a:t> ППА- 300 - відстань повинна бути кратною 120 м;</a:t>
            </a:r>
            <a:endParaRPr lang="ru-RU" b="1" dirty="0"/>
          </a:p>
          <a:p>
            <a:pPr lvl="0"/>
            <a:r>
              <a:rPr lang="uk-UA" b="1" dirty="0">
                <a:solidFill>
                  <a:srgbClr val="FF0000"/>
                </a:solidFill>
              </a:rPr>
              <a:t>на з</a:t>
            </a:r>
            <a:r>
              <a:rPr lang="uk-UA" b="1" i="1" dirty="0">
                <a:solidFill>
                  <a:srgbClr val="FF0000"/>
                </a:solidFill>
              </a:rPr>
              <a:t>рошувальних системах при поливі дощуванням із застосуванням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широкозахватних дощувальних машин типу Кубань - 807 м;</a:t>
            </a:r>
            <a:endParaRPr lang="ru-RU" b="1" dirty="0"/>
          </a:p>
          <a:p>
            <a:pPr lvl="0"/>
            <a:r>
              <a:rPr lang="uk-UA" b="1" dirty="0"/>
              <a:t>дощувальної машини "Фрегат", в залежності від модифікації-від 880 м до 1150 м;</a:t>
            </a:r>
            <a:endParaRPr lang="ru-RU" b="1" dirty="0"/>
          </a:p>
          <a:p>
            <a:pPr lvl="0"/>
            <a:r>
              <a:rPr lang="uk-UA" b="1" dirty="0"/>
              <a:t>дощувальних машин "Волжанка", "Ока", ДКН-80,  від 205 до 409 м;</a:t>
            </a:r>
            <a:endParaRPr lang="ru-RU" b="1" dirty="0"/>
          </a:p>
          <a:p>
            <a:pPr lvl="0"/>
            <a:r>
              <a:rPr lang="uk-UA" b="1" dirty="0"/>
              <a:t>дощувальних машин "</a:t>
            </a:r>
            <a:r>
              <a:rPr lang="uk-UA" b="1" dirty="0" err="1"/>
              <a:t>Днепр</a:t>
            </a:r>
            <a:r>
              <a:rPr lang="uk-UA" b="1" dirty="0"/>
              <a:t>" - від 704 до 920 м;</a:t>
            </a:r>
            <a:endParaRPr lang="ru-RU" b="1" dirty="0"/>
          </a:p>
          <a:p>
            <a:pPr lvl="0"/>
            <a:r>
              <a:rPr lang="uk-UA" b="1" dirty="0" err="1"/>
              <a:t>двохконсольного</a:t>
            </a:r>
            <a:r>
              <a:rPr lang="uk-UA" b="1" dirty="0"/>
              <a:t> дощувального </a:t>
            </a:r>
            <a:r>
              <a:rPr lang="uk-UA" b="1" dirty="0" err="1"/>
              <a:t>агрегата</a:t>
            </a:r>
            <a:r>
              <a:rPr lang="uk-UA" b="1" dirty="0"/>
              <a:t> ДДА-100 МА  і дощувально-поливного </a:t>
            </a:r>
            <a:r>
              <a:rPr lang="uk-UA" b="1" dirty="0" err="1"/>
              <a:t>агрегата</a:t>
            </a:r>
            <a:r>
              <a:rPr lang="uk-UA" b="1" dirty="0"/>
              <a:t> ДДПА-130/140 - кратним 120 м;</a:t>
            </a:r>
            <a:endParaRPr lang="ru-RU" b="1" dirty="0"/>
          </a:p>
          <a:p>
            <a:pPr lvl="0"/>
            <a:r>
              <a:rPr lang="uk-UA" b="1" dirty="0"/>
              <a:t>далекоструминних дощувальних агрегатів ДДН-70 і ДДН-100 - відстань приймають у відповідності з </a:t>
            </a:r>
            <a:r>
              <a:rPr lang="uk-UA" b="1" dirty="0" err="1"/>
              <a:t>принятою</a:t>
            </a:r>
            <a:r>
              <a:rPr lang="uk-UA" b="1" dirty="0"/>
              <a:t>  в проекті зрошення схемою </a:t>
            </a:r>
            <a:r>
              <a:rPr lang="uk-UA" b="1" dirty="0" err="1"/>
              <a:t>іх</a:t>
            </a:r>
            <a:r>
              <a:rPr lang="uk-UA" b="1" dirty="0"/>
              <a:t> роботи, вона повинна бути кратною відстані між зрошувачами - від 70 до 155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58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904656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uk-UA" sz="3600" b="1" dirty="0" smtClean="0"/>
              <a:t> </a:t>
            </a:r>
          </a:p>
          <a:p>
            <a:r>
              <a:rPr lang="uk-UA" sz="3600" b="1" dirty="0" smtClean="0"/>
              <a:t>Засухи супроводжують </a:t>
            </a:r>
            <a:r>
              <a:rPr lang="uk-UA" sz="3600" b="1" i="1" dirty="0" smtClean="0">
                <a:solidFill>
                  <a:srgbClr val="FF0000"/>
                </a:solidFill>
              </a:rPr>
              <a:t>суховії, </a:t>
            </a:r>
            <a:r>
              <a:rPr lang="uk-UA" sz="3600" b="1" dirty="0" smtClean="0"/>
              <a:t>тобто сухі вітри, швидкість яких більше 5 м/с.</a:t>
            </a:r>
          </a:p>
          <a:p>
            <a:r>
              <a:rPr lang="uk-UA" sz="3600" b="1" dirty="0" smtClean="0"/>
              <a:t>Вони посилюють шкідливу дію засух на рослини. Найбільша частота </a:t>
            </a:r>
            <a:r>
              <a:rPr lang="uk-UA" sz="3600" b="1" i="1" dirty="0" smtClean="0"/>
              <a:t>суховіїв </a:t>
            </a:r>
            <a:r>
              <a:rPr lang="uk-UA" sz="3600" b="1" dirty="0" smtClean="0"/>
              <a:t>приходиться на середину вегетаційного періоду і складає 32%, тобто третя частина періоду в степових умовах буває </a:t>
            </a:r>
            <a:r>
              <a:rPr lang="uk-UA" sz="3600" b="1" i="1" dirty="0" smtClean="0">
                <a:solidFill>
                  <a:srgbClr val="FF0000"/>
                </a:solidFill>
              </a:rPr>
              <a:t>суховійною</a:t>
            </a:r>
            <a:r>
              <a:rPr lang="uk-UA" sz="3600" b="1" dirty="0" smtClean="0"/>
              <a:t>, це наносить велику шкоду сільському господарству зони.</a:t>
            </a:r>
            <a:endParaRPr lang="ru-RU" sz="3600" b="1" dirty="0" smtClean="0"/>
          </a:p>
          <a:p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6327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На </a:t>
            </a:r>
            <a:r>
              <a:rPr lang="uk-UA" b="1" i="1" dirty="0">
                <a:solidFill>
                  <a:srgbClr val="FF0000"/>
                </a:solidFill>
              </a:rPr>
              <a:t>рисових зрошувальних системах в залежності від типів карт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карта-чек з широким фронтом заливу і </a:t>
            </a:r>
            <a:r>
              <a:rPr lang="uk-UA" b="1" dirty="0" err="1"/>
              <a:t>збросу</a:t>
            </a:r>
            <a:r>
              <a:rPr lang="uk-UA" b="1" dirty="0"/>
              <a:t> -500-600 м;</a:t>
            </a:r>
            <a:endParaRPr lang="ru-RU" b="1" dirty="0"/>
          </a:p>
          <a:p>
            <a:pPr lvl="0"/>
            <a:r>
              <a:rPr lang="uk-UA" b="1" dirty="0"/>
              <a:t>карта кубанського типу - 300 м;</a:t>
            </a:r>
            <a:endParaRPr lang="ru-RU" b="1" dirty="0"/>
          </a:p>
          <a:p>
            <a:pPr lvl="0"/>
            <a:r>
              <a:rPr lang="uk-UA" b="1" dirty="0"/>
              <a:t>карта краснодарського типу - 400-1200 м;</a:t>
            </a:r>
            <a:endParaRPr lang="ru-RU" b="1" dirty="0"/>
          </a:p>
          <a:p>
            <a:pPr lvl="0"/>
            <a:r>
              <a:rPr lang="uk-UA" b="1" dirty="0"/>
              <a:t>карта далекосхідного типу -600-1200 м;</a:t>
            </a:r>
            <a:endParaRPr lang="ru-RU" b="1" dirty="0"/>
          </a:p>
          <a:p>
            <a:pPr lvl="0"/>
            <a:r>
              <a:rPr lang="uk-UA" b="1" dirty="0"/>
              <a:t>закриті рисові системи - 300-400 м.</a:t>
            </a:r>
            <a:endParaRPr lang="ru-RU" b="1" dirty="0"/>
          </a:p>
          <a:p>
            <a:pPr lvl="0"/>
            <a:r>
              <a:rPr lang="uk-UA" b="1" i="1" dirty="0">
                <a:solidFill>
                  <a:srgbClr val="FF0000"/>
                </a:solidFill>
              </a:rPr>
              <a:t>При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внутрішньогрунтовому</a:t>
            </a:r>
            <a:r>
              <a:rPr lang="uk-UA" b="1" i="1" dirty="0">
                <a:solidFill>
                  <a:srgbClr val="FF0000"/>
                </a:solidFill>
              </a:rPr>
              <a:t> і крапельному зрошенні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розміщення лісових смуг </a:t>
            </a:r>
            <a:r>
              <a:rPr lang="uk-UA" b="1" dirty="0" err="1"/>
              <a:t>пов</a:t>
            </a:r>
            <a:r>
              <a:rPr lang="uk-UA" b="1" dirty="0"/>
              <a:t>"</a:t>
            </a:r>
            <a:r>
              <a:rPr lang="uk-UA" b="1" dirty="0" err="1"/>
              <a:t>язують</a:t>
            </a:r>
            <a:r>
              <a:rPr lang="uk-UA" b="1" dirty="0"/>
              <a:t> з організацією території садів, виноградників і ягідників.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6169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endParaRPr lang="uk-UA" b="1" i="1" dirty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Лісові </a:t>
            </a:r>
            <a:r>
              <a:rPr lang="uk-UA" b="1" i="1" dirty="0">
                <a:solidFill>
                  <a:srgbClr val="FF0000"/>
                </a:solidFill>
              </a:rPr>
              <a:t>насадження </a:t>
            </a:r>
            <a:r>
              <a:rPr lang="uk-UA" b="1" dirty="0"/>
              <a:t>на зрошуваних землях створюють із </a:t>
            </a:r>
            <a:r>
              <a:rPr lang="uk-UA" b="1" dirty="0" smtClean="0"/>
              <a:t>швидкорослих</a:t>
            </a:r>
            <a:r>
              <a:rPr lang="uk-UA" b="1" dirty="0"/>
              <a:t>, довговічних і цінних порід.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засолених землях і при неглибокому заляганні мінералізованих </a:t>
            </a:r>
            <a:r>
              <a:rPr lang="uk-UA" b="1" dirty="0" err="1"/>
              <a:t>грунтових</a:t>
            </a:r>
            <a:r>
              <a:rPr lang="uk-UA" b="1" dirty="0"/>
              <a:t> вод використовують солестійкі </a:t>
            </a:r>
            <a:r>
              <a:rPr lang="uk-UA" b="1" i="1" dirty="0">
                <a:solidFill>
                  <a:srgbClr val="FF0000"/>
                </a:solidFill>
              </a:rPr>
              <a:t>деревні породи </a:t>
            </a:r>
            <a:r>
              <a:rPr lang="uk-UA" b="1" dirty="0"/>
              <a:t>(білу акацію, </a:t>
            </a:r>
            <a:r>
              <a:rPr lang="uk-UA" b="1" dirty="0" err="1"/>
              <a:t>топіль</a:t>
            </a:r>
            <a:r>
              <a:rPr lang="uk-UA" b="1" dirty="0"/>
              <a:t> , </a:t>
            </a:r>
            <a:r>
              <a:rPr lang="uk-UA" b="1" dirty="0" err="1"/>
              <a:t>шовоковицю</a:t>
            </a:r>
            <a:r>
              <a:rPr lang="uk-UA" b="1" dirty="0"/>
              <a:t> білу та ін</a:t>
            </a:r>
            <a:r>
              <a:rPr lang="uk-UA" b="1" dirty="0" smtClean="0"/>
              <a:t>.)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останні роки запропонована технологія створення смуг з вузькими (1,3 м)  міжряддями для вирощування дерев з пірамідальною кроною. Це забезпечує економію землі до 28%.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1804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 fontScale="92500" lnSpcReduction="10000"/>
          </a:bodyPr>
          <a:lstStyle/>
          <a:p>
            <a:endParaRPr lang="uk-UA" sz="3600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err="1" smtClean="0">
                <a:solidFill>
                  <a:srgbClr val="FF0000"/>
                </a:solidFill>
              </a:rPr>
              <a:t>Лісомуги</a:t>
            </a:r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на осушених землях</a:t>
            </a:r>
            <a:r>
              <a:rPr lang="uk-UA" sz="3600" b="1" i="1" dirty="0"/>
              <a:t>.</a:t>
            </a:r>
            <a:r>
              <a:rPr lang="uk-UA" sz="3600" b="1" dirty="0"/>
              <a:t> </a:t>
            </a:r>
            <a:endParaRPr lang="uk-UA" sz="3600" b="1" dirty="0" smtClean="0"/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На </a:t>
            </a:r>
            <a:r>
              <a:rPr lang="uk-UA" sz="3600" b="1" i="1" dirty="0">
                <a:solidFill>
                  <a:srgbClr val="FF0000"/>
                </a:solidFill>
              </a:rPr>
              <a:t>осушених землях </a:t>
            </a:r>
            <a:r>
              <a:rPr lang="uk-UA" sz="3600" b="1" dirty="0"/>
              <a:t>захисні лісові смуги необхідні, перш за все, для боротьби з вітровою ерозією </a:t>
            </a:r>
            <a:r>
              <a:rPr lang="uk-UA" sz="3600" b="1" dirty="0" err="1"/>
              <a:t>грунтів</a:t>
            </a:r>
            <a:r>
              <a:rPr lang="uk-UA" sz="3600" b="1" dirty="0"/>
              <a:t>, водною ерозією на заплавах, для покращення мікроклімату і боротьби з заморозками, покращення якості води і умов ведення рибного господарства, для захисту доріг від снігових заносів і ін. </a:t>
            </a:r>
            <a:endParaRPr lang="uk-UA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2714795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048672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sz="2800" b="1" dirty="0" smtClean="0"/>
              <a:t>Принципи </a:t>
            </a:r>
            <a:r>
              <a:rPr lang="uk-UA" sz="2800" b="1" dirty="0"/>
              <a:t>розміщення захисних насаджень такі як і на зрошуваних землях. Застосовують в основному </a:t>
            </a:r>
            <a:r>
              <a:rPr lang="uk-UA" sz="2800" b="1" i="1" dirty="0">
                <a:solidFill>
                  <a:srgbClr val="FF0000"/>
                </a:solidFill>
              </a:rPr>
              <a:t>ажурні  і масивні (щільні) лісосмуги. </a:t>
            </a:r>
          </a:p>
          <a:p>
            <a:r>
              <a:rPr lang="uk-UA" sz="2800" b="1" dirty="0"/>
              <a:t>Ширина смуг 10 м, відстань між рядами - 2,5 м, на </a:t>
            </a:r>
            <a:r>
              <a:rPr lang="uk-UA" sz="2800" b="1" dirty="0" err="1"/>
              <a:t>торфяних</a:t>
            </a:r>
            <a:r>
              <a:rPr lang="uk-UA" sz="2800" b="1" dirty="0"/>
              <a:t> </a:t>
            </a:r>
            <a:r>
              <a:rPr lang="uk-UA" sz="2800" b="1" dirty="0" err="1"/>
              <a:t>грунтах</a:t>
            </a:r>
            <a:r>
              <a:rPr lang="uk-UA" sz="2800" b="1" dirty="0"/>
              <a:t> - 1,5 м. </a:t>
            </a:r>
          </a:p>
          <a:p>
            <a:r>
              <a:rPr lang="uk-UA" sz="2800" b="1" dirty="0"/>
              <a:t>На осушених землях під насадження лісових смуг відводять непридатні землі   (гряди або острови серед </a:t>
            </a:r>
            <a:r>
              <a:rPr lang="uk-UA" sz="2800" b="1" dirty="0" err="1"/>
              <a:t>торфяників</a:t>
            </a:r>
            <a:r>
              <a:rPr lang="uk-UA" sz="2800" b="1" dirty="0"/>
              <a:t>), а також зберігають найбільш цінні окремі дерева, острівки лісу і чагарників.</a:t>
            </a:r>
            <a:endParaRPr lang="ru-RU" sz="2800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6208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6408712"/>
          </a:xfrm>
        </p:spPr>
        <p:txBody>
          <a:bodyPr>
            <a:noAutofit/>
          </a:bodyPr>
          <a:lstStyle/>
          <a:p>
            <a:endParaRPr lang="uk-UA" sz="2400" b="1" i="1" dirty="0" smtClean="0">
              <a:solidFill>
                <a:srgbClr val="FF0000"/>
              </a:solidFill>
            </a:endParaRP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Економічна </a:t>
            </a:r>
            <a:r>
              <a:rPr lang="uk-UA" sz="2400" b="1" i="1" dirty="0">
                <a:solidFill>
                  <a:srgbClr val="FF0000"/>
                </a:solidFill>
              </a:rPr>
              <a:t>ефективність захисних лісонасаджень</a:t>
            </a:r>
            <a:r>
              <a:rPr lang="uk-UA" sz="2400" b="1" dirty="0">
                <a:solidFill>
                  <a:srgbClr val="FF0000"/>
                </a:solidFill>
              </a:rPr>
              <a:t>. </a:t>
            </a:r>
            <a:endParaRPr lang="uk-UA" sz="2400" b="1" dirty="0" smtClean="0">
              <a:solidFill>
                <a:srgbClr val="FF0000"/>
              </a:solidFill>
            </a:endParaRPr>
          </a:p>
          <a:p>
            <a:r>
              <a:rPr lang="uk-UA" sz="2400" b="1" dirty="0" smtClean="0"/>
              <a:t>Захисні </a:t>
            </a:r>
            <a:r>
              <a:rPr lang="uk-UA" sz="2400" b="1" dirty="0"/>
              <a:t>лісонасадження повністю окупають витрати на їх створення за 3-5 роки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Кожний гектар лісової смуги дає більше 400 грн. агролісомеліоративного прибутку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Запас деревини у віці 20 років складає 400-500 (до 1000) м</a:t>
            </a:r>
            <a:r>
              <a:rPr lang="uk-UA" sz="2400" b="1" baseline="30000" dirty="0"/>
              <a:t>3</a:t>
            </a:r>
            <a:r>
              <a:rPr lang="uk-UA" sz="2400" b="1" dirty="0"/>
              <a:t>/км насаджень. </a:t>
            </a:r>
            <a:endParaRPr lang="uk-UA" sz="2400" b="1" dirty="0" smtClean="0"/>
          </a:p>
          <a:p>
            <a:r>
              <a:rPr lang="uk-UA" sz="2400" b="1" dirty="0" smtClean="0"/>
              <a:t>Поля</a:t>
            </a:r>
            <a:r>
              <a:rPr lang="uk-UA" sz="2400" b="1" dirty="0"/>
              <a:t>, захищені лісовими смугами значно менше потерпають від вітрової ерозії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Лісові смуги своїм впливом на режим вітру і поверхневий стік води змінюють мікроклімат роблять його більш вологим, що сприяє одержанню більш високих і стійких врожаїв </a:t>
            </a:r>
            <a:r>
              <a:rPr lang="uk-UA" sz="2400" b="1" dirty="0" err="1"/>
              <a:t>сільскогосподарських</a:t>
            </a:r>
            <a:r>
              <a:rPr lang="uk-UA" sz="2400" b="1" dirty="0"/>
              <a:t> культур</a:t>
            </a:r>
            <a:r>
              <a:rPr lang="uk-UA" sz="2400" b="1" dirty="0" smtClean="0"/>
              <a:t>.</a:t>
            </a:r>
          </a:p>
          <a:p>
            <a:pPr marL="0" indent="0">
              <a:buNone/>
            </a:pPr>
            <a:r>
              <a:rPr lang="uk-UA" sz="2400" b="1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27356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192688"/>
          </a:xfrm>
        </p:spPr>
        <p:txBody>
          <a:bodyPr>
            <a:normAutofit fontScale="925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Економічна </a:t>
            </a:r>
            <a:r>
              <a:rPr lang="uk-UA" b="1" i="1" dirty="0">
                <a:solidFill>
                  <a:srgbClr val="FF0000"/>
                </a:solidFill>
              </a:rPr>
              <a:t>ефективність захисних лісонасаджень</a:t>
            </a:r>
            <a:r>
              <a:rPr lang="uk-UA" b="1" dirty="0">
                <a:solidFill>
                  <a:srgbClr val="FF0000"/>
                </a:solidFill>
              </a:rPr>
              <a:t>. </a:t>
            </a:r>
            <a:endParaRPr lang="uk-UA" b="1" dirty="0" smtClean="0"/>
          </a:p>
          <a:p>
            <a:r>
              <a:rPr lang="uk-UA" b="1" dirty="0" smtClean="0"/>
              <a:t>Прибуток </a:t>
            </a:r>
            <a:r>
              <a:rPr lang="uk-UA" b="1" dirty="0"/>
              <a:t>від додаткового зібраного врожаю перевищує 25 </a:t>
            </a:r>
            <a:r>
              <a:rPr lang="uk-UA" b="1" dirty="0" err="1"/>
              <a:t>грн</a:t>
            </a:r>
            <a:r>
              <a:rPr lang="uk-UA" b="1" dirty="0"/>
              <a:t>/га. </a:t>
            </a:r>
          </a:p>
          <a:p>
            <a:r>
              <a:rPr lang="uk-UA" b="1" dirty="0"/>
              <a:t>Лісові насадження  захищають водоймища і ставки від замулення, покращують водопостачання території і підвищують літній стік води в річках. </a:t>
            </a:r>
            <a:endParaRPr lang="uk-UA" b="1" dirty="0" smtClean="0"/>
          </a:p>
          <a:p>
            <a:r>
              <a:rPr lang="uk-UA" b="1" dirty="0" smtClean="0"/>
              <a:t>Важливим </a:t>
            </a:r>
            <a:r>
              <a:rPr lang="uk-UA" b="1" dirty="0"/>
              <a:t>є </a:t>
            </a:r>
            <a:r>
              <a:rPr lang="uk-UA" b="1" dirty="0" err="1"/>
              <a:t>загальноекологічне</a:t>
            </a:r>
            <a:r>
              <a:rPr lang="uk-UA" b="1" dirty="0"/>
              <a:t> значення лісових смуг.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лісових смугах поселяються багато птахів і тварин, які знищують шкідники сільськогосподарських культур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Більшість штучних лісонасаджень на берегах балок, ярків, ставків, водосховищ утворюють мальовничі куточки природи, як є місцем відпочинку людини.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4132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6.3 </a:t>
            </a:r>
            <a:r>
              <a:rPr lang="uk-UA" b="1" i="1" dirty="0">
                <a:solidFill>
                  <a:srgbClr val="FF0000"/>
                </a:solidFill>
              </a:rPr>
              <a:t>Закріплення і залісення ярів та піщаних земель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b="1" i="1" dirty="0"/>
              <a:t> </a:t>
            </a:r>
            <a:endParaRPr lang="ru-RU" dirty="0"/>
          </a:p>
          <a:p>
            <a:r>
              <a:rPr lang="uk-UA" b="1" i="1" dirty="0" smtClean="0">
                <a:solidFill>
                  <a:srgbClr val="FF0000"/>
                </a:solidFill>
              </a:rPr>
              <a:t>Ярки </a:t>
            </a:r>
            <a:r>
              <a:rPr lang="uk-UA" b="1" dirty="0"/>
              <a:t>- результат прискореної водної ерозії, </a:t>
            </a:r>
            <a:r>
              <a:rPr lang="uk-UA" b="1" i="1" dirty="0">
                <a:solidFill>
                  <a:srgbClr val="FF0000"/>
                </a:solidFill>
              </a:rPr>
              <a:t>сипучі піски </a:t>
            </a:r>
            <a:r>
              <a:rPr lang="uk-UA" b="1" dirty="0"/>
              <a:t>- результат вітрової ерозії. Ті і другі належать до категорії земель, непридатних для вирощування сільськогосподарських культур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Їх площі постійно збільшуються, що призводить до втрат все нових і нових високопродуктивних сільськогосподарських угідь. Але ці землі при умілому їх використанні можна перетворити в продуктивні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64353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048672"/>
          </a:xfrm>
        </p:spPr>
        <p:txBody>
          <a:bodyPr>
            <a:normAutofit fontScale="85000" lnSpcReduction="20000"/>
          </a:bodyPr>
          <a:lstStyle/>
          <a:p>
            <a:endParaRPr lang="uk-UA" sz="3900" b="1" i="1" dirty="0" smtClean="0">
              <a:solidFill>
                <a:srgbClr val="FF0000"/>
              </a:solidFill>
            </a:endParaRPr>
          </a:p>
          <a:p>
            <a:r>
              <a:rPr lang="uk-UA" sz="3900" b="1" i="1" dirty="0" smtClean="0">
                <a:solidFill>
                  <a:srgbClr val="FF0000"/>
                </a:solidFill>
              </a:rPr>
              <a:t>Яружна </a:t>
            </a:r>
            <a:r>
              <a:rPr lang="uk-UA" sz="3900" b="1" i="1" dirty="0">
                <a:solidFill>
                  <a:srgbClr val="FF0000"/>
                </a:solidFill>
              </a:rPr>
              <a:t>ерозія </a:t>
            </a:r>
            <a:r>
              <a:rPr lang="uk-UA" sz="3900" b="1" dirty="0"/>
              <a:t>виникає при концентрації  струменів води в потужні водні потоки. </a:t>
            </a:r>
            <a:endParaRPr lang="uk-UA" sz="3900" b="1" dirty="0" smtClean="0"/>
          </a:p>
          <a:p>
            <a:r>
              <a:rPr lang="uk-UA" sz="3900" b="1" dirty="0" smtClean="0"/>
              <a:t>Це </a:t>
            </a:r>
            <a:r>
              <a:rPr lang="uk-UA" sz="3900" b="1" dirty="0"/>
              <a:t>може бути при стіканні води зі схилів водозбору в природну гідрографічну мережу або в штучну </a:t>
            </a:r>
            <a:r>
              <a:rPr lang="uk-UA" sz="3900" b="1" dirty="0" err="1"/>
              <a:t>ложбину</a:t>
            </a:r>
            <a:r>
              <a:rPr lang="uk-UA" sz="3900" b="1" dirty="0"/>
              <a:t>. </a:t>
            </a:r>
            <a:endParaRPr lang="uk-UA" sz="3900" b="1" dirty="0" smtClean="0"/>
          </a:p>
          <a:p>
            <a:r>
              <a:rPr lang="uk-UA" sz="3900" b="1" dirty="0" smtClean="0"/>
              <a:t>Оскільки </a:t>
            </a:r>
            <a:r>
              <a:rPr lang="uk-UA" sz="3900" b="1" dirty="0"/>
              <a:t>поверхневий стік талих або </a:t>
            </a:r>
            <a:r>
              <a:rPr lang="uk-UA" sz="3900" b="1" dirty="0" err="1"/>
              <a:t>ливневих</a:t>
            </a:r>
            <a:r>
              <a:rPr lang="uk-UA" sz="3900" b="1" dirty="0"/>
              <a:t> вод періодично повторюється, то щорічно спостерігається подальший ріст ярків в глибину, довжину і ширину</a:t>
            </a:r>
            <a:r>
              <a:rPr lang="uk-UA" b="1" dirty="0"/>
              <a:t>. 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4339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219256" cy="5937523"/>
          </a:xfrm>
        </p:spPr>
        <p:txBody>
          <a:bodyPr>
            <a:no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Яри</a:t>
            </a:r>
            <a:r>
              <a:rPr lang="uk-UA" sz="2800" b="1" dirty="0"/>
              <a:t> - завершальна стадія розвитку лінійної ерозії. Їх глибина становить 3-50 і може досягати 100 м.</a:t>
            </a:r>
          </a:p>
          <a:p>
            <a:r>
              <a:rPr lang="uk-UA" sz="2800" b="1" i="1" dirty="0">
                <a:solidFill>
                  <a:srgbClr val="FF0000"/>
                </a:solidFill>
              </a:rPr>
              <a:t>Типовою для яру </a:t>
            </a:r>
            <a:r>
              <a:rPr lang="uk-UA" sz="2800" b="1" dirty="0"/>
              <a:t>є наявність вершини, </a:t>
            </a:r>
            <a:r>
              <a:rPr lang="uk-UA" sz="2800" b="1" dirty="0" err="1"/>
              <a:t>відвершків</a:t>
            </a:r>
            <a:r>
              <a:rPr lang="uk-UA" sz="2800" b="1" dirty="0"/>
              <a:t>, дна, русла, гирла, конуса виносу, схилів та брівки.</a:t>
            </a:r>
          </a:p>
          <a:p>
            <a:r>
              <a:rPr lang="uk-UA" sz="2800" b="1" dirty="0"/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Вершиною </a:t>
            </a:r>
            <a:r>
              <a:rPr lang="uk-UA" sz="2800" b="1" dirty="0"/>
              <a:t>називають ту його частину, через яку надходить найбільша частина поверхневого стоку. Багато ярів мають декілька вершин. Головною з них називають вершину найбільшого розміру, інші, менші вершини називають </a:t>
            </a:r>
            <a:r>
              <a:rPr lang="uk-UA" sz="2800" b="1" i="1" dirty="0" err="1">
                <a:solidFill>
                  <a:srgbClr val="FF0000"/>
                </a:solidFill>
              </a:rPr>
              <a:t>відвершками</a:t>
            </a:r>
            <a:r>
              <a:rPr lang="uk-UA" sz="2800" b="1" i="1" dirty="0">
                <a:solidFill>
                  <a:srgbClr val="FF0000"/>
                </a:solidFill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285911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976664"/>
          </a:xfrm>
        </p:spPr>
        <p:txBody>
          <a:bodyPr>
            <a:noAutofit/>
          </a:bodyPr>
          <a:lstStyle/>
          <a:p>
            <a:endParaRPr lang="uk-UA" sz="2400" b="1" dirty="0" smtClean="0"/>
          </a:p>
          <a:p>
            <a:r>
              <a:rPr lang="uk-UA" sz="3200" b="1" dirty="0" smtClean="0"/>
              <a:t>Нижня </a:t>
            </a:r>
            <a:r>
              <a:rPr lang="uk-UA" sz="3200" b="1" dirty="0"/>
              <a:t>частина яру обмежується схилами. На ній осідають продукти виносу, вона і є </a:t>
            </a:r>
            <a:r>
              <a:rPr lang="uk-UA" sz="3200" b="1" i="1" dirty="0">
                <a:solidFill>
                  <a:srgbClr val="FF0000"/>
                </a:solidFill>
              </a:rPr>
              <a:t>дном яру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В старих ярах по дну проходить русло, по якому тече вода, в молодих ярах водний потік тече по   всьому дну. </a:t>
            </a:r>
            <a:endParaRPr lang="uk-UA" sz="3200" b="1" dirty="0" smtClean="0"/>
          </a:p>
          <a:p>
            <a:r>
              <a:rPr lang="uk-UA" sz="3200" b="1" dirty="0" smtClean="0"/>
              <a:t>В </a:t>
            </a:r>
            <a:r>
              <a:rPr lang="uk-UA" sz="3200" b="1" dirty="0"/>
              <a:t>яружно-балкових системах ділянки дна займають лише 0,1-2% їх загальної площі</a:t>
            </a:r>
            <a:r>
              <a:rPr lang="uk-UA" sz="3200" b="1" dirty="0" smtClean="0"/>
              <a:t>.</a:t>
            </a:r>
          </a:p>
          <a:p>
            <a:pPr marL="68580" indent="0">
              <a:buNone/>
            </a:pPr>
            <a:r>
              <a:rPr lang="uk-UA" sz="3200" b="1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474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Чорні </a:t>
            </a:r>
            <a:r>
              <a:rPr lang="uk-UA" b="1" i="1" dirty="0">
                <a:solidFill>
                  <a:srgbClr val="FF0000"/>
                </a:solidFill>
              </a:rPr>
              <a:t>або пилові бурі</a:t>
            </a:r>
            <a:r>
              <a:rPr lang="uk-UA" b="1" dirty="0"/>
              <a:t>  найбільш яскраве проявлення вітрової ерозії </a:t>
            </a:r>
            <a:r>
              <a:rPr lang="uk-UA" b="1" dirty="0" err="1"/>
              <a:t>грунту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Особливо </a:t>
            </a:r>
            <a:r>
              <a:rPr lang="uk-UA" b="1" dirty="0"/>
              <a:t>часто вони спостерігаються в засушливих районах не тільки літом, але і зимою, коли мало снігу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сильному вітрі ( від 5 до 20 м/с і більше) видувається з поверхні </a:t>
            </a:r>
            <a:r>
              <a:rPr lang="uk-UA" b="1" dirty="0" err="1"/>
              <a:t>грунту</a:t>
            </a:r>
            <a:r>
              <a:rPr lang="uk-UA" b="1" dirty="0"/>
              <a:t> глина, пил, який переноситься у вигляді чорної хмари на великі відстані і </a:t>
            </a:r>
            <a:r>
              <a:rPr lang="uk-UA" b="1" dirty="0" err="1"/>
              <a:t>відкладується</a:t>
            </a:r>
            <a:r>
              <a:rPr lang="uk-UA" b="1" dirty="0"/>
              <a:t> біля різних </a:t>
            </a:r>
            <a:r>
              <a:rPr lang="uk-UA" b="1" dirty="0" err="1" smtClean="0"/>
              <a:t>перешкоджень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Глибина видування за рік інколи може досягати 20 см і більше. </a:t>
            </a:r>
            <a:endParaRPr lang="uk-UA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4177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764704"/>
            <a:ext cx="7488832" cy="5616624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Гирло яру </a:t>
            </a:r>
            <a:r>
              <a:rPr lang="uk-UA" b="1" dirty="0"/>
              <a:t>- найстаріше за віком місце сполучення яру з річковою долиною або балкою, швидкість водного потоку тут знижується, внаслідок чого відкладається </a:t>
            </a:r>
            <a:r>
              <a:rPr lang="uk-UA" b="1" dirty="0" err="1"/>
              <a:t>дрібнозем</a:t>
            </a:r>
            <a:r>
              <a:rPr lang="uk-UA" b="1" dirty="0"/>
              <a:t> у вигляді віяла, або конуса виносу. </a:t>
            </a:r>
          </a:p>
          <a:p>
            <a:r>
              <a:rPr lang="uk-UA" b="1" i="1" dirty="0">
                <a:solidFill>
                  <a:srgbClr val="FF0000"/>
                </a:solidFill>
              </a:rPr>
              <a:t>Схил яру </a:t>
            </a:r>
            <a:r>
              <a:rPr lang="uk-UA" b="1" dirty="0"/>
              <a:t>- це похила площина землі між брівкою та дном яру, або бічна стінка яру, яка знизу обмежена дном, згори - прилеглим схилом. Брівка яру - це перетин земної поверхні з бічними стінками яру.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788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3367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b="1" dirty="0"/>
              <a:t> </a:t>
            </a:r>
            <a:endParaRPr lang="ru-RU" dirty="0"/>
          </a:p>
          <a:p>
            <a:endParaRPr lang="uk-UA" sz="11200" b="1" dirty="0" smtClean="0"/>
          </a:p>
          <a:p>
            <a:r>
              <a:rPr lang="uk-UA" sz="12800" b="1" dirty="0" smtClean="0"/>
              <a:t>Яри </a:t>
            </a:r>
            <a:r>
              <a:rPr lang="uk-UA" sz="12800" b="1" dirty="0"/>
              <a:t>діляться на </a:t>
            </a:r>
            <a:r>
              <a:rPr lang="uk-UA" sz="12800" b="1" i="1" dirty="0">
                <a:solidFill>
                  <a:srgbClr val="FF0000"/>
                </a:solidFill>
              </a:rPr>
              <a:t>первинні і вторинні</a:t>
            </a:r>
            <a:r>
              <a:rPr lang="uk-UA" sz="12800" b="1" dirty="0" smtClean="0"/>
              <a:t>.</a:t>
            </a:r>
          </a:p>
          <a:p>
            <a:r>
              <a:rPr lang="uk-UA" sz="12800" b="1" i="1" dirty="0" smtClean="0">
                <a:solidFill>
                  <a:srgbClr val="FF0000"/>
                </a:solidFill>
              </a:rPr>
              <a:t> </a:t>
            </a:r>
            <a:r>
              <a:rPr lang="uk-UA" sz="12800" b="1" i="1" dirty="0">
                <a:solidFill>
                  <a:srgbClr val="FF0000"/>
                </a:solidFill>
              </a:rPr>
              <a:t>До первинних </a:t>
            </a:r>
            <a:r>
              <a:rPr lang="uk-UA" sz="12800" b="1" dirty="0"/>
              <a:t>відносяться ярки, які вперше перерізають нові поверхні землі, </a:t>
            </a:r>
            <a:endParaRPr lang="uk-UA" sz="12800" b="1" dirty="0" smtClean="0"/>
          </a:p>
          <a:p>
            <a:r>
              <a:rPr lang="uk-UA" sz="12800" b="1" i="1" dirty="0" smtClean="0">
                <a:solidFill>
                  <a:srgbClr val="FF0000"/>
                </a:solidFill>
              </a:rPr>
              <a:t>до </a:t>
            </a:r>
            <a:r>
              <a:rPr lang="uk-UA" sz="12800" b="1" i="1" dirty="0">
                <a:solidFill>
                  <a:srgbClr val="FF0000"/>
                </a:solidFill>
              </a:rPr>
              <a:t>вторинних </a:t>
            </a:r>
            <a:r>
              <a:rPr lang="uk-UA" sz="12800" b="1" dirty="0"/>
              <a:t>- що поглиблюють існуючу гідрографічну мережу</a:t>
            </a:r>
            <a:endParaRPr lang="ru-RU" sz="12800" b="1" dirty="0"/>
          </a:p>
          <a:p>
            <a:r>
              <a:rPr lang="uk-UA" sz="12800" b="1" i="1" dirty="0">
                <a:solidFill>
                  <a:srgbClr val="FF0000"/>
                </a:solidFill>
              </a:rPr>
              <a:t>Первинні ярки </a:t>
            </a:r>
            <a:r>
              <a:rPr lang="uk-UA" sz="12800" b="1" dirty="0"/>
              <a:t>утворюються в результаті концентрації стоку води по штучних </a:t>
            </a:r>
            <a:r>
              <a:rPr lang="uk-UA" sz="12800" b="1" dirty="0" err="1"/>
              <a:t>ложбинах</a:t>
            </a:r>
            <a:r>
              <a:rPr lang="uk-UA" sz="12800" b="1" dirty="0"/>
              <a:t> на схилах </a:t>
            </a:r>
            <a:r>
              <a:rPr lang="uk-UA" sz="12800" b="1" dirty="0" err="1"/>
              <a:t>водосбору</a:t>
            </a:r>
            <a:r>
              <a:rPr lang="uk-UA" sz="12800" b="1" dirty="0"/>
              <a:t> будь якого елементу гідрографічної мережі (балки і др.) Ці ярки називають первинними </a:t>
            </a:r>
            <a:r>
              <a:rPr lang="uk-UA" sz="12800" b="1" dirty="0" err="1"/>
              <a:t>схиловими</a:t>
            </a:r>
            <a:r>
              <a:rPr lang="uk-UA" sz="12800" b="1" dirty="0"/>
              <a:t> ярками.</a:t>
            </a:r>
            <a:endParaRPr lang="ru-RU" sz="12800" b="1" dirty="0"/>
          </a:p>
          <a:p>
            <a:endParaRPr lang="ru-RU" sz="11200" b="1" dirty="0"/>
          </a:p>
        </p:txBody>
      </p:sp>
    </p:spTree>
    <p:extLst>
      <p:ext uri="{BB962C8B-B14F-4D97-AF65-F5344CB8AC3E}">
        <p14:creationId xmlns:p14="http://schemas.microsoft.com/office/powerpoint/2010/main" val="33742527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16624"/>
          </a:xfrm>
        </p:spPr>
        <p:txBody>
          <a:bodyPr>
            <a:normAutofit fontScale="32500" lnSpcReduction="20000"/>
          </a:bodyPr>
          <a:lstStyle/>
          <a:p>
            <a:endParaRPr lang="uk-UA" sz="9600" b="1" i="1" dirty="0" smtClean="0">
              <a:solidFill>
                <a:srgbClr val="FF0000"/>
              </a:solidFill>
            </a:endParaRPr>
          </a:p>
          <a:p>
            <a:r>
              <a:rPr lang="uk-UA" sz="9600" b="1" i="1" dirty="0" smtClean="0">
                <a:solidFill>
                  <a:srgbClr val="FF0000"/>
                </a:solidFill>
              </a:rPr>
              <a:t>Вторинні </a:t>
            </a:r>
            <a:r>
              <a:rPr lang="uk-UA" sz="9600" b="1" i="1" dirty="0">
                <a:solidFill>
                  <a:srgbClr val="FF0000"/>
                </a:solidFill>
              </a:rPr>
              <a:t>ярки </a:t>
            </a:r>
            <a:r>
              <a:rPr lang="uk-UA" sz="9600" b="1" dirty="0"/>
              <a:t>утворюються в результаті розмиву і поглиблення дна гідрографічної мережі, тому їх називають </a:t>
            </a:r>
            <a:r>
              <a:rPr lang="uk-UA" sz="9600" b="1" i="1" dirty="0">
                <a:solidFill>
                  <a:srgbClr val="FF0000"/>
                </a:solidFill>
              </a:rPr>
              <a:t>донними.</a:t>
            </a:r>
            <a:r>
              <a:rPr lang="uk-UA" sz="9600" b="1" dirty="0"/>
              <a:t> </a:t>
            </a:r>
          </a:p>
          <a:p>
            <a:r>
              <a:rPr lang="uk-UA" sz="9600" b="1" dirty="0"/>
              <a:t>Ярки, які ростуть по дні </a:t>
            </a:r>
            <a:r>
              <a:rPr lang="uk-UA" sz="9600" b="1" dirty="0" err="1"/>
              <a:t>ложбини</a:t>
            </a:r>
            <a:r>
              <a:rPr lang="uk-UA" sz="9600" b="1" dirty="0"/>
              <a:t>, </a:t>
            </a:r>
            <a:r>
              <a:rPr lang="uk-UA" sz="9600" b="1" dirty="0" err="1"/>
              <a:t>роззміщеної</a:t>
            </a:r>
            <a:r>
              <a:rPr lang="uk-UA" sz="9600" b="1" dirty="0"/>
              <a:t> у верхів"ї балки, називають </a:t>
            </a:r>
            <a:r>
              <a:rPr lang="uk-UA" sz="9600" b="1" dirty="0">
                <a:solidFill>
                  <a:srgbClr val="FF0000"/>
                </a:solidFill>
              </a:rPr>
              <a:t>вершинними.</a:t>
            </a:r>
            <a:r>
              <a:rPr lang="uk-UA" sz="9600" b="1" dirty="0"/>
              <a:t> Окрім того, виділяються ярки, що ростуть по дну бокових </a:t>
            </a:r>
            <a:r>
              <a:rPr lang="uk-UA" sz="9600" b="1" dirty="0" err="1"/>
              <a:t>ложбин</a:t>
            </a:r>
            <a:r>
              <a:rPr lang="uk-UA" sz="9600" b="1" dirty="0"/>
              <a:t>, ці ярки можна назвати вторинними </a:t>
            </a:r>
            <a:r>
              <a:rPr lang="uk-UA" sz="9600" b="1" i="1" dirty="0" err="1">
                <a:solidFill>
                  <a:srgbClr val="FF0000"/>
                </a:solidFill>
              </a:rPr>
              <a:t>схиловими</a:t>
            </a:r>
            <a:r>
              <a:rPr lang="uk-UA" sz="9600" b="1" i="1" dirty="0">
                <a:solidFill>
                  <a:srgbClr val="FF0000"/>
                </a:solidFill>
              </a:rPr>
              <a:t>.</a:t>
            </a:r>
            <a:endParaRPr lang="ru-RU" sz="96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9600" b="1" dirty="0"/>
              <a:t> </a:t>
            </a:r>
            <a:endParaRPr lang="ru-RU" sz="9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3040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264696"/>
          </a:xfrm>
        </p:spPr>
        <p:txBody>
          <a:bodyPr>
            <a:noAutofit/>
          </a:bodyPr>
          <a:lstStyle/>
          <a:p>
            <a:r>
              <a:rPr lang="uk-UA" sz="2800" b="1" i="1" dirty="0" smtClean="0">
                <a:solidFill>
                  <a:srgbClr val="FF0000"/>
                </a:solidFill>
              </a:rPr>
              <a:t>Стадії </a:t>
            </a:r>
            <a:r>
              <a:rPr lang="uk-UA" sz="2800" b="1" i="1" dirty="0">
                <a:solidFill>
                  <a:srgbClr val="FF0000"/>
                </a:solidFill>
              </a:rPr>
              <a:t>розвитку яру</a:t>
            </a:r>
            <a:r>
              <a:rPr lang="uk-UA" sz="2800" b="1" i="1" dirty="0"/>
              <a:t>.</a:t>
            </a:r>
            <a:r>
              <a:rPr lang="uk-UA" sz="2800" b="1" dirty="0"/>
              <a:t> </a:t>
            </a:r>
            <a:endParaRPr lang="uk-UA" sz="2800" b="1" dirty="0" smtClean="0"/>
          </a:p>
          <a:p>
            <a:r>
              <a:rPr lang="uk-UA" sz="2800" b="1" dirty="0" smtClean="0"/>
              <a:t>Розвиток </a:t>
            </a:r>
            <a:r>
              <a:rPr lang="uk-UA" sz="2800" b="1" dirty="0"/>
              <a:t>ярів відбувається у </a:t>
            </a:r>
            <a:r>
              <a:rPr lang="uk-UA" sz="2800" b="1" i="1" dirty="0">
                <a:solidFill>
                  <a:srgbClr val="FF0000"/>
                </a:solidFill>
              </a:rPr>
              <a:t>чотири стадії: </a:t>
            </a:r>
            <a:r>
              <a:rPr lang="uk-UA" sz="2800" b="1" dirty="0"/>
              <a:t>утворення промивин, вершинного розмиву, вироблення поздовжнього профілю і досягнення рівноваги та затухання росту.</a:t>
            </a:r>
            <a:endParaRPr lang="ru-RU" sz="2800" b="1" dirty="0"/>
          </a:p>
          <a:p>
            <a:r>
              <a:rPr lang="uk-UA" sz="2800" b="1" i="1" dirty="0">
                <a:solidFill>
                  <a:srgbClr val="FF0000"/>
                </a:solidFill>
              </a:rPr>
              <a:t>На першій стадії </a:t>
            </a:r>
            <a:r>
              <a:rPr lang="uk-UA" sz="2800" b="1" dirty="0"/>
              <a:t>утворюються промивини, або ритвини глибиною 30-50 см, найчастіше вони спостерігаються по дну борозен та знижень після сніготанення. Далі ці промивини поглиблюються до 50-100 см. Вони непрохідні для сільськогосподарських машин і знарядь, тому їх виводять із складу ріллі.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899622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264696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На </a:t>
            </a:r>
            <a:r>
              <a:rPr lang="uk-UA" b="1" i="1" dirty="0">
                <a:solidFill>
                  <a:srgbClr val="FF0000"/>
                </a:solidFill>
              </a:rPr>
              <a:t>стадії вершинного росту </a:t>
            </a:r>
            <a:r>
              <a:rPr lang="uk-UA" b="1" dirty="0"/>
              <a:t>під дією водного потоку в промивині з"являється вершинний перепад висот відносно до місцевого базису ерозії. Коли цей перепад досягає 1,5-3 м, під дією спадаючої води утворюється  лійка розмиву, а також підмивання </a:t>
            </a:r>
            <a:r>
              <a:rPr lang="uk-UA" b="1" dirty="0" err="1"/>
              <a:t>грунту</a:t>
            </a:r>
            <a:r>
              <a:rPr lang="uk-UA" b="1" dirty="0"/>
              <a:t>, що </a:t>
            </a:r>
            <a:r>
              <a:rPr lang="uk-UA" b="1" dirty="0" err="1"/>
              <a:t>причинює</a:t>
            </a:r>
            <a:r>
              <a:rPr lang="uk-UA" b="1" dirty="0"/>
              <a:t> зсув </a:t>
            </a:r>
            <a:r>
              <a:rPr lang="uk-UA" b="1" dirty="0" err="1"/>
              <a:t>грунту</a:t>
            </a:r>
            <a:r>
              <a:rPr lang="uk-UA" b="1" dirty="0"/>
              <a:t> назустріч стічній воді. Ріст яру в довжину відбувається дуже швидко. Одночасно з ним руйнується і поглиблюється дно яру. Бічні схили набувають зривистої форми.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цій </a:t>
            </a:r>
            <a:r>
              <a:rPr lang="uk-UA" b="1" i="1" dirty="0">
                <a:solidFill>
                  <a:srgbClr val="FF0000"/>
                </a:solidFill>
              </a:rPr>
              <a:t>стадії розвитку </a:t>
            </a:r>
            <a:r>
              <a:rPr lang="uk-UA" b="1" dirty="0"/>
              <a:t>яр глибоко врізається в товщу </a:t>
            </a:r>
            <a:r>
              <a:rPr lang="uk-UA" b="1" dirty="0" err="1"/>
              <a:t>грунту</a:t>
            </a:r>
            <a:r>
              <a:rPr lang="uk-UA" b="1" dirty="0"/>
              <a:t> і його ріст здійснюється у багатьох напрямках, однак гирло ще не досягає місцевого базису ерозії. Воно неначе зависає на схилі, тому такі яри дістали назву "висячі".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4183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На  </a:t>
            </a:r>
            <a:r>
              <a:rPr lang="uk-UA" b="1" i="1" dirty="0">
                <a:solidFill>
                  <a:srgbClr val="FF0000"/>
                </a:solidFill>
              </a:rPr>
              <a:t>стадії вироблення поздовжнього профілю </a:t>
            </a:r>
            <a:r>
              <a:rPr lang="uk-UA" b="1" dirty="0"/>
              <a:t>і досягнення рівноваги розширюється і поглиблюється донна частина яру. Русло яру перестає бути висячим, яр набуває поздовжнього профілю, що має форму увігнутої кривої, крутість якої рівномірно зменшується в напрямку від вершини яру до його гирла. </a:t>
            </a:r>
            <a:endParaRPr lang="uk-UA" b="1" dirty="0" smtClean="0"/>
          </a:p>
          <a:p>
            <a:r>
              <a:rPr lang="uk-UA" b="1" dirty="0" smtClean="0"/>
              <a:t>Поперечний </a:t>
            </a:r>
            <a:r>
              <a:rPr lang="uk-UA" b="1" dirty="0"/>
              <a:t>профіль розширюється через підмивання та обсипання схилів, що тривають до закінчення цієї стадії розвитку яру, після чого схили перестають обсипатися і заростають рослинами-піонерами (буркуном, </a:t>
            </a:r>
            <a:r>
              <a:rPr lang="uk-UA" b="1" dirty="0" err="1"/>
              <a:t>свинороєм</a:t>
            </a:r>
            <a:r>
              <a:rPr lang="uk-UA" b="1" dirty="0"/>
              <a:t>, підбілом та ін</a:t>
            </a:r>
            <a:r>
              <a:rPr lang="uk-UA" dirty="0"/>
              <a:t>.).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7911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Для </a:t>
            </a:r>
            <a:r>
              <a:rPr lang="uk-UA" sz="2800" b="1" i="1" dirty="0">
                <a:solidFill>
                  <a:srgbClr val="FF0000"/>
                </a:solidFill>
              </a:rPr>
              <a:t>стадії затухання яру </a:t>
            </a:r>
            <a:r>
              <a:rPr lang="uk-UA" sz="2800" b="1" dirty="0"/>
              <a:t>характерні повне припинення глибинної ерозії, зупинка процесів підмивання та завершення природної стрімкості схилу. Дно яру затягується делювієм і поступово вирівнюється. Яр остаточно досягає місцевого базису ерозії і на його схилах поселяються трав"</a:t>
            </a:r>
            <a:r>
              <a:rPr lang="uk-UA" sz="2800" b="1" dirty="0" err="1"/>
              <a:t>янисті</a:t>
            </a:r>
            <a:r>
              <a:rPr lang="uk-UA" sz="2800" b="1" dirty="0"/>
              <a:t> рослини та чагарники. Яр поступово перетворюється в балку.</a:t>
            </a:r>
            <a:endParaRPr lang="ru-RU" sz="2800" b="1" dirty="0"/>
          </a:p>
          <a:p>
            <a:r>
              <a:rPr lang="uk-UA" sz="2800" b="1" i="1" dirty="0">
                <a:solidFill>
                  <a:srgbClr val="FF0000"/>
                </a:solidFill>
              </a:rPr>
              <a:t>Причинами затухання росту яру </a:t>
            </a:r>
            <a:r>
              <a:rPr lang="uk-UA" sz="2800" b="1" dirty="0"/>
              <a:t>є досягнення профілю рівноваги та зменшення площі водозбору.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3805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0680"/>
          </a:xfrm>
        </p:spPr>
        <p:txBody>
          <a:bodyPr>
            <a:normAutofit fontScale="92500"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Види </a:t>
            </a:r>
            <a:r>
              <a:rPr lang="uk-UA" sz="2800" b="1" i="1" dirty="0">
                <a:solidFill>
                  <a:srgbClr val="FF0000"/>
                </a:solidFill>
              </a:rPr>
              <a:t>насаджень по елементах ярів та балок </a:t>
            </a:r>
            <a:endParaRPr lang="uk-UA" sz="2800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err="1" smtClean="0">
                <a:solidFill>
                  <a:srgbClr val="FF0000"/>
                </a:solidFill>
              </a:rPr>
              <a:t>Борьба</a:t>
            </a:r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з ярами </a:t>
            </a:r>
            <a:r>
              <a:rPr lang="uk-UA" sz="2800" b="1" dirty="0"/>
              <a:t>за допомогою лісових насаджень основана на їх здатності поглинати поверхневий стік води, окрім того,  корені дерев і чагарників частково скріплюють </a:t>
            </a:r>
            <a:r>
              <a:rPr lang="uk-UA" sz="2800" b="1" dirty="0" err="1"/>
              <a:t>грунт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Для зупинення росту ярів </a:t>
            </a:r>
            <a:r>
              <a:rPr lang="uk-UA" sz="2800" b="1" dirty="0"/>
              <a:t>за допомогою лісу необхідно так розміщати лісові смуги, щоб вони поглинали поверхневий стік води ще на підступах до ярів. Це досягається створенням </a:t>
            </a:r>
            <a:r>
              <a:rPr lang="uk-UA" sz="2800" b="1" dirty="0" err="1"/>
              <a:t>прияружниї</a:t>
            </a:r>
            <a:r>
              <a:rPr lang="uk-UA" sz="2800" b="1" dirty="0"/>
              <a:t> лісових смуг, які закладаються в загальній схемі </a:t>
            </a:r>
            <a:r>
              <a:rPr lang="uk-UA" sz="2800" b="1" dirty="0" err="1"/>
              <a:t>водорегулюючих</a:t>
            </a:r>
            <a:r>
              <a:rPr lang="uk-UA" sz="2800" b="1" dirty="0"/>
              <a:t> і </a:t>
            </a:r>
            <a:r>
              <a:rPr lang="uk-UA" sz="2800" b="1" dirty="0" err="1"/>
              <a:t>прибалочних</a:t>
            </a:r>
            <a:r>
              <a:rPr lang="uk-UA" sz="2800" b="1" dirty="0"/>
              <a:t> лісових смуг.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136132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Прияружні полоси </a:t>
            </a:r>
            <a:r>
              <a:rPr lang="uk-UA" sz="3600" b="1" dirty="0"/>
              <a:t>закладають вздовж бровки яру, відступаючи від неї на 3-5 м, з врахуванням можливості відколювання укосів яру. Вони можуть бути створені по типу </a:t>
            </a:r>
            <a:r>
              <a:rPr lang="uk-UA" sz="3600" b="1" dirty="0" err="1"/>
              <a:t>прибалочної</a:t>
            </a:r>
            <a:r>
              <a:rPr lang="uk-UA" sz="3600" b="1" dirty="0"/>
              <a:t> або полезахисної лісової смуги, в залежності від умов </a:t>
            </a:r>
            <a:r>
              <a:rPr lang="uk-UA" sz="3600" b="1" dirty="0" err="1"/>
              <a:t>поступання</a:t>
            </a:r>
            <a:r>
              <a:rPr lang="uk-UA" sz="3600" b="1" dirty="0"/>
              <a:t> стоку води в ярок, що в свою чергу, залежить від типу яру і стадії його розвитку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6867510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048672"/>
          </a:xfrm>
        </p:spPr>
        <p:txBody>
          <a:bodyPr>
            <a:normAutofit fontScale="925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Прияружні </a:t>
            </a:r>
            <a:r>
              <a:rPr lang="uk-UA" b="1" i="1" dirty="0">
                <a:solidFill>
                  <a:srgbClr val="FF0000"/>
                </a:solidFill>
              </a:rPr>
              <a:t>лісові смуги при розвитку первинних ярів. </a:t>
            </a:r>
            <a:r>
              <a:rPr lang="uk-UA" b="1" i="1" dirty="0"/>
              <a:t>(</a:t>
            </a:r>
            <a:r>
              <a:rPr lang="uk-UA" b="1" i="1" dirty="0">
                <a:solidFill>
                  <a:srgbClr val="FF0000"/>
                </a:solidFill>
              </a:rPr>
              <a:t>берегові, схилові</a:t>
            </a:r>
            <a:r>
              <a:rPr lang="uk-UA" b="1" i="1" dirty="0"/>
              <a:t>).</a:t>
            </a:r>
          </a:p>
          <a:p>
            <a:r>
              <a:rPr lang="uk-UA" b="1" dirty="0"/>
              <a:t>На перших стадіях розвитку первинного яру основна маса води поступає в нього через вершину по штучній улоговині і лише незначна частина стоку - через </a:t>
            </a:r>
            <a:r>
              <a:rPr lang="uk-UA" b="1" dirty="0" err="1"/>
              <a:t>стокоударну</a:t>
            </a:r>
            <a:r>
              <a:rPr lang="uk-UA" b="1" dirty="0"/>
              <a:t> бровку.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цьому випадку прияружну лісову смугу необхідно закладати лише вздовж </a:t>
            </a:r>
            <a:r>
              <a:rPr lang="uk-UA" b="1" dirty="0" err="1"/>
              <a:t>стокоударної</a:t>
            </a:r>
            <a:r>
              <a:rPr lang="uk-UA" b="1" dirty="0"/>
              <a:t> бровки яру по типу полезахисної, шириною 12,5-15 м. </a:t>
            </a:r>
            <a:endParaRPr lang="uk-UA" b="1" dirty="0" smtClean="0"/>
          </a:p>
          <a:p>
            <a:r>
              <a:rPr lang="uk-UA" b="1" dirty="0" smtClean="0"/>
              <a:t>Основне </a:t>
            </a:r>
            <a:r>
              <a:rPr lang="uk-UA" b="1" dirty="0"/>
              <a:t>призначення такої смуги - розподілення снігу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Продовження росту такого яру може бути припинено відводом води від вершини яру найпростішими гідротехнічними </a:t>
            </a:r>
            <a:r>
              <a:rPr lang="uk-UA" b="1" dirty="0" smtClean="0"/>
              <a:t>спорудами  </a:t>
            </a:r>
            <a:r>
              <a:rPr lang="uk-UA" b="1" dirty="0"/>
              <a:t>( </a:t>
            </a:r>
            <a:r>
              <a:rPr lang="uk-UA" b="1" i="1" dirty="0">
                <a:solidFill>
                  <a:srgbClr val="FF0000"/>
                </a:solidFill>
              </a:rPr>
              <a:t>вали-розпилювачі і канави</a:t>
            </a:r>
            <a:r>
              <a:rPr lang="uk-UA" b="1" dirty="0"/>
              <a:t>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67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048672"/>
          </a:xfrm>
        </p:spPr>
        <p:txBody>
          <a:bodyPr>
            <a:normAutofit lnSpcReduction="10000"/>
          </a:bodyPr>
          <a:lstStyle/>
          <a:p>
            <a:endParaRPr lang="uk-UA" sz="3200" b="1" i="1" dirty="0" smtClean="0">
              <a:solidFill>
                <a:srgbClr val="FF0000"/>
              </a:solidFill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Видування </a:t>
            </a:r>
            <a:r>
              <a:rPr lang="uk-UA" sz="3200" b="1" i="1" dirty="0" err="1">
                <a:solidFill>
                  <a:srgbClr val="FF0000"/>
                </a:solidFill>
              </a:rPr>
              <a:t>грунту</a:t>
            </a:r>
            <a:r>
              <a:rPr lang="uk-UA" sz="3200" b="1" i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на полях може спостерігатися п"</a:t>
            </a:r>
            <a:r>
              <a:rPr lang="uk-UA" sz="3200" b="1" dirty="0" err="1"/>
              <a:t>ятнами</a:t>
            </a:r>
            <a:r>
              <a:rPr lang="uk-UA" sz="3200" b="1" dirty="0"/>
              <a:t>, смугами і цілими ділянками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 </a:t>
            </a:r>
            <a:r>
              <a:rPr lang="uk-UA" sz="3200" b="1" dirty="0"/>
              <a:t>Від чорних і пилових </a:t>
            </a:r>
            <a:r>
              <a:rPr lang="uk-UA" sz="3200" b="1" dirty="0" err="1"/>
              <a:t>бурь</a:t>
            </a:r>
            <a:r>
              <a:rPr lang="uk-UA" sz="3200" b="1" dirty="0"/>
              <a:t> на великих площах гинуть озимі хліба, які приходиться пересівати весною яровими культурами.</a:t>
            </a:r>
          </a:p>
          <a:p>
            <a:r>
              <a:rPr lang="uk-UA" sz="3200" b="1" dirty="0"/>
              <a:t> Ще більше ушкодження  наносять такі бурі в результаті зносу верхнього шару </a:t>
            </a:r>
            <a:r>
              <a:rPr lang="uk-UA" sz="3200" b="1" dirty="0" err="1"/>
              <a:t>грунту</a:t>
            </a:r>
            <a:r>
              <a:rPr lang="uk-UA" sz="3200" b="1" dirty="0"/>
              <a:t>, що визиває зниження родючості.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9604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послідуючих стадіях розвитку первинного яру необхідно  вздовж бровки </a:t>
            </a:r>
            <a:r>
              <a:rPr lang="uk-UA" b="1" dirty="0" err="1"/>
              <a:t>закладувати</a:t>
            </a:r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прияружну смугу </a:t>
            </a:r>
            <a:r>
              <a:rPr lang="uk-UA" b="1" dirty="0"/>
              <a:t> шириною 20 м.  По </a:t>
            </a:r>
            <a:r>
              <a:rPr lang="uk-UA" b="1" dirty="0" err="1"/>
              <a:t>стокоударній</a:t>
            </a:r>
            <a:r>
              <a:rPr lang="uk-UA" b="1" dirty="0"/>
              <a:t> галявині через 30-50 м будуються валики розпилювачі для відводу води в лісові смуги.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Прияружні лісові смуги при розвитку вторинних ярів</a:t>
            </a:r>
            <a:r>
              <a:rPr lang="uk-UA" b="1" dirty="0">
                <a:solidFill>
                  <a:srgbClr val="FF0000"/>
                </a:solidFill>
              </a:rPr>
              <a:t>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кожний елемент гідрографічної мережі основна маса води поступає з прилягаючих до нього схилів і частково через вершину. В цих </a:t>
            </a:r>
            <a:r>
              <a:rPr lang="uk-UA" b="1" dirty="0" smtClean="0"/>
              <a:t>випадках прияружні </a:t>
            </a:r>
            <a:r>
              <a:rPr lang="uk-UA" b="1" dirty="0"/>
              <a:t>лісові смуги закладають по типу </a:t>
            </a:r>
            <a:r>
              <a:rPr lang="uk-UA" b="1" dirty="0" err="1"/>
              <a:t>прибалочних</a:t>
            </a:r>
            <a:r>
              <a:rPr lang="uk-UA" b="1" dirty="0"/>
              <a:t> вздовж старих балок, лощин і улоговин з обох сторін, тому що у них обидві бровки </a:t>
            </a:r>
            <a:r>
              <a:rPr lang="uk-UA" b="1" dirty="0" err="1"/>
              <a:t>стокоударні</a:t>
            </a:r>
            <a:r>
              <a:rPr lang="uk-UA" b="1" dirty="0"/>
              <a:t>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1090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92688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sz="2800" b="1" dirty="0" smtClean="0"/>
              <a:t>При </a:t>
            </a:r>
            <a:r>
              <a:rPr lang="uk-UA" sz="2800" b="1" dirty="0"/>
              <a:t>розвитку яру по дні улоговини (вершинний яр) </a:t>
            </a:r>
            <a:r>
              <a:rPr lang="uk-UA" sz="2800" b="1" i="1" dirty="0">
                <a:solidFill>
                  <a:srgbClr val="FF0000"/>
                </a:solidFill>
              </a:rPr>
              <a:t>прияружну лісову смугу </a:t>
            </a:r>
            <a:r>
              <a:rPr lang="uk-UA" sz="2800" b="1" dirty="0" smtClean="0"/>
              <a:t>закладають </a:t>
            </a:r>
            <a:r>
              <a:rPr lang="uk-UA" sz="2800" b="1" dirty="0"/>
              <a:t>вздовж бровки яру, відступаючи від неї на 4-5 м. В цьому випадку лісову смугу продовжують далі вершини яру до 50 м, тобто майже до краю улоговини, щоб перехватити боковий стік, що поступає в улоговину. </a:t>
            </a:r>
            <a:endParaRPr lang="ru-RU" sz="2800" b="1" dirty="0"/>
          </a:p>
          <a:p>
            <a:r>
              <a:rPr lang="uk-UA" sz="2800" b="1" dirty="0"/>
              <a:t>Якщо берега балок </a:t>
            </a:r>
            <a:r>
              <a:rPr lang="uk-UA" sz="2800" b="1" dirty="0" smtClean="0"/>
              <a:t>розсічені </a:t>
            </a:r>
            <a:r>
              <a:rPr lang="uk-UA" sz="2800" b="1" dirty="0"/>
              <a:t>струминними розмивами або короткими береговими ярами, </a:t>
            </a:r>
            <a:r>
              <a:rPr lang="uk-UA" sz="2800" b="1" i="1" dirty="0">
                <a:solidFill>
                  <a:srgbClr val="FF0000"/>
                </a:solidFill>
              </a:rPr>
              <a:t>прияружну лісову смугу </a:t>
            </a:r>
            <a:r>
              <a:rPr lang="uk-UA" sz="2800" b="1" dirty="0"/>
              <a:t>закладають паралельно бровці балки, але вище вершини промивин на ширину смуги.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59954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120680"/>
          </a:xfrm>
        </p:spPr>
        <p:txBody>
          <a:bodyPr>
            <a:normAutofit fontScale="55000" lnSpcReduction="20000"/>
          </a:bodyPr>
          <a:lstStyle/>
          <a:p>
            <a:endParaRPr lang="uk-UA" sz="4000" b="1" i="1" dirty="0" smtClean="0">
              <a:solidFill>
                <a:srgbClr val="FF0000"/>
              </a:solidFill>
            </a:endParaRPr>
          </a:p>
          <a:p>
            <a:r>
              <a:rPr lang="uk-UA" sz="4000" b="1" i="1" dirty="0" smtClean="0">
                <a:solidFill>
                  <a:srgbClr val="FF0000"/>
                </a:solidFill>
              </a:rPr>
              <a:t>Яри</a:t>
            </a:r>
            <a:r>
              <a:rPr lang="uk-UA" sz="4000" b="1" dirty="0" smtClean="0"/>
              <a:t> </a:t>
            </a:r>
            <a:r>
              <a:rPr lang="uk-UA" sz="4000" b="1" dirty="0"/>
              <a:t>всіх типів, що досягли останньої стадії розвитку, підлягають суцільному </a:t>
            </a:r>
            <a:r>
              <a:rPr lang="uk-UA" sz="4000" b="1" dirty="0" err="1" smtClean="0"/>
              <a:t>облісненню</a:t>
            </a:r>
            <a:r>
              <a:rPr lang="uk-UA" sz="4000" b="1" dirty="0" smtClean="0"/>
              <a:t> .</a:t>
            </a:r>
          </a:p>
          <a:p>
            <a:r>
              <a:rPr lang="uk-UA" sz="4000" b="1" dirty="0" smtClean="0"/>
              <a:t>В </a:t>
            </a:r>
            <a:r>
              <a:rPr lang="uk-UA" sz="4000" b="1" dirty="0"/>
              <a:t>першу чергу посадки лісу проводять на </a:t>
            </a:r>
            <a:r>
              <a:rPr lang="uk-UA" sz="4000" b="1" dirty="0" err="1"/>
              <a:t>тіневому</a:t>
            </a:r>
            <a:r>
              <a:rPr lang="uk-UA" sz="4000" b="1" dirty="0"/>
              <a:t> укосі і по дну яру, при цьому русло водотоку не </a:t>
            </a:r>
            <a:r>
              <a:rPr lang="uk-UA" sz="4000" b="1" dirty="0" smtClean="0"/>
              <a:t>засаджують.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В подальшому, по мірі покращення мікроклімату під впливом лісового насадження проводять посадку на сонячному укосі. </a:t>
            </a:r>
            <a:endParaRPr lang="uk-UA" sz="4000" b="1" dirty="0" smtClean="0"/>
          </a:p>
          <a:p>
            <a:r>
              <a:rPr lang="uk-UA" sz="4000" b="1" dirty="0" smtClean="0"/>
              <a:t>Насадження </a:t>
            </a:r>
            <a:r>
              <a:rPr lang="uk-UA" sz="4000" b="1" dirty="0"/>
              <a:t>лісу на укосах ярів і змитих берегах балок проводять, розміщуючи ряди по горизонталях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Для цього при похилах укосів до 12º нарізають плужні борозни, роблячи смугу шириною 1-1,5 м, на схилах до 18º споруджують тераси двократним проходом </a:t>
            </a:r>
            <a:r>
              <a:rPr lang="uk-UA" sz="4000" b="1" dirty="0" err="1"/>
              <a:t>пятикорпусного</a:t>
            </a:r>
            <a:r>
              <a:rPr lang="uk-UA" sz="4000" b="1" dirty="0"/>
              <a:t> плугу, а на більш крутих - бульдозерами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На невеликих ярах насадження лісу проводять вручну майданчиками і рядами без терас.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0374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Лісові </a:t>
            </a:r>
            <a:r>
              <a:rPr lang="uk-UA" b="1" i="1" dirty="0">
                <a:solidFill>
                  <a:srgbClr val="FF0000"/>
                </a:solidFill>
              </a:rPr>
              <a:t>протиерозійні насадження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на території </a:t>
            </a:r>
            <a:r>
              <a:rPr lang="uk-UA" b="1" i="1" dirty="0" err="1">
                <a:solidFill>
                  <a:srgbClr val="FF0000"/>
                </a:solidFill>
              </a:rPr>
              <a:t>землекористувань</a:t>
            </a:r>
            <a:r>
              <a:rPr lang="uk-UA" b="1" i="1" dirty="0">
                <a:solidFill>
                  <a:srgbClr val="FF0000"/>
                </a:solidFill>
              </a:rPr>
              <a:t>,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їх </a:t>
            </a:r>
            <a:r>
              <a:rPr lang="uk-UA" b="1" i="1" dirty="0" smtClean="0">
                <a:solidFill>
                  <a:srgbClr val="FF0000"/>
                </a:solidFill>
              </a:rPr>
              <a:t>проектування</a:t>
            </a:r>
          </a:p>
          <a:p>
            <a:r>
              <a:rPr lang="uk-UA" b="1" dirty="0" err="1" smtClean="0"/>
              <a:t>.</a:t>
            </a:r>
            <a:r>
              <a:rPr lang="uk-UA" b="1" dirty="0" err="1"/>
              <a:t>Створення</a:t>
            </a:r>
            <a:r>
              <a:rPr lang="uk-UA" b="1" dirty="0"/>
              <a:t> постійних рубежів між </a:t>
            </a:r>
            <a:r>
              <a:rPr lang="uk-UA" b="1" dirty="0" err="1"/>
              <a:t>еколого-технологічними</a:t>
            </a:r>
            <a:r>
              <a:rPr lang="uk-UA" b="1" dirty="0"/>
              <a:t> групами орних земель може забезпечуватись як насадженням водорегулювальних лісосмуг, так і будівництвом валів-терас чи смуг залуження. </a:t>
            </a:r>
            <a:endParaRPr lang="ru-RU" b="1" dirty="0"/>
          </a:p>
          <a:p>
            <a:r>
              <a:rPr lang="uk-UA" b="1" dirty="0"/>
              <a:t>На території господарств створюють мережу </a:t>
            </a:r>
            <a:r>
              <a:rPr lang="uk-UA" b="1" i="1" dirty="0">
                <a:solidFill>
                  <a:srgbClr val="FF0000"/>
                </a:solidFill>
              </a:rPr>
              <a:t>полезахисних, водорегулювальних, вітроломних (навколо садів), прибалкових, прияружних лісосму</a:t>
            </a:r>
            <a:r>
              <a:rPr lang="uk-UA" b="1" dirty="0"/>
              <a:t>г, насаджень навколо ставків, водойм, а також на незручних угіддях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Усі ділянки території, що непридатні для сільськогосподарських угідь, підлягають </a:t>
            </a:r>
            <a:r>
              <a:rPr lang="uk-UA" b="1" i="1" dirty="0">
                <a:solidFill>
                  <a:srgbClr val="FF0000"/>
                </a:solidFill>
              </a:rPr>
              <a:t>залісненню</a:t>
            </a:r>
            <a:r>
              <a:rPr lang="uk-UA" b="1" dirty="0"/>
              <a:t> і повинні використовуватись з рекреаційною метою. 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76845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Лісомеліоративні </a:t>
            </a:r>
            <a:r>
              <a:rPr lang="uk-UA" b="1" i="1" dirty="0">
                <a:solidFill>
                  <a:srgbClr val="FF0000"/>
                </a:solidFill>
              </a:rPr>
              <a:t>насадження </a:t>
            </a:r>
            <a:r>
              <a:rPr lang="uk-UA" b="1" dirty="0"/>
              <a:t>проектуються з метою надійного захисту </a:t>
            </a:r>
            <a:r>
              <a:rPr lang="uk-UA" b="1" dirty="0" err="1"/>
              <a:t>грунтів</a:t>
            </a:r>
            <a:r>
              <a:rPr lang="uk-UA" b="1" dirty="0"/>
              <a:t> від ерозії в комплексі з другими протиерозійними заходами. Місцеположення і площа протиерозійних заходів визначається конкретними умовами, а також призначенням кожного виду  лісонасаджень. </a:t>
            </a:r>
            <a:endParaRPr lang="uk-UA" b="1" dirty="0" smtClean="0"/>
          </a:p>
          <a:p>
            <a:r>
              <a:rPr lang="uk-UA" b="1" dirty="0" smtClean="0"/>
              <a:t>Їх </a:t>
            </a:r>
            <a:r>
              <a:rPr lang="uk-UA" b="1" dirty="0"/>
              <a:t>розміщення на території землекористувачів диктується умовами і наявністю </a:t>
            </a:r>
            <a:r>
              <a:rPr lang="uk-UA" b="1" dirty="0" err="1"/>
              <a:t>очагів</a:t>
            </a:r>
            <a:r>
              <a:rPr lang="uk-UA" b="1" dirty="0"/>
              <a:t> ерозії, що підлягають суцільному залісенню.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При </a:t>
            </a:r>
            <a:r>
              <a:rPr lang="uk-UA" b="1" i="1" dirty="0">
                <a:solidFill>
                  <a:srgbClr val="FF0000"/>
                </a:solidFill>
              </a:rPr>
              <a:t>протиерозійній організації </a:t>
            </a:r>
            <a:r>
              <a:rPr lang="uk-UA" b="1" dirty="0"/>
              <a:t>території їх місцеположення повинно бути </a:t>
            </a:r>
            <a:r>
              <a:rPr lang="uk-UA" b="1" dirty="0" err="1"/>
              <a:t>взаємопов</a:t>
            </a:r>
            <a:r>
              <a:rPr lang="uk-UA" b="1" dirty="0"/>
              <a:t>"</a:t>
            </a:r>
            <a:r>
              <a:rPr lang="uk-UA" b="1" dirty="0" err="1"/>
              <a:t>язано</a:t>
            </a:r>
            <a:r>
              <a:rPr lang="uk-UA" b="1" dirty="0"/>
              <a:t> з лінійними елементами благоустрою території, вони повинні займати мінімальну площу і створювати  систему, яка б забезпечувала надійний захист </a:t>
            </a:r>
            <a:r>
              <a:rPr lang="uk-UA" b="1" dirty="0" err="1"/>
              <a:t>грунтів</a:t>
            </a:r>
            <a:r>
              <a:rPr lang="uk-UA" b="1" dirty="0"/>
              <a:t> від водної і вітрової ерозії </a:t>
            </a:r>
            <a:r>
              <a:rPr lang="uk-UA" b="1" dirty="0" err="1"/>
              <a:t>грунтів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4475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336704"/>
          </a:xfrm>
        </p:spPr>
        <p:txBody>
          <a:bodyPr>
            <a:noAutofit/>
          </a:bodyPr>
          <a:lstStyle/>
          <a:p>
            <a:endParaRPr lang="uk-UA" sz="2800" b="1" i="1" dirty="0" smtClean="0">
              <a:solidFill>
                <a:srgbClr val="FF0000"/>
              </a:solidFill>
            </a:endParaRPr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Під </a:t>
            </a:r>
            <a:r>
              <a:rPr lang="uk-UA" sz="3200" b="1" i="1" dirty="0">
                <a:solidFill>
                  <a:srgbClr val="FF0000"/>
                </a:solidFill>
              </a:rPr>
              <a:t>системою захисних насаджень </a:t>
            </a:r>
            <a:r>
              <a:rPr lang="uk-UA" sz="3200" b="1" dirty="0"/>
              <a:t>розуміється комплекс різного виду насаджень, взаємодіючих між собою, які б створювали меліоративний ефект на визначеній території і забезпечували захист сільськогосподарських культур від впливу шкідливих природних явищ та сприяли одержанню високих стійких врожаїв. </a:t>
            </a:r>
            <a:endParaRPr lang="uk-UA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9808503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920880" cy="5616624"/>
          </a:xfrm>
        </p:spPr>
        <p:txBody>
          <a:bodyPr>
            <a:noAutofit/>
          </a:bodyPr>
          <a:lstStyle/>
          <a:p>
            <a:r>
              <a:rPr lang="uk-UA" sz="3200" b="1" dirty="0"/>
              <a:t>Від системи смуг слід відрізняти мережу смуг, яка може складатись із захисних насаджень, правильно розміщених, але молодого віку, що не досягли розрахункової висоти і тому ще не створили повного меліоративного ефекту на всій території, для якої ці насадження створені. </a:t>
            </a:r>
          </a:p>
        </p:txBody>
      </p:sp>
    </p:spTree>
    <p:extLst>
      <p:ext uri="{BB962C8B-B14F-4D97-AF65-F5344CB8AC3E}">
        <p14:creationId xmlns:p14="http://schemas.microsoft.com/office/powerpoint/2010/main" val="230453900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336704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Така </a:t>
            </a:r>
            <a:r>
              <a:rPr lang="uk-UA" b="1" dirty="0"/>
              <a:t>мережа смуг становиться системою лише тоді, коли лісові смуги досягнуть визначеної висоти, характерної для даних </a:t>
            </a:r>
            <a:r>
              <a:rPr lang="uk-UA" b="1" dirty="0" err="1"/>
              <a:t>грунтово-меліоративних</a:t>
            </a:r>
            <a:r>
              <a:rPr lang="uk-UA" b="1" dirty="0"/>
              <a:t> умов і почнуть впливати на всю захищену площу, тобто розпочнуть взаємодіяти. </a:t>
            </a:r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В цьому випадку на захищеній території виникає новий якісний стан, оскільки на ній створюється особлива атмосфера з мікрокліматом, </a:t>
            </a:r>
            <a:r>
              <a:rPr lang="uk-UA" b="1" dirty="0" err="1"/>
              <a:t>грунтами</a:t>
            </a:r>
            <a:r>
              <a:rPr lang="uk-UA" b="1" dirty="0"/>
              <a:t>, фауною і флорою, відмінними від таких же показників у відкритому степу. </a:t>
            </a:r>
            <a:endParaRPr lang="uk-UA" b="1" dirty="0" smtClean="0"/>
          </a:p>
          <a:p>
            <a:r>
              <a:rPr lang="uk-UA" b="1" dirty="0" smtClean="0"/>
              <a:t>Насадження</a:t>
            </a:r>
            <a:r>
              <a:rPr lang="uk-UA" b="1" dirty="0"/>
              <a:t>, що входять в систему, повинні виконувати одну головну задачу - боротьбу з засухами, суховіями, водною і вітровою ерозією. </a:t>
            </a:r>
            <a:endParaRPr lang="uk-UA" b="1" dirty="0" smtClean="0"/>
          </a:p>
          <a:p>
            <a:r>
              <a:rPr lang="uk-UA" b="1" dirty="0" smtClean="0"/>
              <a:t>Але </a:t>
            </a:r>
            <a:r>
              <a:rPr lang="uk-UA" b="1" dirty="0"/>
              <a:t>протиерозійна роль лісових насаджень значно </a:t>
            </a:r>
            <a:r>
              <a:rPr lang="uk-UA" b="1" dirty="0" smtClean="0"/>
              <a:t>ширше.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238943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976664"/>
          </a:xfrm>
        </p:spPr>
        <p:txBody>
          <a:bodyPr>
            <a:normAutofit fontScale="92500" lnSpcReduction="10000"/>
          </a:bodyPr>
          <a:lstStyle/>
          <a:p>
            <a:endParaRPr lang="uk-UA" sz="3400" b="1" i="1" dirty="0" smtClean="0">
              <a:solidFill>
                <a:srgbClr val="FF0000"/>
              </a:solidFill>
            </a:endParaRPr>
          </a:p>
          <a:p>
            <a:r>
              <a:rPr lang="uk-UA" sz="3400" b="1" i="1" dirty="0" smtClean="0">
                <a:solidFill>
                  <a:srgbClr val="FF0000"/>
                </a:solidFill>
              </a:rPr>
              <a:t>Проектування </a:t>
            </a:r>
            <a:r>
              <a:rPr lang="uk-UA" sz="3400" b="1" i="1" dirty="0">
                <a:solidFill>
                  <a:srgbClr val="FF0000"/>
                </a:solidFill>
              </a:rPr>
              <a:t>системи лісових насаджень </a:t>
            </a:r>
            <a:r>
              <a:rPr lang="uk-UA" sz="3400" b="1" dirty="0"/>
              <a:t>ведеться в два </a:t>
            </a:r>
            <a:r>
              <a:rPr lang="uk-UA" sz="3400" b="1" dirty="0" smtClean="0"/>
              <a:t>етапи:</a:t>
            </a:r>
          </a:p>
          <a:p>
            <a:r>
              <a:rPr lang="uk-UA" sz="3400" b="1" dirty="0" smtClean="0"/>
              <a:t>на </a:t>
            </a:r>
            <a:r>
              <a:rPr lang="uk-UA" sz="3400" b="1" dirty="0"/>
              <a:t>рівні схеми - в проекті </a:t>
            </a:r>
            <a:r>
              <a:rPr lang="uk-UA" sz="3400" b="1" dirty="0" err="1"/>
              <a:t>протиорганізаційної</a:t>
            </a:r>
            <a:r>
              <a:rPr lang="uk-UA" sz="3400" b="1" dirty="0"/>
              <a:t> території </a:t>
            </a:r>
            <a:endParaRPr lang="uk-UA" sz="3400" b="1" dirty="0" smtClean="0"/>
          </a:p>
          <a:p>
            <a:r>
              <a:rPr lang="uk-UA" sz="3400" b="1" dirty="0" smtClean="0"/>
              <a:t>і </a:t>
            </a:r>
            <a:r>
              <a:rPr lang="uk-UA" sz="3400" b="1" dirty="0"/>
              <a:t>на стадії робочого проекту - після його виносу в натуру, тобто в період його здійснення. </a:t>
            </a:r>
            <a:endParaRPr lang="uk-UA" sz="3400" b="1" dirty="0" smtClean="0"/>
          </a:p>
          <a:p>
            <a:r>
              <a:rPr lang="uk-UA" sz="3400" b="1" dirty="0" smtClean="0"/>
              <a:t>Згідно </a:t>
            </a:r>
            <a:r>
              <a:rPr lang="uk-UA" sz="3400" b="1" dirty="0"/>
              <a:t>робочим проектам проводиться створення, тобто закладка запроектованих </a:t>
            </a:r>
            <a:r>
              <a:rPr lang="uk-UA" sz="3400" b="1" i="1" dirty="0">
                <a:solidFill>
                  <a:srgbClr val="FF0000"/>
                </a:solidFill>
              </a:rPr>
              <a:t>лісозахисних насаджень</a:t>
            </a:r>
            <a:r>
              <a:rPr lang="uk-UA" sz="3400" b="1" dirty="0"/>
              <a:t>.</a:t>
            </a:r>
            <a:endParaRPr lang="ru-RU" sz="34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346559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20680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території землекористувачів в залежності від конкретних умов можуть проектуватися такі </a:t>
            </a:r>
            <a:r>
              <a:rPr lang="uk-UA" b="1" i="1" dirty="0">
                <a:solidFill>
                  <a:srgbClr val="FF0000"/>
                </a:solidFill>
              </a:rPr>
              <a:t>види захисних лісових насаджень</a:t>
            </a:r>
            <a:r>
              <a:rPr lang="uk-UA" b="1" dirty="0"/>
              <a:t>: </a:t>
            </a:r>
            <a:endParaRPr lang="uk-UA" b="1" dirty="0" smtClean="0"/>
          </a:p>
          <a:p>
            <a:r>
              <a:rPr lang="uk-UA" b="1" dirty="0" smtClean="0"/>
              <a:t>полезахисні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err="1" smtClean="0"/>
              <a:t>водорегулюючі</a:t>
            </a:r>
            <a:r>
              <a:rPr lang="uk-UA" b="1" dirty="0"/>
              <a:t>, </a:t>
            </a:r>
            <a:r>
              <a:rPr lang="uk-UA" b="1" dirty="0" err="1"/>
              <a:t>прибалочні</a:t>
            </a:r>
            <a:r>
              <a:rPr lang="uk-UA" b="1" dirty="0"/>
              <a:t> і </a:t>
            </a:r>
            <a:endParaRPr lang="uk-UA" b="1" dirty="0" smtClean="0"/>
          </a:p>
          <a:p>
            <a:r>
              <a:rPr lang="uk-UA" b="1" dirty="0" smtClean="0"/>
              <a:t>прияружні </a:t>
            </a:r>
            <a:r>
              <a:rPr lang="uk-UA" b="1" dirty="0"/>
              <a:t>лісові смуги, </a:t>
            </a:r>
            <a:endParaRPr lang="uk-UA" b="1" dirty="0" smtClean="0"/>
          </a:p>
          <a:p>
            <a:r>
              <a:rPr lang="uk-UA" b="1" dirty="0" smtClean="0"/>
              <a:t>лісові </a:t>
            </a:r>
            <a:r>
              <a:rPr lang="uk-UA" b="1" dirty="0"/>
              <a:t>насадження в заплавах річок, а також </a:t>
            </a:r>
            <a:endParaRPr lang="uk-UA" b="1" dirty="0" smtClean="0"/>
          </a:p>
          <a:p>
            <a:r>
              <a:rPr lang="uk-UA" b="1" dirty="0" smtClean="0"/>
              <a:t>лісові </a:t>
            </a:r>
            <a:r>
              <a:rPr lang="uk-UA" b="1" dirty="0"/>
              <a:t>насадження на рекультивованих землях.</a:t>
            </a:r>
          </a:p>
          <a:p>
            <a:r>
              <a:rPr lang="uk-UA" b="1" dirty="0"/>
              <a:t> Кожний із перерахованих видів лісових смуг має своє призначення і будучи розміщеним на території землекористувачів повинен забезпечити надійний захист </a:t>
            </a:r>
            <a:r>
              <a:rPr lang="uk-UA" b="1" dirty="0" err="1"/>
              <a:t>грунтів</a:t>
            </a:r>
            <a:r>
              <a:rPr lang="uk-UA" b="1" dirty="0"/>
              <a:t> від ерозії.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30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Autofit/>
          </a:bodyPr>
          <a:lstStyle/>
          <a:p>
            <a:endParaRPr lang="uk-UA" sz="2800" b="1" dirty="0" smtClean="0"/>
          </a:p>
          <a:p>
            <a:r>
              <a:rPr lang="uk-UA" sz="2800" b="1" dirty="0" smtClean="0"/>
              <a:t>Одне </a:t>
            </a:r>
            <a:r>
              <a:rPr lang="uk-UA" sz="2800" b="1" dirty="0"/>
              <a:t>із головних засобів захисту ріллі від вітру  - </a:t>
            </a:r>
            <a:r>
              <a:rPr lang="uk-UA" sz="2800" b="1" i="1" dirty="0">
                <a:solidFill>
                  <a:srgbClr val="FF0000"/>
                </a:solidFill>
              </a:rPr>
              <a:t>лісові насадження, які значно послаблюють дію засух.</a:t>
            </a:r>
            <a:endParaRPr lang="ru-RU" sz="2800" b="1" i="1" dirty="0">
              <a:solidFill>
                <a:srgbClr val="FF0000"/>
              </a:solidFill>
            </a:endParaRPr>
          </a:p>
          <a:p>
            <a:r>
              <a:rPr lang="uk-UA" sz="2800" b="1" dirty="0" smtClean="0"/>
              <a:t>Основним </a:t>
            </a:r>
            <a:r>
              <a:rPr lang="uk-UA" sz="2800" b="1" dirty="0"/>
              <a:t>елементом агролісомеліорації є </a:t>
            </a:r>
            <a:r>
              <a:rPr lang="uk-UA" sz="2800" b="1" i="1" dirty="0">
                <a:solidFill>
                  <a:srgbClr val="FF0000"/>
                </a:solidFill>
              </a:rPr>
              <a:t>лісові смуги. </a:t>
            </a:r>
            <a:r>
              <a:rPr lang="uk-UA" sz="2800" b="1" dirty="0"/>
              <a:t>Смугові </a:t>
            </a:r>
            <a:r>
              <a:rPr lang="uk-UA" sz="2800" b="1" dirty="0" smtClean="0"/>
              <a:t>насадження </a:t>
            </a:r>
            <a:r>
              <a:rPr lang="uk-UA" sz="2800" b="1" dirty="0"/>
              <a:t>характеризують </a:t>
            </a:r>
            <a:r>
              <a:rPr lang="uk-UA" sz="2800" b="1" dirty="0" smtClean="0"/>
              <a:t>такі </a:t>
            </a:r>
            <a:r>
              <a:rPr lang="uk-UA" sz="2800" b="1" dirty="0"/>
              <a:t>показники: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конструкції </a:t>
            </a:r>
            <a:r>
              <a:rPr lang="uk-UA" sz="2800" b="1" dirty="0"/>
              <a:t>лісосмуги - продувні, ажурні, </a:t>
            </a:r>
            <a:r>
              <a:rPr lang="uk-UA" sz="2800" b="1" dirty="0" err="1"/>
              <a:t>непродувні</a:t>
            </a:r>
            <a:r>
              <a:rPr lang="uk-UA" sz="2800" b="1" dirty="0"/>
              <a:t> (щільні);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форма - </a:t>
            </a:r>
            <a:r>
              <a:rPr lang="uk-UA" sz="2800" b="1" dirty="0"/>
              <a:t>прості одноярусні і складні - </a:t>
            </a:r>
            <a:r>
              <a:rPr lang="uk-UA" sz="2800" b="1" dirty="0" err="1"/>
              <a:t>дво-</a:t>
            </a:r>
            <a:r>
              <a:rPr lang="uk-UA" sz="2800" b="1" dirty="0"/>
              <a:t> і </a:t>
            </a:r>
            <a:r>
              <a:rPr lang="uk-UA" sz="2800" b="1" dirty="0" smtClean="0"/>
              <a:t>триярусні</a:t>
            </a:r>
          </a:p>
          <a:p>
            <a:pPr lvl="0"/>
            <a:r>
              <a:rPr lang="uk-UA" sz="2800" b="1" i="1" dirty="0" smtClean="0">
                <a:solidFill>
                  <a:srgbClr val="FF0000"/>
                </a:solidFill>
              </a:rPr>
              <a:t>склад </a:t>
            </a:r>
            <a:r>
              <a:rPr lang="uk-UA" sz="2800" b="1" i="1" dirty="0">
                <a:solidFill>
                  <a:srgbClr val="FF0000"/>
                </a:solidFill>
              </a:rPr>
              <a:t>насаджень </a:t>
            </a:r>
            <a:r>
              <a:rPr lang="uk-UA" sz="2800" b="1" dirty="0"/>
              <a:t>визначають виділи;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спосіб посадки </a:t>
            </a:r>
            <a:r>
              <a:rPr lang="uk-UA" sz="2800" b="1" dirty="0"/>
              <a:t>або посіву - рядовий, гніздовий, </a:t>
            </a:r>
            <a:r>
              <a:rPr lang="uk-UA" sz="2800" b="1" dirty="0" err="1"/>
              <a:t>шахматний</a:t>
            </a:r>
            <a:r>
              <a:rPr lang="uk-UA" sz="2800" b="1" dirty="0"/>
              <a:t> </a:t>
            </a:r>
            <a:r>
              <a:rPr lang="uk-UA" sz="2400" b="1" dirty="0" smtClean="0"/>
              <a:t>;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868542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 smtClean="0"/>
              <a:t> </a:t>
            </a:r>
          </a:p>
          <a:p>
            <a:pPr marL="0" indent="0">
              <a:buNone/>
            </a:pPr>
            <a:r>
              <a:rPr lang="uk-UA" sz="2400" b="1" dirty="0" smtClean="0"/>
              <a:t> Таблиця .  </a:t>
            </a:r>
            <a:r>
              <a:rPr lang="uk-UA" sz="2400" b="1" dirty="0"/>
              <a:t>Максимальна відстань між поздовжніми і поперечними полезахисними лісовими смугами</a:t>
            </a:r>
            <a:endParaRPr lang="ru-RU" sz="24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517874"/>
              </p:ext>
            </p:extLst>
          </p:nvPr>
        </p:nvGraphicFramePr>
        <p:xfrm>
          <a:off x="179512" y="1639164"/>
          <a:ext cx="8712965" cy="51910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7529"/>
                <a:gridCol w="910861"/>
                <a:gridCol w="1120951"/>
                <a:gridCol w="967281"/>
                <a:gridCol w="1064531"/>
                <a:gridCol w="519645"/>
                <a:gridCol w="1512167"/>
              </a:tblGrid>
              <a:tr h="31517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 err="1">
                          <a:effectLst/>
                        </a:rPr>
                        <a:t>Грунтово-кліматичні</a:t>
                      </a:r>
                      <a:r>
                        <a:rPr lang="uk-UA" sz="1600" b="1" dirty="0">
                          <a:effectLst/>
                        </a:rPr>
                        <a:t> зони і </a:t>
                      </a:r>
                      <a:r>
                        <a:rPr lang="uk-UA" sz="1600" b="1" dirty="0" err="1">
                          <a:effectLst/>
                        </a:rPr>
                        <a:t>грунти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Відстань між смугами на </a:t>
                      </a:r>
                      <a:r>
                        <a:rPr lang="uk-UA" sz="1600" b="1" dirty="0" err="1">
                          <a:effectLst/>
                        </a:rPr>
                        <a:t>грунтах</a:t>
                      </a:r>
                      <a:r>
                        <a:rPr lang="uk-UA" sz="1600" b="1" dirty="0">
                          <a:effectLst/>
                        </a:rPr>
                        <a:t>,м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Суглинистих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супіщаних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піщаних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1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поздовжні (основні) лісові смуги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76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Південна степ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каштанові солонцюваті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темно-каштанові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південні чорноземи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250-300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300-400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400-450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250-300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200-250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Степ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Чорноземи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450-500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043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Лісостеп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всі види грунтів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550-650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350-400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300-350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18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Полісся</a:t>
                      </a:r>
                      <a:endParaRPr lang="ru-RU" sz="1600" b="1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дерново-підзолисті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350-400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3471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поперечні (допоміжні) лісові смуги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Південна степ і степ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1500-2000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500-800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400-500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Лісостеп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1000-2000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1000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500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Полісся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700-800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01858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/>
          <a:lstStyle/>
          <a:p>
            <a:pPr marL="0" indent="0" algn="ctr">
              <a:buNone/>
            </a:pPr>
            <a:endParaRPr lang="uk-UA" sz="2400" b="1" dirty="0" smtClean="0"/>
          </a:p>
          <a:p>
            <a:pPr marL="0" indent="0" algn="ctr">
              <a:buNone/>
            </a:pPr>
            <a:r>
              <a:rPr lang="uk-UA" sz="2400" b="1" dirty="0" smtClean="0"/>
              <a:t>Таблиця. Рекомендовані </a:t>
            </a:r>
            <a:r>
              <a:rPr lang="uk-UA" sz="2400" b="1" dirty="0"/>
              <a:t>відстані між лісовими смугами (Павловський Є.С., </a:t>
            </a:r>
            <a:r>
              <a:rPr lang="uk-UA" sz="2400" b="1" dirty="0" err="1"/>
              <a:t>Зиков</a:t>
            </a:r>
            <a:r>
              <a:rPr lang="uk-UA" sz="2400" b="1" dirty="0"/>
              <a:t> І.Г.)</a:t>
            </a:r>
            <a:endParaRPr lang="ru-RU" sz="2400" dirty="0"/>
          </a:p>
          <a:p>
            <a:pPr marL="0" indent="0" algn="ctr">
              <a:buNone/>
            </a:pPr>
            <a:r>
              <a:rPr lang="uk-UA" sz="2400" b="1" dirty="0"/>
              <a:t> </a:t>
            </a:r>
            <a:endParaRPr lang="ru-RU" sz="24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978436"/>
              </p:ext>
            </p:extLst>
          </p:nvPr>
        </p:nvGraphicFramePr>
        <p:xfrm>
          <a:off x="539551" y="1484783"/>
          <a:ext cx="8064893" cy="496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1365"/>
                <a:gridCol w="1350882"/>
                <a:gridCol w="1350882"/>
                <a:gridCol w="1350882"/>
                <a:gridCol w="1350882"/>
              </a:tblGrid>
              <a:tr h="5869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effectLst/>
                        </a:rPr>
                        <a:t>Грунти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Крутизна схилів, градуси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1,5-2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2-3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3-4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4-5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Сірі лісові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220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180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160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140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5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Опідзолений вилужений чорнозем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320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260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230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Чорнозем звичайний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290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240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210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190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Чорнозем південний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230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190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170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150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Каштанові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180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150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130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120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2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Світло-каштанові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130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110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30171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sz="2800" b="1" dirty="0"/>
              <a:t>Ці відстані можуть змінюватися з врахуванням умов проектування, а також способів зарегулювання поверхневого стоку, типу схилів, виду стоку (</a:t>
            </a:r>
            <a:r>
              <a:rPr lang="uk-UA" sz="2800" b="1" dirty="0" err="1"/>
              <a:t>ливневий</a:t>
            </a:r>
            <a:r>
              <a:rPr lang="uk-UA" sz="2800" b="1" dirty="0"/>
              <a:t>, від сніготанення) і других умов.</a:t>
            </a:r>
            <a:endParaRPr lang="ru-RU" sz="2800" b="1" dirty="0"/>
          </a:p>
          <a:p>
            <a:r>
              <a:rPr lang="uk-UA" sz="2800" b="1" i="1" dirty="0" err="1">
                <a:solidFill>
                  <a:srgbClr val="FF0000"/>
                </a:solidFill>
              </a:rPr>
              <a:t>Водозатримуюча</a:t>
            </a:r>
            <a:r>
              <a:rPr lang="uk-UA" sz="2800" b="1" i="1" dirty="0">
                <a:solidFill>
                  <a:srgbClr val="FF0000"/>
                </a:solidFill>
              </a:rPr>
              <a:t> здатність лісових смуг </a:t>
            </a:r>
            <a:r>
              <a:rPr lang="uk-UA" sz="2800" b="1" dirty="0"/>
              <a:t>може бути збільшена, якщо в міжряддях розмістити </a:t>
            </a:r>
            <a:r>
              <a:rPr lang="uk-UA" sz="2800" b="1" dirty="0" err="1"/>
              <a:t>водозатримуючу</a:t>
            </a:r>
            <a:r>
              <a:rPr lang="uk-UA" sz="2800" b="1" dirty="0"/>
              <a:t> канаву і вал. При цьому відстань між лісовими смугами збільшиться, відстань може також збільшена при надійному захисті схилів посівами сільськогосподарських культур.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0704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Полезахисні </a:t>
            </a:r>
            <a:r>
              <a:rPr lang="uk-UA" b="1" i="1" dirty="0">
                <a:solidFill>
                  <a:srgbClr val="FF0000"/>
                </a:solidFill>
              </a:rPr>
              <a:t>лісові насадження</a:t>
            </a:r>
            <a:r>
              <a:rPr lang="uk-UA" b="1" dirty="0">
                <a:solidFill>
                  <a:srgbClr val="FF0000"/>
                </a:solidFill>
              </a:rPr>
              <a:t>  </a:t>
            </a:r>
            <a:r>
              <a:rPr lang="uk-UA" b="1" dirty="0"/>
              <a:t>проектуються на рівнинних землях і водорозділах. При їх розміщенні особливу увагу звертають на направлення вітрів в умовах складного рельєфу - при розміщенні їх на </a:t>
            </a:r>
            <a:r>
              <a:rPr lang="uk-UA" b="1" dirty="0" err="1"/>
              <a:t>приводороздільній</a:t>
            </a:r>
            <a:r>
              <a:rPr lang="uk-UA" b="1" dirty="0"/>
              <a:t>  частині -  на направлення водорозділів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Допускається відхилення в сторону південних і південно-східних схилів.  Ширина лісових смуг залежить від конструкції. </a:t>
            </a:r>
            <a:endParaRPr lang="uk-UA" b="1" dirty="0" smtClean="0"/>
          </a:p>
          <a:p>
            <a:r>
              <a:rPr lang="uk-UA" b="1" dirty="0" smtClean="0"/>
              <a:t>Перевагу </a:t>
            </a:r>
            <a:r>
              <a:rPr lang="uk-UA" b="1" dirty="0"/>
              <a:t>віддають продувній конструкції, при якій їх ширина досягає від 7 до 15 м. Допустимі відхилення переважаючого направлення вітрів - до 30º і від горизонталей - до 10º з таким розрахунком, щоб похил вздовж лісової смуги не перевищував 2º.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40624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fontScale="92500" lnSpcReduction="2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err="1" smtClean="0">
                <a:solidFill>
                  <a:srgbClr val="FF0000"/>
                </a:solidFill>
              </a:rPr>
              <a:t>Водорегулюючі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лісові смуги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розміщують  на розораних землях в місцях перелому профілю. Допустимі відхилення - до двох градусів вздовж лісової смуги.</a:t>
            </a:r>
            <a:endParaRPr lang="ru-RU" b="1" dirty="0"/>
          </a:p>
          <a:p>
            <a:r>
              <a:rPr lang="uk-UA" b="1" i="1" dirty="0" err="1">
                <a:solidFill>
                  <a:srgbClr val="FF0000"/>
                </a:solidFill>
              </a:rPr>
              <a:t>Прибалочні</a:t>
            </a:r>
            <a:r>
              <a:rPr lang="uk-UA" b="1" i="1" dirty="0">
                <a:solidFill>
                  <a:srgbClr val="FF0000"/>
                </a:solidFill>
              </a:rPr>
              <a:t> і прияружні лісові см</a:t>
            </a:r>
            <a:r>
              <a:rPr lang="uk-UA" b="1" i="1" dirty="0"/>
              <a:t>уги</a:t>
            </a:r>
            <a:r>
              <a:rPr lang="uk-UA" b="1" dirty="0"/>
              <a:t> проектуються по можливості за рахунок малопродуктивних земель вздовж бровки балок і ярів на відстані 1,5-2  кратній їх глибині. При відстані між вершинами ярів  до 100 м, проектується одна захисна прибалкова лісова смуга на 20-25 м вище вершин берегових промивин і ярів. Якщо ярок має  декілька вершин з відстанню між ними 50-100 м, то лісова смуга проектується вище всіх вершин, а ділянки між ними відводяться під суцільне заліснення або залуження. </a:t>
            </a:r>
            <a:endParaRPr lang="uk-UA" b="1" dirty="0" smtClean="0"/>
          </a:p>
          <a:p>
            <a:r>
              <a:rPr lang="uk-UA" b="1" dirty="0" smtClean="0"/>
              <a:t>В </a:t>
            </a:r>
            <a:r>
              <a:rPr lang="uk-UA" b="1" dirty="0"/>
              <a:t>діючих ярах, які не підлягають засипанню або </a:t>
            </a:r>
            <a:r>
              <a:rPr lang="uk-UA" b="1" dirty="0" err="1"/>
              <a:t>виположуванню</a:t>
            </a:r>
            <a:r>
              <a:rPr lang="uk-UA" b="1" dirty="0"/>
              <a:t>, залісненню підлягають укоси і дно. Заліснення ярів передбачається в комплексі з вершинними гідротехнічними спорудами. Ширина прияружних і прибалкових лісових смуг -12…20 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16329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5937523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Лісові </a:t>
            </a:r>
            <a:r>
              <a:rPr lang="uk-UA" sz="2800" b="1" i="1" dirty="0">
                <a:solidFill>
                  <a:srgbClr val="FF0000"/>
                </a:solidFill>
              </a:rPr>
              <a:t>насадження </a:t>
            </a:r>
            <a:r>
              <a:rPr lang="uk-UA" sz="2800" b="1" dirty="0"/>
              <a:t>по берегах річок і водоймищ проектуються у вигляді суцільних лісових смуг, які розміщуються вище </a:t>
            </a:r>
            <a:r>
              <a:rPr lang="uk-UA" sz="2800" b="1" dirty="0" err="1"/>
              <a:t>урізу</a:t>
            </a:r>
            <a:r>
              <a:rPr lang="uk-UA" sz="2800" b="1" dirty="0"/>
              <a:t> високих вод, а при крутих берегах - вище бровки улоговин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Греблі ставків </a:t>
            </a:r>
            <a:r>
              <a:rPr lang="ru-RU" sz="2800" b="1" dirty="0"/>
              <a:t>за</a:t>
            </a:r>
            <a:r>
              <a:rPr lang="uk-UA" sz="2800" b="1" dirty="0" err="1" smtClean="0"/>
              <a:t>ліснюються</a:t>
            </a:r>
            <a:r>
              <a:rPr lang="uk-UA" sz="2800" b="1" dirty="0" smtClean="0"/>
              <a:t> </a:t>
            </a:r>
            <a:r>
              <a:rPr lang="uk-UA" sz="2800" b="1" dirty="0"/>
              <a:t>по бровці, а також з мокрого і нижнього сухого укосів. </a:t>
            </a:r>
            <a:endParaRPr lang="uk-UA" sz="2800" b="1" dirty="0" smtClean="0"/>
          </a:p>
          <a:p>
            <a:r>
              <a:rPr lang="uk-UA" sz="2800" b="1" dirty="0" smtClean="0"/>
              <a:t>Принципи </a:t>
            </a:r>
            <a:r>
              <a:rPr lang="uk-UA" sz="2800" b="1" dirty="0"/>
              <a:t>підбору порід, схеми  змішування, технологія вирощування протиерозійних насаджень повинна враховувати складність рельєфу і можливості їх вирощування. 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86633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264696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закріплення межі водоохоронної і прибережної зон створюються лісові смуги. На Україні середня ширина захисної водоохоронної зони по берегах річок більше 100 км складає 50-100 м, довжиною менше 100 км до 50 м.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річках, які пересихають, ширина смуг не менше 20 м., на річках з постійним водотоком 20-40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розробці </a:t>
            </a:r>
            <a:r>
              <a:rPr lang="uk-UA" b="1" dirty="0" smtClean="0"/>
              <a:t>проекту  </a:t>
            </a:r>
            <a:r>
              <a:rPr lang="uk-UA" b="1" dirty="0"/>
              <a:t>протиерозійної організації території дається характеристика розміщення запроектованих лісових насаджень, підраховується їх площа, по нормативних даних встановлюється вартість їх створення.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49509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fontScale="85000" lnSpcReduction="2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Добір </a:t>
            </a:r>
            <a:r>
              <a:rPr lang="uk-UA" sz="3600" b="1" i="1" dirty="0">
                <a:solidFill>
                  <a:srgbClr val="FF0000"/>
                </a:solidFill>
              </a:rPr>
              <a:t>асортименту порід та складання схем змішування для лісомеліоративних насаджень</a:t>
            </a:r>
            <a:r>
              <a:rPr lang="uk-UA" sz="36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Перш ніж приступити до закладки лісових насаджень підбирають необхідний видовий  склад деревних рослин. </a:t>
            </a:r>
            <a:endParaRPr lang="uk-UA" sz="3600" b="1" dirty="0" smtClean="0"/>
          </a:p>
          <a:p>
            <a:r>
              <a:rPr lang="uk-UA" sz="3600" b="1" dirty="0" smtClean="0"/>
              <a:t>Це </a:t>
            </a:r>
            <a:r>
              <a:rPr lang="uk-UA" sz="3600" b="1" dirty="0"/>
              <a:t>досягається співставленням вимог окремих деревних рослин до факторів життя і умовам навколишнього середовища: родючості гранту, зволоженості території, теплового режиму.</a:t>
            </a:r>
            <a:endParaRPr lang="ru-RU" sz="3600" b="1" dirty="0"/>
          </a:p>
          <a:p>
            <a:pPr marL="68580" indent="0">
              <a:buNone/>
            </a:pPr>
            <a:r>
              <a:rPr lang="uk-UA" sz="3600" b="1" dirty="0"/>
              <a:t>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7742362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Керуючись </a:t>
            </a:r>
            <a:r>
              <a:rPr lang="uk-UA" b="1" dirty="0"/>
              <a:t>рекомендаціями для конкретного </a:t>
            </a:r>
            <a:r>
              <a:rPr lang="uk-UA" b="1" dirty="0" err="1"/>
              <a:t>грунтово-кліматичного</a:t>
            </a:r>
            <a:r>
              <a:rPr lang="uk-UA" b="1" dirty="0"/>
              <a:t> району складається перелік  необхідних деревних порід з врахуванням місцевого досвіду і біології порід. Потім вибирають </a:t>
            </a:r>
            <a:r>
              <a:rPr lang="uk-UA" b="1" i="1" dirty="0">
                <a:solidFill>
                  <a:srgbClr val="FF0000"/>
                </a:solidFill>
              </a:rPr>
              <a:t>тип лісових культур</a:t>
            </a:r>
            <a:r>
              <a:rPr lang="uk-UA" b="1" dirty="0"/>
              <a:t>: деревно-чагарниковий або </a:t>
            </a:r>
            <a:r>
              <a:rPr lang="uk-UA" b="1" dirty="0" err="1"/>
              <a:t>деревно-тіневий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цьому враховують меліоративне призначення лісового насадження і його біологічну стійкість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В степових умовах </a:t>
            </a:r>
            <a:r>
              <a:rPr lang="uk-UA" b="1" dirty="0"/>
              <a:t>біологічно-стійким типом лісового насадження є деревно-чагарниковий, а </a:t>
            </a:r>
            <a:r>
              <a:rPr lang="uk-UA" b="1" i="1" dirty="0">
                <a:solidFill>
                  <a:srgbClr val="FF0000"/>
                </a:solidFill>
              </a:rPr>
              <a:t>в лісостепових </a:t>
            </a:r>
            <a:r>
              <a:rPr lang="uk-UA" b="1" dirty="0"/>
              <a:t>- </a:t>
            </a:r>
            <a:r>
              <a:rPr lang="uk-UA" b="1" dirty="0" err="1"/>
              <a:t>деревно-тіневий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35283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endParaRPr lang="uk-UA" b="1" dirty="0"/>
          </a:p>
          <a:p>
            <a:r>
              <a:rPr lang="uk-UA" b="1" dirty="0" smtClean="0"/>
              <a:t>Наступний крок </a:t>
            </a:r>
            <a:r>
              <a:rPr lang="uk-UA" b="1" dirty="0"/>
              <a:t>в </a:t>
            </a:r>
            <a:r>
              <a:rPr lang="uk-UA" b="1" i="1" dirty="0">
                <a:solidFill>
                  <a:srgbClr val="FF0000"/>
                </a:solidFill>
              </a:rPr>
              <a:t>проектуванні лісонасаджень </a:t>
            </a:r>
            <a:r>
              <a:rPr lang="uk-UA" b="1" dirty="0"/>
              <a:t>- вибір сполучення деревних </a:t>
            </a:r>
            <a:r>
              <a:rPr lang="uk-UA" b="1" dirty="0" smtClean="0"/>
              <a:t>порід</a:t>
            </a:r>
          </a:p>
          <a:p>
            <a:r>
              <a:rPr lang="uk-UA" b="1" dirty="0" smtClean="0"/>
              <a:t> </a:t>
            </a:r>
            <a:r>
              <a:rPr lang="uk-UA" b="1" dirty="0"/>
              <a:t>Із складеного списку деревних порід вибирають головну породу. Стосовно до неї підбирають    супутникові породи і чагарники. Правильно складене сполучення деревних порід забезпечує формування біологічно стійкого змішаного лісового насадження. Це саме складна задача в розведенні лісу і </a:t>
            </a:r>
            <a:r>
              <a:rPr lang="uk-UA" b="1" dirty="0" err="1"/>
              <a:t>лісоводстві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/>
              <a:t>В таблиці </a:t>
            </a:r>
            <a:r>
              <a:rPr lang="uk-UA" b="1" dirty="0" smtClean="0"/>
              <a:t>приведені </a:t>
            </a:r>
            <a:r>
              <a:rPr lang="uk-UA" b="1" dirty="0"/>
              <a:t>основні види насаджень, які рекомендуються для агролісомеліорації в різних зонах України.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9959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5976664"/>
          </a:xfrm>
        </p:spPr>
        <p:txBody>
          <a:bodyPr>
            <a:normAutofit lnSpcReduction="10000"/>
          </a:bodyPr>
          <a:lstStyle/>
          <a:p>
            <a:pPr lvl="0"/>
            <a:endParaRPr lang="uk-UA" b="1" i="1" dirty="0" smtClean="0">
              <a:solidFill>
                <a:srgbClr val="FF0000"/>
              </a:solidFill>
            </a:endParaRPr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походження </a:t>
            </a:r>
            <a:r>
              <a:rPr lang="uk-UA" b="1" dirty="0" smtClean="0"/>
              <a:t>- штучні і природні;</a:t>
            </a:r>
            <a:endParaRPr lang="ru-RU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вік -</a:t>
            </a:r>
            <a:r>
              <a:rPr lang="uk-UA" b="1" dirty="0" smtClean="0"/>
              <a:t> якщо головна порода розрізняється на один клас або більше (тривалість класу віку в лісовій і лісостеповій зонах для всіх порід, окрім тополя і </a:t>
            </a:r>
            <a:r>
              <a:rPr lang="uk-UA" b="1" dirty="0" err="1" smtClean="0"/>
              <a:t>іви</a:t>
            </a:r>
            <a:r>
              <a:rPr lang="uk-UA" b="1" dirty="0" smtClean="0"/>
              <a:t> складає 10 років, в </a:t>
            </a:r>
            <a:r>
              <a:rPr lang="uk-UA" b="1" dirty="0" err="1" smtClean="0"/>
              <a:t>сухостеповій</a:t>
            </a:r>
            <a:r>
              <a:rPr lang="uk-UA" b="1" dirty="0" smtClean="0"/>
              <a:t> і </a:t>
            </a:r>
            <a:r>
              <a:rPr lang="uk-UA" b="1" dirty="0" err="1" smtClean="0"/>
              <a:t>напівстеповій</a:t>
            </a:r>
            <a:r>
              <a:rPr lang="uk-UA" b="1" dirty="0" smtClean="0"/>
              <a:t> зоні - 5 років);</a:t>
            </a:r>
            <a:endParaRPr lang="ru-RU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висота -</a:t>
            </a:r>
            <a:r>
              <a:rPr lang="uk-UA" b="1" dirty="0" smtClean="0"/>
              <a:t> якщо ділянки відрізняються не менше, ніж на 20%;</a:t>
            </a:r>
            <a:endParaRPr lang="ru-RU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ступінь зімкнутості крон </a:t>
            </a:r>
            <a:r>
              <a:rPr lang="uk-UA" b="1" dirty="0" smtClean="0"/>
              <a:t>- якщо загальна зімкнутість дерев без врахування чагарників змінюється не менше ніж на 20%;</a:t>
            </a:r>
            <a:endParaRPr lang="ru-RU" b="1" dirty="0" smtClean="0"/>
          </a:p>
          <a:p>
            <a:pPr lvl="0"/>
            <a:r>
              <a:rPr lang="uk-UA" b="1" i="1" dirty="0" smtClean="0">
                <a:solidFill>
                  <a:srgbClr val="FF0000"/>
                </a:solidFill>
              </a:rPr>
              <a:t>ширина -</a:t>
            </a:r>
            <a:r>
              <a:rPr lang="uk-UA" b="1" dirty="0" smtClean="0"/>
              <a:t> якщо смуги розрізняються на одне або більше міжряддя;</a:t>
            </a:r>
            <a:endParaRPr lang="ru-RU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рядність - </a:t>
            </a:r>
            <a:r>
              <a:rPr lang="uk-UA" b="1" dirty="0" smtClean="0"/>
              <a:t>при зміні на один і більше ряд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15264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/>
            </a:r>
            <a:br>
              <a:rPr lang="uk-UA" sz="2000" b="1" dirty="0" smtClean="0"/>
            </a:b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 smtClean="0"/>
              <a:t>Таблиця.  </a:t>
            </a:r>
            <a:r>
              <a:rPr lang="uk-UA" sz="2000" b="1" dirty="0"/>
              <a:t>Основний асортимент деревних і чагарникових порід для </a:t>
            </a:r>
            <a:r>
              <a:rPr lang="uk-UA" sz="2000" b="1" dirty="0" smtClean="0"/>
              <a:t> агролісомеліорації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870920"/>
              </p:ext>
            </p:extLst>
          </p:nvPr>
        </p:nvGraphicFramePr>
        <p:xfrm>
          <a:off x="539552" y="836711"/>
          <a:ext cx="8352928" cy="6453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/>
                <a:gridCol w="2592288"/>
                <a:gridCol w="2088232"/>
                <a:gridCol w="2088232"/>
              </a:tblGrid>
              <a:tr h="18980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Гранти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Рекомендовані породи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9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Головні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супутникові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чагарники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</a:tr>
              <a:tr h="1138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Сірі лісні опідзолені вилужені і типові чорноземи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береза плакуча (бородавчата), дуб мережчатий, </a:t>
                      </a:r>
                      <a:r>
                        <a:rPr lang="uk-UA" sz="1200" b="1" dirty="0" err="1">
                          <a:effectLst/>
                        </a:rPr>
                        <a:t>іва</a:t>
                      </a:r>
                      <a:r>
                        <a:rPr lang="uk-UA" sz="1200" b="1" dirty="0">
                          <a:effectLst/>
                        </a:rPr>
                        <a:t> деревовидна, сосна звичайна, тополя,  ясень звичайний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в’яз звичайний, груша лісова, клен гостролистий і </a:t>
                      </a:r>
                      <a:r>
                        <a:rPr lang="uk-UA" sz="1200" b="1" dirty="0" err="1">
                          <a:effectLst/>
                        </a:rPr>
                        <a:t>серебряний</a:t>
                      </a:r>
                      <a:r>
                        <a:rPr lang="uk-UA" sz="1200" b="1" dirty="0">
                          <a:effectLst/>
                        </a:rPr>
                        <a:t>, липа </a:t>
                      </a:r>
                      <a:r>
                        <a:rPr lang="uk-UA" sz="1200" b="1" dirty="0" err="1">
                          <a:effectLst/>
                        </a:rPr>
                        <a:t>великолиста</a:t>
                      </a:r>
                      <a:r>
                        <a:rPr lang="uk-UA" sz="1200" b="1" dirty="0">
                          <a:effectLst/>
                        </a:rPr>
                        <a:t> і дрібнолиста. 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Акація жовта, бузина червона, </a:t>
                      </a:r>
                      <a:r>
                        <a:rPr lang="uk-UA" sz="1200" b="1" dirty="0" err="1">
                          <a:effectLst/>
                        </a:rPr>
                        <a:t>бояришник</a:t>
                      </a:r>
                      <a:r>
                        <a:rPr lang="uk-UA" sz="1200" b="1" dirty="0">
                          <a:effectLst/>
                        </a:rPr>
                        <a:t>, клен татарський, ліщина, обліпиха.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</a:tr>
              <a:tr h="1138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Звичайні і південні чорноземи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береза плакуча (бородавчата), дуб мережчатий, іва деревовидна, сосна звичайна, тополя, ясень звичайний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в’яз звичайний, груша лісова, клен гостролистий, липа дрібнолиста, горіх чорний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Клен татарський, </a:t>
                      </a:r>
                      <a:r>
                        <a:rPr lang="uk-UA" sz="1200" b="1" dirty="0" err="1">
                          <a:effectLst/>
                        </a:rPr>
                        <a:t>бояришник</a:t>
                      </a:r>
                      <a:r>
                        <a:rPr lang="uk-UA" sz="1200" b="1" dirty="0">
                          <a:effectLst/>
                        </a:rPr>
                        <a:t>, кизильник, ліщина, обліпиха, смородина золота, терен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</a:tr>
              <a:tr h="15184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Типові звичайні і південні чорноземи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акація біла, дуб мережчатий, іва деревовидна, горіх грецький, сосна звичайна, (кримська), тополя (пірамідальна, дельтовидна, берлінська, осокора)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груша лісова, клен (гостролистий, польовий), явір, шовковиця, липа великолиста і дрібнолиста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Алича, жимолость (звичайна, татарська), кизильник, обліпиха, клен татарський, смородина золота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</a:tr>
              <a:tr h="13286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Темно каштанові і каштанові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акація біла, в’яз приземистий, дуб мережчатий, іва дерево видна (звичайна, кримська), тополя (бальзамічна, дельтова, берлінська)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груша лісова, клен (гостролистий, польовий), шовковиця, в’яз звичайний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Акація жовта, жимолость татарська, клен татарський, смородина золота, скумпія, тамарикс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</a:tr>
              <a:tr h="9490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Світло-каштанові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акація біла, в’яз приземистий, дуб мережчатий, іва деревовидна, сосна звичайна, тополя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>
                          <a:effectLst/>
                        </a:rPr>
                        <a:t>груша лісова, клен ясенелистий, ясень (зелений, звичайний)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1" dirty="0">
                          <a:effectLst/>
                        </a:rPr>
                        <a:t>Акація жовта, жимолость татарська, клен татарський, смородина золота.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828" marR="448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3759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264696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r>
              <a:rPr lang="uk-UA" b="1" dirty="0" smtClean="0"/>
              <a:t>Схеми </a:t>
            </a:r>
            <a:r>
              <a:rPr lang="uk-UA" b="1" dirty="0"/>
              <a:t>змішування складають у вигляді малюнка, на якому показано просторове розміщення різних видів порід по відношенню один до одного.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Ця </a:t>
            </a:r>
            <a:r>
              <a:rPr lang="uk-UA" b="1" i="1" dirty="0">
                <a:solidFill>
                  <a:srgbClr val="FF0000"/>
                </a:solidFill>
              </a:rPr>
              <a:t>схема - основа проекту лісових культур; </a:t>
            </a:r>
            <a:r>
              <a:rPr lang="uk-UA" b="1" dirty="0"/>
              <a:t>вона показує, які породи, в якій кількості і як повинні розташовуватися на площі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При </a:t>
            </a:r>
            <a:r>
              <a:rPr lang="uk-UA" b="1" dirty="0"/>
              <a:t>складанні схеми змішування велике значення має </a:t>
            </a:r>
            <a:r>
              <a:rPr lang="uk-UA" b="1" i="1" dirty="0">
                <a:solidFill>
                  <a:srgbClr val="FF0000"/>
                </a:solidFill>
              </a:rPr>
              <a:t>вибір способів змішування</a:t>
            </a:r>
            <a:r>
              <a:rPr lang="uk-UA" b="1" dirty="0"/>
              <a:t>, за допомогою якого можна регулювати взаємовідношення деревних рослин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Деревні породи змішують одна з другою в ряду </a:t>
            </a:r>
            <a:r>
              <a:rPr lang="uk-UA" b="1" dirty="0" err="1"/>
              <a:t>подеревно</a:t>
            </a:r>
            <a:r>
              <a:rPr lang="uk-UA" b="1" dirty="0"/>
              <a:t> або ланками, рядами - порядно або кулісами (стрічками), а також групами (гніздами) або майданчиками.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2700553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496944" cy="6192688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err="1" smtClean="0">
                <a:solidFill>
                  <a:srgbClr val="FF0000"/>
                </a:solidFill>
              </a:rPr>
              <a:t>Подеревне</a:t>
            </a:r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змішування </a:t>
            </a:r>
            <a:r>
              <a:rPr lang="uk-UA" b="1" dirty="0"/>
              <a:t>використовується для рослин, взаємовідношення яких  благополучні, а також для рослин, що виконують другорядну роль в лісовому насадженні.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  </a:t>
            </a:r>
            <a:r>
              <a:rPr lang="uk-UA" b="1" i="1" dirty="0">
                <a:solidFill>
                  <a:srgbClr val="FF0000"/>
                </a:solidFill>
              </a:rPr>
              <a:t>Змішування ланками </a:t>
            </a:r>
            <a:r>
              <a:rPr lang="uk-UA" b="1" dirty="0"/>
              <a:t>застосовують для порід із слабкими  благополучними відношеннями з метою посилення стійкості основної породи. Наприклад, ланка із 8-9 посадкових місць дуба чергується із ланкою з 1-2 посадкових місць ясеня і т.д.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Змішування </a:t>
            </a:r>
            <a:r>
              <a:rPr lang="uk-UA" b="1" i="1" dirty="0">
                <a:solidFill>
                  <a:srgbClr val="FF0000"/>
                </a:solidFill>
              </a:rPr>
              <a:t>рядами</a:t>
            </a:r>
            <a:r>
              <a:rPr lang="uk-UA" b="1" dirty="0"/>
              <a:t> застосовують частіше. Воно використовується при змішуванні з благополучними і байдужими взаємовідношеннями. Цим способом змішують головну породу з супутниковою або з чагарниками.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45802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6120680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Кулісне </a:t>
            </a:r>
            <a:r>
              <a:rPr lang="uk-UA" b="1" i="1" dirty="0">
                <a:solidFill>
                  <a:srgbClr val="FF0000"/>
                </a:solidFill>
              </a:rPr>
              <a:t>(стрічкове) змішування </a:t>
            </a:r>
            <a:r>
              <a:rPr lang="uk-UA" b="1" dirty="0"/>
              <a:t>застосовується для збільшення долі участі головних порід, а також якщо взаємовідношення дуже неблагополучні, а невелика суміш породи - інгібітору необхідна. Куліса або стрічка утворюється із декількох чистих рядів однієї породи. Наприклад 6-8 рядів сосни чергується з двома рядами берези або 2-3 рядами дуба, з одним рядом клена або липи.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Змішування групами </a:t>
            </a:r>
            <a:r>
              <a:rPr lang="uk-UA" b="1" dirty="0"/>
              <a:t>(гніздами, або майданчиками проводиться при відповідному способі вирощування лісових насаджень. Група створюється із однієї деревної породи посадкою або сівбою насіння на майданчику.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09616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Autofit/>
          </a:bodyPr>
          <a:lstStyle/>
          <a:p>
            <a:endParaRPr lang="uk-UA" sz="3200" b="1" dirty="0" smtClean="0"/>
          </a:p>
          <a:p>
            <a:r>
              <a:rPr lang="uk-UA" sz="3200" b="1" dirty="0" smtClean="0"/>
              <a:t>Окрім </a:t>
            </a:r>
            <a:r>
              <a:rPr lang="uk-UA" sz="3200" b="1" dirty="0"/>
              <a:t>способу змішування, на схемі показують відстань між </a:t>
            </a:r>
            <a:r>
              <a:rPr lang="uk-UA" sz="3200" b="1" i="1" dirty="0">
                <a:solidFill>
                  <a:srgbClr val="FF0000"/>
                </a:solidFill>
              </a:rPr>
              <a:t>посадовими місцями</a:t>
            </a:r>
            <a:r>
              <a:rPr lang="uk-UA" sz="3200" b="1" dirty="0"/>
              <a:t> в ряду і між рядами, що визначає кількість рослин, які висаджуються на 1 га. Густота і характер розміщення посадових місць повинні бути такими, щоб зручно було обробляти смуги і враховувати особливості клімату, гранту і швидкість росту деревних порід.                                                                                       </a:t>
            </a:r>
            <a:endParaRPr lang="ru-RU" sz="32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0646954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77500" lnSpcReduction="20000"/>
          </a:bodyPr>
          <a:lstStyle/>
          <a:p>
            <a:endParaRPr lang="uk-UA" sz="3400" b="1" dirty="0" smtClean="0"/>
          </a:p>
          <a:p>
            <a:r>
              <a:rPr lang="uk-UA" sz="3400" b="1" dirty="0" smtClean="0"/>
              <a:t>Згідно </a:t>
            </a:r>
            <a:r>
              <a:rPr lang="uk-UA" sz="3400" b="1" dirty="0"/>
              <a:t>інструкції, при посадці полезахисних смуг рядовим способом прийнято </a:t>
            </a:r>
            <a:r>
              <a:rPr lang="uk-UA" sz="3400" b="1" dirty="0" smtClean="0"/>
              <a:t>таке </a:t>
            </a:r>
            <a:r>
              <a:rPr lang="uk-UA" sz="3400" b="1" i="1" dirty="0" smtClean="0">
                <a:solidFill>
                  <a:srgbClr val="FF0000"/>
                </a:solidFill>
              </a:rPr>
              <a:t>розміщення </a:t>
            </a:r>
            <a:r>
              <a:rPr lang="uk-UA" sz="3400" b="1" i="1" dirty="0">
                <a:solidFill>
                  <a:srgbClr val="FF0000"/>
                </a:solidFill>
              </a:rPr>
              <a:t>посадових місць;</a:t>
            </a:r>
            <a:endParaRPr lang="ru-RU" sz="3400" b="1" i="1" dirty="0">
              <a:solidFill>
                <a:srgbClr val="FF0000"/>
              </a:solidFill>
            </a:endParaRPr>
          </a:p>
          <a:p>
            <a:pPr lvl="0"/>
            <a:r>
              <a:rPr lang="uk-UA" sz="3400" b="1" dirty="0"/>
              <a:t>в лісостеповій зоні на всіх грантах і північній частині степової зони на типових і звичайних чорноземах - 2,5-3,0 м; </a:t>
            </a:r>
            <a:endParaRPr lang="uk-UA" sz="3400" b="1" dirty="0" smtClean="0"/>
          </a:p>
          <a:p>
            <a:pPr lvl="0"/>
            <a:r>
              <a:rPr lang="uk-UA" sz="3400" b="1" dirty="0" smtClean="0"/>
              <a:t>в </a:t>
            </a:r>
            <a:r>
              <a:rPr lang="uk-UA" sz="3400" b="1" dirty="0"/>
              <a:t>степовій зоні на південних чорноземах, темно-каштанових і каштанових грантах - 3,0 м,  на пісках всіх зон - до 3,0 м;</a:t>
            </a:r>
            <a:endParaRPr lang="ru-RU" sz="3400" b="1" dirty="0"/>
          </a:p>
          <a:p>
            <a:pPr lvl="0"/>
            <a:r>
              <a:rPr lang="uk-UA" sz="3400" b="1" dirty="0"/>
              <a:t>при </a:t>
            </a:r>
            <a:r>
              <a:rPr lang="uk-UA" sz="3400" b="1" i="1" dirty="0">
                <a:solidFill>
                  <a:srgbClr val="FF0000"/>
                </a:solidFill>
              </a:rPr>
              <a:t>рядовій посадці </a:t>
            </a:r>
            <a:r>
              <a:rPr lang="uk-UA" sz="3400" b="1" dirty="0" err="1"/>
              <a:t>водорегулюючих</a:t>
            </a:r>
            <a:r>
              <a:rPr lang="uk-UA" sz="3400" b="1" dirty="0"/>
              <a:t>, </a:t>
            </a:r>
            <a:r>
              <a:rPr lang="uk-UA" sz="3400" b="1" dirty="0" err="1"/>
              <a:t>прибалочних</a:t>
            </a:r>
            <a:r>
              <a:rPr lang="uk-UA" sz="3400" b="1" dirty="0"/>
              <a:t> і прияружних лісових смуг від 3,0 до 4,0 м.</a:t>
            </a:r>
            <a:endParaRPr lang="ru-RU" sz="3400" b="1" dirty="0"/>
          </a:p>
          <a:p>
            <a:r>
              <a:rPr lang="uk-UA" sz="3400" b="1" i="1" dirty="0">
                <a:solidFill>
                  <a:srgbClr val="FF0000"/>
                </a:solidFill>
              </a:rPr>
              <a:t>Ширина </a:t>
            </a:r>
            <a:r>
              <a:rPr lang="uk-UA" sz="3400" b="1" dirty="0"/>
              <a:t>закрайків з кожної сторони лісової смуги приймається рівною половині ширини міжрядь. </a:t>
            </a:r>
            <a:endParaRPr lang="uk-UA" sz="3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1524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92688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Відстань </a:t>
            </a:r>
            <a:r>
              <a:rPr lang="uk-UA" sz="3600" b="1" i="1" dirty="0">
                <a:solidFill>
                  <a:srgbClr val="FF0000"/>
                </a:solidFill>
              </a:rPr>
              <a:t>між рядами </a:t>
            </a:r>
            <a:r>
              <a:rPr lang="uk-UA" sz="3600" b="1" dirty="0"/>
              <a:t>при посадці сіянців і не вкорінених черешків від 0,8 до 1,5 м; </a:t>
            </a:r>
            <a:r>
              <a:rPr lang="uk-UA" sz="3600" b="1" dirty="0" err="1" smtClean="0"/>
              <a:t>садженців</a:t>
            </a:r>
            <a:r>
              <a:rPr lang="uk-UA" sz="3600" b="1" dirty="0" smtClean="0"/>
              <a:t> </a:t>
            </a:r>
            <a:r>
              <a:rPr lang="uk-UA" sz="3600" b="1" dirty="0"/>
              <a:t>і закоренілих черешків - від 1,5 до 3,0 м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Відстань між рядами встановлюють тим більше, чим більше росте порода, наприклад для дуба - 0,8 м, для сосни і берези - 1м,  для тополі -1,5 м.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777645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20680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r>
              <a:rPr lang="uk-UA" sz="2800" b="1" dirty="0" smtClean="0"/>
              <a:t>Умовно </a:t>
            </a:r>
            <a:r>
              <a:rPr lang="uk-UA" sz="2800" b="1" dirty="0"/>
              <a:t>можна розділити </a:t>
            </a:r>
            <a:r>
              <a:rPr lang="uk-UA" sz="2800" b="1" i="1" dirty="0">
                <a:solidFill>
                  <a:srgbClr val="FF0000"/>
                </a:solidFill>
              </a:rPr>
              <a:t>головні породи </a:t>
            </a:r>
            <a:r>
              <a:rPr lang="uk-UA" sz="2800" b="1" dirty="0"/>
              <a:t>на дві групи</a:t>
            </a:r>
            <a:r>
              <a:rPr lang="uk-UA" sz="2800" b="1" dirty="0" smtClean="0"/>
              <a:t>: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швидкозростаючі - тополя,  береза, в’яз дрібнолистий, акація біла, які в перші десять років досягають 6 м висоти і більше; середньої швидкості росту - дуб, сосна, ясень.</a:t>
            </a:r>
            <a:endParaRPr lang="ru-RU" sz="2800" b="1" dirty="0"/>
          </a:p>
          <a:p>
            <a:r>
              <a:rPr lang="uk-UA" sz="2800" b="1" dirty="0"/>
              <a:t>Для полегшення роботи по складанню конкретних </a:t>
            </a:r>
            <a:r>
              <a:rPr lang="uk-UA" sz="2800" b="1" i="1" dirty="0">
                <a:solidFill>
                  <a:srgbClr val="FF0000"/>
                </a:solidFill>
              </a:rPr>
              <a:t>схем змішування </a:t>
            </a:r>
            <a:r>
              <a:rPr lang="uk-UA" sz="2800" b="1" dirty="0"/>
              <a:t>приведені типові схеми для різних по меліоративному значенню лісові смуги в двох варіантах: з головною породою швидкої і середньої швидкості росту.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556551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62500" lnSpcReduction="20000"/>
          </a:bodyPr>
          <a:lstStyle/>
          <a:p>
            <a:endParaRPr lang="uk-UA" sz="3400" b="1" dirty="0" smtClean="0"/>
          </a:p>
          <a:p>
            <a:endParaRPr lang="uk-UA" sz="3400" b="1" dirty="0"/>
          </a:p>
          <a:p>
            <a:r>
              <a:rPr lang="uk-UA" sz="3400" b="1" dirty="0" smtClean="0"/>
              <a:t>Для </a:t>
            </a:r>
            <a:r>
              <a:rPr lang="uk-UA" sz="3400" b="1" dirty="0"/>
              <a:t>складання </a:t>
            </a:r>
            <a:r>
              <a:rPr lang="uk-UA" sz="3400" b="1" i="1" dirty="0">
                <a:solidFill>
                  <a:srgbClr val="FF0000"/>
                </a:solidFill>
              </a:rPr>
              <a:t>типових схем змішування </a:t>
            </a:r>
            <a:r>
              <a:rPr lang="uk-UA" sz="3400" b="1" dirty="0"/>
              <a:t>деревних порід прийняті слідуючи позначення груп деревних порід: </a:t>
            </a:r>
            <a:endParaRPr lang="uk-UA" sz="3400" b="1" dirty="0" smtClean="0"/>
          </a:p>
          <a:p>
            <a:r>
              <a:rPr lang="uk-UA" sz="3400" b="1" dirty="0" smtClean="0">
                <a:solidFill>
                  <a:srgbClr val="FF0000"/>
                </a:solidFill>
              </a:rPr>
              <a:t>Д </a:t>
            </a:r>
            <a:r>
              <a:rPr lang="uk-UA" sz="3400" b="1" dirty="0">
                <a:solidFill>
                  <a:srgbClr val="FF0000"/>
                </a:solidFill>
              </a:rPr>
              <a:t>- </a:t>
            </a:r>
            <a:r>
              <a:rPr lang="uk-UA" sz="3400" b="1" dirty="0"/>
              <a:t>головні деревні породи середньо зростаючі (дуб, в’яз ясень</a:t>
            </a:r>
            <a:r>
              <a:rPr lang="uk-UA" sz="3400" b="1" dirty="0" smtClean="0"/>
              <a:t>),</a:t>
            </a:r>
          </a:p>
          <a:p>
            <a:r>
              <a:rPr lang="uk-UA" sz="3400" b="1" dirty="0" smtClean="0">
                <a:solidFill>
                  <a:srgbClr val="FF0000"/>
                </a:solidFill>
              </a:rPr>
              <a:t> </a:t>
            </a:r>
            <a:r>
              <a:rPr lang="uk-UA" sz="3400" b="1" dirty="0">
                <a:solidFill>
                  <a:srgbClr val="FF0000"/>
                </a:solidFill>
              </a:rPr>
              <a:t>Ш - </a:t>
            </a:r>
            <a:r>
              <a:rPr lang="uk-UA" sz="3400" b="1" dirty="0"/>
              <a:t>головні швидкорослі породи (береза, тополя, акація біла та ін</a:t>
            </a:r>
            <a:r>
              <a:rPr lang="uk-UA" sz="3400" b="1" dirty="0" smtClean="0"/>
              <a:t>.)</a:t>
            </a:r>
          </a:p>
          <a:p>
            <a:r>
              <a:rPr lang="uk-UA" sz="3400" b="1" dirty="0" err="1" smtClean="0">
                <a:solidFill>
                  <a:srgbClr val="FF0000"/>
                </a:solidFill>
              </a:rPr>
              <a:t>Сп</a:t>
            </a:r>
            <a:r>
              <a:rPr lang="uk-UA" sz="3400" b="1" dirty="0" smtClean="0">
                <a:solidFill>
                  <a:srgbClr val="FF0000"/>
                </a:solidFill>
              </a:rPr>
              <a:t> </a:t>
            </a:r>
            <a:r>
              <a:rPr lang="uk-UA" sz="3400" b="1" dirty="0">
                <a:solidFill>
                  <a:srgbClr val="FF0000"/>
                </a:solidFill>
              </a:rPr>
              <a:t>- </a:t>
            </a:r>
            <a:r>
              <a:rPr lang="uk-UA" sz="3400" b="1" dirty="0"/>
              <a:t>супутникові деревні породи, </a:t>
            </a:r>
            <a:endParaRPr lang="uk-UA" sz="3400" b="1" dirty="0" smtClean="0"/>
          </a:p>
          <a:p>
            <a:r>
              <a:rPr lang="uk-UA" sz="3400" b="1" dirty="0" smtClean="0">
                <a:solidFill>
                  <a:srgbClr val="FF0000"/>
                </a:solidFill>
              </a:rPr>
              <a:t>Ч </a:t>
            </a:r>
            <a:r>
              <a:rPr lang="uk-UA" sz="3400" b="1" dirty="0">
                <a:solidFill>
                  <a:srgbClr val="FF0000"/>
                </a:solidFill>
              </a:rPr>
              <a:t>-</a:t>
            </a:r>
            <a:r>
              <a:rPr lang="uk-UA" sz="3400" b="1" dirty="0"/>
              <a:t> чагарники.</a:t>
            </a:r>
            <a:endParaRPr lang="ru-RU" sz="3400" b="1" dirty="0"/>
          </a:p>
          <a:p>
            <a:r>
              <a:rPr lang="uk-UA" sz="3400" b="1" dirty="0"/>
              <a:t>Розглянемо принцип складання схем змішування деревних порід.</a:t>
            </a:r>
            <a:endParaRPr lang="ru-RU" sz="3400" b="1" dirty="0"/>
          </a:p>
          <a:p>
            <a:r>
              <a:rPr lang="uk-UA" sz="3400" b="1" i="1" dirty="0">
                <a:solidFill>
                  <a:srgbClr val="FF0000"/>
                </a:solidFill>
              </a:rPr>
              <a:t>Полезахисні лісові смуги</a:t>
            </a:r>
            <a:r>
              <a:rPr lang="uk-UA" sz="3400" b="1" dirty="0">
                <a:solidFill>
                  <a:srgbClr val="FF0000"/>
                </a:solidFill>
              </a:rPr>
              <a:t>:</a:t>
            </a:r>
            <a:endParaRPr lang="ru-RU" sz="3400" b="1" dirty="0">
              <a:solidFill>
                <a:srgbClr val="FF0000"/>
              </a:solidFill>
            </a:endParaRPr>
          </a:p>
          <a:p>
            <a:r>
              <a:rPr lang="uk-UA" sz="3400" b="1" dirty="0"/>
              <a:t>а) </a:t>
            </a:r>
            <a:r>
              <a:rPr lang="uk-UA" sz="3400" b="1" i="1" dirty="0">
                <a:solidFill>
                  <a:srgbClr val="FF0000"/>
                </a:solidFill>
              </a:rPr>
              <a:t>схема змішування </a:t>
            </a:r>
            <a:r>
              <a:rPr lang="uk-UA" sz="3400" b="1" dirty="0"/>
              <a:t>з головною породою середнього росту, позначається буквою Д і включає породи: дуб, в’яз, ясень. Типова схема буде виглядіти так</a:t>
            </a:r>
            <a:r>
              <a:rPr lang="uk-UA" sz="3400" b="1" dirty="0" smtClean="0"/>
              <a:t>:</a:t>
            </a:r>
            <a:r>
              <a:rPr lang="uk-UA" sz="3400" b="1" dirty="0"/>
              <a:t> </a:t>
            </a:r>
            <a:endParaRPr lang="ru-RU" sz="3400" b="1" dirty="0"/>
          </a:p>
          <a:p>
            <a:pPr marL="0" indent="0">
              <a:buNone/>
            </a:pPr>
            <a:r>
              <a:rPr lang="uk-UA" sz="3400" b="1" dirty="0"/>
              <a:t>                            основна смуга    Ш Д </a:t>
            </a:r>
            <a:r>
              <a:rPr lang="uk-UA" sz="3400" b="1" dirty="0" err="1"/>
              <a:t>Д</a:t>
            </a:r>
            <a:r>
              <a:rPr lang="uk-UA" sz="3400" b="1" dirty="0"/>
              <a:t> </a:t>
            </a:r>
            <a:r>
              <a:rPr lang="uk-UA" sz="3400" b="1" dirty="0" err="1"/>
              <a:t>Д</a:t>
            </a:r>
            <a:r>
              <a:rPr lang="uk-UA" sz="3400" b="1" dirty="0"/>
              <a:t> Ш</a:t>
            </a:r>
            <a:endParaRPr lang="ru-RU" sz="3400" b="1" dirty="0"/>
          </a:p>
          <a:p>
            <a:pPr marL="0" indent="0">
              <a:buNone/>
            </a:pPr>
            <a:r>
              <a:rPr lang="uk-UA" sz="3400" b="1" dirty="0"/>
              <a:t>                                                         </a:t>
            </a:r>
            <a:r>
              <a:rPr lang="uk-UA" sz="3400" b="1" dirty="0" smtClean="0"/>
              <a:t>  </a:t>
            </a:r>
            <a:r>
              <a:rPr lang="uk-UA" sz="3400" b="1" dirty="0" err="1"/>
              <a:t>Сп</a:t>
            </a:r>
            <a:r>
              <a:rPr lang="uk-UA" sz="3400" b="1" dirty="0"/>
              <a:t> Д </a:t>
            </a:r>
            <a:r>
              <a:rPr lang="uk-UA" sz="3400" b="1" dirty="0" err="1"/>
              <a:t>Д</a:t>
            </a:r>
            <a:r>
              <a:rPr lang="uk-UA" sz="3400" b="1" dirty="0"/>
              <a:t> </a:t>
            </a:r>
            <a:r>
              <a:rPr lang="uk-UA" sz="3400" b="1" dirty="0" err="1"/>
              <a:t>Д</a:t>
            </a:r>
            <a:r>
              <a:rPr lang="uk-UA" sz="3400" b="1" dirty="0"/>
              <a:t> </a:t>
            </a:r>
            <a:r>
              <a:rPr lang="uk-UA" sz="3400" b="1" dirty="0" err="1"/>
              <a:t>Сп</a:t>
            </a:r>
            <a:endParaRPr lang="ru-RU" sz="3400" b="1" dirty="0"/>
          </a:p>
          <a:p>
            <a:pPr marL="0" indent="0">
              <a:buNone/>
            </a:pPr>
            <a:r>
              <a:rPr lang="uk-UA" sz="3400" b="1" dirty="0"/>
              <a:t>                                                         </a:t>
            </a:r>
            <a:r>
              <a:rPr lang="uk-UA" sz="3400" b="1" dirty="0" smtClean="0"/>
              <a:t>  </a:t>
            </a:r>
            <a:r>
              <a:rPr lang="uk-UA" sz="3400" b="1" dirty="0"/>
              <a:t>Ш Д </a:t>
            </a:r>
            <a:r>
              <a:rPr lang="uk-UA" sz="3400" b="1" dirty="0" err="1"/>
              <a:t>Д</a:t>
            </a:r>
            <a:r>
              <a:rPr lang="uk-UA" sz="3400" b="1" dirty="0"/>
              <a:t> </a:t>
            </a:r>
            <a:r>
              <a:rPr lang="uk-UA" sz="3400" b="1" dirty="0" err="1"/>
              <a:t>Д</a:t>
            </a:r>
            <a:r>
              <a:rPr lang="uk-UA" sz="3400" b="1" dirty="0"/>
              <a:t> Ш і т. д.</a:t>
            </a:r>
            <a:endParaRPr lang="ru-RU" sz="3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1468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fontScale="92500"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</a:rPr>
              <a:t>Робоча </a:t>
            </a:r>
            <a:r>
              <a:rPr lang="uk-UA" sz="2800" b="1" i="1" dirty="0">
                <a:solidFill>
                  <a:srgbClr val="FF0000"/>
                </a:solidFill>
              </a:rPr>
              <a:t>схема складається </a:t>
            </a:r>
            <a:r>
              <a:rPr lang="uk-UA" sz="2800" b="1" dirty="0"/>
              <a:t>на основі типової з врахуванням кліматичних, ґрунтових умов і взаємовпливу деревних порід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Наприклад для Харківської області на ділянках з вилуженими чорноземами із середньо зростаючими головними породами можна підібрати дуб мережчатий на місце рядів, позначених буквою Д, із швидко зростаючих можна взяти березу повислу на місце Ш по типовій схемі. Із </a:t>
            </a:r>
            <a:r>
              <a:rPr lang="uk-UA" sz="3000" b="1" dirty="0"/>
              <a:t>супутникових порід на місце СП необхідно підібрати породу - активатор для дуба. Нею може бути клен </a:t>
            </a:r>
            <a:r>
              <a:rPr lang="uk-UA" sz="3000" b="1" dirty="0" smtClean="0"/>
              <a:t>гостролистий</a:t>
            </a:r>
            <a:r>
              <a:rPr lang="uk-UA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489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859</TotalTime>
  <Words>8719</Words>
  <Application>Microsoft Office PowerPoint</Application>
  <PresentationFormat>Экран (4:3)</PresentationFormat>
  <Paragraphs>827</Paragraphs>
  <Slides>122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122</vt:i4>
      </vt:variant>
    </vt:vector>
  </HeadingPairs>
  <TitlesOfParts>
    <vt:vector size="123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Таблиця.  Основний асортимент деревних і чагарникових порід для  агролісомеліорації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122</cp:revision>
  <dcterms:created xsi:type="dcterms:W3CDTF">2017-01-29T11:51:15Z</dcterms:created>
  <dcterms:modified xsi:type="dcterms:W3CDTF">2017-03-18T06:03:17Z</dcterms:modified>
</cp:coreProperties>
</file>