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06" r:id="rId3"/>
    <p:sldId id="257" r:id="rId4"/>
    <p:sldId id="307" r:id="rId5"/>
    <p:sldId id="258" r:id="rId6"/>
    <p:sldId id="308" r:id="rId7"/>
    <p:sldId id="309" r:id="rId8"/>
    <p:sldId id="259" r:id="rId9"/>
    <p:sldId id="260" r:id="rId10"/>
    <p:sldId id="261" r:id="rId11"/>
    <p:sldId id="310" r:id="rId12"/>
    <p:sldId id="262" r:id="rId13"/>
    <p:sldId id="263" r:id="rId14"/>
    <p:sldId id="264" r:id="rId15"/>
    <p:sldId id="265" r:id="rId16"/>
    <p:sldId id="311" r:id="rId17"/>
    <p:sldId id="266" r:id="rId18"/>
    <p:sldId id="312" r:id="rId19"/>
    <p:sldId id="267" r:id="rId20"/>
    <p:sldId id="268" r:id="rId21"/>
    <p:sldId id="313" r:id="rId22"/>
    <p:sldId id="269" r:id="rId23"/>
    <p:sldId id="270" r:id="rId24"/>
    <p:sldId id="271" r:id="rId25"/>
    <p:sldId id="272" r:id="rId26"/>
    <p:sldId id="273" r:id="rId27"/>
    <p:sldId id="274" r:id="rId28"/>
    <p:sldId id="314" r:id="rId29"/>
    <p:sldId id="275" r:id="rId30"/>
    <p:sldId id="276" r:id="rId31"/>
    <p:sldId id="277" r:id="rId32"/>
    <p:sldId id="278" r:id="rId33"/>
    <p:sldId id="279" r:id="rId34"/>
    <p:sldId id="280" r:id="rId35"/>
    <p:sldId id="281" r:id="rId36"/>
    <p:sldId id="315" r:id="rId37"/>
    <p:sldId id="282" r:id="rId38"/>
    <p:sldId id="283" r:id="rId39"/>
    <p:sldId id="284" r:id="rId40"/>
    <p:sldId id="285" r:id="rId41"/>
    <p:sldId id="286" r:id="rId42"/>
    <p:sldId id="287" r:id="rId43"/>
    <p:sldId id="316" r:id="rId44"/>
    <p:sldId id="288" r:id="rId45"/>
    <p:sldId id="289" r:id="rId46"/>
    <p:sldId id="317" r:id="rId47"/>
    <p:sldId id="300" r:id="rId48"/>
    <p:sldId id="290" r:id="rId49"/>
    <p:sldId id="291" r:id="rId50"/>
    <p:sldId id="301" r:id="rId51"/>
    <p:sldId id="292" r:id="rId52"/>
    <p:sldId id="293" r:id="rId53"/>
    <p:sldId id="294" r:id="rId54"/>
    <p:sldId id="302" r:id="rId55"/>
    <p:sldId id="295" r:id="rId56"/>
    <p:sldId id="296" r:id="rId57"/>
    <p:sldId id="297" r:id="rId58"/>
    <p:sldId id="304" r:id="rId59"/>
    <p:sldId id="303" r:id="rId60"/>
    <p:sldId id="298" r:id="rId61"/>
    <p:sldId id="305" r:id="rId62"/>
    <p:sldId id="299" r:id="rId6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94660"/>
  </p:normalViewPr>
  <p:slideViewPr>
    <p:cSldViewPr>
      <p:cViewPr varScale="1">
        <p:scale>
          <a:sx n="70" d="100"/>
          <a:sy n="70" d="100"/>
        </p:scale>
        <p:origin x="-13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FABF86F-3872-44B1-9891-DA363D10EC8A}" type="datetimeFigureOut">
              <a:rPr lang="ru-RU" smtClean="0"/>
              <a:t>18.03.2017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64ABF2-F88E-44B1-B0BD-DFE46ECF58E8}"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FABF86F-3872-44B1-9891-DA363D10EC8A}" type="datetimeFigureOut">
              <a:rPr lang="ru-RU" smtClean="0"/>
              <a:t>18.03.2017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64ABF2-F88E-44B1-B0BD-DFE46ECF58E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FABF86F-3872-44B1-9891-DA363D10EC8A}" type="datetimeFigureOut">
              <a:rPr lang="ru-RU" smtClean="0"/>
              <a:t>18.03.2017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64ABF2-F88E-44B1-B0BD-DFE46ECF58E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FABF86F-3872-44B1-9891-DA363D10EC8A}" type="datetimeFigureOut">
              <a:rPr lang="ru-RU" smtClean="0"/>
              <a:t>18.03.2017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64ABF2-F88E-44B1-B0BD-DFE46ECF58E8}"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FABF86F-3872-44B1-9891-DA363D10EC8A}" type="datetimeFigureOut">
              <a:rPr lang="ru-RU" smtClean="0"/>
              <a:t>18.03.2017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64ABF2-F88E-44B1-B0BD-DFE46ECF58E8}"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FABF86F-3872-44B1-9891-DA363D10EC8A}" type="datetimeFigureOut">
              <a:rPr lang="ru-RU" smtClean="0"/>
              <a:t>18.03.2017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64ABF2-F88E-44B1-B0BD-DFE46ECF58E8}"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FABF86F-3872-44B1-9891-DA363D10EC8A}" type="datetimeFigureOut">
              <a:rPr lang="ru-RU" smtClean="0"/>
              <a:t>18.03.2017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F64ABF2-F88E-44B1-B0BD-DFE46ECF58E8}"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FABF86F-3872-44B1-9891-DA363D10EC8A}" type="datetimeFigureOut">
              <a:rPr lang="ru-RU" smtClean="0"/>
              <a:t>18.03.2017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F64ABF2-F88E-44B1-B0BD-DFE46ECF58E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FABF86F-3872-44B1-9891-DA363D10EC8A}" type="datetimeFigureOut">
              <a:rPr lang="ru-RU" smtClean="0"/>
              <a:t>18.03.2017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F64ABF2-F88E-44B1-B0BD-DFE46ECF58E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FABF86F-3872-44B1-9891-DA363D10EC8A}" type="datetimeFigureOut">
              <a:rPr lang="ru-RU" smtClean="0"/>
              <a:t>18.03.2017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64ABF2-F88E-44B1-B0BD-DFE46ECF58E8}"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FABF86F-3872-44B1-9891-DA363D10EC8A}" type="datetimeFigureOut">
              <a:rPr lang="ru-RU" smtClean="0"/>
              <a:t>18.03.2017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64ABF2-F88E-44B1-B0BD-DFE46ECF58E8}"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ABF86F-3872-44B1-9891-DA363D10EC8A}" type="datetimeFigureOut">
              <a:rPr lang="ru-RU" smtClean="0"/>
              <a:t>18.03.2017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4ABF2-F88E-44B1-B0BD-DFE46ECF58E8}"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548680"/>
            <a:ext cx="8064896" cy="5832648"/>
          </a:xfrm>
        </p:spPr>
        <p:txBody>
          <a:bodyPr>
            <a:normAutofit lnSpcReduction="10000"/>
          </a:bodyPr>
          <a:lstStyle/>
          <a:p>
            <a:pPr algn="l"/>
            <a:r>
              <a:rPr lang="uk-UA" b="1" i="1" dirty="0" smtClean="0">
                <a:solidFill>
                  <a:srgbClr val="FF0000"/>
                </a:solidFill>
              </a:rPr>
              <a:t>6.4 </a:t>
            </a:r>
            <a:r>
              <a:rPr lang="uk-UA" b="1" i="1" dirty="0">
                <a:solidFill>
                  <a:srgbClr val="FF0000"/>
                </a:solidFill>
              </a:rPr>
              <a:t>Ведення лісового господарства</a:t>
            </a:r>
            <a:endParaRPr lang="ru-RU" b="1" dirty="0">
              <a:solidFill>
                <a:srgbClr val="FF0000"/>
              </a:solidFill>
            </a:endParaRPr>
          </a:p>
          <a:p>
            <a:pPr algn="l"/>
            <a:r>
              <a:rPr lang="uk-UA" b="1" i="1" dirty="0">
                <a:solidFill>
                  <a:schemeClr val="tx1"/>
                </a:solidFill>
              </a:rPr>
              <a:t> </a:t>
            </a:r>
            <a:endParaRPr lang="ru-RU" b="1" dirty="0">
              <a:solidFill>
                <a:schemeClr val="tx1"/>
              </a:solidFill>
            </a:endParaRPr>
          </a:p>
          <a:p>
            <a:pPr algn="l"/>
            <a:r>
              <a:rPr lang="uk-UA" b="1" i="1" dirty="0" err="1">
                <a:solidFill>
                  <a:srgbClr val="FF0000"/>
                </a:solidFill>
              </a:rPr>
              <a:t>Лісовидно-таксаційні</a:t>
            </a:r>
            <a:r>
              <a:rPr lang="uk-UA" b="1" i="1" dirty="0">
                <a:solidFill>
                  <a:srgbClr val="FF0000"/>
                </a:solidFill>
              </a:rPr>
              <a:t> ознаки лісу</a:t>
            </a:r>
            <a:r>
              <a:rPr lang="uk-UA" b="1" i="1" dirty="0">
                <a:solidFill>
                  <a:schemeClr val="tx1"/>
                </a:solidFill>
              </a:rPr>
              <a:t>. </a:t>
            </a:r>
            <a:endParaRPr lang="uk-UA" b="1" i="1" dirty="0" smtClean="0">
              <a:solidFill>
                <a:schemeClr val="tx1"/>
              </a:solidFill>
            </a:endParaRPr>
          </a:p>
          <a:p>
            <a:pPr algn="l"/>
            <a:r>
              <a:rPr lang="uk-UA" b="1" dirty="0" smtClean="0">
                <a:solidFill>
                  <a:schemeClr val="tx1"/>
                </a:solidFill>
              </a:rPr>
              <a:t>Лісові </a:t>
            </a:r>
            <a:r>
              <a:rPr lang="uk-UA" b="1" dirty="0">
                <a:solidFill>
                  <a:schemeClr val="tx1"/>
                </a:solidFill>
              </a:rPr>
              <a:t>насадження відрізняються один від одного по ряду </a:t>
            </a:r>
            <a:r>
              <a:rPr lang="uk-UA" b="1" dirty="0" err="1">
                <a:solidFill>
                  <a:schemeClr val="tx1"/>
                </a:solidFill>
              </a:rPr>
              <a:t>ознаків</a:t>
            </a:r>
            <a:r>
              <a:rPr lang="uk-UA" b="1" dirty="0">
                <a:solidFill>
                  <a:schemeClr val="tx1"/>
                </a:solidFill>
              </a:rPr>
              <a:t>. За цими ознаками при таксації (від грецького виявляю, вимірюю) складається кількісна і якісна характеристика ділянок лісу. Ця робота проводиться під час інвентаризації (обліку) лісового фонду в процесі лісовпорядкування</a:t>
            </a:r>
            <a:r>
              <a:rPr lang="uk-UA" b="1" dirty="0" smtClean="0">
                <a:solidFill>
                  <a:schemeClr val="tx1"/>
                </a:solidFill>
              </a:rPr>
              <a:t>.</a:t>
            </a:r>
          </a:p>
          <a:p>
            <a:pPr algn="l"/>
            <a:r>
              <a:rPr lang="uk-UA" b="1" i="1" dirty="0" smtClean="0">
                <a:solidFill>
                  <a:srgbClr val="FF0000"/>
                </a:solidFill>
              </a:rPr>
              <a:t> </a:t>
            </a:r>
            <a:endParaRPr lang="ru-RU" b="1" dirty="0">
              <a:solidFill>
                <a:schemeClr val="tx1"/>
              </a:solidFill>
            </a:endParaRPr>
          </a:p>
        </p:txBody>
      </p:sp>
    </p:spTree>
    <p:extLst>
      <p:ext uri="{BB962C8B-B14F-4D97-AF65-F5344CB8AC3E}">
        <p14:creationId xmlns:p14="http://schemas.microsoft.com/office/powerpoint/2010/main" val="711346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88640"/>
            <a:ext cx="8363272" cy="6408712"/>
          </a:xfrm>
        </p:spPr>
        <p:txBody>
          <a:bodyPr>
            <a:normAutofit lnSpcReduction="10000"/>
          </a:bodyPr>
          <a:lstStyle/>
          <a:p>
            <a:r>
              <a:rPr lang="uk-UA" b="1" i="1" dirty="0">
                <a:solidFill>
                  <a:srgbClr val="FF0000"/>
                </a:solidFill>
              </a:rPr>
              <a:t>Вік.</a:t>
            </a:r>
            <a:r>
              <a:rPr lang="uk-UA" b="1" i="1" dirty="0"/>
              <a:t> </a:t>
            </a:r>
            <a:endParaRPr lang="uk-UA" b="1" i="1" dirty="0" smtClean="0"/>
          </a:p>
          <a:p>
            <a:r>
              <a:rPr lang="uk-UA" b="1" dirty="0" smtClean="0"/>
              <a:t>Розрізняють </a:t>
            </a:r>
            <a:r>
              <a:rPr lang="uk-UA" b="1" i="1" dirty="0">
                <a:solidFill>
                  <a:srgbClr val="FF0000"/>
                </a:solidFill>
              </a:rPr>
              <a:t>вік дерева і вік насадження</a:t>
            </a:r>
            <a:r>
              <a:rPr lang="uk-UA" b="1" dirty="0" smtClean="0"/>
              <a:t>.</a:t>
            </a:r>
          </a:p>
          <a:p>
            <a:r>
              <a:rPr lang="uk-UA" b="1" dirty="0" smtClean="0"/>
              <a:t> </a:t>
            </a:r>
            <a:r>
              <a:rPr lang="uk-UA" b="1" dirty="0"/>
              <a:t>У зрубаного дерева </a:t>
            </a:r>
            <a:r>
              <a:rPr lang="uk-UA" b="1" dirty="0" smtClean="0">
                <a:solidFill>
                  <a:srgbClr val="FF0000"/>
                </a:solidFill>
              </a:rPr>
              <a:t>вік </a:t>
            </a:r>
            <a:r>
              <a:rPr lang="uk-UA" b="1" dirty="0"/>
              <a:t>визначається підрахунком річних кілець на пеньку. </a:t>
            </a:r>
            <a:r>
              <a:rPr lang="uk-UA" b="1" dirty="0">
                <a:solidFill>
                  <a:srgbClr val="FF0000"/>
                </a:solidFill>
              </a:rPr>
              <a:t>Вік</a:t>
            </a:r>
            <a:r>
              <a:rPr lang="uk-UA" b="1" dirty="0"/>
              <a:t> молодих сосен відповідає числу гілок </a:t>
            </a:r>
            <a:r>
              <a:rPr lang="uk-UA" b="1" dirty="0" err="1"/>
              <a:t>мутовок</a:t>
            </a:r>
            <a:r>
              <a:rPr lang="uk-UA" b="1" dirty="0"/>
              <a:t>  </a:t>
            </a:r>
            <a:r>
              <a:rPr lang="uk-UA" b="1" dirty="0">
                <a:solidFill>
                  <a:srgbClr val="FF0000"/>
                </a:solidFill>
              </a:rPr>
              <a:t>Вік</a:t>
            </a:r>
            <a:r>
              <a:rPr lang="uk-UA" b="1" dirty="0"/>
              <a:t> лісового насадження виражається середнім віком дерев, що входять до цього насадження або класом віку</a:t>
            </a:r>
            <a:r>
              <a:rPr lang="uk-UA" b="1" dirty="0" smtClean="0"/>
              <a:t>.</a:t>
            </a:r>
          </a:p>
          <a:p>
            <a:r>
              <a:rPr lang="uk-UA" b="1" dirty="0" smtClean="0"/>
              <a:t> </a:t>
            </a:r>
            <a:r>
              <a:rPr lang="uk-UA" b="1" dirty="0"/>
              <a:t>Під </a:t>
            </a:r>
            <a:r>
              <a:rPr lang="uk-UA" b="1" i="1" dirty="0">
                <a:solidFill>
                  <a:srgbClr val="FF0000"/>
                </a:solidFill>
              </a:rPr>
              <a:t>класом віку</a:t>
            </a:r>
            <a:r>
              <a:rPr lang="uk-UA" b="1" dirty="0"/>
              <a:t> розуміють проміжок часу, в період якого ліс </a:t>
            </a:r>
            <a:r>
              <a:rPr lang="uk-UA" b="1" dirty="0" err="1" smtClean="0"/>
              <a:t>господарськооднорід-ний</a:t>
            </a:r>
            <a:r>
              <a:rPr lang="uk-UA" b="1" dirty="0"/>
              <a:t>, тобто вимагає однакових господарських заходів</a:t>
            </a:r>
            <a:r>
              <a:rPr lang="uk-UA" b="1" dirty="0" smtClean="0"/>
              <a:t>.</a:t>
            </a:r>
          </a:p>
          <a:p>
            <a:endParaRPr lang="ru-RU" b="1" dirty="0"/>
          </a:p>
        </p:txBody>
      </p:sp>
    </p:spTree>
    <p:extLst>
      <p:ext uri="{BB962C8B-B14F-4D97-AF65-F5344CB8AC3E}">
        <p14:creationId xmlns:p14="http://schemas.microsoft.com/office/powerpoint/2010/main" val="3838328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291264" cy="6120680"/>
          </a:xfrm>
        </p:spPr>
        <p:txBody>
          <a:bodyPr>
            <a:normAutofit fontScale="85000" lnSpcReduction="20000"/>
          </a:bodyPr>
          <a:lstStyle/>
          <a:p>
            <a:r>
              <a:rPr lang="uk-UA" b="1" i="1" dirty="0">
                <a:solidFill>
                  <a:srgbClr val="FF0000"/>
                </a:solidFill>
              </a:rPr>
              <a:t> Вік </a:t>
            </a:r>
            <a:r>
              <a:rPr lang="uk-UA" b="1" dirty="0"/>
              <a:t>визначається в трьох масштабах: </a:t>
            </a:r>
          </a:p>
          <a:p>
            <a:r>
              <a:rPr lang="uk-UA" b="1" i="1" dirty="0">
                <a:solidFill>
                  <a:srgbClr val="FF0000"/>
                </a:solidFill>
              </a:rPr>
              <a:t>20 </a:t>
            </a:r>
            <a:r>
              <a:rPr lang="uk-UA" b="1" i="1" dirty="0" smtClean="0">
                <a:solidFill>
                  <a:srgbClr val="FF0000"/>
                </a:solidFill>
              </a:rPr>
              <a:t>років - </a:t>
            </a:r>
            <a:r>
              <a:rPr lang="uk-UA" b="1" dirty="0"/>
              <a:t>для довго зростаючих насаджень хвойних порід і насіннєвих твердолистяних (дуб, ясень, бук); </a:t>
            </a:r>
          </a:p>
          <a:p>
            <a:r>
              <a:rPr lang="uk-UA" b="1" i="1" dirty="0">
                <a:solidFill>
                  <a:srgbClr val="FF0000"/>
                </a:solidFill>
              </a:rPr>
              <a:t>10 років </a:t>
            </a:r>
            <a:r>
              <a:rPr lang="uk-UA" b="1" dirty="0"/>
              <a:t>- для порослевих твердолистяних і насіннєвих швидко зростаючих  </a:t>
            </a:r>
            <a:r>
              <a:rPr lang="uk-UA" b="1" dirty="0" err="1"/>
              <a:t>м'яколистих</a:t>
            </a:r>
            <a:r>
              <a:rPr lang="uk-UA" b="1" dirty="0"/>
              <a:t> порід  (тополя, осина, береза);</a:t>
            </a:r>
          </a:p>
          <a:p>
            <a:r>
              <a:rPr lang="uk-UA" b="1" i="1" dirty="0">
                <a:solidFill>
                  <a:srgbClr val="FF0000"/>
                </a:solidFill>
              </a:rPr>
              <a:t>5 років - </a:t>
            </a:r>
            <a:r>
              <a:rPr lang="uk-UA" b="1" dirty="0"/>
              <a:t>для чагарників і порослевих м"</a:t>
            </a:r>
            <a:r>
              <a:rPr lang="uk-UA" b="1" dirty="0" err="1"/>
              <a:t>яколистих</a:t>
            </a:r>
            <a:r>
              <a:rPr lang="uk-UA" b="1" dirty="0"/>
              <a:t>. </a:t>
            </a:r>
          </a:p>
          <a:p>
            <a:r>
              <a:rPr lang="uk-UA" b="1" i="1" dirty="0">
                <a:solidFill>
                  <a:srgbClr val="FF0000"/>
                </a:solidFill>
              </a:rPr>
              <a:t>Класи віку </a:t>
            </a:r>
            <a:r>
              <a:rPr lang="uk-UA" b="1" dirty="0"/>
              <a:t>позначаються римськими цифрами</a:t>
            </a:r>
            <a:r>
              <a:rPr lang="uk-UA" b="1" dirty="0" smtClean="0"/>
              <a:t>.</a:t>
            </a:r>
          </a:p>
          <a:p>
            <a:r>
              <a:rPr lang="uk-UA" b="1" dirty="0" smtClean="0"/>
              <a:t> </a:t>
            </a:r>
            <a:r>
              <a:rPr lang="uk-UA" b="1" dirty="0"/>
              <a:t>В 1 клас об’єднуються насадження, які мають вік від 1 до 20 років, або від 1 до 10 років, або від 1 до 5. В залежності від прийнятого масштабу</a:t>
            </a:r>
            <a:r>
              <a:rPr lang="uk-UA" b="1" dirty="0" smtClean="0"/>
              <a:t>.</a:t>
            </a:r>
          </a:p>
          <a:p>
            <a:r>
              <a:rPr lang="uk-UA" b="1" dirty="0" smtClean="0"/>
              <a:t> </a:t>
            </a:r>
            <a:r>
              <a:rPr lang="uk-UA" b="1" dirty="0"/>
              <a:t>В 11 клас відповідно: 21-40 років, 11-20 </a:t>
            </a:r>
            <a:r>
              <a:rPr lang="uk-UA" b="1" dirty="0" err="1"/>
              <a:t>років</a:t>
            </a:r>
            <a:r>
              <a:rPr lang="uk-UA" b="1" dirty="0"/>
              <a:t>. 6-10 років і т. д.</a:t>
            </a:r>
            <a:endParaRPr lang="ru-RU" b="1" dirty="0"/>
          </a:p>
          <a:p>
            <a:r>
              <a:rPr lang="uk-UA" b="1" dirty="0"/>
              <a:t>1 - 11 клас віку - молодняки; 111 - середньовікові; 1У - вистигаючи; У - стиглі; У1 - перестиглі.</a:t>
            </a:r>
            <a:endParaRPr lang="ru-RU" b="1" dirty="0"/>
          </a:p>
          <a:p>
            <a:endParaRPr lang="ru-RU" dirty="0"/>
          </a:p>
        </p:txBody>
      </p:sp>
    </p:spTree>
    <p:extLst>
      <p:ext uri="{BB962C8B-B14F-4D97-AF65-F5344CB8AC3E}">
        <p14:creationId xmlns:p14="http://schemas.microsoft.com/office/powerpoint/2010/main" val="1343562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496944" cy="6264696"/>
          </a:xfrm>
        </p:spPr>
        <p:txBody>
          <a:bodyPr>
            <a:noAutofit/>
          </a:bodyPr>
          <a:lstStyle/>
          <a:p>
            <a:r>
              <a:rPr lang="uk-UA" sz="3600" b="1" i="1" dirty="0">
                <a:solidFill>
                  <a:srgbClr val="FF0000"/>
                </a:solidFill>
              </a:rPr>
              <a:t>Бонітет </a:t>
            </a:r>
            <a:r>
              <a:rPr lang="uk-UA" sz="3600" b="1" dirty="0"/>
              <a:t>в господарському відношенні - показник продуктивності лісу, в екологічному - показник ступеню відповідності умов росту і вимогливості деревної породи до умов життя. </a:t>
            </a:r>
            <a:endParaRPr lang="uk-UA" sz="3600" b="1" dirty="0" smtClean="0"/>
          </a:p>
          <a:p>
            <a:r>
              <a:rPr lang="uk-UA" sz="3600" b="1" i="1" dirty="0" smtClean="0">
                <a:solidFill>
                  <a:srgbClr val="FF0000"/>
                </a:solidFill>
              </a:rPr>
              <a:t>Бонітет</a:t>
            </a:r>
            <a:r>
              <a:rPr lang="uk-UA" sz="3600" b="1" dirty="0" smtClean="0"/>
              <a:t> </a:t>
            </a:r>
            <a:r>
              <a:rPr lang="uk-UA" sz="3600" b="1" dirty="0"/>
              <a:t>визначають за двома показниками: </a:t>
            </a:r>
            <a:r>
              <a:rPr lang="uk-UA" sz="3600" b="1" i="1" dirty="0">
                <a:solidFill>
                  <a:srgbClr val="FF0000"/>
                </a:solidFill>
              </a:rPr>
              <a:t>віком і висотою насадження. </a:t>
            </a:r>
            <a:endParaRPr lang="uk-UA" sz="3600" b="1" i="1" dirty="0" smtClean="0">
              <a:solidFill>
                <a:srgbClr val="FF0000"/>
              </a:solidFill>
            </a:endParaRPr>
          </a:p>
          <a:p>
            <a:r>
              <a:rPr lang="uk-UA" sz="3600" b="1" dirty="0" smtClean="0"/>
              <a:t>Для </a:t>
            </a:r>
            <a:r>
              <a:rPr lang="uk-UA" sz="3600" b="1" dirty="0"/>
              <a:t>визначення бонітету застосовуються таблиці, складені М.М.Орловим в 1911 році.</a:t>
            </a:r>
            <a:endParaRPr lang="ru-RU" sz="3600" b="1" dirty="0"/>
          </a:p>
          <a:p>
            <a:pPr marL="0" indent="0">
              <a:buNone/>
            </a:pPr>
            <a:r>
              <a:rPr lang="uk-UA" sz="3600" b="1" dirty="0"/>
              <a:t> </a:t>
            </a:r>
            <a:endParaRPr lang="ru-RU" sz="3600" b="1" dirty="0"/>
          </a:p>
          <a:p>
            <a:endParaRPr lang="ru-RU" sz="3600" b="1" dirty="0"/>
          </a:p>
        </p:txBody>
      </p:sp>
    </p:spTree>
    <p:extLst>
      <p:ext uri="{BB962C8B-B14F-4D97-AF65-F5344CB8AC3E}">
        <p14:creationId xmlns:p14="http://schemas.microsoft.com/office/powerpoint/2010/main" val="3011831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363272" cy="6009531"/>
          </a:xfrm>
        </p:spPr>
        <p:txBody>
          <a:bodyPr/>
          <a:lstStyle/>
          <a:p>
            <a:r>
              <a:rPr lang="uk-UA" sz="2000" b="1" dirty="0"/>
              <a:t>Таблиця </a:t>
            </a:r>
            <a:r>
              <a:rPr lang="uk-UA" sz="2000" b="1" dirty="0" smtClean="0"/>
              <a:t>. </a:t>
            </a:r>
            <a:r>
              <a:rPr lang="uk-UA" sz="2000" b="1" dirty="0"/>
              <a:t>Класи бонітету насаджень</a:t>
            </a:r>
            <a:endParaRPr lang="ru-RU" sz="2000" dirty="0"/>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3443871500"/>
              </p:ext>
            </p:extLst>
          </p:nvPr>
        </p:nvGraphicFramePr>
        <p:xfrm>
          <a:off x="323532" y="692691"/>
          <a:ext cx="8424934" cy="5913816"/>
        </p:xfrm>
        <a:graphic>
          <a:graphicData uri="http://schemas.openxmlformats.org/drawingml/2006/table">
            <a:tbl>
              <a:tblPr>
                <a:tableStyleId>{5C22544A-7EE6-4342-B048-85BDC9FD1C3A}</a:tableStyleId>
              </a:tblPr>
              <a:tblGrid>
                <a:gridCol w="935358"/>
                <a:gridCol w="936197"/>
                <a:gridCol w="936197"/>
                <a:gridCol w="936197"/>
                <a:gridCol w="936197"/>
                <a:gridCol w="936197"/>
                <a:gridCol w="936197"/>
                <a:gridCol w="936197"/>
                <a:gridCol w="936197"/>
              </a:tblGrid>
              <a:tr h="416618">
                <a:tc rowSpan="2">
                  <a:txBody>
                    <a:bodyPr/>
                    <a:lstStyle/>
                    <a:p>
                      <a:pPr algn="ctr">
                        <a:spcAft>
                          <a:spcPts val="0"/>
                        </a:spcAft>
                      </a:pPr>
                      <a:r>
                        <a:rPr lang="uk-UA" sz="2000" b="1">
                          <a:effectLst/>
                        </a:rPr>
                        <a:t>Клас віку</a:t>
                      </a:r>
                      <a:endParaRPr lang="ru-RU" sz="2000" b="1">
                        <a:effectLst/>
                        <a:latin typeface="Times New Roman"/>
                        <a:ea typeface="Times New Roman"/>
                      </a:endParaRPr>
                    </a:p>
                  </a:txBody>
                  <a:tcPr marL="68580" marR="68580" marT="0" marB="0" anchor="ctr"/>
                </a:tc>
                <a:tc rowSpan="2">
                  <a:txBody>
                    <a:bodyPr/>
                    <a:lstStyle/>
                    <a:p>
                      <a:pPr algn="ctr">
                        <a:spcAft>
                          <a:spcPts val="0"/>
                        </a:spcAft>
                      </a:pPr>
                      <a:r>
                        <a:rPr lang="uk-UA" sz="2000" b="1">
                          <a:effectLst/>
                        </a:rPr>
                        <a:t>Серед</a:t>
                      </a:r>
                      <a:endParaRPr lang="ru-RU" sz="2000" b="1">
                        <a:effectLst/>
                      </a:endParaRPr>
                    </a:p>
                    <a:p>
                      <a:pPr algn="ctr">
                        <a:spcAft>
                          <a:spcPts val="0"/>
                        </a:spcAft>
                      </a:pPr>
                      <a:r>
                        <a:rPr lang="uk-UA" sz="2000" b="1">
                          <a:effectLst/>
                        </a:rPr>
                        <a:t>ній вік, років</a:t>
                      </a:r>
                      <a:endParaRPr lang="ru-RU" sz="2000" b="1">
                        <a:effectLst/>
                        <a:latin typeface="Times New Roman"/>
                        <a:ea typeface="Times New Roman"/>
                      </a:endParaRPr>
                    </a:p>
                  </a:txBody>
                  <a:tcPr marL="68580" marR="68580" marT="0" marB="0" anchor="ctr"/>
                </a:tc>
                <a:tc gridSpan="7">
                  <a:txBody>
                    <a:bodyPr/>
                    <a:lstStyle/>
                    <a:p>
                      <a:pPr algn="ctr">
                        <a:spcAft>
                          <a:spcPts val="0"/>
                        </a:spcAft>
                      </a:pPr>
                      <a:r>
                        <a:rPr lang="uk-UA" sz="2000" b="1">
                          <a:effectLst/>
                        </a:rPr>
                        <a:t>Клас бонітету</a:t>
                      </a:r>
                      <a:endParaRPr lang="ru-RU" sz="2000" b="1">
                        <a:effectLst/>
                        <a:latin typeface="Times New Roman"/>
                        <a:ea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16618">
                <a:tc vMerge="1">
                  <a:txBody>
                    <a:bodyPr/>
                    <a:lstStyle/>
                    <a:p>
                      <a:endParaRPr lang="ru-RU"/>
                    </a:p>
                  </a:txBody>
                  <a:tcPr/>
                </a:tc>
                <a:tc vMerge="1">
                  <a:txBody>
                    <a:bodyPr/>
                    <a:lstStyle/>
                    <a:p>
                      <a:endParaRPr lang="ru-RU"/>
                    </a:p>
                  </a:txBody>
                  <a:tcPr/>
                </a:tc>
                <a:tc>
                  <a:txBody>
                    <a:bodyPr/>
                    <a:lstStyle/>
                    <a:p>
                      <a:pPr algn="ctr">
                        <a:spcAft>
                          <a:spcPts val="0"/>
                        </a:spcAft>
                      </a:pPr>
                      <a:r>
                        <a:rPr lang="uk-UA" sz="2000" b="1">
                          <a:effectLst/>
                        </a:rPr>
                        <a:t>1а</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111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1У</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У</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Уа</a:t>
                      </a:r>
                      <a:endParaRPr lang="ru-RU" sz="2000" b="1">
                        <a:effectLst/>
                        <a:latin typeface="Times New Roman"/>
                        <a:ea typeface="Times New Roman"/>
                      </a:endParaRPr>
                    </a:p>
                  </a:txBody>
                  <a:tcPr marL="68580" marR="68580" marT="0" marB="0" anchor="ctr"/>
                </a:tc>
              </a:tr>
              <a:tr h="416618">
                <a:tc gridSpan="9">
                  <a:txBody>
                    <a:bodyPr/>
                    <a:lstStyle/>
                    <a:p>
                      <a:pPr algn="ctr">
                        <a:spcAft>
                          <a:spcPts val="0"/>
                        </a:spcAft>
                      </a:pPr>
                      <a:r>
                        <a:rPr lang="uk-UA" sz="2000" b="1">
                          <a:effectLst/>
                        </a:rPr>
                        <a:t>Висота насіннєвих насаджень, м від-до</a:t>
                      </a:r>
                      <a:endParaRPr lang="ru-RU" sz="2000" b="1">
                        <a:effectLst/>
                        <a:latin typeface="Times New Roman"/>
                        <a:ea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16618">
                <a:tc>
                  <a:txBody>
                    <a:bodyPr/>
                    <a:lstStyle/>
                    <a:p>
                      <a:pPr algn="ctr">
                        <a:spcAft>
                          <a:spcPts val="0"/>
                        </a:spcAft>
                      </a:pPr>
                      <a:r>
                        <a:rPr lang="uk-UA" sz="2000" b="1">
                          <a:effectLst/>
                        </a:rPr>
                        <a:t>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6-5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5-4</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4-3</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3-2</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a:t>
                      </a:r>
                      <a:endParaRPr lang="ru-RU" sz="2000" b="1">
                        <a:effectLst/>
                        <a:latin typeface="Times New Roman"/>
                        <a:ea typeface="Times New Roman"/>
                      </a:endParaRPr>
                    </a:p>
                  </a:txBody>
                  <a:tcPr marL="68580" marR="68580" marT="0" marB="0" anchor="ctr"/>
                </a:tc>
              </a:tr>
              <a:tr h="416618">
                <a:tc>
                  <a:txBody>
                    <a:bodyPr/>
                    <a:lstStyle/>
                    <a:p>
                      <a:pPr algn="ctr">
                        <a:spcAft>
                          <a:spcPts val="0"/>
                        </a:spcAft>
                      </a:pPr>
                      <a:r>
                        <a:rPr lang="uk-UA" sz="2000" b="1">
                          <a:effectLst/>
                        </a:rPr>
                        <a:t>11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16-14</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13-12</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11-10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9-8</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7-6</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5-4</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3-2</a:t>
                      </a:r>
                      <a:endParaRPr lang="ru-RU" sz="2000" b="1">
                        <a:effectLst/>
                        <a:latin typeface="Times New Roman"/>
                        <a:ea typeface="Times New Roman"/>
                      </a:endParaRPr>
                    </a:p>
                  </a:txBody>
                  <a:tcPr marL="68580" marR="68580" marT="0" marB="0" anchor="ctr"/>
                </a:tc>
              </a:tr>
              <a:tr h="416618">
                <a:tc>
                  <a:txBody>
                    <a:bodyPr/>
                    <a:lstStyle/>
                    <a:p>
                      <a:pPr algn="ctr">
                        <a:spcAft>
                          <a:spcPts val="0"/>
                        </a:spcAft>
                      </a:pPr>
                      <a:r>
                        <a:rPr lang="uk-UA" sz="2000" b="1">
                          <a:effectLst/>
                        </a:rPr>
                        <a:t>111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50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24-21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20-18</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17-15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14-12</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11-9</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8-6</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5-4</a:t>
                      </a:r>
                      <a:endParaRPr lang="ru-RU" sz="2000" b="1">
                        <a:effectLst/>
                        <a:latin typeface="Times New Roman"/>
                        <a:ea typeface="Times New Roman"/>
                      </a:endParaRPr>
                    </a:p>
                  </a:txBody>
                  <a:tcPr marL="68580" marR="68580" marT="0" marB="0" anchor="ctr"/>
                </a:tc>
              </a:tr>
              <a:tr h="416618">
                <a:tc>
                  <a:txBody>
                    <a:bodyPr/>
                    <a:lstStyle/>
                    <a:p>
                      <a:pPr algn="ctr">
                        <a:spcAft>
                          <a:spcPts val="0"/>
                        </a:spcAft>
                      </a:pPr>
                      <a:r>
                        <a:rPr lang="uk-UA" sz="2000" b="1">
                          <a:effectLst/>
                        </a:rPr>
                        <a:t>1У</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70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30-26</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25-22</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21-19</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18-16</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15-12</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11-9</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8-6</a:t>
                      </a:r>
                      <a:endParaRPr lang="ru-RU" sz="2000" b="1">
                        <a:effectLst/>
                        <a:latin typeface="Times New Roman"/>
                        <a:ea typeface="Times New Roman"/>
                      </a:endParaRPr>
                    </a:p>
                  </a:txBody>
                  <a:tcPr marL="68580" marR="68580" marT="0" marB="0" anchor="ctr"/>
                </a:tc>
              </a:tr>
              <a:tr h="416618">
                <a:tc>
                  <a:txBody>
                    <a:bodyPr/>
                    <a:lstStyle/>
                    <a:p>
                      <a:pPr algn="ctr">
                        <a:spcAft>
                          <a:spcPts val="0"/>
                        </a:spcAft>
                      </a:pPr>
                      <a:r>
                        <a:rPr lang="uk-UA" sz="2000" b="1">
                          <a:effectLst/>
                        </a:rPr>
                        <a:t>У</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90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34-30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29-26</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25-23</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21-19</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18-15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14-12</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11-8</a:t>
                      </a:r>
                      <a:endParaRPr lang="ru-RU" sz="2000" b="1">
                        <a:effectLst/>
                        <a:latin typeface="Times New Roman"/>
                        <a:ea typeface="Times New Roman"/>
                      </a:endParaRPr>
                    </a:p>
                  </a:txBody>
                  <a:tcPr marL="68580" marR="68580" marT="0" marB="0" anchor="ctr"/>
                </a:tc>
              </a:tr>
              <a:tr h="416618">
                <a:tc gridSpan="9">
                  <a:txBody>
                    <a:bodyPr/>
                    <a:lstStyle/>
                    <a:p>
                      <a:pPr algn="ctr">
                        <a:spcAft>
                          <a:spcPts val="0"/>
                        </a:spcAft>
                      </a:pPr>
                      <a:r>
                        <a:rPr lang="uk-UA" sz="2000" b="1">
                          <a:effectLst/>
                        </a:rPr>
                        <a:t>Висота порослевих насаджень, м, від-до</a:t>
                      </a:r>
                      <a:endParaRPr lang="ru-RU" sz="2000" b="1">
                        <a:effectLst/>
                        <a:latin typeface="Times New Roman"/>
                        <a:ea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16618">
                <a:tc>
                  <a:txBody>
                    <a:bodyPr/>
                    <a:lstStyle/>
                    <a:p>
                      <a:pPr algn="ctr">
                        <a:spcAft>
                          <a:spcPts val="0"/>
                        </a:spcAft>
                      </a:pPr>
                      <a:r>
                        <a:rPr lang="uk-UA" sz="2000" b="1">
                          <a:effectLst/>
                        </a:rPr>
                        <a:t>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4</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a:t>
                      </a:r>
                      <a:endParaRPr lang="ru-RU" sz="2000" b="1">
                        <a:effectLst/>
                        <a:latin typeface="Times New Roman"/>
                        <a:ea typeface="Times New Roman"/>
                      </a:endParaRPr>
                    </a:p>
                  </a:txBody>
                  <a:tcPr marL="68580" marR="68580" marT="0" marB="0" anchor="ctr"/>
                </a:tc>
              </a:tr>
              <a:tr h="416618">
                <a:tc>
                  <a:txBody>
                    <a:bodyPr/>
                    <a:lstStyle/>
                    <a:p>
                      <a:pPr algn="ctr">
                        <a:spcAft>
                          <a:spcPts val="0"/>
                        </a:spcAft>
                      </a:pPr>
                      <a:r>
                        <a:rPr lang="uk-UA" sz="2000" b="1">
                          <a:effectLst/>
                        </a:rPr>
                        <a:t>11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10-9</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8-7</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6</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4-3</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1,5</a:t>
                      </a:r>
                      <a:endParaRPr lang="ru-RU" sz="2000" b="1">
                        <a:effectLst/>
                        <a:latin typeface="Times New Roman"/>
                        <a:ea typeface="Times New Roman"/>
                      </a:endParaRPr>
                    </a:p>
                  </a:txBody>
                  <a:tcPr marL="68580" marR="68580" marT="0" marB="0" anchor="ctr"/>
                </a:tc>
              </a:tr>
              <a:tr h="416618">
                <a:tc>
                  <a:txBody>
                    <a:bodyPr/>
                    <a:lstStyle/>
                    <a:p>
                      <a:pPr algn="ctr">
                        <a:spcAft>
                          <a:spcPts val="0"/>
                        </a:spcAft>
                      </a:pPr>
                      <a:r>
                        <a:rPr lang="uk-UA" sz="2000" b="1">
                          <a:effectLst/>
                        </a:rPr>
                        <a:t>111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16</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15-13</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12-11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10-9</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8-7</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6-5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4-3</a:t>
                      </a:r>
                      <a:endParaRPr lang="ru-RU" sz="2000" b="1">
                        <a:effectLst/>
                        <a:latin typeface="Times New Roman"/>
                        <a:ea typeface="Times New Roman"/>
                      </a:endParaRPr>
                    </a:p>
                  </a:txBody>
                  <a:tcPr marL="68580" marR="68580" marT="0" marB="0" anchor="ctr"/>
                </a:tc>
              </a:tr>
              <a:tr h="416618">
                <a:tc>
                  <a:txBody>
                    <a:bodyPr/>
                    <a:lstStyle/>
                    <a:p>
                      <a:pPr algn="ctr">
                        <a:spcAft>
                          <a:spcPts val="0"/>
                        </a:spcAft>
                      </a:pPr>
                      <a:r>
                        <a:rPr lang="uk-UA" sz="2000" b="1">
                          <a:effectLst/>
                        </a:rPr>
                        <a:t>1У</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19-17</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16-14</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13-12</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11-10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9-7</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6-5</a:t>
                      </a:r>
                      <a:endParaRPr lang="ru-RU" sz="2000" b="1">
                        <a:effectLst/>
                        <a:latin typeface="Times New Roman"/>
                        <a:ea typeface="Times New Roman"/>
                      </a:endParaRPr>
                    </a:p>
                  </a:txBody>
                  <a:tcPr marL="68580" marR="68580" marT="0" marB="0" anchor="ctr"/>
                </a:tc>
              </a:tr>
              <a:tr h="416618">
                <a:tc>
                  <a:txBody>
                    <a:bodyPr/>
                    <a:lstStyle/>
                    <a:p>
                      <a:pPr algn="ctr">
                        <a:spcAft>
                          <a:spcPts val="0"/>
                        </a:spcAft>
                      </a:pPr>
                      <a:r>
                        <a:rPr lang="uk-UA" sz="2000" b="1">
                          <a:effectLst/>
                        </a:rPr>
                        <a:t>У</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45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23</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22-20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19-17</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16-14</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13-11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10-8</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dirty="0">
                          <a:effectLst/>
                        </a:rPr>
                        <a:t>8-5</a:t>
                      </a:r>
                      <a:endParaRPr lang="ru-RU" sz="2000" b="1" dirty="0">
                        <a:effectLst/>
                        <a:latin typeface="Times New Roman"/>
                        <a:ea typeface="Times New Roman"/>
                      </a:endParaRPr>
                    </a:p>
                  </a:txBody>
                  <a:tcPr marL="68580" marR="68580" marT="0" marB="0" anchor="ctr"/>
                </a:tc>
              </a:tr>
            </a:tbl>
          </a:graphicData>
        </a:graphic>
      </p:graphicFrame>
    </p:spTree>
    <p:extLst>
      <p:ext uri="{BB962C8B-B14F-4D97-AF65-F5344CB8AC3E}">
        <p14:creationId xmlns:p14="http://schemas.microsoft.com/office/powerpoint/2010/main" val="3245774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363272" cy="6336704"/>
          </a:xfrm>
        </p:spPr>
        <p:txBody>
          <a:bodyPr>
            <a:normAutofit fontScale="85000" lnSpcReduction="10000"/>
          </a:bodyPr>
          <a:lstStyle/>
          <a:p>
            <a:r>
              <a:rPr lang="uk-UA" b="1" i="1" dirty="0">
                <a:solidFill>
                  <a:srgbClr val="FF0000"/>
                </a:solidFill>
              </a:rPr>
              <a:t>Середній діаметр. </a:t>
            </a:r>
            <a:endParaRPr lang="uk-UA" b="1" i="1" dirty="0" smtClean="0">
              <a:solidFill>
                <a:srgbClr val="FF0000"/>
              </a:solidFill>
            </a:endParaRPr>
          </a:p>
          <a:p>
            <a:r>
              <a:rPr lang="uk-UA" b="1" dirty="0" smtClean="0"/>
              <a:t>Товщина </a:t>
            </a:r>
            <a:r>
              <a:rPr lang="uk-UA" b="1" dirty="0"/>
              <a:t>стовбурів навіть в одновіковому лісі постійно змінюється</a:t>
            </a:r>
            <a:r>
              <a:rPr lang="uk-UA" b="1" dirty="0" smtClean="0"/>
              <a:t>.</a:t>
            </a:r>
          </a:p>
          <a:p>
            <a:r>
              <a:rPr lang="uk-UA" b="1" dirty="0" smtClean="0"/>
              <a:t> </a:t>
            </a:r>
            <a:r>
              <a:rPr lang="uk-UA" b="1" dirty="0"/>
              <a:t>При точній таксації на пробному майданчику у всіх дерев за допомогою мірної вилки замірюють діаметр стовбуру на висоті 1,3 м, при відсутності вилки - окружність стовбуру</a:t>
            </a:r>
            <a:r>
              <a:rPr lang="uk-UA" b="1" dirty="0" smtClean="0"/>
              <a:t>.</a:t>
            </a:r>
          </a:p>
          <a:p>
            <a:r>
              <a:rPr lang="uk-UA" b="1" dirty="0" smtClean="0"/>
              <a:t> </a:t>
            </a:r>
            <a:r>
              <a:rPr lang="uk-UA" b="1" dirty="0"/>
              <a:t>Результати заносять в перерахункову відомість і округляють за ступенями товщини</a:t>
            </a:r>
            <a:r>
              <a:rPr lang="uk-UA" b="1" dirty="0" smtClean="0"/>
              <a:t>.</a:t>
            </a:r>
          </a:p>
          <a:p>
            <a:r>
              <a:rPr lang="uk-UA" b="1" dirty="0" smtClean="0"/>
              <a:t> </a:t>
            </a:r>
            <a:r>
              <a:rPr lang="uk-UA" b="1" dirty="0"/>
              <a:t>Прийняті слідуючи градації ступенів: для діаметрів до 16 см через 2 см, більше 16 см через 4 см.. </a:t>
            </a:r>
            <a:endParaRPr lang="uk-UA" b="1" dirty="0" smtClean="0"/>
          </a:p>
          <a:p>
            <a:r>
              <a:rPr lang="uk-UA" b="1" dirty="0" smtClean="0"/>
              <a:t>За </a:t>
            </a:r>
            <a:r>
              <a:rPr lang="uk-UA" b="1" dirty="0"/>
              <a:t>результатами перерахунку підраховують суму площ перерізу всіх дерев. Шляхом ділення її на кількість дерев знаходять середню площу перерізу, а по ній - середній діаметр. </a:t>
            </a:r>
            <a:endParaRPr lang="ru-RU" b="1" dirty="0"/>
          </a:p>
          <a:p>
            <a:endParaRPr lang="ru-RU" b="1" dirty="0"/>
          </a:p>
        </p:txBody>
      </p:sp>
    </p:spTree>
    <p:extLst>
      <p:ext uri="{BB962C8B-B14F-4D97-AF65-F5344CB8AC3E}">
        <p14:creationId xmlns:p14="http://schemas.microsoft.com/office/powerpoint/2010/main" val="1887258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291264" cy="6192688"/>
          </a:xfrm>
        </p:spPr>
        <p:txBody>
          <a:bodyPr>
            <a:normAutofit/>
          </a:bodyPr>
          <a:lstStyle/>
          <a:p>
            <a:r>
              <a:rPr lang="uk-UA" sz="4000" b="1" i="1" dirty="0">
                <a:solidFill>
                  <a:srgbClr val="FF0000"/>
                </a:solidFill>
              </a:rPr>
              <a:t>Середня висота. </a:t>
            </a:r>
            <a:endParaRPr lang="uk-UA" sz="4000" b="1" i="1" dirty="0" smtClean="0">
              <a:solidFill>
                <a:srgbClr val="FF0000"/>
              </a:solidFill>
            </a:endParaRPr>
          </a:p>
          <a:p>
            <a:r>
              <a:rPr lang="uk-UA" sz="4000" b="1" dirty="0" smtClean="0"/>
              <a:t>Середня </a:t>
            </a:r>
            <a:r>
              <a:rPr lang="uk-UA" sz="4000" b="1" dirty="0"/>
              <a:t>висота дерев необхідна для визначання бонітету і для кількісної характеристики</a:t>
            </a:r>
            <a:r>
              <a:rPr lang="uk-UA" sz="4000" b="1" dirty="0" smtClean="0"/>
              <a:t>.</a:t>
            </a:r>
          </a:p>
          <a:p>
            <a:r>
              <a:rPr lang="uk-UA" sz="4000" b="1" dirty="0" smtClean="0"/>
              <a:t> </a:t>
            </a:r>
            <a:r>
              <a:rPr lang="uk-UA" sz="4000" b="1" dirty="0"/>
              <a:t>Для її визначення будують графік висот, вихідними даними є заміри висот 2-3 дерев для кожного ступеню товщини. </a:t>
            </a:r>
            <a:endParaRPr lang="uk-UA" sz="4000" b="1" dirty="0" smtClean="0"/>
          </a:p>
          <a:p>
            <a:endParaRPr lang="ru-RU" b="1" i="1" dirty="0">
              <a:solidFill>
                <a:srgbClr val="FF0000"/>
              </a:solidFill>
            </a:endParaRPr>
          </a:p>
        </p:txBody>
      </p:sp>
    </p:spTree>
    <p:extLst>
      <p:ext uri="{BB962C8B-B14F-4D97-AF65-F5344CB8AC3E}">
        <p14:creationId xmlns:p14="http://schemas.microsoft.com/office/powerpoint/2010/main" val="2268453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60648"/>
            <a:ext cx="8291264" cy="6192688"/>
          </a:xfrm>
        </p:spPr>
        <p:txBody>
          <a:bodyPr>
            <a:normAutofit/>
          </a:bodyPr>
          <a:lstStyle/>
          <a:p>
            <a:r>
              <a:rPr lang="uk-UA" b="1" i="1" dirty="0">
                <a:solidFill>
                  <a:srgbClr val="FF0000"/>
                </a:solidFill>
              </a:rPr>
              <a:t>Висоти</a:t>
            </a:r>
            <a:r>
              <a:rPr lang="uk-UA" b="1" dirty="0"/>
              <a:t> вимірюються висотомірами різних конструкцій. Результати у вигляді точок наносять на графік для кожного ступеню товщини і  по них від руки проводять плавну лінію таким чином, щоб по обидві сторони від неї була рівна кількість точок.</a:t>
            </a:r>
          </a:p>
          <a:p>
            <a:r>
              <a:rPr lang="uk-UA" b="1" dirty="0"/>
              <a:t> На лінії, де нанесені ступені товщини, знаходять ступінь, яка відповідає відповідному середньому діаметру. Із неї проводять перпендикуляр до пересічення з графіком висот. Точка пересічення буде відповідати </a:t>
            </a:r>
            <a:r>
              <a:rPr lang="uk-UA" b="1" i="1" dirty="0">
                <a:solidFill>
                  <a:srgbClr val="FF0000"/>
                </a:solidFill>
              </a:rPr>
              <a:t>середній висоті насадження.</a:t>
            </a:r>
            <a:endParaRPr lang="ru-RU" b="1" i="1" dirty="0">
              <a:solidFill>
                <a:srgbClr val="FF0000"/>
              </a:solidFill>
            </a:endParaRPr>
          </a:p>
          <a:p>
            <a:endParaRPr lang="ru-RU" dirty="0"/>
          </a:p>
        </p:txBody>
      </p:sp>
    </p:spTree>
    <p:extLst>
      <p:ext uri="{BB962C8B-B14F-4D97-AF65-F5344CB8AC3E}">
        <p14:creationId xmlns:p14="http://schemas.microsoft.com/office/powerpoint/2010/main" val="3089551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219256" cy="6264696"/>
          </a:xfrm>
        </p:spPr>
        <p:txBody>
          <a:bodyPr>
            <a:normAutofit/>
          </a:bodyPr>
          <a:lstStyle/>
          <a:p>
            <a:r>
              <a:rPr lang="uk-UA" b="1" i="1" dirty="0">
                <a:solidFill>
                  <a:srgbClr val="FF0000"/>
                </a:solidFill>
              </a:rPr>
              <a:t>Запас насадження</a:t>
            </a:r>
            <a:r>
              <a:rPr lang="uk-UA" b="1" i="1" dirty="0" smtClean="0"/>
              <a:t>.</a:t>
            </a:r>
          </a:p>
          <a:p>
            <a:r>
              <a:rPr lang="uk-UA" b="1" dirty="0" smtClean="0"/>
              <a:t> </a:t>
            </a:r>
            <a:r>
              <a:rPr lang="uk-UA" b="1" dirty="0"/>
              <a:t>Сума об’ємів стовбурів дерев ( в м</a:t>
            </a:r>
            <a:r>
              <a:rPr lang="uk-UA" b="1" baseline="30000" dirty="0"/>
              <a:t>3</a:t>
            </a:r>
            <a:r>
              <a:rPr lang="uk-UA" b="1" dirty="0"/>
              <a:t> на 1 га лісу) називається </a:t>
            </a:r>
            <a:r>
              <a:rPr lang="uk-UA" b="1" i="1" dirty="0">
                <a:solidFill>
                  <a:srgbClr val="FF0000"/>
                </a:solidFill>
              </a:rPr>
              <a:t>запасом насадження</a:t>
            </a:r>
            <a:r>
              <a:rPr lang="uk-UA" b="1" dirty="0"/>
              <a:t>. </a:t>
            </a:r>
            <a:endParaRPr lang="uk-UA" b="1" dirty="0" smtClean="0"/>
          </a:p>
          <a:p>
            <a:r>
              <a:rPr lang="uk-UA" b="1" dirty="0" smtClean="0"/>
              <a:t>Для </a:t>
            </a:r>
            <a:r>
              <a:rPr lang="uk-UA" b="1" dirty="0"/>
              <a:t>визначення об’єму дерева, яке росте, користуються поняттям </a:t>
            </a:r>
            <a:r>
              <a:rPr lang="uk-UA" b="1" i="1" dirty="0">
                <a:solidFill>
                  <a:srgbClr val="FF0000"/>
                </a:solidFill>
              </a:rPr>
              <a:t>видового числа</a:t>
            </a:r>
            <a:r>
              <a:rPr lang="uk-UA" b="1" dirty="0"/>
              <a:t>., яке може бути в межах від 0,352 до 0,592. </a:t>
            </a:r>
            <a:endParaRPr lang="uk-UA" b="1" dirty="0" smtClean="0"/>
          </a:p>
          <a:p>
            <a:r>
              <a:rPr lang="uk-UA" b="1" dirty="0" smtClean="0"/>
              <a:t> </a:t>
            </a:r>
            <a:r>
              <a:rPr lang="uk-UA" b="1" dirty="0"/>
              <a:t>Маються спеціальні видові таблиці. В практиці </a:t>
            </a:r>
            <a:r>
              <a:rPr lang="uk-UA" b="1" dirty="0" err="1"/>
              <a:t>глазомірної</a:t>
            </a:r>
            <a:r>
              <a:rPr lang="uk-UA" b="1" dirty="0"/>
              <a:t> таксації лісових насаджень користуються стандартною таблицею запасів і сум площ перерізу стовбурів при повноті, що дорівнює 1,0. </a:t>
            </a:r>
            <a:endParaRPr lang="uk-UA" b="1" dirty="0" smtClean="0"/>
          </a:p>
          <a:p>
            <a:endParaRPr lang="ru-RU" b="1" dirty="0"/>
          </a:p>
        </p:txBody>
      </p:sp>
    </p:spTree>
    <p:extLst>
      <p:ext uri="{BB962C8B-B14F-4D97-AF65-F5344CB8AC3E}">
        <p14:creationId xmlns:p14="http://schemas.microsoft.com/office/powerpoint/2010/main" val="149684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435280" cy="6192688"/>
          </a:xfrm>
        </p:spPr>
        <p:txBody>
          <a:bodyPr>
            <a:normAutofit lnSpcReduction="10000"/>
          </a:bodyPr>
          <a:lstStyle/>
          <a:p>
            <a:r>
              <a:rPr lang="uk-UA" b="1" dirty="0"/>
              <a:t>При користуванні таблицею необхідно перш за все </a:t>
            </a:r>
            <a:r>
              <a:rPr lang="uk-UA" b="1" i="1" dirty="0">
                <a:solidFill>
                  <a:srgbClr val="FF0000"/>
                </a:solidFill>
              </a:rPr>
              <a:t>визначити середню висоту насадження. </a:t>
            </a:r>
            <a:endParaRPr lang="uk-UA" b="1" i="1" dirty="0" smtClean="0">
              <a:solidFill>
                <a:srgbClr val="FF0000"/>
              </a:solidFill>
            </a:endParaRPr>
          </a:p>
          <a:p>
            <a:r>
              <a:rPr lang="uk-UA" b="1" dirty="0" smtClean="0"/>
              <a:t>При </a:t>
            </a:r>
            <a:r>
              <a:rPr lang="uk-UA" b="1" dirty="0"/>
              <a:t>таксації будь якого насадження в таблиці проти відповідної середньої висоти знаходять </a:t>
            </a:r>
            <a:r>
              <a:rPr lang="uk-UA" b="1" i="1" dirty="0">
                <a:solidFill>
                  <a:srgbClr val="FF0000"/>
                </a:solidFill>
              </a:rPr>
              <a:t>величину запасу </a:t>
            </a:r>
            <a:r>
              <a:rPr lang="uk-UA" b="1" dirty="0"/>
              <a:t>і умножають її на </a:t>
            </a:r>
            <a:r>
              <a:rPr lang="uk-UA" b="1" i="1" dirty="0">
                <a:solidFill>
                  <a:srgbClr val="FF0000"/>
                </a:solidFill>
              </a:rPr>
              <a:t>повноту</a:t>
            </a:r>
            <a:r>
              <a:rPr lang="uk-UA" b="1" dirty="0"/>
              <a:t> даного насадження.</a:t>
            </a:r>
          </a:p>
          <a:p>
            <a:r>
              <a:rPr lang="uk-UA" b="1" dirty="0"/>
              <a:t> Наприклад, проводимо таксацію дубового насадження</a:t>
            </a:r>
            <a:r>
              <a:rPr lang="uk-UA" b="1" dirty="0" smtClean="0"/>
              <a:t>.</a:t>
            </a:r>
          </a:p>
          <a:p>
            <a:r>
              <a:rPr lang="uk-UA" b="1" dirty="0" smtClean="0"/>
              <a:t> </a:t>
            </a:r>
            <a:r>
              <a:rPr lang="uk-UA" b="1" dirty="0"/>
              <a:t>Середня висота 18 м, повнота 0,8. Напроти висоти 18 в графі для дубу запас дорівнює 230 м</a:t>
            </a:r>
            <a:r>
              <a:rPr lang="uk-UA" b="1" baseline="30000" dirty="0"/>
              <a:t>3</a:t>
            </a:r>
            <a:r>
              <a:rPr lang="uk-UA" b="1" dirty="0"/>
              <a:t>, множимо його на 0,8 і одержуємо 184 м</a:t>
            </a:r>
            <a:r>
              <a:rPr lang="uk-UA" b="1" baseline="30000" dirty="0"/>
              <a:t>3</a:t>
            </a:r>
            <a:r>
              <a:rPr lang="uk-UA" b="1" dirty="0"/>
              <a:t> - запас нашого насадження.</a:t>
            </a:r>
            <a:endParaRPr lang="ru-RU" b="1" dirty="0"/>
          </a:p>
          <a:p>
            <a:endParaRPr lang="ru-RU" dirty="0"/>
          </a:p>
        </p:txBody>
      </p:sp>
    </p:spTree>
    <p:extLst>
      <p:ext uri="{BB962C8B-B14F-4D97-AF65-F5344CB8AC3E}">
        <p14:creationId xmlns:p14="http://schemas.microsoft.com/office/powerpoint/2010/main" val="3400598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424936" cy="5865515"/>
          </a:xfrm>
        </p:spPr>
        <p:txBody>
          <a:bodyPr/>
          <a:lstStyle/>
          <a:p>
            <a:pPr marL="0" indent="0">
              <a:buNone/>
            </a:pPr>
            <a:r>
              <a:rPr lang="uk-UA" sz="2000" b="1" dirty="0" smtClean="0"/>
              <a:t>Таблиця. </a:t>
            </a:r>
            <a:r>
              <a:rPr lang="uk-UA" sz="2000" b="1" dirty="0"/>
              <a:t>Стандартна таблиця сум площ перерізів (м</a:t>
            </a:r>
            <a:r>
              <a:rPr lang="uk-UA" sz="2000" b="1" baseline="30000" dirty="0"/>
              <a:t>2</a:t>
            </a:r>
            <a:r>
              <a:rPr lang="uk-UA" sz="2000" b="1" dirty="0"/>
              <a:t>)  стовбурів на висоті 1,3 м і запасу деревини на 1 га (м</a:t>
            </a:r>
            <a:r>
              <a:rPr lang="uk-UA" sz="2000" b="1" baseline="30000" dirty="0"/>
              <a:t>3</a:t>
            </a:r>
            <a:r>
              <a:rPr lang="uk-UA" sz="2000" b="1" dirty="0"/>
              <a:t>) в насадженнях при повноті 1,0</a:t>
            </a:r>
            <a:endParaRPr lang="ru-RU" sz="2000" dirty="0"/>
          </a:p>
          <a:p>
            <a:pPr marL="0" indent="0">
              <a:buNone/>
            </a:pPr>
            <a:r>
              <a:rPr lang="uk-UA" dirty="0"/>
              <a:t> </a:t>
            </a:r>
            <a:endParaRPr lang="ru-RU" dirty="0"/>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610399188"/>
              </p:ext>
            </p:extLst>
          </p:nvPr>
        </p:nvGraphicFramePr>
        <p:xfrm>
          <a:off x="467544" y="1124745"/>
          <a:ext cx="8352932" cy="5625630"/>
        </p:xfrm>
        <a:graphic>
          <a:graphicData uri="http://schemas.openxmlformats.org/drawingml/2006/table">
            <a:tbl>
              <a:tblPr>
                <a:tableStyleId>{5C22544A-7EE6-4342-B048-85BDC9FD1C3A}</a:tableStyleId>
              </a:tblPr>
              <a:tblGrid>
                <a:gridCol w="927736"/>
                <a:gridCol w="927736"/>
                <a:gridCol w="927736"/>
                <a:gridCol w="928563"/>
                <a:gridCol w="928563"/>
                <a:gridCol w="927736"/>
                <a:gridCol w="927736"/>
                <a:gridCol w="928563"/>
                <a:gridCol w="928563"/>
              </a:tblGrid>
              <a:tr h="552926">
                <a:tc rowSpan="2">
                  <a:txBody>
                    <a:bodyPr/>
                    <a:lstStyle/>
                    <a:p>
                      <a:pPr algn="ctr">
                        <a:spcAft>
                          <a:spcPts val="0"/>
                        </a:spcAft>
                      </a:pPr>
                      <a:r>
                        <a:rPr lang="uk-UA" sz="2000" b="1">
                          <a:effectLst/>
                        </a:rPr>
                        <a:t>Середня висота</a:t>
                      </a:r>
                      <a:endParaRPr lang="ru-RU" sz="2000" b="1">
                        <a:effectLst/>
                        <a:latin typeface="Times New Roman"/>
                        <a:ea typeface="Times New Roman"/>
                      </a:endParaRPr>
                    </a:p>
                  </a:txBody>
                  <a:tcPr marL="68580" marR="68580" marT="0" marB="0" anchor="ctr"/>
                </a:tc>
                <a:tc gridSpan="2">
                  <a:txBody>
                    <a:bodyPr/>
                    <a:lstStyle/>
                    <a:p>
                      <a:pPr algn="ctr">
                        <a:spcAft>
                          <a:spcPts val="0"/>
                        </a:spcAft>
                      </a:pPr>
                      <a:r>
                        <a:rPr lang="uk-UA" sz="2000" b="1">
                          <a:effectLst/>
                        </a:rPr>
                        <a:t>Дуб</a:t>
                      </a:r>
                      <a:endParaRPr lang="ru-RU" sz="2000" b="1">
                        <a:effectLst/>
                        <a:latin typeface="Times New Roman"/>
                        <a:ea typeface="Times New Roman"/>
                      </a:endParaRPr>
                    </a:p>
                  </a:txBody>
                  <a:tcPr marL="68580" marR="68580" marT="0" marB="0" anchor="ctr"/>
                </a:tc>
                <a:tc hMerge="1">
                  <a:txBody>
                    <a:bodyPr/>
                    <a:lstStyle/>
                    <a:p>
                      <a:endParaRPr lang="ru-RU"/>
                    </a:p>
                  </a:txBody>
                  <a:tcPr/>
                </a:tc>
                <a:tc gridSpan="2">
                  <a:txBody>
                    <a:bodyPr/>
                    <a:lstStyle/>
                    <a:p>
                      <a:pPr algn="ctr">
                        <a:spcAft>
                          <a:spcPts val="0"/>
                        </a:spcAft>
                      </a:pPr>
                      <a:r>
                        <a:rPr lang="uk-UA" sz="2000" b="1">
                          <a:effectLst/>
                        </a:rPr>
                        <a:t>Сосна</a:t>
                      </a:r>
                      <a:endParaRPr lang="ru-RU" sz="2000" b="1">
                        <a:effectLst/>
                        <a:latin typeface="Times New Roman"/>
                        <a:ea typeface="Times New Roman"/>
                      </a:endParaRPr>
                    </a:p>
                  </a:txBody>
                  <a:tcPr marL="68580" marR="68580" marT="0" marB="0" anchor="ctr"/>
                </a:tc>
                <a:tc hMerge="1">
                  <a:txBody>
                    <a:bodyPr/>
                    <a:lstStyle/>
                    <a:p>
                      <a:endParaRPr lang="ru-RU"/>
                    </a:p>
                  </a:txBody>
                  <a:tcPr/>
                </a:tc>
                <a:tc gridSpan="2">
                  <a:txBody>
                    <a:bodyPr/>
                    <a:lstStyle/>
                    <a:p>
                      <a:pPr algn="ctr">
                        <a:spcAft>
                          <a:spcPts val="0"/>
                        </a:spcAft>
                      </a:pPr>
                      <a:r>
                        <a:rPr lang="uk-UA" sz="2000" b="1">
                          <a:effectLst/>
                        </a:rPr>
                        <a:t>Береза</a:t>
                      </a:r>
                      <a:endParaRPr lang="ru-RU" sz="2000" b="1">
                        <a:effectLst/>
                        <a:latin typeface="Times New Roman"/>
                        <a:ea typeface="Times New Roman"/>
                      </a:endParaRPr>
                    </a:p>
                  </a:txBody>
                  <a:tcPr marL="68580" marR="68580" marT="0" marB="0" anchor="ctr"/>
                </a:tc>
                <a:tc hMerge="1">
                  <a:txBody>
                    <a:bodyPr/>
                    <a:lstStyle/>
                    <a:p>
                      <a:endParaRPr lang="ru-RU"/>
                    </a:p>
                  </a:txBody>
                  <a:tcPr/>
                </a:tc>
                <a:tc gridSpan="2">
                  <a:txBody>
                    <a:bodyPr/>
                    <a:lstStyle/>
                    <a:p>
                      <a:pPr algn="ctr">
                        <a:spcAft>
                          <a:spcPts val="0"/>
                        </a:spcAft>
                      </a:pPr>
                      <a:r>
                        <a:rPr lang="uk-UA" sz="2000" b="1">
                          <a:effectLst/>
                        </a:rPr>
                        <a:t>Осина</a:t>
                      </a:r>
                      <a:endParaRPr lang="ru-RU" sz="2000" b="1">
                        <a:effectLst/>
                        <a:latin typeface="Times New Roman"/>
                        <a:ea typeface="Times New Roman"/>
                      </a:endParaRPr>
                    </a:p>
                  </a:txBody>
                  <a:tcPr marL="68580" marR="68580" marT="0" marB="0" anchor="ctr"/>
                </a:tc>
                <a:tc hMerge="1">
                  <a:txBody>
                    <a:bodyPr/>
                    <a:lstStyle/>
                    <a:p>
                      <a:endParaRPr lang="ru-RU"/>
                    </a:p>
                  </a:txBody>
                  <a:tcPr/>
                </a:tc>
              </a:tr>
              <a:tr h="545352">
                <a:tc vMerge="1">
                  <a:txBody>
                    <a:bodyPr/>
                    <a:lstStyle/>
                    <a:p>
                      <a:endParaRPr lang="ru-RU"/>
                    </a:p>
                  </a:txBody>
                  <a:tcPr/>
                </a:tc>
                <a:tc>
                  <a:txBody>
                    <a:bodyPr/>
                    <a:lstStyle/>
                    <a:p>
                      <a:pPr algn="ctr">
                        <a:spcAft>
                          <a:spcPts val="0"/>
                        </a:spcAft>
                      </a:pPr>
                      <a:r>
                        <a:rPr lang="uk-UA" sz="2000" b="1">
                          <a:effectLst/>
                        </a:rPr>
                        <a:t>площа перерізу</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запас</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площа перерізу</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запас</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площа перерізу</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запас</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площа перерізу</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запас</a:t>
                      </a:r>
                      <a:endParaRPr lang="ru-RU" sz="2000" b="1">
                        <a:effectLst/>
                        <a:latin typeface="Times New Roman"/>
                        <a:ea typeface="Times New Roman"/>
                      </a:endParaRPr>
                    </a:p>
                  </a:txBody>
                  <a:tcPr marL="68580" marR="68580" marT="0" marB="0" anchor="ctr"/>
                </a:tc>
              </a:tr>
              <a:tr h="519788">
                <a:tc>
                  <a:txBody>
                    <a:bodyPr/>
                    <a:lstStyle/>
                    <a:p>
                      <a:pPr algn="ctr">
                        <a:spcAft>
                          <a:spcPts val="0"/>
                        </a:spcAft>
                      </a:pPr>
                      <a:r>
                        <a:rPr lang="uk-UA" sz="2000" b="1">
                          <a:effectLst/>
                        </a:rPr>
                        <a:t>10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18,1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100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27,1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141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16,1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83</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19,3</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99</a:t>
                      </a:r>
                      <a:endParaRPr lang="ru-RU" sz="2000" b="1">
                        <a:effectLst/>
                        <a:latin typeface="Times New Roman"/>
                        <a:ea typeface="Times New Roman"/>
                      </a:endParaRPr>
                    </a:p>
                  </a:txBody>
                  <a:tcPr marL="68580" marR="68580" marT="0" marB="0" anchor="ctr"/>
                </a:tc>
              </a:tr>
              <a:tr h="519788">
                <a:tc>
                  <a:txBody>
                    <a:bodyPr/>
                    <a:lstStyle/>
                    <a:p>
                      <a:pPr algn="ctr">
                        <a:spcAft>
                          <a:spcPts val="0"/>
                        </a:spcAft>
                      </a:pPr>
                      <a:r>
                        <a:rPr lang="uk-UA" sz="2000" b="1">
                          <a:effectLst/>
                        </a:rPr>
                        <a:t>12</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20,4</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129</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29,0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173</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18,0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106</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21,5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128</a:t>
                      </a:r>
                      <a:endParaRPr lang="ru-RU" sz="2000" b="1">
                        <a:effectLst/>
                        <a:latin typeface="Times New Roman"/>
                        <a:ea typeface="Times New Roman"/>
                      </a:endParaRPr>
                    </a:p>
                  </a:txBody>
                  <a:tcPr marL="68580" marR="68580" marT="0" marB="0" anchor="ctr"/>
                </a:tc>
              </a:tr>
              <a:tr h="519788">
                <a:tc>
                  <a:txBody>
                    <a:bodyPr/>
                    <a:lstStyle/>
                    <a:p>
                      <a:pPr algn="ctr">
                        <a:spcAft>
                          <a:spcPts val="0"/>
                        </a:spcAft>
                      </a:pPr>
                      <a:r>
                        <a:rPr lang="uk-UA" sz="2000" b="1">
                          <a:effectLst/>
                        </a:rPr>
                        <a:t>14</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22,5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160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30,6</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206</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20,0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134</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23,7</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160</a:t>
                      </a:r>
                      <a:endParaRPr lang="ru-RU" sz="2000" b="1">
                        <a:effectLst/>
                        <a:latin typeface="Times New Roman"/>
                        <a:ea typeface="Times New Roman"/>
                      </a:endParaRPr>
                    </a:p>
                  </a:txBody>
                  <a:tcPr marL="68580" marR="68580" marT="0" marB="0" anchor="ctr"/>
                </a:tc>
              </a:tr>
              <a:tr h="519788">
                <a:tc>
                  <a:txBody>
                    <a:bodyPr/>
                    <a:lstStyle/>
                    <a:p>
                      <a:pPr algn="ctr">
                        <a:spcAft>
                          <a:spcPts val="0"/>
                        </a:spcAft>
                      </a:pPr>
                      <a:r>
                        <a:rPr lang="uk-UA" sz="2000" b="1">
                          <a:effectLst/>
                        </a:rPr>
                        <a:t>16</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24,4</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193</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32,2</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240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22,0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163</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25,8</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193</a:t>
                      </a:r>
                      <a:endParaRPr lang="ru-RU" sz="2000" b="1">
                        <a:effectLst/>
                        <a:latin typeface="Times New Roman"/>
                        <a:ea typeface="Times New Roman"/>
                      </a:endParaRPr>
                    </a:p>
                  </a:txBody>
                  <a:tcPr marL="68580" marR="68580" marT="0" marB="0" anchor="ctr"/>
                </a:tc>
              </a:tr>
              <a:tr h="519788">
                <a:tc>
                  <a:txBody>
                    <a:bodyPr/>
                    <a:lstStyle/>
                    <a:p>
                      <a:pPr algn="ctr">
                        <a:spcAft>
                          <a:spcPts val="0"/>
                        </a:spcAft>
                      </a:pPr>
                      <a:r>
                        <a:rPr lang="uk-UA" sz="2000" b="1">
                          <a:effectLst/>
                        </a:rPr>
                        <a:t>18</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26,4</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230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33,3</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275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23,9</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195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28,0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213</a:t>
                      </a:r>
                      <a:endParaRPr lang="ru-RU" sz="2000" b="1">
                        <a:effectLst/>
                        <a:latin typeface="Times New Roman"/>
                        <a:ea typeface="Times New Roman"/>
                      </a:endParaRPr>
                    </a:p>
                  </a:txBody>
                  <a:tcPr marL="68580" marR="68580" marT="0" marB="0" anchor="ctr"/>
                </a:tc>
              </a:tr>
              <a:tr h="519788">
                <a:tc>
                  <a:txBody>
                    <a:bodyPr/>
                    <a:lstStyle/>
                    <a:p>
                      <a:pPr algn="ctr">
                        <a:spcAft>
                          <a:spcPts val="0"/>
                        </a:spcAft>
                      </a:pPr>
                      <a:r>
                        <a:rPr lang="uk-UA" sz="2000" b="1">
                          <a:effectLst/>
                        </a:rPr>
                        <a:t>20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28,3</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266</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34,3</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312</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25,7</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228</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30,3</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277</a:t>
                      </a:r>
                      <a:endParaRPr lang="ru-RU" sz="2000" b="1">
                        <a:effectLst/>
                        <a:latin typeface="Times New Roman"/>
                        <a:ea typeface="Times New Roman"/>
                      </a:endParaRPr>
                    </a:p>
                  </a:txBody>
                  <a:tcPr marL="68580" marR="68580" marT="0" marB="0" anchor="ctr"/>
                </a:tc>
              </a:tr>
              <a:tr h="519788">
                <a:tc>
                  <a:txBody>
                    <a:bodyPr/>
                    <a:lstStyle/>
                    <a:p>
                      <a:pPr algn="ctr">
                        <a:spcAft>
                          <a:spcPts val="0"/>
                        </a:spcAft>
                      </a:pPr>
                      <a:r>
                        <a:rPr lang="uk-UA" sz="2000" b="1">
                          <a:effectLst/>
                        </a:rPr>
                        <a:t>22</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30,2</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308</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35,1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348</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27,5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267</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32,4</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325</a:t>
                      </a:r>
                      <a:endParaRPr lang="ru-RU" sz="2000" b="1">
                        <a:effectLst/>
                        <a:latin typeface="Times New Roman"/>
                        <a:ea typeface="Times New Roman"/>
                      </a:endParaRPr>
                    </a:p>
                  </a:txBody>
                  <a:tcPr marL="68580" marR="68580" marT="0" marB="0" anchor="ctr"/>
                </a:tc>
              </a:tr>
              <a:tr h="519788">
                <a:tc>
                  <a:txBody>
                    <a:bodyPr/>
                    <a:lstStyle/>
                    <a:p>
                      <a:pPr algn="ctr">
                        <a:spcAft>
                          <a:spcPts val="0"/>
                        </a:spcAft>
                      </a:pPr>
                      <a:r>
                        <a:rPr lang="uk-UA" sz="2000" b="1">
                          <a:effectLst/>
                        </a:rPr>
                        <a:t>24</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32,1</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353</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36,0</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384</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29,2</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305</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a:effectLst/>
                        </a:rPr>
                        <a:t>34,7</a:t>
                      </a:r>
                      <a:endParaRPr lang="ru-RU" sz="2000" b="1">
                        <a:effectLst/>
                        <a:latin typeface="Times New Roman"/>
                        <a:ea typeface="Times New Roman"/>
                      </a:endParaRPr>
                    </a:p>
                  </a:txBody>
                  <a:tcPr marL="68580" marR="68580" marT="0" marB="0" anchor="ctr"/>
                </a:tc>
                <a:tc>
                  <a:txBody>
                    <a:bodyPr/>
                    <a:lstStyle/>
                    <a:p>
                      <a:pPr algn="ctr">
                        <a:spcAft>
                          <a:spcPts val="0"/>
                        </a:spcAft>
                      </a:pPr>
                      <a:r>
                        <a:rPr lang="uk-UA" sz="2000" b="1" dirty="0">
                          <a:effectLst/>
                        </a:rPr>
                        <a:t>372</a:t>
                      </a:r>
                      <a:endParaRPr lang="ru-RU" sz="2000" b="1" dirty="0">
                        <a:effectLst/>
                        <a:latin typeface="Times New Roman"/>
                        <a:ea typeface="Times New Roman"/>
                      </a:endParaRPr>
                    </a:p>
                  </a:txBody>
                  <a:tcPr marL="68580" marR="68580" marT="0" marB="0" anchor="ctr"/>
                </a:tc>
              </a:tr>
            </a:tbl>
          </a:graphicData>
        </a:graphic>
      </p:graphicFrame>
    </p:spTree>
    <p:extLst>
      <p:ext uri="{BB962C8B-B14F-4D97-AF65-F5344CB8AC3E}">
        <p14:creationId xmlns:p14="http://schemas.microsoft.com/office/powerpoint/2010/main" val="1116303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19256" cy="6120680"/>
          </a:xfrm>
        </p:spPr>
        <p:txBody>
          <a:bodyPr>
            <a:normAutofit fontScale="92500" lnSpcReduction="20000"/>
          </a:bodyPr>
          <a:lstStyle/>
          <a:p>
            <a:r>
              <a:rPr lang="uk-UA" b="1" i="1" dirty="0">
                <a:solidFill>
                  <a:srgbClr val="FF0000"/>
                </a:solidFill>
              </a:rPr>
              <a:t>Таксаційне описування </a:t>
            </a:r>
            <a:r>
              <a:rPr lang="uk-UA" b="1" dirty="0"/>
              <a:t>всіх ділянок лісового масиву є основою для складання плану організації і ведення лісового господарства в лісництві. Таксація проводиться і в насаджених лісових смугах для їх </a:t>
            </a:r>
            <a:r>
              <a:rPr lang="uk-UA" b="1" dirty="0" err="1"/>
              <a:t>лісовидної</a:t>
            </a:r>
            <a:r>
              <a:rPr lang="uk-UA" b="1" dirty="0"/>
              <a:t> характеристики. </a:t>
            </a:r>
          </a:p>
          <a:p>
            <a:r>
              <a:rPr lang="uk-UA" b="1" dirty="0"/>
              <a:t>Визначення </a:t>
            </a:r>
            <a:r>
              <a:rPr lang="uk-UA" b="1" i="1" dirty="0">
                <a:solidFill>
                  <a:srgbClr val="FF0000"/>
                </a:solidFill>
              </a:rPr>
              <a:t>таксаційних </a:t>
            </a:r>
            <a:r>
              <a:rPr lang="uk-UA" b="1" i="1" dirty="0" err="1">
                <a:solidFill>
                  <a:srgbClr val="FF0000"/>
                </a:solidFill>
              </a:rPr>
              <a:t>ознаків</a:t>
            </a:r>
            <a:r>
              <a:rPr lang="uk-UA" b="1" i="1" dirty="0">
                <a:solidFill>
                  <a:srgbClr val="FF0000"/>
                </a:solidFill>
              </a:rPr>
              <a:t> </a:t>
            </a:r>
            <a:r>
              <a:rPr lang="uk-UA" b="1" dirty="0"/>
              <a:t>ведеться на пробних майданчиках, які закладають в характернім місці лісового насадження На майданчику обмірюють діаметри всіх дерев на висоті 1,3 м, а також висоту декількох дерев різної товщини. Розмір майданчика залежить від віку дерев і може бути в межах від 0,1 до 2 га, але щоб на ньому було не менше 200 дерев першого ярусу. </a:t>
            </a:r>
            <a:endParaRPr lang="ru-RU" dirty="0"/>
          </a:p>
        </p:txBody>
      </p:sp>
    </p:spTree>
    <p:extLst>
      <p:ext uri="{BB962C8B-B14F-4D97-AF65-F5344CB8AC3E}">
        <p14:creationId xmlns:p14="http://schemas.microsoft.com/office/powerpoint/2010/main" val="11561002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568952" cy="6264696"/>
          </a:xfrm>
        </p:spPr>
        <p:txBody>
          <a:bodyPr>
            <a:normAutofit/>
          </a:bodyPr>
          <a:lstStyle/>
          <a:p>
            <a:r>
              <a:rPr lang="uk-UA" sz="3600" b="1" i="1" dirty="0">
                <a:solidFill>
                  <a:srgbClr val="FF0000"/>
                </a:solidFill>
              </a:rPr>
              <a:t>Приріст </a:t>
            </a:r>
            <a:r>
              <a:rPr lang="uk-UA" sz="3600" b="1" dirty="0">
                <a:solidFill>
                  <a:srgbClr val="FF0000"/>
                </a:solidFill>
              </a:rPr>
              <a:t>-</a:t>
            </a:r>
            <a:r>
              <a:rPr lang="uk-UA" sz="3600" b="1" dirty="0"/>
              <a:t> збільшення в розмірах</a:t>
            </a:r>
            <a:r>
              <a:rPr lang="uk-UA" sz="3600" b="1" dirty="0" smtClean="0"/>
              <a:t>.</a:t>
            </a:r>
          </a:p>
          <a:p>
            <a:r>
              <a:rPr lang="uk-UA" sz="3600" b="1" dirty="0" smtClean="0"/>
              <a:t> </a:t>
            </a:r>
            <a:r>
              <a:rPr lang="uk-UA" sz="3600" b="1" dirty="0"/>
              <a:t>Розрізняють два види приросту - </a:t>
            </a:r>
            <a:r>
              <a:rPr lang="uk-UA" sz="3600" b="1" i="1" dirty="0">
                <a:solidFill>
                  <a:srgbClr val="FF0000"/>
                </a:solidFill>
              </a:rPr>
              <a:t>середній і поточний.</a:t>
            </a:r>
            <a:endParaRPr lang="ru-RU" sz="3600" b="1" i="1" dirty="0">
              <a:solidFill>
                <a:srgbClr val="FF0000"/>
              </a:solidFill>
            </a:endParaRPr>
          </a:p>
          <a:p>
            <a:r>
              <a:rPr lang="uk-UA" sz="3600" b="1" i="1" dirty="0">
                <a:solidFill>
                  <a:srgbClr val="FF0000"/>
                </a:solidFill>
              </a:rPr>
              <a:t>Середній приріст -</a:t>
            </a:r>
            <a:r>
              <a:rPr lang="uk-UA" sz="3600" b="1" dirty="0"/>
              <a:t> це величина на яку в середньому за рік на протязі всього життя дерева чи насадження змінюється величина одного із показників таксації. Визначають діленням величини таксаційного показника на вік дерева.</a:t>
            </a:r>
            <a:endParaRPr lang="ru-RU" sz="3600" b="1" dirty="0"/>
          </a:p>
          <a:p>
            <a:endParaRPr lang="ru-RU" b="1" dirty="0"/>
          </a:p>
        </p:txBody>
      </p:sp>
    </p:spTree>
    <p:extLst>
      <p:ext uri="{BB962C8B-B14F-4D97-AF65-F5344CB8AC3E}">
        <p14:creationId xmlns:p14="http://schemas.microsoft.com/office/powerpoint/2010/main" val="39230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19256" cy="6336704"/>
          </a:xfrm>
        </p:spPr>
        <p:txBody>
          <a:bodyPr>
            <a:normAutofit fontScale="92500" lnSpcReduction="20000"/>
          </a:bodyPr>
          <a:lstStyle/>
          <a:p>
            <a:r>
              <a:rPr lang="uk-UA" b="1" i="1" dirty="0">
                <a:solidFill>
                  <a:srgbClr val="FF0000"/>
                </a:solidFill>
              </a:rPr>
              <a:t>Поточний приріст </a:t>
            </a:r>
            <a:r>
              <a:rPr lang="uk-UA" b="1" dirty="0"/>
              <a:t>характеризує величину таксаційного показника (висота, діаметр, об’єм, яка змінюється за визначений час (наприклад, за 5 років).</a:t>
            </a:r>
          </a:p>
          <a:p>
            <a:r>
              <a:rPr lang="uk-UA" b="1" dirty="0"/>
              <a:t> При </a:t>
            </a:r>
            <a:r>
              <a:rPr lang="uk-UA" b="1" dirty="0" err="1"/>
              <a:t>глазомірній</a:t>
            </a:r>
            <a:r>
              <a:rPr lang="uk-UA" b="1" dirty="0"/>
              <a:t> таксації використовують таблиці </a:t>
            </a:r>
            <a:r>
              <a:rPr lang="uk-UA" b="1" i="1" dirty="0"/>
              <a:t>ходу росту </a:t>
            </a:r>
            <a:r>
              <a:rPr lang="uk-UA" b="1" dirty="0"/>
              <a:t>нормальних лісових насаджень </a:t>
            </a:r>
            <a:endParaRPr lang="uk-UA" b="1" dirty="0" smtClean="0"/>
          </a:p>
          <a:p>
            <a:r>
              <a:rPr lang="uk-UA" b="1" dirty="0" smtClean="0"/>
              <a:t>Такі </a:t>
            </a:r>
            <a:r>
              <a:rPr lang="uk-UA" b="1" dirty="0"/>
              <a:t>таблиці складені для всіх основних порід </a:t>
            </a:r>
            <a:r>
              <a:rPr lang="uk-UA" b="1" dirty="0" err="1"/>
              <a:t>лісоутворювачів</a:t>
            </a:r>
            <a:r>
              <a:rPr lang="uk-UA" b="1" dirty="0"/>
              <a:t>.</a:t>
            </a:r>
          </a:p>
          <a:p>
            <a:r>
              <a:rPr lang="uk-UA" b="1" dirty="0"/>
              <a:t> Ці таблиці є еталоном для описування конкретних </a:t>
            </a:r>
            <a:r>
              <a:rPr lang="uk-UA" b="1" dirty="0" smtClean="0"/>
              <a:t>насаджень.</a:t>
            </a:r>
          </a:p>
          <a:p>
            <a:r>
              <a:rPr lang="uk-UA" b="1" dirty="0" smtClean="0"/>
              <a:t> </a:t>
            </a:r>
            <a:r>
              <a:rPr lang="uk-UA" b="1" dirty="0"/>
              <a:t>В них для кожного бонітету і віку приведені </a:t>
            </a:r>
            <a:r>
              <a:rPr lang="uk-UA" b="1" i="1" dirty="0">
                <a:solidFill>
                  <a:srgbClr val="FF0000"/>
                </a:solidFill>
              </a:rPr>
              <a:t>середні значення середніх діаметрів і висоти, запасу, поточного і середнього приросту.</a:t>
            </a:r>
            <a:endParaRPr lang="ru-RU" b="1" i="1" dirty="0">
              <a:solidFill>
                <a:srgbClr val="FF0000"/>
              </a:solidFill>
            </a:endParaRPr>
          </a:p>
          <a:p>
            <a:endParaRPr lang="ru-RU" i="1" dirty="0">
              <a:solidFill>
                <a:srgbClr val="FF0000"/>
              </a:solidFill>
            </a:endParaRPr>
          </a:p>
        </p:txBody>
      </p:sp>
    </p:spTree>
    <p:extLst>
      <p:ext uri="{BB962C8B-B14F-4D97-AF65-F5344CB8AC3E}">
        <p14:creationId xmlns:p14="http://schemas.microsoft.com/office/powerpoint/2010/main" val="302020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76672"/>
            <a:ext cx="8352928" cy="6120680"/>
          </a:xfrm>
        </p:spPr>
        <p:txBody>
          <a:bodyPr>
            <a:normAutofit fontScale="32500" lnSpcReduction="20000"/>
          </a:bodyPr>
          <a:lstStyle/>
          <a:p>
            <a:pPr marL="0" indent="0">
              <a:buNone/>
            </a:pPr>
            <a:r>
              <a:rPr lang="uk-UA" b="1" dirty="0"/>
              <a:t> </a:t>
            </a:r>
            <a:endParaRPr lang="ru-RU" b="1" dirty="0"/>
          </a:p>
          <a:p>
            <a:r>
              <a:rPr lang="uk-UA" sz="7000" b="1" i="1" dirty="0">
                <a:solidFill>
                  <a:srgbClr val="FF0000"/>
                </a:solidFill>
              </a:rPr>
              <a:t>Лісове законодавство.</a:t>
            </a:r>
            <a:endParaRPr lang="ru-RU" sz="7000" b="1" dirty="0">
              <a:solidFill>
                <a:srgbClr val="FF0000"/>
              </a:solidFill>
            </a:endParaRPr>
          </a:p>
          <a:p>
            <a:r>
              <a:rPr lang="uk-UA" sz="7000" b="1" i="1" dirty="0">
                <a:solidFill>
                  <a:srgbClr val="FF0000"/>
                </a:solidFill>
              </a:rPr>
              <a:t> </a:t>
            </a:r>
            <a:endParaRPr lang="ru-RU" sz="7000" b="1" dirty="0">
              <a:solidFill>
                <a:srgbClr val="FF0000"/>
              </a:solidFill>
            </a:endParaRPr>
          </a:p>
          <a:p>
            <a:r>
              <a:rPr lang="uk-UA" sz="7000" b="1" dirty="0"/>
              <a:t>Усі ліси в Україні є власністю держави. </a:t>
            </a:r>
            <a:endParaRPr lang="uk-UA" sz="7000" b="1" dirty="0" smtClean="0"/>
          </a:p>
          <a:p>
            <a:r>
              <a:rPr lang="uk-UA" sz="7000" b="1" dirty="0" smtClean="0"/>
              <a:t>Від </a:t>
            </a:r>
            <a:r>
              <a:rPr lang="uk-UA" sz="7000" b="1" dirty="0"/>
              <a:t>імені держави лісами розпоряджається Верховна Рада України. </a:t>
            </a:r>
            <a:endParaRPr lang="uk-UA" sz="7000" b="1" dirty="0" smtClean="0"/>
          </a:p>
          <a:p>
            <a:r>
              <a:rPr lang="uk-UA" sz="7000" b="1" i="1" dirty="0" smtClean="0">
                <a:solidFill>
                  <a:srgbClr val="FF0000"/>
                </a:solidFill>
              </a:rPr>
              <a:t>До </a:t>
            </a:r>
            <a:r>
              <a:rPr lang="uk-UA" sz="7000" b="1" i="1" dirty="0">
                <a:solidFill>
                  <a:srgbClr val="FF0000"/>
                </a:solidFill>
              </a:rPr>
              <a:t>її відання </a:t>
            </a:r>
            <a:r>
              <a:rPr lang="uk-UA" sz="7000" b="1" dirty="0"/>
              <a:t>в галузі регулювання лісових відносин належать:</a:t>
            </a:r>
            <a:endParaRPr lang="ru-RU" sz="7000" b="1" dirty="0"/>
          </a:p>
          <a:p>
            <a:pPr lvl="0"/>
            <a:r>
              <a:rPr lang="uk-UA" sz="7000" b="1" dirty="0"/>
              <a:t>законодавче регулювання лісових відносин;</a:t>
            </a:r>
            <a:endParaRPr lang="ru-RU" sz="7000" b="1" dirty="0"/>
          </a:p>
          <a:p>
            <a:pPr lvl="0"/>
            <a:r>
              <a:rPr lang="uk-UA" sz="7000" b="1" dirty="0"/>
              <a:t>розпорядження лісовим фондом;</a:t>
            </a:r>
            <a:endParaRPr lang="ru-RU" sz="7000" b="1" dirty="0"/>
          </a:p>
          <a:p>
            <a:pPr lvl="0"/>
            <a:r>
              <a:rPr lang="uk-UA" sz="7000" b="1" dirty="0"/>
              <a:t>визначення основних напрямків державної політики в галузі охорони, захисту, використання та відтворення лісів;</a:t>
            </a:r>
            <a:endParaRPr lang="ru-RU" sz="7000" b="1" dirty="0"/>
          </a:p>
          <a:p>
            <a:pPr lvl="0"/>
            <a:r>
              <a:rPr lang="uk-UA" sz="7000" b="1" dirty="0"/>
              <a:t>визначення повноважень діяльності Рад народних депутатів і органів державної виконавчої влади щодо організації охорони, захисту, використання та відтворення лісів;</a:t>
            </a:r>
            <a:endParaRPr lang="ru-RU" sz="7000" b="1" dirty="0"/>
          </a:p>
          <a:p>
            <a:pPr lvl="0"/>
            <a:r>
              <a:rPr lang="uk-UA" sz="7000" b="1" dirty="0"/>
              <a:t>вирішення інших питань у галузі регулювання лісових відносин.</a:t>
            </a:r>
            <a:endParaRPr lang="ru-RU" sz="7000" b="1" dirty="0"/>
          </a:p>
          <a:p>
            <a:endParaRPr lang="ru-RU" sz="7000" b="1" dirty="0"/>
          </a:p>
        </p:txBody>
      </p:sp>
    </p:spTree>
    <p:extLst>
      <p:ext uri="{BB962C8B-B14F-4D97-AF65-F5344CB8AC3E}">
        <p14:creationId xmlns:p14="http://schemas.microsoft.com/office/powerpoint/2010/main" val="1639030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332656"/>
            <a:ext cx="8147248" cy="6192688"/>
          </a:xfrm>
        </p:spPr>
        <p:txBody>
          <a:bodyPr>
            <a:normAutofit fontScale="70000" lnSpcReduction="20000"/>
          </a:bodyPr>
          <a:lstStyle/>
          <a:p>
            <a:r>
              <a:rPr lang="uk-UA" b="1" dirty="0"/>
              <a:t>Верховна Рада України делегує свої повноваження щодо розпорядження лісами відповідним Радам народних депутатів, що визначені Лісовим Кодексом України та іншими актами законодавства</a:t>
            </a:r>
            <a:r>
              <a:rPr lang="uk-UA" b="1" dirty="0" smtClean="0"/>
              <a:t>.</a:t>
            </a:r>
          </a:p>
          <a:p>
            <a:r>
              <a:rPr lang="uk-UA" b="1" dirty="0" smtClean="0"/>
              <a:t> </a:t>
            </a:r>
            <a:r>
              <a:rPr lang="uk-UA" b="1" i="1" dirty="0">
                <a:solidFill>
                  <a:srgbClr val="FF0000"/>
                </a:solidFill>
              </a:rPr>
              <a:t>Ради народних депутатів </a:t>
            </a:r>
            <a:r>
              <a:rPr lang="uk-UA" b="1" dirty="0"/>
              <a:t>у межах своєї компетенції здійснюють контроль за охороною, захистом, використанням та відтворенням лісів; </a:t>
            </a:r>
            <a:endParaRPr lang="uk-UA" b="1" dirty="0" smtClean="0"/>
          </a:p>
          <a:p>
            <a:r>
              <a:rPr lang="uk-UA" b="1" dirty="0" smtClean="0"/>
              <a:t>забезпечують </a:t>
            </a:r>
            <a:r>
              <a:rPr lang="uk-UA" b="1" dirty="0"/>
              <a:t>здійснення заходів щодо охорони і захисту лісів, </a:t>
            </a:r>
            <a:endParaRPr lang="uk-UA" b="1" dirty="0" smtClean="0"/>
          </a:p>
          <a:p>
            <a:r>
              <a:rPr lang="uk-UA" b="1" dirty="0" smtClean="0"/>
              <a:t>ліквідації </a:t>
            </a:r>
            <a:r>
              <a:rPr lang="uk-UA" b="1" dirty="0"/>
              <a:t>лісових пожеж, а також заборону відвідання лісів населенням</a:t>
            </a:r>
            <a:r>
              <a:rPr lang="uk-UA" b="1" dirty="0" smtClean="0"/>
              <a:t>,</a:t>
            </a:r>
          </a:p>
          <a:p>
            <a:r>
              <a:rPr lang="uk-UA" b="1" dirty="0" smtClean="0"/>
              <a:t> </a:t>
            </a:r>
            <a:r>
              <a:rPr lang="uk-UA" b="1" dirty="0"/>
              <a:t>в’їзд до них транспортних засобів у період високої пожежної небезпеки</a:t>
            </a:r>
            <a:r>
              <a:rPr lang="uk-UA" b="1" dirty="0" smtClean="0"/>
              <a:t>;</a:t>
            </a:r>
          </a:p>
          <a:p>
            <a:r>
              <a:rPr lang="uk-UA" b="1" dirty="0" smtClean="0"/>
              <a:t> </a:t>
            </a:r>
            <a:r>
              <a:rPr lang="uk-UA" b="1" dirty="0"/>
              <a:t>організують благоустрій земельних ділянок лісового фонду і культурно-побутового обслуговування відпочиваючих у лісах зелених зон та інших лісах</a:t>
            </a:r>
            <a:r>
              <a:rPr lang="uk-UA" b="1" dirty="0" smtClean="0"/>
              <a:t>;</a:t>
            </a:r>
          </a:p>
          <a:p>
            <a:r>
              <a:rPr lang="uk-UA" b="1" dirty="0" smtClean="0"/>
              <a:t> </a:t>
            </a:r>
            <a:r>
              <a:rPr lang="uk-UA" b="1" dirty="0"/>
              <a:t>надають земельні ділянки лісового фонду в постійне користування або вилучають їх у порядку, визначеному Земельним та Лісовим кодексами.</a:t>
            </a:r>
            <a:endParaRPr lang="ru-RU" b="1" dirty="0"/>
          </a:p>
          <a:p>
            <a:endParaRPr lang="ru-RU" dirty="0"/>
          </a:p>
        </p:txBody>
      </p:sp>
    </p:spTree>
    <p:extLst>
      <p:ext uri="{BB962C8B-B14F-4D97-AF65-F5344CB8AC3E}">
        <p14:creationId xmlns:p14="http://schemas.microsoft.com/office/powerpoint/2010/main" val="1535701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19256" cy="6336704"/>
          </a:xfrm>
        </p:spPr>
        <p:txBody>
          <a:bodyPr>
            <a:normAutofit lnSpcReduction="10000"/>
          </a:bodyPr>
          <a:lstStyle/>
          <a:p>
            <a:r>
              <a:rPr lang="uk-UA" b="1" dirty="0"/>
              <a:t>Крім нового Лісового кодексу, лісове законодавство України поповнилося рядом інших нормативних актів. Кабінет Міністрів України постановами від 27 липня 1995 року затвердив "Санітарні правила в лісах України", "Правила рубок головного користування в лісах України", "Порядок поділу лісів на групи, віднесення їх до категорії захищеності та виділення особливо захисних земельних ділянок лісового фонду". 16 січня 1996 р. Кабінет Міністрів затвердив "Правила відновлення лісів і лісорозведення".</a:t>
            </a:r>
            <a:endParaRPr lang="ru-RU" b="1" dirty="0"/>
          </a:p>
          <a:p>
            <a:endParaRPr lang="ru-RU" b="1" dirty="0"/>
          </a:p>
        </p:txBody>
      </p:sp>
    </p:spTree>
    <p:extLst>
      <p:ext uri="{BB962C8B-B14F-4D97-AF65-F5344CB8AC3E}">
        <p14:creationId xmlns:p14="http://schemas.microsoft.com/office/powerpoint/2010/main" val="38114189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16632"/>
            <a:ext cx="8291264" cy="6009531"/>
          </a:xfrm>
        </p:spPr>
        <p:txBody>
          <a:bodyPr>
            <a:normAutofit fontScale="92500" lnSpcReduction="20000"/>
          </a:bodyPr>
          <a:lstStyle/>
          <a:p>
            <a:r>
              <a:rPr lang="uk-UA" b="1" dirty="0"/>
              <a:t>Правові відносини щодо використання, відтворення і охорони лісів регулюються й іншими правовими актами, які розвивають і доповнюють Лісовий кодекс України. </a:t>
            </a:r>
            <a:endParaRPr lang="uk-UA" b="1" dirty="0" smtClean="0"/>
          </a:p>
          <a:p>
            <a:r>
              <a:rPr lang="uk-UA" b="1" dirty="0" smtClean="0"/>
              <a:t>Так</a:t>
            </a:r>
            <a:r>
              <a:rPr lang="uk-UA" b="1" dirty="0"/>
              <a:t>, Закон України "Про мораторій на проведення суцільних рубок на гірських схилах в ялицево-букових лісах Карпатського регіону " від 10 лютого 2000 р. встановлює </a:t>
            </a:r>
            <a:r>
              <a:rPr lang="uk-UA" b="1" i="1" dirty="0">
                <a:solidFill>
                  <a:srgbClr val="FF0000"/>
                </a:solidFill>
              </a:rPr>
              <a:t>мораторій</a:t>
            </a:r>
            <a:r>
              <a:rPr lang="uk-UA" b="1" dirty="0"/>
              <a:t> на проведення суцільних рубок в ялицево-букових дерево станах</a:t>
            </a:r>
            <a:r>
              <a:rPr lang="uk-UA" b="1" dirty="0" smtClean="0"/>
              <a:t>,</a:t>
            </a:r>
          </a:p>
          <a:p>
            <a:r>
              <a:rPr lang="uk-UA" b="1" dirty="0" smtClean="0"/>
              <a:t> </a:t>
            </a:r>
            <a:r>
              <a:rPr lang="uk-UA" b="1" dirty="0"/>
              <a:t>рубок головного користування у високо гірських лісах, в лісах в лавинонебезпечних та селенебезпечних басейнах та в </a:t>
            </a:r>
            <a:endParaRPr lang="uk-UA" b="1" dirty="0" smtClean="0"/>
          </a:p>
          <a:p>
            <a:r>
              <a:rPr lang="uk-UA" b="1" dirty="0" smtClean="0"/>
              <a:t>берегозахисних </a:t>
            </a:r>
            <a:r>
              <a:rPr lang="uk-UA" b="1" dirty="0"/>
              <a:t>ділянках лісу в Карпатському регіоні України.</a:t>
            </a:r>
            <a:endParaRPr lang="ru-RU" b="1" dirty="0"/>
          </a:p>
          <a:p>
            <a:endParaRPr lang="ru-RU" b="1" dirty="0"/>
          </a:p>
        </p:txBody>
      </p:sp>
    </p:spTree>
    <p:extLst>
      <p:ext uri="{BB962C8B-B14F-4D97-AF65-F5344CB8AC3E}">
        <p14:creationId xmlns:p14="http://schemas.microsoft.com/office/powerpoint/2010/main" val="26070833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291264" cy="6264696"/>
          </a:xfrm>
        </p:spPr>
        <p:txBody>
          <a:bodyPr>
            <a:normAutofit/>
          </a:bodyPr>
          <a:lstStyle/>
          <a:p>
            <a:r>
              <a:rPr lang="uk-UA" b="1" dirty="0"/>
              <a:t>Завданням Закону є забезпечення  екологічно збалансованого лісокористування, </a:t>
            </a:r>
            <a:endParaRPr lang="uk-UA" b="1" dirty="0" smtClean="0"/>
          </a:p>
          <a:p>
            <a:r>
              <a:rPr lang="uk-UA" b="1" dirty="0" smtClean="0"/>
              <a:t>запобігання </a:t>
            </a:r>
            <a:r>
              <a:rPr lang="uk-UA" b="1" dirty="0"/>
              <a:t>проявам згубних наслідків природних явищ</a:t>
            </a:r>
            <a:r>
              <a:rPr lang="uk-UA" b="1" dirty="0" smtClean="0"/>
              <a:t>,</a:t>
            </a:r>
          </a:p>
          <a:p>
            <a:r>
              <a:rPr lang="uk-UA" b="1" dirty="0" smtClean="0"/>
              <a:t> </a:t>
            </a:r>
            <a:r>
              <a:rPr lang="uk-UA" b="1" dirty="0"/>
              <a:t>посилення водоохоронних, захисних, </a:t>
            </a:r>
            <a:r>
              <a:rPr lang="uk-UA" b="1" dirty="0" err="1"/>
              <a:t>кліматорегулюючих</a:t>
            </a:r>
            <a:r>
              <a:rPr lang="uk-UA" b="1" dirty="0"/>
              <a:t>, санітарно-гігієнічних та інших корисних властивостей, </a:t>
            </a:r>
            <a:endParaRPr lang="uk-UA" b="1" dirty="0" smtClean="0"/>
          </a:p>
          <a:p>
            <a:r>
              <a:rPr lang="uk-UA" b="1" dirty="0" smtClean="0"/>
              <a:t>охорона </a:t>
            </a:r>
            <a:r>
              <a:rPr lang="uk-UA" b="1" dirty="0"/>
              <a:t>здоров’я та його естетичне виховання.</a:t>
            </a:r>
            <a:endParaRPr lang="ru-RU" b="1" dirty="0"/>
          </a:p>
          <a:p>
            <a:pPr marL="0" indent="0">
              <a:buNone/>
            </a:pPr>
            <a:r>
              <a:rPr lang="uk-UA" b="1" dirty="0"/>
              <a:t> </a:t>
            </a:r>
            <a:endParaRPr lang="ru-RU" b="1" dirty="0"/>
          </a:p>
          <a:p>
            <a:endParaRPr lang="ru-RU" b="1" dirty="0"/>
          </a:p>
        </p:txBody>
      </p:sp>
    </p:spTree>
    <p:extLst>
      <p:ext uri="{BB962C8B-B14F-4D97-AF65-F5344CB8AC3E}">
        <p14:creationId xmlns:p14="http://schemas.microsoft.com/office/powerpoint/2010/main" val="1121520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291264" cy="5793507"/>
          </a:xfrm>
        </p:spPr>
        <p:txBody>
          <a:bodyPr>
            <a:normAutofit lnSpcReduction="10000"/>
          </a:bodyPr>
          <a:lstStyle/>
          <a:p>
            <a:r>
              <a:rPr lang="uk-UA" b="1" i="1" dirty="0">
                <a:solidFill>
                  <a:srgbClr val="FF0000"/>
                </a:solidFill>
              </a:rPr>
              <a:t>Організаційно правові заходи щодо збереження лісів.</a:t>
            </a:r>
            <a:endParaRPr lang="ru-RU" b="1" dirty="0">
              <a:solidFill>
                <a:srgbClr val="FF0000"/>
              </a:solidFill>
            </a:endParaRPr>
          </a:p>
          <a:p>
            <a:r>
              <a:rPr lang="uk-UA" b="1" i="1" dirty="0">
                <a:solidFill>
                  <a:srgbClr val="FF0000"/>
                </a:solidFill>
              </a:rPr>
              <a:t> </a:t>
            </a:r>
            <a:endParaRPr lang="ru-RU" b="1" dirty="0">
              <a:solidFill>
                <a:srgbClr val="FF0000"/>
              </a:solidFill>
            </a:endParaRPr>
          </a:p>
          <a:p>
            <a:r>
              <a:rPr lang="uk-UA" b="1" dirty="0"/>
              <a:t>Основним організаційно-правовим заходом охорони лісів є </a:t>
            </a:r>
            <a:r>
              <a:rPr lang="uk-UA" b="1" i="1" dirty="0">
                <a:solidFill>
                  <a:srgbClr val="FF0000"/>
                </a:solidFill>
              </a:rPr>
              <a:t>ведення лісового господарства на науковій основі.</a:t>
            </a:r>
            <a:r>
              <a:rPr lang="uk-UA" b="1" dirty="0"/>
              <a:t> </a:t>
            </a:r>
            <a:endParaRPr lang="uk-UA" b="1" dirty="0" smtClean="0"/>
          </a:p>
          <a:p>
            <a:r>
              <a:rPr lang="uk-UA" b="1" dirty="0" smtClean="0"/>
              <a:t>На </a:t>
            </a:r>
            <a:r>
              <a:rPr lang="uk-UA" b="1" dirty="0"/>
              <a:t>науковій основі слід проводити розміщення лісів, поліпшення їх породності, здійснювати вирубування, використовувати та відтворювати ліси</a:t>
            </a:r>
            <a:r>
              <a:rPr lang="uk-UA" b="1" dirty="0" smtClean="0"/>
              <a:t>.</a:t>
            </a:r>
          </a:p>
          <a:p>
            <a:r>
              <a:rPr lang="uk-UA" b="1" dirty="0" smtClean="0"/>
              <a:t> </a:t>
            </a:r>
            <a:endParaRPr lang="ru-RU" b="1" dirty="0"/>
          </a:p>
        </p:txBody>
      </p:sp>
    </p:spTree>
    <p:extLst>
      <p:ext uri="{BB962C8B-B14F-4D97-AF65-F5344CB8AC3E}">
        <p14:creationId xmlns:p14="http://schemas.microsoft.com/office/powerpoint/2010/main" val="16191271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19256" cy="5793507"/>
          </a:xfrm>
        </p:spPr>
        <p:txBody>
          <a:bodyPr>
            <a:normAutofit/>
          </a:bodyPr>
          <a:lstStyle/>
          <a:p>
            <a:r>
              <a:rPr lang="uk-UA" b="1" i="1" dirty="0">
                <a:solidFill>
                  <a:srgbClr val="FF0000"/>
                </a:solidFill>
              </a:rPr>
              <a:t>Організаційно-правові заходи </a:t>
            </a:r>
            <a:r>
              <a:rPr lang="uk-UA" b="1" dirty="0"/>
              <a:t>охорони лісів притаманні насамперед організації лісового господарства</a:t>
            </a:r>
            <a:r>
              <a:rPr lang="uk-UA" b="1" dirty="0" smtClean="0"/>
              <a:t>.</a:t>
            </a:r>
          </a:p>
          <a:p>
            <a:r>
              <a:rPr lang="uk-UA" b="1" dirty="0" smtClean="0"/>
              <a:t> </a:t>
            </a:r>
            <a:r>
              <a:rPr lang="uk-UA" b="1" dirty="0"/>
              <a:t>Воно має своїм </a:t>
            </a:r>
            <a:r>
              <a:rPr lang="uk-UA" b="1" i="1" dirty="0">
                <a:solidFill>
                  <a:srgbClr val="FF0000"/>
                </a:solidFill>
              </a:rPr>
              <a:t>завданням</a:t>
            </a:r>
            <a:r>
              <a:rPr lang="uk-UA" b="1" dirty="0"/>
              <a:t> забезпечувати правову і технічну регламентацію раціонального ведення лісового господарства і використання лісових ресурсів залежно від природних та екологічних умов, цільового призначення, місця розташування, природного складу лісів, а також функцій, які вони виконують.</a:t>
            </a:r>
            <a:endParaRPr lang="ru-RU" b="1" dirty="0"/>
          </a:p>
          <a:p>
            <a:endParaRPr lang="ru-RU" dirty="0"/>
          </a:p>
        </p:txBody>
      </p:sp>
    </p:spTree>
    <p:extLst>
      <p:ext uri="{BB962C8B-B14F-4D97-AF65-F5344CB8AC3E}">
        <p14:creationId xmlns:p14="http://schemas.microsoft.com/office/powerpoint/2010/main" val="15424500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60648"/>
            <a:ext cx="8291264" cy="6336704"/>
          </a:xfrm>
        </p:spPr>
        <p:txBody>
          <a:bodyPr>
            <a:normAutofit fontScale="85000" lnSpcReduction="20000"/>
          </a:bodyPr>
          <a:lstStyle/>
          <a:p>
            <a:r>
              <a:rPr lang="uk-UA" b="1" dirty="0"/>
              <a:t>Державні органи та постійні лісокористувачі, які здійснюють планування, організацію ведення лісового господарства і використання лісових ресурсів, </a:t>
            </a:r>
            <a:r>
              <a:rPr lang="uk-UA" b="1" i="1" dirty="0">
                <a:solidFill>
                  <a:srgbClr val="FF0000"/>
                </a:solidFill>
              </a:rPr>
              <a:t>зобов’язані забезпечувати:</a:t>
            </a:r>
            <a:endParaRPr lang="ru-RU" b="1" i="1" dirty="0">
              <a:solidFill>
                <a:srgbClr val="FF0000"/>
              </a:solidFill>
            </a:endParaRPr>
          </a:p>
          <a:p>
            <a:pPr lvl="0"/>
            <a:r>
              <a:rPr lang="uk-UA" b="1" dirty="0"/>
              <a:t>збереження лісів, охорону їх від пожеж, захист від шкідників і хвороб;</a:t>
            </a:r>
            <a:endParaRPr lang="ru-RU" b="1" dirty="0"/>
          </a:p>
          <a:p>
            <a:pPr lvl="0"/>
            <a:r>
              <a:rPr lang="uk-UA" b="1" dirty="0"/>
              <a:t>посилення водоохоронних, захисних, </a:t>
            </a:r>
            <a:r>
              <a:rPr lang="uk-UA" b="1" dirty="0" err="1"/>
              <a:t>кліматорегулюючих</a:t>
            </a:r>
            <a:r>
              <a:rPr lang="uk-UA" b="1" dirty="0"/>
              <a:t>, санітарно-гігієнічних, оздоровчих та інших корисних властивостей лісів з метою охорони здоров’я людей і поліпшення навколишнього  природного середовища;</a:t>
            </a:r>
            <a:endParaRPr lang="ru-RU" b="1" dirty="0"/>
          </a:p>
          <a:p>
            <a:pPr lvl="0"/>
            <a:r>
              <a:rPr lang="uk-UA" b="1" dirty="0"/>
              <a:t>невиснажливе і раціональне використання лісів для планомірного задоволення потреб виробництва і населення в деревині та іншій лісовій продукції;</a:t>
            </a:r>
            <a:endParaRPr lang="ru-RU" b="1" dirty="0"/>
          </a:p>
          <a:p>
            <a:pPr lvl="0"/>
            <a:r>
              <a:rPr lang="uk-UA" b="1" dirty="0"/>
              <a:t>розширене відтворення, поліпшення породного складу і якості лісів, підвищення їх продуктивності.</a:t>
            </a:r>
            <a:endParaRPr lang="ru-RU" b="1" dirty="0"/>
          </a:p>
          <a:p>
            <a:endParaRPr lang="ru-RU" b="1" dirty="0"/>
          </a:p>
        </p:txBody>
      </p:sp>
    </p:spTree>
    <p:extLst>
      <p:ext uri="{BB962C8B-B14F-4D97-AF65-F5344CB8AC3E}">
        <p14:creationId xmlns:p14="http://schemas.microsoft.com/office/powerpoint/2010/main" val="357948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260648"/>
            <a:ext cx="8784976" cy="6336704"/>
          </a:xfrm>
        </p:spPr>
        <p:txBody>
          <a:bodyPr>
            <a:noAutofit/>
          </a:bodyPr>
          <a:lstStyle/>
          <a:p>
            <a:pPr marL="0" indent="0">
              <a:buNone/>
            </a:pPr>
            <a:r>
              <a:rPr lang="uk-UA" sz="2800" b="1" dirty="0" smtClean="0"/>
              <a:t>До </a:t>
            </a:r>
            <a:r>
              <a:rPr lang="uk-UA" sz="2800" b="1" dirty="0"/>
              <a:t>складу основних </a:t>
            </a:r>
            <a:r>
              <a:rPr lang="uk-UA" sz="2800" b="1" i="1" dirty="0" err="1">
                <a:solidFill>
                  <a:srgbClr val="FF0000"/>
                </a:solidFill>
              </a:rPr>
              <a:t>лісовидно-таксаційних</a:t>
            </a:r>
            <a:r>
              <a:rPr lang="uk-UA" sz="2800" b="1" i="1" dirty="0">
                <a:solidFill>
                  <a:srgbClr val="FF0000"/>
                </a:solidFill>
              </a:rPr>
              <a:t> </a:t>
            </a:r>
            <a:r>
              <a:rPr lang="uk-UA" sz="2800" b="1" i="1" dirty="0" err="1">
                <a:solidFill>
                  <a:srgbClr val="FF0000"/>
                </a:solidFill>
              </a:rPr>
              <a:t>ознаків</a:t>
            </a:r>
            <a:r>
              <a:rPr lang="uk-UA" sz="2800" b="1" i="1" dirty="0">
                <a:solidFill>
                  <a:srgbClr val="FF0000"/>
                </a:solidFill>
              </a:rPr>
              <a:t> </a:t>
            </a:r>
            <a:r>
              <a:rPr lang="uk-UA" sz="2800" b="1" dirty="0"/>
              <a:t>лісу входять:</a:t>
            </a:r>
            <a:endParaRPr lang="ru-RU" sz="2800" b="1" dirty="0"/>
          </a:p>
          <a:p>
            <a:r>
              <a:rPr lang="uk-UA" sz="2400" b="1" i="1" dirty="0">
                <a:solidFill>
                  <a:srgbClr val="FF0000"/>
                </a:solidFill>
              </a:rPr>
              <a:t>Склад</a:t>
            </a:r>
            <a:r>
              <a:rPr lang="uk-UA" sz="2400" b="1" i="1" dirty="0" smtClean="0"/>
              <a:t>.</a:t>
            </a:r>
            <a:r>
              <a:rPr lang="uk-UA" sz="2400" b="1" dirty="0" smtClean="0"/>
              <a:t> </a:t>
            </a:r>
            <a:r>
              <a:rPr lang="uk-UA" sz="2400" b="1" dirty="0"/>
              <a:t>По складу розрізняють </a:t>
            </a:r>
            <a:r>
              <a:rPr lang="uk-UA" sz="2400" b="1" i="1" dirty="0">
                <a:solidFill>
                  <a:srgbClr val="FF0000"/>
                </a:solidFill>
              </a:rPr>
              <a:t>чисті і змішані насадження. </a:t>
            </a:r>
            <a:endParaRPr lang="uk-UA" sz="2400" b="1" i="1" dirty="0" smtClean="0">
              <a:solidFill>
                <a:srgbClr val="FF0000"/>
              </a:solidFill>
            </a:endParaRPr>
          </a:p>
          <a:p>
            <a:r>
              <a:rPr lang="uk-UA" sz="2400" b="1" i="1" dirty="0" smtClean="0">
                <a:solidFill>
                  <a:srgbClr val="FF0000"/>
                </a:solidFill>
              </a:rPr>
              <a:t>Чисті</a:t>
            </a:r>
            <a:r>
              <a:rPr lang="uk-UA" sz="2400" b="1" dirty="0" smtClean="0"/>
              <a:t> </a:t>
            </a:r>
            <a:r>
              <a:rPr lang="uk-UA" sz="2400" b="1" dirty="0"/>
              <a:t>насадження утворені одним видом деревної породи, </a:t>
            </a:r>
            <a:r>
              <a:rPr lang="uk-UA" sz="2400" b="1" i="1" dirty="0">
                <a:solidFill>
                  <a:srgbClr val="FF0000"/>
                </a:solidFill>
              </a:rPr>
              <a:t>змішані</a:t>
            </a:r>
            <a:r>
              <a:rPr lang="uk-UA" sz="2400" b="1" dirty="0"/>
              <a:t> - декількома</a:t>
            </a:r>
            <a:r>
              <a:rPr lang="uk-UA" sz="2400" b="1" dirty="0" smtClean="0"/>
              <a:t>.</a:t>
            </a:r>
          </a:p>
          <a:p>
            <a:r>
              <a:rPr lang="uk-UA" sz="2400" b="1" dirty="0" smtClean="0"/>
              <a:t> </a:t>
            </a:r>
            <a:r>
              <a:rPr lang="uk-UA" sz="2400" b="1" dirty="0"/>
              <a:t>Склад визначається для кожного ярусу окремо. </a:t>
            </a:r>
            <a:endParaRPr lang="uk-UA" sz="2400" b="1" dirty="0" smtClean="0"/>
          </a:p>
          <a:p>
            <a:r>
              <a:rPr lang="uk-UA" sz="2400" b="1" dirty="0" smtClean="0"/>
              <a:t>Доля </a:t>
            </a:r>
            <a:r>
              <a:rPr lang="uk-UA" sz="2400" b="1" dirty="0"/>
              <a:t>участі кожної деревної породи в складі ярусу оцінюється не по числу дерев, а по </a:t>
            </a:r>
            <a:r>
              <a:rPr lang="uk-UA" sz="2400" b="1" i="1" dirty="0">
                <a:solidFill>
                  <a:srgbClr val="FF0000"/>
                </a:solidFill>
              </a:rPr>
              <a:t>масі їх стовбурів</a:t>
            </a:r>
            <a:r>
              <a:rPr lang="uk-UA" sz="2400" b="1" dirty="0"/>
              <a:t>, тобто по запасу деревини Записи проводяться у вигляді формули складу з вказуванням долі участі породи. Позначення ведеться початковими буквами. Наприклад, 1 яр. 10 С, це означає що в першому ярусі 10 сосен, тобто чисте соснове насадження, або 1яр. 8 Д 2 Яс; 2яр. 6 Кл 2 Л  2 В, читається так:  в першому ярусі 8 дубів, 2 ясеня, в другому ярусі 6 кленів гостролистих, 2 липи, 2 в’яза, це змішане насадження. </a:t>
            </a:r>
            <a:endParaRPr lang="uk-UA" sz="2400" b="1" dirty="0" smtClean="0"/>
          </a:p>
        </p:txBody>
      </p:sp>
    </p:spTree>
    <p:extLst>
      <p:ext uri="{BB962C8B-B14F-4D97-AF65-F5344CB8AC3E}">
        <p14:creationId xmlns:p14="http://schemas.microsoft.com/office/powerpoint/2010/main" val="4581891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60648"/>
            <a:ext cx="8291264" cy="6336704"/>
          </a:xfrm>
        </p:spPr>
        <p:txBody>
          <a:bodyPr>
            <a:normAutofit fontScale="85000" lnSpcReduction="10000"/>
          </a:bodyPr>
          <a:lstStyle/>
          <a:p>
            <a:r>
              <a:rPr lang="uk-UA" b="1" dirty="0"/>
              <a:t>Організація лісового господарства передбачає </a:t>
            </a:r>
            <a:r>
              <a:rPr lang="uk-UA" b="1" i="1" dirty="0">
                <a:solidFill>
                  <a:srgbClr val="FF0000"/>
                </a:solidFill>
              </a:rPr>
              <a:t>ведення державного обліку лісів; </a:t>
            </a:r>
            <a:endParaRPr lang="uk-UA" b="1" i="1" dirty="0" smtClean="0">
              <a:solidFill>
                <a:srgbClr val="FF0000"/>
              </a:solidFill>
            </a:endParaRPr>
          </a:p>
          <a:p>
            <a:r>
              <a:rPr lang="uk-UA" b="1" i="1" dirty="0" smtClean="0">
                <a:solidFill>
                  <a:srgbClr val="FF0000"/>
                </a:solidFill>
              </a:rPr>
              <a:t>поділ </a:t>
            </a:r>
            <a:r>
              <a:rPr lang="uk-UA" b="1" i="1" dirty="0">
                <a:solidFill>
                  <a:srgbClr val="FF0000"/>
                </a:solidFill>
              </a:rPr>
              <a:t>лісів </a:t>
            </a:r>
            <a:r>
              <a:rPr lang="uk-UA" b="1" dirty="0"/>
              <a:t>за групами та їх віднесення до категорій захищеності; </a:t>
            </a:r>
            <a:endParaRPr lang="uk-UA" b="1" dirty="0" smtClean="0"/>
          </a:p>
          <a:p>
            <a:r>
              <a:rPr lang="uk-UA" b="1" i="1" dirty="0" smtClean="0">
                <a:solidFill>
                  <a:srgbClr val="FF0000"/>
                </a:solidFill>
              </a:rPr>
              <a:t>поділ </a:t>
            </a:r>
            <a:r>
              <a:rPr lang="uk-UA" b="1" i="1" dirty="0">
                <a:solidFill>
                  <a:srgbClr val="FF0000"/>
                </a:solidFill>
              </a:rPr>
              <a:t>лісів </a:t>
            </a:r>
            <a:r>
              <a:rPr lang="uk-UA" b="1" dirty="0"/>
              <a:t>за їх призначенням (експлуатаційні, водоохоронні, захисні, тощо); </a:t>
            </a:r>
            <a:endParaRPr lang="uk-UA" b="1" dirty="0" smtClean="0"/>
          </a:p>
          <a:p>
            <a:r>
              <a:rPr lang="uk-UA" b="1" i="1" dirty="0" smtClean="0">
                <a:solidFill>
                  <a:srgbClr val="FF0000"/>
                </a:solidFill>
              </a:rPr>
              <a:t>встановлення </a:t>
            </a:r>
            <a:r>
              <a:rPr lang="uk-UA" b="1" i="1" dirty="0">
                <a:solidFill>
                  <a:srgbClr val="FF0000"/>
                </a:solidFill>
              </a:rPr>
              <a:t>віку </a:t>
            </a:r>
            <a:r>
              <a:rPr lang="uk-UA" b="1" dirty="0"/>
              <a:t>стиглості лісу, способів порубок і відтворення лісових насаджень, норм використання лісових ресурсів</a:t>
            </a:r>
            <a:r>
              <a:rPr lang="uk-UA" b="1" dirty="0" smtClean="0"/>
              <a:t>;</a:t>
            </a:r>
          </a:p>
          <a:p>
            <a:r>
              <a:rPr lang="uk-UA" b="1" dirty="0" smtClean="0"/>
              <a:t> </a:t>
            </a:r>
            <a:r>
              <a:rPr lang="uk-UA" b="1" i="1" dirty="0">
                <a:solidFill>
                  <a:srgbClr val="FF0000"/>
                </a:solidFill>
              </a:rPr>
              <a:t>визначення системи </a:t>
            </a:r>
            <a:r>
              <a:rPr lang="uk-UA" b="1" dirty="0"/>
              <a:t>заходів щодо охорони, захисту, раціонального використання та відтворення лісів; </a:t>
            </a:r>
            <a:endParaRPr lang="uk-UA" b="1" dirty="0" smtClean="0"/>
          </a:p>
          <a:p>
            <a:r>
              <a:rPr lang="uk-UA" b="1" i="1" dirty="0" smtClean="0">
                <a:solidFill>
                  <a:srgbClr val="FF0000"/>
                </a:solidFill>
              </a:rPr>
              <a:t>здійснення</a:t>
            </a:r>
            <a:r>
              <a:rPr lang="uk-UA" b="1" dirty="0" smtClean="0"/>
              <a:t> </a:t>
            </a:r>
            <a:r>
              <a:rPr lang="uk-UA" b="1" dirty="0"/>
              <a:t>інших організаційно-технічних заходів згідно з основними вимогами ведення лісового господарства і використання лісових ресурсів.</a:t>
            </a:r>
            <a:endParaRPr lang="ru-RU" b="1" dirty="0"/>
          </a:p>
          <a:p>
            <a:endParaRPr lang="ru-RU" dirty="0"/>
          </a:p>
        </p:txBody>
      </p:sp>
    </p:spTree>
    <p:extLst>
      <p:ext uri="{BB962C8B-B14F-4D97-AF65-F5344CB8AC3E}">
        <p14:creationId xmlns:p14="http://schemas.microsoft.com/office/powerpoint/2010/main" val="21025942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548680"/>
            <a:ext cx="8219256" cy="5976664"/>
          </a:xfrm>
        </p:spPr>
        <p:txBody>
          <a:bodyPr>
            <a:noAutofit/>
          </a:bodyPr>
          <a:lstStyle/>
          <a:p>
            <a:r>
              <a:rPr lang="uk-UA" sz="2400" b="1" dirty="0"/>
              <a:t>З</a:t>
            </a:r>
            <a:r>
              <a:rPr lang="uk-UA" sz="2400" dirty="0"/>
              <a:t> </a:t>
            </a:r>
            <a:r>
              <a:rPr lang="uk-UA" sz="2400" b="1" i="1" dirty="0">
                <a:solidFill>
                  <a:srgbClr val="FF0000"/>
                </a:solidFill>
              </a:rPr>
              <a:t>метою забезпечення охорони лісів </a:t>
            </a:r>
            <a:r>
              <a:rPr lang="uk-UA" sz="2400" b="1" dirty="0"/>
              <a:t>ведеться розміщення, проектування, будівництво і введення в дію підприємств, споруд та інших об’єктів, що шкідливо впливають на стан і відтворення лісів</a:t>
            </a:r>
            <a:r>
              <a:rPr lang="uk-UA" sz="2400" b="1" dirty="0" smtClean="0"/>
              <a:t>.</a:t>
            </a:r>
          </a:p>
          <a:p>
            <a:r>
              <a:rPr lang="uk-UA" sz="2400" b="1" i="1" dirty="0" smtClean="0">
                <a:solidFill>
                  <a:srgbClr val="FF0000"/>
                </a:solidFill>
              </a:rPr>
              <a:t>Під </a:t>
            </a:r>
            <a:r>
              <a:rPr lang="uk-UA" sz="2400" b="1" i="1" dirty="0">
                <a:solidFill>
                  <a:srgbClr val="FF0000"/>
                </a:solidFill>
              </a:rPr>
              <a:t>час виконання </a:t>
            </a:r>
            <a:r>
              <a:rPr lang="uk-UA" sz="2400" b="1" dirty="0"/>
              <a:t>передбачених будівельних робіт передбачаються і здійснюються заходи щодо усунення негативної дії шкідливих факторів, зокрема, викидів і скидів, забруднюючих речовин, відходів виробництва, підтоплення, необґрунтованого осушення та інших видів негативного впливу на ліси</a:t>
            </a:r>
            <a:r>
              <a:rPr lang="uk-UA" sz="2400" b="1" dirty="0" smtClean="0"/>
              <a:t>.</a:t>
            </a:r>
          </a:p>
          <a:p>
            <a:r>
              <a:rPr lang="uk-UA" sz="2400" b="1" dirty="0" smtClean="0"/>
              <a:t> </a:t>
            </a:r>
            <a:r>
              <a:rPr lang="uk-UA" sz="2800" b="1" i="1" dirty="0">
                <a:solidFill>
                  <a:srgbClr val="FF0000"/>
                </a:solidFill>
              </a:rPr>
              <a:t>Визначення місць будівництва </a:t>
            </a:r>
            <a:r>
              <a:rPr lang="uk-UA" sz="2400" b="1" dirty="0"/>
              <a:t>підприємств, що шкідливо впливають на стан і відтворення лісів, проводиться за погодженням з місцевими Радами народних депутатів, державними органами лісового господарства охорони навколишнього середовища</a:t>
            </a:r>
            <a:r>
              <a:rPr lang="uk-UA" sz="2800" b="1" dirty="0" smtClean="0"/>
              <a:t>.</a:t>
            </a:r>
            <a:endParaRPr lang="ru-RU" sz="2800" b="1" dirty="0"/>
          </a:p>
        </p:txBody>
      </p:sp>
    </p:spTree>
    <p:extLst>
      <p:ext uri="{BB962C8B-B14F-4D97-AF65-F5344CB8AC3E}">
        <p14:creationId xmlns:p14="http://schemas.microsoft.com/office/powerpoint/2010/main" val="9468288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291264" cy="5793507"/>
          </a:xfrm>
        </p:spPr>
        <p:txBody>
          <a:bodyPr>
            <a:normAutofit fontScale="92500" lnSpcReduction="20000"/>
          </a:bodyPr>
          <a:lstStyle/>
          <a:p>
            <a:r>
              <a:rPr lang="uk-UA" b="1" dirty="0" smtClean="0"/>
              <a:t>Серед організаційно-правових заходів охорони лісів важливе місце посідають </a:t>
            </a:r>
            <a:r>
              <a:rPr lang="uk-UA" b="1" i="1" dirty="0" smtClean="0">
                <a:solidFill>
                  <a:srgbClr val="FF0000"/>
                </a:solidFill>
              </a:rPr>
              <a:t>відновлення лісів і підвищення їх продуктивності. </a:t>
            </a:r>
          </a:p>
          <a:p>
            <a:r>
              <a:rPr lang="uk-UA" b="1" i="1" dirty="0" smtClean="0">
                <a:solidFill>
                  <a:srgbClr val="FF0000"/>
                </a:solidFill>
              </a:rPr>
              <a:t>Відновлення лісів </a:t>
            </a:r>
            <a:r>
              <a:rPr lang="uk-UA" b="1" dirty="0" smtClean="0"/>
              <a:t>здійснюється на землях, що були покриті лісовою рослинністю (вируби, згарища, тощо). На інших землях, призначених для створення лісів, насамперед не придатних для використання в сільському господарстві (яри, балки, піски тощо), здійснюється </a:t>
            </a:r>
            <a:r>
              <a:rPr lang="uk-UA" b="1" i="1" dirty="0" smtClean="0">
                <a:solidFill>
                  <a:srgbClr val="FF0000"/>
                </a:solidFill>
              </a:rPr>
              <a:t>лісорозведення. </a:t>
            </a:r>
          </a:p>
          <a:p>
            <a:r>
              <a:rPr lang="uk-UA" b="1" dirty="0" smtClean="0"/>
              <a:t>Землі, призначені для лісорозведення, переводяться до складу земель лісового фонду відповідно до земельного законодавства.</a:t>
            </a:r>
            <a:endParaRPr lang="ru-RU" b="1" dirty="0" smtClean="0"/>
          </a:p>
          <a:p>
            <a:endParaRPr lang="ru-RU" b="1" dirty="0"/>
          </a:p>
        </p:txBody>
      </p:sp>
    </p:spTree>
    <p:extLst>
      <p:ext uri="{BB962C8B-B14F-4D97-AF65-F5344CB8AC3E}">
        <p14:creationId xmlns:p14="http://schemas.microsoft.com/office/powerpoint/2010/main" val="18385201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219256" cy="5865515"/>
          </a:xfrm>
        </p:spPr>
        <p:txBody>
          <a:bodyPr>
            <a:normAutofit fontScale="77500" lnSpcReduction="20000"/>
          </a:bodyPr>
          <a:lstStyle/>
          <a:p>
            <a:r>
              <a:rPr lang="uk-UA" b="1" i="1" dirty="0" smtClean="0">
                <a:solidFill>
                  <a:srgbClr val="FF0000"/>
                </a:solidFill>
              </a:rPr>
              <a:t>Для підвищення продуктивності лісів здійснюються:</a:t>
            </a:r>
            <a:endParaRPr lang="ru-RU" b="1" i="1" dirty="0" smtClean="0">
              <a:solidFill>
                <a:srgbClr val="FF0000"/>
              </a:solidFill>
            </a:endParaRPr>
          </a:p>
          <a:p>
            <a:pPr lvl="0"/>
            <a:r>
              <a:rPr lang="uk-UA" b="1" dirty="0" smtClean="0"/>
              <a:t>роботи з селекції лісового насінництва і сортовипробування найбільш цінних у господарському відношенні деревних порід;</a:t>
            </a:r>
            <a:endParaRPr lang="ru-RU" b="1" dirty="0" smtClean="0"/>
          </a:p>
          <a:p>
            <a:pPr lvl="0"/>
            <a:r>
              <a:rPr lang="uk-UA" b="1" dirty="0" smtClean="0"/>
              <a:t>заходи, спрямовані на підвищення родючості ґрунтів (меліорація земель, запобігання водній і вітровій ерозії ґрунтів, заболоченості, засоленості та іншим процесам, що погіршують стан ґрунтів);</a:t>
            </a:r>
            <a:endParaRPr lang="ru-RU" b="1" dirty="0" smtClean="0"/>
          </a:p>
          <a:p>
            <a:pPr lvl="0"/>
            <a:r>
              <a:rPr lang="uk-UA" b="1" dirty="0" smtClean="0"/>
              <a:t>своєчасний та ефективний догляд за лісовими культурами;</a:t>
            </a:r>
            <a:endParaRPr lang="ru-RU" b="1" dirty="0" smtClean="0"/>
          </a:p>
          <a:p>
            <a:pPr lvl="0"/>
            <a:r>
              <a:rPr lang="uk-UA" b="1" dirty="0" smtClean="0"/>
              <a:t>заходи щодо найбільш повного та ефективного використання земельних ділянок лісового фонду для вирощування лісів, поліпшення їх вікової структури, зменшення площі земель, не покритих лісовою рослинністю, зайнятих чагарниками, рідколіссям, охорона лісів від пожеж та самовільних порубок, захист від шкідників і хвороб.</a:t>
            </a:r>
            <a:endParaRPr lang="ru-RU" b="1" dirty="0" smtClean="0"/>
          </a:p>
          <a:p>
            <a:endParaRPr lang="ru-RU" b="1" dirty="0"/>
          </a:p>
        </p:txBody>
      </p:sp>
    </p:spTree>
    <p:extLst>
      <p:ext uri="{BB962C8B-B14F-4D97-AF65-F5344CB8AC3E}">
        <p14:creationId xmlns:p14="http://schemas.microsoft.com/office/powerpoint/2010/main" val="7579765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19256" cy="6192688"/>
          </a:xfrm>
        </p:spPr>
        <p:txBody>
          <a:bodyPr>
            <a:normAutofit fontScale="92500" lnSpcReduction="10000"/>
          </a:bodyPr>
          <a:lstStyle/>
          <a:p>
            <a:r>
              <a:rPr lang="uk-UA" b="1" dirty="0" smtClean="0"/>
              <a:t>Для поліпшення якісного складу лісів мають проводиться </a:t>
            </a:r>
            <a:r>
              <a:rPr lang="uk-UA" b="1" i="1" dirty="0" smtClean="0">
                <a:solidFill>
                  <a:srgbClr val="FF0000"/>
                </a:solidFill>
              </a:rPr>
              <a:t>вирубки догляду за лісом, санітарні вирубки</a:t>
            </a:r>
            <a:r>
              <a:rPr lang="uk-UA" b="1" dirty="0" smtClean="0"/>
              <a:t> та такі, що пов’язані з реконструкцією малоцінних молодняків, інші роботи.</a:t>
            </a:r>
            <a:endParaRPr lang="ru-RU" b="1" dirty="0" smtClean="0"/>
          </a:p>
          <a:p>
            <a:r>
              <a:rPr lang="uk-UA" b="1" dirty="0" smtClean="0"/>
              <a:t>До організаційно-правових заходів охорони лісів слід віднести проведення </a:t>
            </a:r>
            <a:r>
              <a:rPr lang="uk-UA" b="1" i="1" dirty="0" smtClean="0">
                <a:solidFill>
                  <a:srgbClr val="FF0000"/>
                </a:solidFill>
              </a:rPr>
              <a:t>лісовпорядкування</a:t>
            </a:r>
            <a:r>
              <a:rPr lang="uk-UA" b="1" dirty="0" smtClean="0"/>
              <a:t>. Це система державних заходів, спрямованих на забезпечення </a:t>
            </a:r>
            <a:r>
              <a:rPr lang="uk-UA" b="1" dirty="0"/>
              <a:t>охорони і захисту, раціональне використання, підвищення продуктивності лісів та їх відтворення, оцінку лісових ресурсів, а також підвищення культури ведення лісового господарства.</a:t>
            </a:r>
            <a:endParaRPr lang="ru-RU" b="1" dirty="0" smtClean="0"/>
          </a:p>
          <a:p>
            <a:endParaRPr lang="ru-RU" b="1" dirty="0"/>
          </a:p>
        </p:txBody>
      </p:sp>
    </p:spTree>
    <p:extLst>
      <p:ext uri="{BB962C8B-B14F-4D97-AF65-F5344CB8AC3E}">
        <p14:creationId xmlns:p14="http://schemas.microsoft.com/office/powerpoint/2010/main" val="1810491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260648"/>
            <a:ext cx="8928992" cy="6597352"/>
          </a:xfrm>
        </p:spPr>
        <p:txBody>
          <a:bodyPr>
            <a:noAutofit/>
          </a:bodyPr>
          <a:lstStyle/>
          <a:p>
            <a:r>
              <a:rPr lang="uk-UA" sz="2800" b="1" i="1" dirty="0">
                <a:solidFill>
                  <a:srgbClr val="FF0000"/>
                </a:solidFill>
              </a:rPr>
              <a:t>Під час лісовпорядкування здійснюється:</a:t>
            </a:r>
            <a:endParaRPr lang="ru-RU" sz="2800" b="1" i="1" dirty="0">
              <a:solidFill>
                <a:srgbClr val="FF0000"/>
              </a:solidFill>
            </a:endParaRPr>
          </a:p>
          <a:p>
            <a:pPr lvl="0"/>
            <a:r>
              <a:rPr lang="uk-UA" sz="2800" b="1" dirty="0"/>
              <a:t>визначення меж і внутрішньогосподарська організація території лісового фонду, що перебуває в користуванні постійних лісокористувачів;</a:t>
            </a:r>
            <a:endParaRPr lang="ru-RU" sz="2800" b="1" dirty="0"/>
          </a:p>
          <a:p>
            <a:pPr lvl="0"/>
            <a:r>
              <a:rPr lang="uk-UA" sz="2800" b="1" dirty="0"/>
              <a:t>Виконання топографо-геодезичних робіт і спеціального картографування лісів;</a:t>
            </a:r>
            <a:endParaRPr lang="ru-RU" sz="2800" b="1" dirty="0"/>
          </a:p>
          <a:p>
            <a:pPr lvl="0"/>
            <a:r>
              <a:rPr lang="uk-UA" sz="2800" b="1" dirty="0"/>
              <a:t>інвентаризація лісового фонду з визначенням природного і вікового складу деревостоїв, їх стану, якісних і кількісних  характеристик лісових ресурсів;</a:t>
            </a:r>
            <a:endParaRPr lang="ru-RU" sz="2800" b="1" dirty="0"/>
          </a:p>
          <a:p>
            <a:pPr lvl="0"/>
            <a:r>
              <a:rPr lang="uk-UA" sz="2800" b="1" dirty="0"/>
              <a:t>виявлення дерево станів, що потребують вирубки, пов’язаної з веденням лісового господарства, заходи щодо відновлення лісів і лісорозведення, меліорації;</a:t>
            </a:r>
            <a:endParaRPr lang="ru-RU" sz="2800" b="1" dirty="0"/>
          </a:p>
          <a:p>
            <a:endParaRPr lang="ru-RU" sz="2000" b="1" dirty="0"/>
          </a:p>
        </p:txBody>
      </p:sp>
    </p:spTree>
    <p:extLst>
      <p:ext uri="{BB962C8B-B14F-4D97-AF65-F5344CB8AC3E}">
        <p14:creationId xmlns:p14="http://schemas.microsoft.com/office/powerpoint/2010/main" val="33663822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332656"/>
            <a:ext cx="8147248" cy="6264696"/>
          </a:xfrm>
        </p:spPr>
        <p:txBody>
          <a:bodyPr>
            <a:normAutofit fontScale="92500" lnSpcReduction="20000"/>
          </a:bodyPr>
          <a:lstStyle/>
          <a:p>
            <a:r>
              <a:rPr lang="uk-UA" b="1" i="1" dirty="0">
                <a:solidFill>
                  <a:srgbClr val="FF0000"/>
                </a:solidFill>
              </a:rPr>
              <a:t>Під час лісовпорядкування здійснюється:</a:t>
            </a:r>
            <a:endParaRPr lang="ru-RU" b="1" i="1" dirty="0">
              <a:solidFill>
                <a:srgbClr val="FF0000"/>
              </a:solidFill>
            </a:endParaRPr>
          </a:p>
          <a:p>
            <a:pPr lvl="0"/>
            <a:endParaRPr lang="uk-UA" b="1" dirty="0" smtClean="0"/>
          </a:p>
          <a:p>
            <a:pPr lvl="0"/>
            <a:r>
              <a:rPr lang="uk-UA" b="1" dirty="0" smtClean="0"/>
              <a:t>охорони </a:t>
            </a:r>
            <a:r>
              <a:rPr lang="uk-UA" b="1" dirty="0"/>
              <a:t>та захисту лісів, тощо, а також визначення порядку і способів проведення цих робіт;</a:t>
            </a:r>
            <a:endParaRPr lang="ru-RU" b="1" dirty="0"/>
          </a:p>
          <a:p>
            <a:pPr lvl="0"/>
            <a:r>
              <a:rPr lang="uk-UA" b="1" dirty="0"/>
              <a:t>обґрунтування поділу лісів на групи, віднесення їх до категорії захищеності;</a:t>
            </a:r>
            <a:endParaRPr lang="ru-RU" b="1" dirty="0"/>
          </a:p>
          <a:p>
            <a:pPr lvl="0"/>
            <a:r>
              <a:rPr lang="uk-UA" b="1" dirty="0"/>
              <a:t>обчислення розрахункової лісосіки, обсяг вирубок, пов’язаних за веденням лісового господарства, та обсягів використання інших видів лісових ресурсів;</a:t>
            </a:r>
            <a:endParaRPr lang="ru-RU" b="1" dirty="0"/>
          </a:p>
          <a:p>
            <a:pPr lvl="0"/>
            <a:r>
              <a:rPr lang="uk-UA" b="1" dirty="0"/>
              <a:t>визначення обсягу робіт щодо відновлення лісів і лісорозведення, охорони лісів від пожеж, захист від шкідників і хвороб, а також інших лісогосподарських робіт.</a:t>
            </a:r>
            <a:endParaRPr lang="ru-RU" b="1" dirty="0"/>
          </a:p>
          <a:p>
            <a:endParaRPr lang="ru-RU" dirty="0"/>
          </a:p>
        </p:txBody>
      </p:sp>
    </p:spTree>
    <p:extLst>
      <p:ext uri="{BB962C8B-B14F-4D97-AF65-F5344CB8AC3E}">
        <p14:creationId xmlns:p14="http://schemas.microsoft.com/office/powerpoint/2010/main" val="17202119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19256" cy="6192688"/>
          </a:xfrm>
        </p:spPr>
        <p:txBody>
          <a:bodyPr>
            <a:normAutofit/>
          </a:bodyPr>
          <a:lstStyle/>
          <a:p>
            <a:r>
              <a:rPr lang="uk-UA" sz="3600" b="1" i="1" dirty="0">
                <a:solidFill>
                  <a:srgbClr val="FF0000"/>
                </a:solidFill>
              </a:rPr>
              <a:t>Лісовпорядкування</a:t>
            </a:r>
            <a:r>
              <a:rPr lang="uk-UA" sz="3600" b="1" dirty="0"/>
              <a:t> на всій території України проводиться державними лісовпорядними службами на кошти державного бюджету і за єдиною системою  в порядку, встановленому Державним комітетом лісового господарства України за погодженням з Міністерством екології та природних ресурсів України.</a:t>
            </a:r>
            <a:endParaRPr lang="ru-RU" sz="3600" b="1" dirty="0"/>
          </a:p>
          <a:p>
            <a:pPr marL="0" indent="0">
              <a:buNone/>
            </a:pPr>
            <a:r>
              <a:rPr lang="uk-UA" sz="3600" b="1" dirty="0"/>
              <a:t> </a:t>
            </a:r>
            <a:endParaRPr lang="ru-RU" sz="3600" b="1" dirty="0"/>
          </a:p>
          <a:p>
            <a:endParaRPr lang="ru-RU" sz="3600" b="1" dirty="0"/>
          </a:p>
        </p:txBody>
      </p:sp>
    </p:spTree>
    <p:extLst>
      <p:ext uri="{BB962C8B-B14F-4D97-AF65-F5344CB8AC3E}">
        <p14:creationId xmlns:p14="http://schemas.microsoft.com/office/powerpoint/2010/main" val="33057151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92696"/>
            <a:ext cx="8291264" cy="5793507"/>
          </a:xfrm>
        </p:spPr>
        <p:txBody>
          <a:bodyPr>
            <a:normAutofit fontScale="92500"/>
          </a:bodyPr>
          <a:lstStyle/>
          <a:p>
            <a:r>
              <a:rPr lang="uk-UA" b="1" i="1" dirty="0">
                <a:solidFill>
                  <a:srgbClr val="FF0000"/>
                </a:solidFill>
              </a:rPr>
              <a:t>Охорона та збереження лісів </a:t>
            </a:r>
            <a:r>
              <a:rPr lang="uk-UA" b="1" i="1" dirty="0" err="1">
                <a:solidFill>
                  <a:srgbClr val="FF0000"/>
                </a:solidFill>
              </a:rPr>
              <a:t>держлісфонду</a:t>
            </a:r>
            <a:r>
              <a:rPr lang="uk-UA" b="1" i="1" dirty="0">
                <a:solidFill>
                  <a:srgbClr val="FF0000"/>
                </a:solidFill>
              </a:rPr>
              <a:t> та лісів недержавного</a:t>
            </a:r>
            <a:r>
              <a:rPr lang="uk-UA" dirty="0">
                <a:solidFill>
                  <a:srgbClr val="FF0000"/>
                </a:solidFill>
              </a:rPr>
              <a:t> </a:t>
            </a:r>
            <a:r>
              <a:rPr lang="uk-UA" b="1" i="1" dirty="0">
                <a:solidFill>
                  <a:srgbClr val="FF0000"/>
                </a:solidFill>
              </a:rPr>
              <a:t>підпорядкування</a:t>
            </a:r>
            <a:r>
              <a:rPr lang="uk-UA" b="1" i="1" dirty="0"/>
              <a:t>.</a:t>
            </a:r>
            <a:endParaRPr lang="ru-RU" dirty="0"/>
          </a:p>
          <a:p>
            <a:pPr marL="0" indent="0">
              <a:buNone/>
            </a:pPr>
            <a:r>
              <a:rPr lang="uk-UA" b="1" i="1" dirty="0"/>
              <a:t> </a:t>
            </a:r>
            <a:endParaRPr lang="ru-RU" dirty="0"/>
          </a:p>
          <a:p>
            <a:r>
              <a:rPr lang="uk-UA" b="1" dirty="0"/>
              <a:t>Великі обов’язки щодо охорони і захисту лісів покладені на лісову охорону. </a:t>
            </a:r>
            <a:endParaRPr lang="uk-UA" b="1" dirty="0" smtClean="0"/>
          </a:p>
          <a:p>
            <a:r>
              <a:rPr lang="uk-UA" b="1" dirty="0" smtClean="0"/>
              <a:t>  </a:t>
            </a:r>
            <a:r>
              <a:rPr lang="uk-UA" b="1" i="1" dirty="0">
                <a:solidFill>
                  <a:srgbClr val="FF0000"/>
                </a:solidFill>
              </a:rPr>
              <a:t>Службу лісової охорони складають</a:t>
            </a:r>
            <a:r>
              <a:rPr lang="uk-UA" b="1" dirty="0"/>
              <a:t>:</a:t>
            </a:r>
            <a:endParaRPr lang="ru-RU" b="1" dirty="0"/>
          </a:p>
          <a:p>
            <a:r>
              <a:rPr lang="uk-UA" b="1" dirty="0" smtClean="0"/>
              <a:t>- </a:t>
            </a:r>
            <a:r>
              <a:rPr lang="uk-UA" b="1" dirty="0"/>
              <a:t>лісова охорона спеціально вповноважених державних органів лісового    господарства;</a:t>
            </a:r>
            <a:endParaRPr lang="ru-RU" b="1" dirty="0"/>
          </a:p>
          <a:p>
            <a:r>
              <a:rPr lang="uk-UA" b="1" dirty="0" smtClean="0"/>
              <a:t>-   </a:t>
            </a:r>
            <a:r>
              <a:rPr lang="uk-UA" b="1" dirty="0"/>
              <a:t>лісова охорона інших постійних лісокористувачів.</a:t>
            </a:r>
            <a:endParaRPr lang="ru-RU" b="1" dirty="0"/>
          </a:p>
          <a:p>
            <a:endParaRPr lang="ru-RU" dirty="0"/>
          </a:p>
        </p:txBody>
      </p:sp>
    </p:spTree>
    <p:extLst>
      <p:ext uri="{BB962C8B-B14F-4D97-AF65-F5344CB8AC3E}">
        <p14:creationId xmlns:p14="http://schemas.microsoft.com/office/powerpoint/2010/main" val="25533171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19256" cy="6336704"/>
          </a:xfrm>
        </p:spPr>
        <p:txBody>
          <a:bodyPr>
            <a:normAutofit fontScale="85000" lnSpcReduction="10000"/>
          </a:bodyPr>
          <a:lstStyle/>
          <a:p>
            <a:r>
              <a:rPr lang="uk-UA" b="1" i="1" dirty="0">
                <a:solidFill>
                  <a:srgbClr val="FF0000"/>
                </a:solidFill>
              </a:rPr>
              <a:t>Службові особи державної лісової охорони </a:t>
            </a:r>
            <a:r>
              <a:rPr lang="uk-UA" b="1" dirty="0"/>
              <a:t>і лісової охорони інших постійних лісокористувачів </a:t>
            </a:r>
            <a:r>
              <a:rPr lang="uk-UA" b="1" i="1" dirty="0">
                <a:solidFill>
                  <a:srgbClr val="FF0000"/>
                </a:solidFill>
              </a:rPr>
              <a:t>мають право:</a:t>
            </a:r>
            <a:endParaRPr lang="ru-RU" b="1" i="1" dirty="0">
              <a:solidFill>
                <a:srgbClr val="FF0000"/>
              </a:solidFill>
            </a:endParaRPr>
          </a:p>
          <a:p>
            <a:pPr lvl="0"/>
            <a:r>
              <a:rPr lang="uk-UA" b="1" i="1" dirty="0">
                <a:solidFill>
                  <a:srgbClr val="FF0000"/>
                </a:solidFill>
              </a:rPr>
              <a:t>давати</a:t>
            </a:r>
            <a:r>
              <a:rPr lang="uk-UA" b="1" dirty="0"/>
              <a:t> обов’язкові для виконання </a:t>
            </a:r>
            <a:r>
              <a:rPr lang="uk-UA" b="1" i="1" dirty="0">
                <a:solidFill>
                  <a:srgbClr val="FF0000"/>
                </a:solidFill>
              </a:rPr>
              <a:t>вказівки </a:t>
            </a:r>
            <a:r>
              <a:rPr lang="uk-UA" b="1" dirty="0"/>
              <a:t>(приписи) про усунення порушень лісового законодавства, встановленого порядку використання лісових ресурсів та користування земельними ділянками лісового фонду, інших порушень, що можуть завдати шкоди лісу;</a:t>
            </a:r>
            <a:endParaRPr lang="ru-RU" b="1" dirty="0"/>
          </a:p>
          <a:p>
            <a:pPr lvl="0"/>
            <a:r>
              <a:rPr lang="uk-UA" b="1" i="1" dirty="0">
                <a:solidFill>
                  <a:srgbClr val="FF0000"/>
                </a:solidFill>
              </a:rPr>
              <a:t>відвідувати</a:t>
            </a:r>
            <a:r>
              <a:rPr lang="uk-UA" b="1" dirty="0"/>
              <a:t> безперешкодно підприємства, організації, установи для виконання контрольних функцій щодо забезпечення пожежної охорони та захисту лісів;</a:t>
            </a:r>
            <a:endParaRPr lang="ru-RU" b="1" dirty="0"/>
          </a:p>
          <a:p>
            <a:pPr lvl="0"/>
            <a:r>
              <a:rPr lang="uk-UA" b="1" i="1" dirty="0">
                <a:solidFill>
                  <a:srgbClr val="FF0000"/>
                </a:solidFill>
              </a:rPr>
              <a:t>доставляти </a:t>
            </a:r>
            <a:r>
              <a:rPr lang="uk-UA" b="1" dirty="0"/>
              <a:t>осіб, що порушують лісове законодавство, в органи внутрішніх справ, місцеві органи влади;</a:t>
            </a:r>
            <a:endParaRPr lang="ru-RU" b="1" dirty="0"/>
          </a:p>
          <a:p>
            <a:endParaRPr lang="ru-RU" b="1" dirty="0"/>
          </a:p>
        </p:txBody>
      </p:sp>
    </p:spTree>
    <p:extLst>
      <p:ext uri="{BB962C8B-B14F-4D97-AF65-F5344CB8AC3E}">
        <p14:creationId xmlns:p14="http://schemas.microsoft.com/office/powerpoint/2010/main" val="2923459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04664"/>
            <a:ext cx="8291264" cy="6192688"/>
          </a:xfrm>
        </p:spPr>
        <p:txBody>
          <a:bodyPr>
            <a:normAutofit/>
          </a:bodyPr>
          <a:lstStyle/>
          <a:p>
            <a:r>
              <a:rPr lang="uk-UA" b="1" i="1" dirty="0">
                <a:solidFill>
                  <a:srgbClr val="FF0000"/>
                </a:solidFill>
              </a:rPr>
              <a:t>Другий приклад: </a:t>
            </a:r>
            <a:r>
              <a:rPr lang="uk-UA" b="1" dirty="0"/>
              <a:t>10 С + Б; 10 Я, один. Б, Ос. В першому випадку це означає 10 сосен плюс береза, наявність берези менше 5%; в другому - 10 ялинок, одинока береза і осина - не більше 2%. </a:t>
            </a:r>
          </a:p>
          <a:p>
            <a:r>
              <a:rPr lang="uk-UA" b="1" dirty="0"/>
              <a:t>Якщо домішок знаходиться в межах 5-10%, її округляють до 10%. </a:t>
            </a:r>
            <a:endParaRPr lang="uk-UA" b="1" dirty="0" smtClean="0"/>
          </a:p>
          <a:p>
            <a:r>
              <a:rPr lang="uk-UA" b="1" dirty="0" smtClean="0"/>
              <a:t>Підлісок </a:t>
            </a:r>
            <a:r>
              <a:rPr lang="uk-UA" b="1" dirty="0"/>
              <a:t>описується простіше: вказується перелік видів і якого з них більше.</a:t>
            </a:r>
            <a:endParaRPr lang="ru-RU" b="1" dirty="0"/>
          </a:p>
          <a:p>
            <a:endParaRPr lang="ru-RU" dirty="0"/>
          </a:p>
        </p:txBody>
      </p:sp>
    </p:spTree>
    <p:extLst>
      <p:ext uri="{BB962C8B-B14F-4D97-AF65-F5344CB8AC3E}">
        <p14:creationId xmlns:p14="http://schemas.microsoft.com/office/powerpoint/2010/main" val="37631136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363272" cy="5865515"/>
          </a:xfrm>
        </p:spPr>
        <p:txBody>
          <a:bodyPr>
            <a:normAutofit/>
          </a:bodyPr>
          <a:lstStyle/>
          <a:p>
            <a:pPr lvl="0"/>
            <a:r>
              <a:rPr lang="uk-UA" b="1" i="1" dirty="0">
                <a:solidFill>
                  <a:srgbClr val="FF0000"/>
                </a:solidFill>
              </a:rPr>
              <a:t>вилучати</a:t>
            </a:r>
            <a:r>
              <a:rPr lang="uk-UA" b="1" dirty="0"/>
              <a:t> в осіб, що порушують лісове законодавство, незаконно добуту продукцію лісових </a:t>
            </a:r>
            <a:r>
              <a:rPr lang="uk-UA" b="1" dirty="0" err="1"/>
              <a:t>користувань</a:t>
            </a:r>
            <a:r>
              <a:rPr lang="uk-UA" b="1" dirty="0"/>
              <a:t>, інструменти, обладнання, транспортні засоби, що були знаряддям правопорушення, а також відповідні документи;</a:t>
            </a:r>
            <a:endParaRPr lang="ru-RU" b="1" dirty="0"/>
          </a:p>
          <a:p>
            <a:pPr lvl="0"/>
            <a:r>
              <a:rPr lang="uk-UA" b="1" i="1" dirty="0">
                <a:solidFill>
                  <a:srgbClr val="FF0000"/>
                </a:solidFill>
              </a:rPr>
              <a:t>зберігати</a:t>
            </a:r>
            <a:r>
              <a:rPr lang="uk-UA" b="1" dirty="0"/>
              <a:t>, носити і застосовувати спеціальні засоби та зброю в порядку, передбаченому законодавством</a:t>
            </a:r>
            <a:r>
              <a:rPr lang="uk-UA" b="1" dirty="0" smtClean="0"/>
              <a:t>.</a:t>
            </a:r>
            <a:endParaRPr lang="ru-RU" b="1" dirty="0"/>
          </a:p>
        </p:txBody>
      </p:sp>
    </p:spTree>
    <p:extLst>
      <p:ext uri="{BB962C8B-B14F-4D97-AF65-F5344CB8AC3E}">
        <p14:creationId xmlns:p14="http://schemas.microsoft.com/office/powerpoint/2010/main" val="13578703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88640"/>
            <a:ext cx="8219256" cy="6480720"/>
          </a:xfrm>
        </p:spPr>
        <p:txBody>
          <a:bodyPr>
            <a:normAutofit fontScale="85000" lnSpcReduction="20000"/>
          </a:bodyPr>
          <a:lstStyle/>
          <a:p>
            <a:r>
              <a:rPr lang="uk-UA" b="1" dirty="0" smtClean="0"/>
              <a:t>Заслуговують на увагу з точки зору здійснення охорони лісів і обов’язки службових осіб лісової охорони. </a:t>
            </a:r>
            <a:endParaRPr lang="ru-RU" b="1" dirty="0" smtClean="0"/>
          </a:p>
          <a:p>
            <a:r>
              <a:rPr lang="uk-UA" b="1" i="1" dirty="0" smtClean="0">
                <a:solidFill>
                  <a:srgbClr val="FF0000"/>
                </a:solidFill>
              </a:rPr>
              <a:t>Вони  зобов’язані</a:t>
            </a:r>
            <a:r>
              <a:rPr lang="uk-UA" b="1" dirty="0" smtClean="0"/>
              <a:t>:</a:t>
            </a:r>
            <a:endParaRPr lang="ru-RU" b="1" dirty="0" smtClean="0"/>
          </a:p>
          <a:p>
            <a:pPr lvl="0"/>
            <a:r>
              <a:rPr lang="uk-UA" b="1" i="1" dirty="0" smtClean="0">
                <a:solidFill>
                  <a:srgbClr val="FF0000"/>
                </a:solidFill>
              </a:rPr>
              <a:t>запобігати </a:t>
            </a:r>
            <a:r>
              <a:rPr lang="uk-UA" b="1" i="1" dirty="0">
                <a:solidFill>
                  <a:srgbClr val="FF0000"/>
                </a:solidFill>
              </a:rPr>
              <a:t>порушенням </a:t>
            </a:r>
            <a:r>
              <a:rPr lang="uk-UA" b="1" dirty="0"/>
              <a:t>правил охорони і захисту лісів, установленого порядку використання лісових ресурсів і користування земельними ділянками лісового фонду та іншим діям, що можуть негативно впливати на ліс, та припиняти їх;</a:t>
            </a:r>
            <a:endParaRPr lang="ru-RU" b="1" dirty="0"/>
          </a:p>
          <a:p>
            <a:pPr lvl="0"/>
            <a:r>
              <a:rPr lang="uk-UA" b="1" i="1" dirty="0">
                <a:solidFill>
                  <a:srgbClr val="FF0000"/>
                </a:solidFill>
              </a:rPr>
              <a:t>здійснювати заходи </a:t>
            </a:r>
            <a:r>
              <a:rPr lang="uk-UA" b="1" dirty="0"/>
              <a:t>щодо підвищення протипожежної стійкості насаджень, запобігання виникненню, розповсюдженню лісових пожеж та їх ліквідації, а також захисту лісів від шкідників і хвороб;</a:t>
            </a:r>
            <a:endParaRPr lang="ru-RU" b="1" dirty="0"/>
          </a:p>
          <a:p>
            <a:pPr lvl="0"/>
            <a:r>
              <a:rPr lang="uk-UA" b="1" i="1" dirty="0">
                <a:solidFill>
                  <a:srgbClr val="FF0000"/>
                </a:solidFill>
              </a:rPr>
              <a:t>сприяти лісокористувачам</a:t>
            </a:r>
            <a:r>
              <a:rPr lang="uk-UA" b="1" dirty="0"/>
              <a:t>, яким надані земельні ділянки лісового фонду для потреб мисливського господарства, охорони і розведення диких звірів і птахів.</a:t>
            </a:r>
            <a:endParaRPr lang="ru-RU" b="1" dirty="0"/>
          </a:p>
          <a:p>
            <a:endParaRPr lang="ru-RU" b="1" dirty="0"/>
          </a:p>
        </p:txBody>
      </p:sp>
    </p:spTree>
    <p:extLst>
      <p:ext uri="{BB962C8B-B14F-4D97-AF65-F5344CB8AC3E}">
        <p14:creationId xmlns:p14="http://schemas.microsoft.com/office/powerpoint/2010/main" val="22501657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88640"/>
            <a:ext cx="8291264" cy="6336704"/>
          </a:xfrm>
        </p:spPr>
        <p:txBody>
          <a:bodyPr>
            <a:normAutofit fontScale="70000" lnSpcReduction="20000"/>
          </a:bodyPr>
          <a:lstStyle/>
          <a:p>
            <a:r>
              <a:rPr lang="uk-UA" sz="4400" b="1" i="1" dirty="0">
                <a:solidFill>
                  <a:srgbClr val="FF0000"/>
                </a:solidFill>
              </a:rPr>
              <a:t>Постійні лісокористувачі зобов’язані:</a:t>
            </a:r>
            <a:endParaRPr lang="ru-RU" sz="4400" b="1" i="1" dirty="0">
              <a:solidFill>
                <a:srgbClr val="FF0000"/>
              </a:solidFill>
            </a:endParaRPr>
          </a:p>
          <a:p>
            <a:pPr lvl="0"/>
            <a:r>
              <a:rPr lang="uk-UA" sz="3800" b="1" i="1" dirty="0">
                <a:solidFill>
                  <a:srgbClr val="FF0000"/>
                </a:solidFill>
              </a:rPr>
              <a:t>забезпечувати відтворення</a:t>
            </a:r>
            <a:r>
              <a:rPr lang="uk-UA" sz="3800" b="1" dirty="0"/>
              <a:t>, охорону, захист і підвищення родючості ґрунтів, продуктивність лісових насаджень і посилення їх корисних властивостей, виконувати інші вимоги законодавства щодо ведення лісового господарства та використання лісових ресурсів;</a:t>
            </a:r>
            <a:endParaRPr lang="ru-RU" sz="3800" b="1" dirty="0"/>
          </a:p>
          <a:p>
            <a:pPr lvl="0"/>
            <a:r>
              <a:rPr lang="uk-UA" sz="3800" b="1" i="1" dirty="0">
                <a:solidFill>
                  <a:srgbClr val="FF0000"/>
                </a:solidFill>
              </a:rPr>
              <a:t>дотримуватися </a:t>
            </a:r>
            <a:r>
              <a:rPr lang="uk-UA" sz="3800" b="1" dirty="0"/>
              <a:t>науково обґрунтованих норм і порядку спеціального використання деревних та інших ресурсів та користування земельними ділянками лісового фонду;</a:t>
            </a:r>
            <a:endParaRPr lang="ru-RU" sz="3800" b="1" dirty="0"/>
          </a:p>
          <a:p>
            <a:pPr lvl="0"/>
            <a:r>
              <a:rPr lang="uk-UA" sz="3800" b="1" i="1" dirty="0">
                <a:solidFill>
                  <a:srgbClr val="FF0000"/>
                </a:solidFill>
              </a:rPr>
              <a:t>вести </a:t>
            </a:r>
            <a:r>
              <a:rPr lang="uk-UA" sz="3800" b="1" dirty="0"/>
              <a:t>лісове господарство, здійснювати спеціальне використання лісових ресурсів та користуватися земельними ділянками лісового фонду способами, які б забезпечували збереження оздоровчих і захисних властивостей лісів, а також створювали сприятливі умови для їх охорони, захисту, використання та відтворення</a:t>
            </a:r>
            <a:r>
              <a:rPr lang="uk-UA" sz="3800" b="1" dirty="0" smtClean="0"/>
              <a:t>;</a:t>
            </a:r>
            <a:endParaRPr lang="ru-RU" sz="3800" b="1" dirty="0"/>
          </a:p>
        </p:txBody>
      </p:sp>
    </p:spTree>
    <p:extLst>
      <p:ext uri="{BB962C8B-B14F-4D97-AF65-F5344CB8AC3E}">
        <p14:creationId xmlns:p14="http://schemas.microsoft.com/office/powerpoint/2010/main" val="14355676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260648"/>
            <a:ext cx="8147248" cy="5865515"/>
          </a:xfrm>
        </p:spPr>
        <p:txBody>
          <a:bodyPr>
            <a:normAutofit/>
          </a:bodyPr>
          <a:lstStyle/>
          <a:p>
            <a:r>
              <a:rPr lang="uk-UA" b="1" i="1" dirty="0">
                <a:solidFill>
                  <a:srgbClr val="FF0000"/>
                </a:solidFill>
              </a:rPr>
              <a:t>Постійні лісокористувачі зобов’язані:</a:t>
            </a:r>
            <a:endParaRPr lang="ru-RU" b="1" i="1" dirty="0">
              <a:solidFill>
                <a:srgbClr val="FF0000"/>
              </a:solidFill>
            </a:endParaRPr>
          </a:p>
          <a:p>
            <a:pPr lvl="0"/>
            <a:endParaRPr lang="uk-UA" b="1" i="1" dirty="0" smtClean="0">
              <a:solidFill>
                <a:srgbClr val="FF0000"/>
              </a:solidFill>
            </a:endParaRPr>
          </a:p>
          <a:p>
            <a:pPr lvl="0"/>
            <a:r>
              <a:rPr lang="uk-UA" b="1" i="1" dirty="0" smtClean="0">
                <a:solidFill>
                  <a:srgbClr val="FF0000"/>
                </a:solidFill>
              </a:rPr>
              <a:t>вести</a:t>
            </a:r>
            <a:r>
              <a:rPr lang="uk-UA" b="1" dirty="0" smtClean="0"/>
              <a:t> </a:t>
            </a:r>
            <a:r>
              <a:rPr lang="uk-UA" b="1" dirty="0"/>
              <a:t>первинний облік лісів;</a:t>
            </a:r>
            <a:endParaRPr lang="ru-RU" b="1" dirty="0"/>
          </a:p>
          <a:p>
            <a:pPr lvl="0"/>
            <a:r>
              <a:rPr lang="uk-UA" b="1" i="1" dirty="0">
                <a:solidFill>
                  <a:srgbClr val="FF0000"/>
                </a:solidFill>
              </a:rPr>
              <a:t>забезпечувати о</a:t>
            </a:r>
            <a:r>
              <a:rPr lang="uk-UA" b="1" dirty="0"/>
              <a:t>хорону рідкісних видів рослин і тварин, рослинних угрупувань відповідно до природного законодавства;</a:t>
            </a:r>
            <a:endParaRPr lang="ru-RU" b="1" dirty="0"/>
          </a:p>
          <a:p>
            <a:pPr lvl="0"/>
            <a:r>
              <a:rPr lang="uk-UA" b="1" i="1" dirty="0">
                <a:solidFill>
                  <a:srgbClr val="FF0000"/>
                </a:solidFill>
              </a:rPr>
              <a:t>своєчасно вносити </a:t>
            </a:r>
            <a:r>
              <a:rPr lang="uk-UA" b="1" dirty="0"/>
              <a:t>платню за використання лісових ресурсів;</a:t>
            </a:r>
            <a:endParaRPr lang="ru-RU" b="1" dirty="0"/>
          </a:p>
          <a:p>
            <a:pPr lvl="0"/>
            <a:r>
              <a:rPr lang="uk-UA" b="1" dirty="0"/>
              <a:t>не порушувати законні права тимчасових лісокористувачів. </a:t>
            </a:r>
            <a:endParaRPr lang="ru-RU" b="1" dirty="0"/>
          </a:p>
          <a:p>
            <a:endParaRPr lang="ru-RU" b="1" dirty="0"/>
          </a:p>
          <a:p>
            <a:endParaRPr lang="ru-RU" dirty="0"/>
          </a:p>
        </p:txBody>
      </p:sp>
    </p:spTree>
    <p:extLst>
      <p:ext uri="{BB962C8B-B14F-4D97-AF65-F5344CB8AC3E}">
        <p14:creationId xmlns:p14="http://schemas.microsoft.com/office/powerpoint/2010/main" val="20499103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76672"/>
            <a:ext cx="8363272" cy="5649491"/>
          </a:xfrm>
        </p:spPr>
        <p:txBody>
          <a:bodyPr>
            <a:normAutofit/>
          </a:bodyPr>
          <a:lstStyle/>
          <a:p>
            <a:r>
              <a:rPr lang="uk-UA" b="1" dirty="0"/>
              <a:t>Підприємства, установи, організації та громадяни, діяльність яких впливає на стан і відтворення лісів, </a:t>
            </a:r>
            <a:r>
              <a:rPr lang="uk-UA" b="1" dirty="0">
                <a:solidFill>
                  <a:srgbClr val="FF0000"/>
                </a:solidFill>
              </a:rPr>
              <a:t>зобов’язані </a:t>
            </a:r>
            <a:r>
              <a:rPr lang="uk-UA" b="1" dirty="0"/>
              <a:t>згідно з законодавством України </a:t>
            </a:r>
            <a:r>
              <a:rPr lang="uk-UA" b="1" dirty="0">
                <a:solidFill>
                  <a:srgbClr val="FF0000"/>
                </a:solidFill>
              </a:rPr>
              <a:t>погоджувати</a:t>
            </a:r>
            <a:r>
              <a:rPr lang="uk-UA" b="1" dirty="0"/>
              <a:t> з державними органами лісового господарства, державними органами охорони навколишнього середовища та іншими органами проведення організаційних, санітарних, технологічних та інших заходів щодо охорони і захисту лісів.</a:t>
            </a:r>
            <a:endParaRPr lang="ru-RU" b="1" dirty="0"/>
          </a:p>
          <a:p>
            <a:endParaRPr lang="ru-RU" b="1" dirty="0"/>
          </a:p>
        </p:txBody>
      </p:sp>
    </p:spTree>
    <p:extLst>
      <p:ext uri="{BB962C8B-B14F-4D97-AF65-F5344CB8AC3E}">
        <p14:creationId xmlns:p14="http://schemas.microsoft.com/office/powerpoint/2010/main" val="33885015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88640"/>
            <a:ext cx="8291264" cy="6336704"/>
          </a:xfrm>
        </p:spPr>
        <p:txBody>
          <a:bodyPr>
            <a:normAutofit lnSpcReduction="10000"/>
          </a:bodyPr>
          <a:lstStyle/>
          <a:p>
            <a:r>
              <a:rPr lang="uk-UA" b="1" dirty="0" smtClean="0"/>
              <a:t>Достатньо дійовим організаційно-правовим заходом охорони лісів є </a:t>
            </a:r>
            <a:r>
              <a:rPr lang="uk-UA" b="1" i="1" dirty="0" smtClean="0">
                <a:solidFill>
                  <a:srgbClr val="FF0000"/>
                </a:solidFill>
              </a:rPr>
              <a:t>контроль за охороною</a:t>
            </a:r>
            <a:r>
              <a:rPr lang="uk-UA" b="1" dirty="0" smtClean="0"/>
              <a:t>, захистом, використанням та відтворенням лісів.</a:t>
            </a:r>
          </a:p>
          <a:p>
            <a:r>
              <a:rPr lang="uk-UA" b="1" dirty="0" smtClean="0"/>
              <a:t> </a:t>
            </a:r>
            <a:r>
              <a:rPr lang="uk-UA" b="1" i="1" dirty="0" smtClean="0">
                <a:solidFill>
                  <a:srgbClr val="FF0000"/>
                </a:solidFill>
              </a:rPr>
              <a:t>Контроль </a:t>
            </a:r>
            <a:r>
              <a:rPr lang="uk-UA" b="1" dirty="0" smtClean="0"/>
              <a:t>полягає в забезпеченні додержання всіма державними і громадськими органами, підприємствами, установами та організаціями, а також громадянами вимог лісового законодавства.</a:t>
            </a:r>
          </a:p>
          <a:p>
            <a:r>
              <a:rPr lang="uk-UA" b="1" dirty="0" smtClean="0"/>
              <a:t> </a:t>
            </a:r>
            <a:r>
              <a:rPr lang="uk-UA" b="1" dirty="0" smtClean="0">
                <a:solidFill>
                  <a:srgbClr val="FF0000"/>
                </a:solidFill>
              </a:rPr>
              <a:t>Передбачається </a:t>
            </a:r>
            <a:r>
              <a:rPr lang="uk-UA" b="1" i="1" dirty="0" smtClean="0">
                <a:solidFill>
                  <a:srgbClr val="FF0000"/>
                </a:solidFill>
              </a:rPr>
              <a:t>державний і громадський контроль</a:t>
            </a:r>
            <a:r>
              <a:rPr lang="uk-UA" b="1" dirty="0" smtClean="0">
                <a:solidFill>
                  <a:srgbClr val="FF0000"/>
                </a:solidFill>
              </a:rPr>
              <a:t>.</a:t>
            </a:r>
          </a:p>
          <a:p>
            <a:pPr marL="0" indent="0">
              <a:buNone/>
            </a:pPr>
            <a:r>
              <a:rPr lang="uk-UA" b="1" dirty="0" smtClean="0">
                <a:solidFill>
                  <a:srgbClr val="FF0000"/>
                </a:solidFill>
              </a:rPr>
              <a:t> </a:t>
            </a:r>
            <a:endParaRPr lang="ru-RU" b="1" dirty="0">
              <a:solidFill>
                <a:srgbClr val="FF0000"/>
              </a:solidFill>
            </a:endParaRPr>
          </a:p>
        </p:txBody>
      </p:sp>
    </p:spTree>
    <p:extLst>
      <p:ext uri="{BB962C8B-B14F-4D97-AF65-F5344CB8AC3E}">
        <p14:creationId xmlns:p14="http://schemas.microsoft.com/office/powerpoint/2010/main" val="22929244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332656"/>
            <a:ext cx="8147248" cy="5793507"/>
          </a:xfrm>
        </p:spPr>
        <p:txBody>
          <a:bodyPr>
            <a:normAutofit lnSpcReduction="10000"/>
          </a:bodyPr>
          <a:lstStyle/>
          <a:p>
            <a:r>
              <a:rPr lang="uk-UA" sz="4000" b="1" i="1" dirty="0">
                <a:solidFill>
                  <a:srgbClr val="FF0000"/>
                </a:solidFill>
              </a:rPr>
              <a:t>Державний контроль </a:t>
            </a:r>
            <a:r>
              <a:rPr lang="uk-UA" sz="4000" b="1" dirty="0"/>
              <a:t>здійснюється Кабінетом Міністрів України, Міністерством екології та природних ресурсів, місцевими органами</a:t>
            </a:r>
            <a:r>
              <a:rPr lang="uk-UA" sz="4000" b="1" dirty="0" smtClean="0"/>
              <a:t>.</a:t>
            </a:r>
          </a:p>
          <a:p>
            <a:r>
              <a:rPr lang="uk-UA" sz="4000" b="1" dirty="0" smtClean="0"/>
              <a:t> </a:t>
            </a:r>
            <a:r>
              <a:rPr lang="uk-UA" sz="4000" b="1" i="1" dirty="0">
                <a:solidFill>
                  <a:srgbClr val="FF0000"/>
                </a:solidFill>
              </a:rPr>
              <a:t>Громадський контроль </a:t>
            </a:r>
            <a:r>
              <a:rPr lang="uk-UA" sz="4000" b="1" dirty="0"/>
              <a:t>здійснюється громадськими інспекторами охорони навколишнього природного середовища.</a:t>
            </a:r>
            <a:endParaRPr lang="ru-RU" sz="4000" b="1" dirty="0"/>
          </a:p>
          <a:p>
            <a:endParaRPr lang="ru-RU" sz="4000" dirty="0"/>
          </a:p>
        </p:txBody>
      </p:sp>
    </p:spTree>
    <p:extLst>
      <p:ext uri="{BB962C8B-B14F-4D97-AF65-F5344CB8AC3E}">
        <p14:creationId xmlns:p14="http://schemas.microsoft.com/office/powerpoint/2010/main" val="38012775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19256" cy="6048672"/>
          </a:xfrm>
        </p:spPr>
        <p:txBody>
          <a:bodyPr>
            <a:normAutofit fontScale="92500" lnSpcReduction="10000"/>
          </a:bodyPr>
          <a:lstStyle/>
          <a:p>
            <a:r>
              <a:rPr lang="uk-UA" b="1" i="1" dirty="0" smtClean="0">
                <a:solidFill>
                  <a:srgbClr val="FF0000"/>
                </a:solidFill>
              </a:rPr>
              <a:t>Широкими повноваженнями </a:t>
            </a:r>
            <a:r>
              <a:rPr lang="uk-UA" b="1" dirty="0" smtClean="0"/>
              <a:t>в галузі управління і контролю за охороною, захистом, використанням та відтворенням лісів </a:t>
            </a:r>
            <a:r>
              <a:rPr lang="uk-UA" b="1" i="1" dirty="0" smtClean="0"/>
              <a:t>наділений Державний комітет лісового господарства України. </a:t>
            </a:r>
          </a:p>
          <a:p>
            <a:r>
              <a:rPr lang="uk-UA" b="1" dirty="0" smtClean="0"/>
              <a:t>До його відання, зокрема, </a:t>
            </a:r>
            <a:r>
              <a:rPr lang="uk-UA" b="1" dirty="0" smtClean="0">
                <a:solidFill>
                  <a:srgbClr val="FF0000"/>
                </a:solidFill>
              </a:rPr>
              <a:t>належать: </a:t>
            </a:r>
          </a:p>
          <a:p>
            <a:r>
              <a:rPr lang="uk-UA" b="1" dirty="0" smtClean="0"/>
              <a:t>ведення державного лісового кадастру, </a:t>
            </a:r>
          </a:p>
          <a:p>
            <a:r>
              <a:rPr lang="uk-UA" b="1" dirty="0" smtClean="0"/>
              <a:t>обліку лісів;</a:t>
            </a:r>
          </a:p>
          <a:p>
            <a:r>
              <a:rPr lang="uk-UA" b="1" dirty="0" smtClean="0"/>
              <a:t>організація ведення лісового господарства; </a:t>
            </a:r>
          </a:p>
          <a:p>
            <a:r>
              <a:rPr lang="uk-UA" b="1" dirty="0" smtClean="0"/>
              <a:t>розробка норм,  правил, та інших нормативних документів;</a:t>
            </a:r>
          </a:p>
          <a:p>
            <a:r>
              <a:rPr lang="uk-UA" b="1" dirty="0" smtClean="0"/>
              <a:t> розробка та організація комплексних та регіональних програм.</a:t>
            </a:r>
            <a:endParaRPr lang="ru-RU" b="1" dirty="0" smtClean="0"/>
          </a:p>
          <a:p>
            <a:endParaRPr lang="ru-RU" b="1" dirty="0"/>
          </a:p>
        </p:txBody>
      </p:sp>
    </p:spTree>
    <p:extLst>
      <p:ext uri="{BB962C8B-B14F-4D97-AF65-F5344CB8AC3E}">
        <p14:creationId xmlns:p14="http://schemas.microsoft.com/office/powerpoint/2010/main" val="23968390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352928" cy="6336704"/>
          </a:xfrm>
        </p:spPr>
        <p:txBody>
          <a:bodyPr>
            <a:normAutofit fontScale="85000" lnSpcReduction="20000"/>
          </a:bodyPr>
          <a:lstStyle/>
          <a:p>
            <a:r>
              <a:rPr lang="uk-UA" sz="4100" b="1" i="1" dirty="0">
                <a:solidFill>
                  <a:srgbClr val="FF0000"/>
                </a:solidFill>
              </a:rPr>
              <a:t>Господарське використання лісів</a:t>
            </a:r>
            <a:r>
              <a:rPr lang="uk-UA" sz="4100" b="1" i="1" dirty="0" smtClean="0">
                <a:solidFill>
                  <a:srgbClr val="FF0000"/>
                </a:solidFill>
              </a:rPr>
              <a:t>.</a:t>
            </a:r>
            <a:r>
              <a:rPr lang="uk-UA" sz="4100" b="1" i="1" dirty="0">
                <a:solidFill>
                  <a:srgbClr val="FF0000"/>
                </a:solidFill>
              </a:rPr>
              <a:t> </a:t>
            </a:r>
            <a:endParaRPr lang="ru-RU" sz="4100" dirty="0">
              <a:solidFill>
                <a:srgbClr val="FF0000"/>
              </a:solidFill>
            </a:endParaRPr>
          </a:p>
          <a:p>
            <a:r>
              <a:rPr lang="uk-UA" b="1" dirty="0"/>
              <a:t>За матеріалами інвентаризації і основного призначення лісу (групи лісів) складається перспективний план ведення лісового господарства</a:t>
            </a:r>
            <a:r>
              <a:rPr lang="uk-UA" b="1" dirty="0" smtClean="0"/>
              <a:t>.</a:t>
            </a:r>
          </a:p>
          <a:p>
            <a:r>
              <a:rPr lang="uk-UA" b="1" dirty="0" smtClean="0"/>
              <a:t> </a:t>
            </a:r>
            <a:r>
              <a:rPr lang="uk-UA" b="1" i="1" dirty="0">
                <a:solidFill>
                  <a:srgbClr val="FF0000"/>
                </a:solidFill>
              </a:rPr>
              <a:t>Він містить </a:t>
            </a:r>
            <a:r>
              <a:rPr lang="uk-UA" b="1" i="1" dirty="0" smtClean="0">
                <a:solidFill>
                  <a:srgbClr val="FF0000"/>
                </a:solidFill>
              </a:rPr>
              <a:t>такі основні </a:t>
            </a:r>
            <a:r>
              <a:rPr lang="uk-UA" b="1" i="1" dirty="0">
                <a:solidFill>
                  <a:srgbClr val="FF0000"/>
                </a:solidFill>
              </a:rPr>
              <a:t>дані:</a:t>
            </a:r>
            <a:endParaRPr lang="ru-RU" b="1" i="1" dirty="0">
              <a:solidFill>
                <a:srgbClr val="FF0000"/>
              </a:solidFill>
            </a:endParaRPr>
          </a:p>
          <a:p>
            <a:pPr lvl="0"/>
            <a:r>
              <a:rPr lang="uk-UA" b="1" dirty="0"/>
              <a:t>розмір щорічних  рубок головного користувача і </a:t>
            </a:r>
            <a:r>
              <a:rPr lang="uk-UA" b="1" dirty="0" err="1"/>
              <a:t>лісовідновлювальних</a:t>
            </a:r>
            <a:r>
              <a:rPr lang="uk-UA" b="1" dirty="0"/>
              <a:t> рубок в підприємствах і організаціях, вік і способи рубок, розрахункову лісосіку по головному і проміжному користуванню;</a:t>
            </a:r>
            <a:endParaRPr lang="ru-RU" b="1" dirty="0"/>
          </a:p>
          <a:p>
            <a:pPr lvl="0"/>
            <a:r>
              <a:rPr lang="uk-UA" b="1" dirty="0"/>
              <a:t>щорічний об’єм </a:t>
            </a:r>
            <a:r>
              <a:rPr lang="uk-UA" b="1" dirty="0" err="1"/>
              <a:t>лісовідновлювальних</a:t>
            </a:r>
            <a:r>
              <a:rPr lang="uk-UA" b="1" dirty="0"/>
              <a:t> робіт і реконструкції насаджень;</a:t>
            </a:r>
            <a:endParaRPr lang="ru-RU" b="1" dirty="0"/>
          </a:p>
          <a:p>
            <a:pPr lvl="0"/>
            <a:r>
              <a:rPr lang="uk-UA" b="1" dirty="0"/>
              <a:t> організація побічного користування в лісі і лісових промислів;</a:t>
            </a:r>
            <a:endParaRPr lang="ru-RU" b="1" dirty="0"/>
          </a:p>
          <a:p>
            <a:pPr lvl="0"/>
            <a:r>
              <a:rPr lang="uk-UA" b="1" dirty="0"/>
              <a:t>заходи по охороні лісу від пожеж, самовільних вирубок,  від шкідників і хвороб і управлінню лісовим господарством.</a:t>
            </a:r>
            <a:endParaRPr lang="ru-RU" b="1" dirty="0"/>
          </a:p>
          <a:p>
            <a:endParaRPr lang="ru-RU" dirty="0"/>
          </a:p>
        </p:txBody>
      </p:sp>
    </p:spTree>
    <p:extLst>
      <p:ext uri="{BB962C8B-B14F-4D97-AF65-F5344CB8AC3E}">
        <p14:creationId xmlns:p14="http://schemas.microsoft.com/office/powerpoint/2010/main" val="22910008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435280" cy="6264696"/>
          </a:xfrm>
        </p:spPr>
        <p:txBody>
          <a:bodyPr>
            <a:normAutofit fontScale="85000" lnSpcReduction="10000"/>
          </a:bodyPr>
          <a:lstStyle/>
          <a:p>
            <a:r>
              <a:rPr lang="uk-UA" b="1" i="1" dirty="0">
                <a:solidFill>
                  <a:srgbClr val="FF0000"/>
                </a:solidFill>
              </a:rPr>
              <a:t>При інвентаризації </a:t>
            </a:r>
            <a:r>
              <a:rPr lang="uk-UA" b="1" dirty="0"/>
              <a:t>проводиться описування і облік площ, покритих лісом, в тому числі і смуг, а також вирубок, </a:t>
            </a:r>
            <a:r>
              <a:rPr lang="uk-UA" b="1" dirty="0" err="1"/>
              <a:t>гарей</a:t>
            </a:r>
            <a:r>
              <a:rPr lang="uk-UA" b="1" dirty="0"/>
              <a:t> і розсадників</a:t>
            </a:r>
            <a:r>
              <a:rPr lang="uk-UA" b="1" dirty="0" smtClean="0"/>
              <a:t>.</a:t>
            </a:r>
          </a:p>
          <a:p>
            <a:r>
              <a:rPr lang="uk-UA" b="1" dirty="0" smtClean="0"/>
              <a:t> </a:t>
            </a:r>
            <a:r>
              <a:rPr lang="uk-UA" b="1" i="1" dirty="0">
                <a:solidFill>
                  <a:srgbClr val="FF0000"/>
                </a:solidFill>
              </a:rPr>
              <a:t>Площі</a:t>
            </a:r>
            <a:r>
              <a:rPr lang="uk-UA" b="1" dirty="0"/>
              <a:t> ділянок лісу враховуються за матеріалами внутрішньогосподарського землевпорядкування  і аерофотозйомкам. </a:t>
            </a:r>
            <a:endParaRPr lang="uk-UA" b="1" dirty="0" smtClean="0"/>
          </a:p>
          <a:p>
            <a:r>
              <a:rPr lang="uk-UA" b="1" i="1" dirty="0" smtClean="0">
                <a:solidFill>
                  <a:srgbClr val="FF0000"/>
                </a:solidFill>
              </a:rPr>
              <a:t>Описування </a:t>
            </a:r>
            <a:r>
              <a:rPr lang="uk-UA" b="1" dirty="0"/>
              <a:t>ділянок проводиться при їх огляді в натурі. </a:t>
            </a:r>
            <a:endParaRPr lang="uk-UA" b="1" dirty="0" smtClean="0"/>
          </a:p>
          <a:p>
            <a:r>
              <a:rPr lang="uk-UA" b="1" i="1" dirty="0" smtClean="0">
                <a:solidFill>
                  <a:srgbClr val="FF0000"/>
                </a:solidFill>
              </a:rPr>
              <a:t>Масив </a:t>
            </a:r>
            <a:r>
              <a:rPr lang="uk-UA" b="1" i="1" dirty="0">
                <a:solidFill>
                  <a:srgbClr val="FF0000"/>
                </a:solidFill>
              </a:rPr>
              <a:t>лісу </a:t>
            </a:r>
            <a:r>
              <a:rPr lang="uk-UA" b="1" dirty="0"/>
              <a:t>розбивають на квартали розміром 50-100 га у вигляді прямокутників із сторонами 1 х 0,5 км або 1 х 1 км. Квартали обмежовуються один від одного лісосіками шириною 4-6 м. </a:t>
            </a:r>
            <a:endParaRPr lang="uk-UA" b="1" dirty="0" smtClean="0"/>
          </a:p>
          <a:p>
            <a:r>
              <a:rPr lang="uk-UA" b="1" i="1" dirty="0" smtClean="0">
                <a:solidFill>
                  <a:srgbClr val="FF0000"/>
                </a:solidFill>
              </a:rPr>
              <a:t>Направлення</a:t>
            </a:r>
            <a:r>
              <a:rPr lang="uk-UA" b="1" dirty="0" smtClean="0"/>
              <a:t> </a:t>
            </a:r>
            <a:r>
              <a:rPr lang="uk-UA" b="1" dirty="0"/>
              <a:t>лісосік приймають з півночі на південь, із сходу на схід або паралельно сторонам лісового масиву. </a:t>
            </a:r>
            <a:endParaRPr lang="ru-RU" b="1" dirty="0"/>
          </a:p>
        </p:txBody>
      </p:sp>
    </p:spTree>
    <p:extLst>
      <p:ext uri="{BB962C8B-B14F-4D97-AF65-F5344CB8AC3E}">
        <p14:creationId xmlns:p14="http://schemas.microsoft.com/office/powerpoint/2010/main" val="230018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363272" cy="6264696"/>
          </a:xfrm>
        </p:spPr>
        <p:txBody>
          <a:bodyPr>
            <a:normAutofit/>
          </a:bodyPr>
          <a:lstStyle/>
          <a:p>
            <a:r>
              <a:rPr lang="uk-UA" sz="4000" b="1" i="1" dirty="0">
                <a:solidFill>
                  <a:srgbClr val="FF0000"/>
                </a:solidFill>
              </a:rPr>
              <a:t>Форма</a:t>
            </a:r>
            <a:r>
              <a:rPr lang="uk-UA" sz="4000" b="1" i="1" dirty="0" smtClean="0">
                <a:solidFill>
                  <a:srgbClr val="FF0000"/>
                </a:solidFill>
              </a:rPr>
              <a:t>.</a:t>
            </a:r>
          </a:p>
          <a:p>
            <a:r>
              <a:rPr lang="uk-UA" sz="4000" b="1" i="1" dirty="0" smtClean="0">
                <a:solidFill>
                  <a:srgbClr val="FF0000"/>
                </a:solidFill>
              </a:rPr>
              <a:t> </a:t>
            </a:r>
            <a:r>
              <a:rPr lang="uk-UA" sz="4000" b="1" dirty="0"/>
              <a:t>Розрізняють прості і складні насадження в залежності від ярусності</a:t>
            </a:r>
            <a:r>
              <a:rPr lang="uk-UA" sz="4000" b="1" i="1" dirty="0" smtClean="0"/>
              <a:t>.</a:t>
            </a:r>
          </a:p>
          <a:p>
            <a:r>
              <a:rPr lang="uk-UA" sz="4000" b="1" i="1" dirty="0" smtClean="0"/>
              <a:t> </a:t>
            </a:r>
            <a:r>
              <a:rPr lang="uk-UA" sz="4000" b="1" i="1" dirty="0">
                <a:solidFill>
                  <a:srgbClr val="FF0000"/>
                </a:solidFill>
              </a:rPr>
              <a:t>Прості</a:t>
            </a:r>
            <a:r>
              <a:rPr lang="uk-UA" sz="4000" b="1" dirty="0"/>
              <a:t> - одноярусні насадження. </a:t>
            </a:r>
            <a:endParaRPr lang="uk-UA" sz="4000" b="1" dirty="0" smtClean="0"/>
          </a:p>
          <a:p>
            <a:r>
              <a:rPr lang="uk-UA" sz="4000" b="1" i="1" dirty="0" smtClean="0">
                <a:solidFill>
                  <a:srgbClr val="FF0000"/>
                </a:solidFill>
              </a:rPr>
              <a:t>Складні </a:t>
            </a:r>
            <a:r>
              <a:rPr lang="uk-UA" sz="4000" b="1" dirty="0"/>
              <a:t>- багатоярусні.</a:t>
            </a:r>
            <a:endParaRPr lang="ru-RU" sz="4000" b="1" dirty="0"/>
          </a:p>
          <a:p>
            <a:endParaRPr lang="ru-RU" b="1" dirty="0"/>
          </a:p>
        </p:txBody>
      </p:sp>
    </p:spTree>
    <p:extLst>
      <p:ext uri="{BB962C8B-B14F-4D97-AF65-F5344CB8AC3E}">
        <p14:creationId xmlns:p14="http://schemas.microsoft.com/office/powerpoint/2010/main" val="22307099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404664"/>
            <a:ext cx="8496944" cy="6120680"/>
          </a:xfrm>
        </p:spPr>
        <p:txBody>
          <a:bodyPr>
            <a:normAutofit fontScale="85000" lnSpcReduction="10000"/>
          </a:bodyPr>
          <a:lstStyle/>
          <a:p>
            <a:r>
              <a:rPr lang="uk-UA" b="1" dirty="0" smtClean="0"/>
              <a:t>В містах пересічення лісосік встановлюють </a:t>
            </a:r>
            <a:r>
              <a:rPr lang="uk-UA" b="1" i="1" dirty="0" smtClean="0">
                <a:solidFill>
                  <a:srgbClr val="FF0000"/>
                </a:solidFill>
              </a:rPr>
              <a:t>квартальні стовпи</a:t>
            </a:r>
            <a:r>
              <a:rPr lang="uk-UA" b="1" dirty="0" smtClean="0"/>
              <a:t>, на яких вказується номер кварталу. </a:t>
            </a:r>
          </a:p>
          <a:p>
            <a:r>
              <a:rPr lang="uk-UA" b="1" i="1" dirty="0" smtClean="0">
                <a:solidFill>
                  <a:srgbClr val="FF0000"/>
                </a:solidFill>
              </a:rPr>
              <a:t>Нумерація </a:t>
            </a:r>
            <a:r>
              <a:rPr lang="uk-UA" b="1" dirty="0" smtClean="0"/>
              <a:t>кварталів ведеться із заходу на схід рядами, розпочинаючи з північно-західного кута лісового масиву. </a:t>
            </a:r>
          </a:p>
          <a:p>
            <a:r>
              <a:rPr lang="uk-UA" b="1" dirty="0" smtClean="0"/>
              <a:t>Там, де ліси представлені у вигляді невеликих ділянок, розміщених серед полів, складають </a:t>
            </a:r>
            <a:r>
              <a:rPr lang="uk-UA" b="1" i="1" dirty="0" smtClean="0">
                <a:solidFill>
                  <a:srgbClr val="FF0000"/>
                </a:solidFill>
              </a:rPr>
              <a:t>збірні квартали</a:t>
            </a:r>
            <a:r>
              <a:rPr lang="uk-UA" b="1" dirty="0" smtClean="0"/>
              <a:t> із декількох ділянок. </a:t>
            </a:r>
          </a:p>
          <a:p>
            <a:r>
              <a:rPr lang="uk-UA" b="1" dirty="0" smtClean="0"/>
              <a:t>У кожного із них на видному місці встановлюють </a:t>
            </a:r>
            <a:r>
              <a:rPr lang="uk-UA" b="1" i="1" dirty="0" smtClean="0">
                <a:solidFill>
                  <a:srgbClr val="FF0000"/>
                </a:solidFill>
              </a:rPr>
              <a:t>стовп</a:t>
            </a:r>
            <a:r>
              <a:rPr lang="uk-UA" b="1" dirty="0" smtClean="0"/>
              <a:t> з номером кварталу і номером ділянки. </a:t>
            </a:r>
          </a:p>
          <a:p>
            <a:r>
              <a:rPr lang="uk-UA" b="1" dirty="0" smtClean="0"/>
              <a:t>По кожному кварталу в лісі складають абрис виділів і повне їх описування, яке заноситься в журнал </a:t>
            </a:r>
            <a:r>
              <a:rPr lang="uk-UA" b="1" i="1" dirty="0" smtClean="0">
                <a:solidFill>
                  <a:srgbClr val="FF0000"/>
                </a:solidFill>
              </a:rPr>
              <a:t>таксації</a:t>
            </a:r>
            <a:r>
              <a:rPr lang="uk-UA" b="1" dirty="0" smtClean="0"/>
              <a:t>. При таксації вирубок і </a:t>
            </a:r>
            <a:r>
              <a:rPr lang="uk-UA" b="1" dirty="0" err="1" smtClean="0"/>
              <a:t>гарей</a:t>
            </a:r>
            <a:r>
              <a:rPr lang="uk-UA" b="1" dirty="0" smtClean="0"/>
              <a:t> відмічають ступінь природного відновлення. </a:t>
            </a:r>
            <a:endParaRPr lang="ru-RU" dirty="0"/>
          </a:p>
        </p:txBody>
      </p:sp>
    </p:spTree>
    <p:extLst>
      <p:ext uri="{BB962C8B-B14F-4D97-AF65-F5344CB8AC3E}">
        <p14:creationId xmlns:p14="http://schemas.microsoft.com/office/powerpoint/2010/main" val="16658358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19256" cy="6120680"/>
          </a:xfrm>
        </p:spPr>
        <p:txBody>
          <a:bodyPr>
            <a:normAutofit fontScale="85000" lnSpcReduction="20000"/>
          </a:bodyPr>
          <a:lstStyle/>
          <a:p>
            <a:r>
              <a:rPr lang="uk-UA" b="1" i="1" dirty="0" smtClean="0">
                <a:solidFill>
                  <a:srgbClr val="FF0000"/>
                </a:solidFill>
              </a:rPr>
              <a:t>На основі матеріалів </a:t>
            </a:r>
            <a:r>
              <a:rPr lang="uk-UA" b="1" dirty="0" smtClean="0"/>
              <a:t>натурної таксації </a:t>
            </a:r>
            <a:r>
              <a:rPr lang="uk-UA" b="1" dirty="0"/>
              <a:t>(абрису і журналу таксації) складають таксаційне описування кожного кварталу з характеристикою всіх виділів, що входять в даний квартал</a:t>
            </a:r>
            <a:r>
              <a:rPr lang="uk-UA" b="1" dirty="0" smtClean="0"/>
              <a:t>.</a:t>
            </a:r>
          </a:p>
          <a:p>
            <a:r>
              <a:rPr lang="uk-UA" b="1" dirty="0" smtClean="0"/>
              <a:t> </a:t>
            </a:r>
            <a:r>
              <a:rPr lang="uk-UA" b="1" i="1" dirty="0">
                <a:solidFill>
                  <a:srgbClr val="FF0000"/>
                </a:solidFill>
              </a:rPr>
              <a:t>План</a:t>
            </a:r>
            <a:r>
              <a:rPr lang="uk-UA" b="1" dirty="0"/>
              <a:t> лісонасаджень викреслюють за матеріалами внутрішньогосподарського землекористування, використовуючи </a:t>
            </a:r>
            <a:r>
              <a:rPr lang="uk-UA" b="1" dirty="0" err="1"/>
              <a:t>аерофотознімки</a:t>
            </a:r>
            <a:r>
              <a:rPr lang="uk-UA" b="1" dirty="0"/>
              <a:t> і абриси натурної таксації лісу. </a:t>
            </a:r>
            <a:endParaRPr lang="uk-UA" b="1" dirty="0" smtClean="0"/>
          </a:p>
          <a:p>
            <a:r>
              <a:rPr lang="uk-UA" b="1" i="1" dirty="0" smtClean="0">
                <a:solidFill>
                  <a:srgbClr val="FF0000"/>
                </a:solidFill>
              </a:rPr>
              <a:t>На </a:t>
            </a:r>
            <a:r>
              <a:rPr lang="uk-UA" b="1" i="1" dirty="0">
                <a:solidFill>
                  <a:srgbClr val="FF0000"/>
                </a:solidFill>
              </a:rPr>
              <a:t>план </a:t>
            </a:r>
            <a:r>
              <a:rPr lang="uk-UA" b="1" dirty="0"/>
              <a:t>наносять внутрішню ситуацію кожного кварталу, таксаційні виділи, дороги і т.д. </a:t>
            </a:r>
            <a:endParaRPr lang="uk-UA" b="1" dirty="0" smtClean="0"/>
          </a:p>
          <a:p>
            <a:r>
              <a:rPr lang="uk-UA" b="1" i="1" dirty="0" smtClean="0">
                <a:solidFill>
                  <a:srgbClr val="FF0000"/>
                </a:solidFill>
              </a:rPr>
              <a:t>На </a:t>
            </a:r>
            <a:r>
              <a:rPr lang="uk-UA" b="1" i="1" dirty="0">
                <a:solidFill>
                  <a:srgbClr val="FF0000"/>
                </a:solidFill>
              </a:rPr>
              <a:t>плані </a:t>
            </a:r>
            <a:r>
              <a:rPr lang="uk-UA" b="1" dirty="0"/>
              <a:t>насаджень, окрім межі кварталів, ділянок і виділів, проставляють номер кварталу і його площу ( в чисельнику порядковий номер кварталу, в знаменнику - площу в га</a:t>
            </a:r>
            <a:r>
              <a:rPr lang="uk-UA" b="1" dirty="0" smtClean="0"/>
              <a:t>).</a:t>
            </a:r>
          </a:p>
          <a:p>
            <a:r>
              <a:rPr lang="uk-UA" b="1" dirty="0" smtClean="0"/>
              <a:t> </a:t>
            </a:r>
            <a:r>
              <a:rPr lang="uk-UA" b="1" dirty="0"/>
              <a:t>В кожному виділі в чисельнику пишуть номер виділу і клас віку, в знаменнику - площу і бонітет.</a:t>
            </a:r>
            <a:endParaRPr lang="ru-RU" b="1" dirty="0"/>
          </a:p>
          <a:p>
            <a:endParaRPr lang="ru-RU" b="1" dirty="0"/>
          </a:p>
        </p:txBody>
      </p:sp>
    </p:spTree>
    <p:extLst>
      <p:ext uri="{BB962C8B-B14F-4D97-AF65-F5344CB8AC3E}">
        <p14:creationId xmlns:p14="http://schemas.microsoft.com/office/powerpoint/2010/main" val="39219062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88640"/>
            <a:ext cx="8280920" cy="6408712"/>
          </a:xfrm>
        </p:spPr>
        <p:txBody>
          <a:bodyPr>
            <a:normAutofit fontScale="92500" lnSpcReduction="10000"/>
          </a:bodyPr>
          <a:lstStyle/>
          <a:p>
            <a:r>
              <a:rPr lang="uk-UA" b="1" dirty="0"/>
              <a:t>Для міжгосподарських лісових господарств складають </a:t>
            </a:r>
            <a:r>
              <a:rPr lang="uk-UA" b="1" i="1" dirty="0">
                <a:solidFill>
                  <a:srgbClr val="FF0000"/>
                </a:solidFill>
              </a:rPr>
              <a:t>схематичні карти </a:t>
            </a:r>
            <a:r>
              <a:rPr lang="uk-UA" b="1" dirty="0"/>
              <a:t>в масштабі від </a:t>
            </a:r>
            <a:r>
              <a:rPr lang="uk-UA" b="1" dirty="0" smtClean="0"/>
              <a:t>   1</a:t>
            </a:r>
            <a:r>
              <a:rPr lang="uk-UA" b="1" dirty="0"/>
              <a:t>: 100 000 до 1 : 500 000</a:t>
            </a:r>
            <a:r>
              <a:rPr lang="uk-UA" b="1" dirty="0" smtClean="0"/>
              <a:t>.</a:t>
            </a:r>
          </a:p>
          <a:p>
            <a:r>
              <a:rPr lang="uk-UA" b="1" i="1" dirty="0" smtClean="0">
                <a:solidFill>
                  <a:srgbClr val="FF0000"/>
                </a:solidFill>
              </a:rPr>
              <a:t> </a:t>
            </a:r>
            <a:r>
              <a:rPr lang="uk-UA" b="1" i="1" dirty="0">
                <a:solidFill>
                  <a:srgbClr val="FF0000"/>
                </a:solidFill>
              </a:rPr>
              <a:t>На схемі </a:t>
            </a:r>
            <a:r>
              <a:rPr lang="uk-UA" b="1" dirty="0"/>
              <a:t>нумерують і виносять в експлікацію господарства (арабськими цифрами), адміністративні райони (римськими цифрами і лісництва ( буквами</a:t>
            </a:r>
            <a:r>
              <a:rPr lang="uk-UA" b="1" dirty="0" smtClean="0"/>
              <a:t>).</a:t>
            </a:r>
          </a:p>
          <a:p>
            <a:r>
              <a:rPr lang="uk-UA" b="1" dirty="0" smtClean="0"/>
              <a:t> </a:t>
            </a:r>
            <a:r>
              <a:rPr lang="uk-UA" b="1" dirty="0"/>
              <a:t>При складанні перспективного плану ведення лісового господарства виділяють </a:t>
            </a:r>
            <a:r>
              <a:rPr lang="uk-UA" b="1" i="1" dirty="0">
                <a:solidFill>
                  <a:srgbClr val="FF0000"/>
                </a:solidFill>
              </a:rPr>
              <a:t>господарські частини і форми господарств </a:t>
            </a:r>
            <a:r>
              <a:rPr lang="uk-UA" b="1" dirty="0"/>
              <a:t>і стосовно до кожного з них призначають способи і об’єми головних рубок, </a:t>
            </a:r>
            <a:r>
              <a:rPr lang="uk-UA" b="1" dirty="0" err="1"/>
              <a:t>рубок</a:t>
            </a:r>
            <a:r>
              <a:rPr lang="uk-UA" b="1" dirty="0"/>
              <a:t> догляду за лісом, відновлення лісу, побічного користування лісом, охорону лісів.</a:t>
            </a:r>
            <a:endParaRPr lang="ru-RU" b="1" dirty="0"/>
          </a:p>
          <a:p>
            <a:endParaRPr lang="ru-RU" b="1" dirty="0"/>
          </a:p>
        </p:txBody>
      </p:sp>
    </p:spTree>
    <p:extLst>
      <p:ext uri="{BB962C8B-B14F-4D97-AF65-F5344CB8AC3E}">
        <p14:creationId xmlns:p14="http://schemas.microsoft.com/office/powerpoint/2010/main" val="22874940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332656"/>
            <a:ext cx="8280920" cy="6192688"/>
          </a:xfrm>
        </p:spPr>
        <p:txBody>
          <a:bodyPr>
            <a:normAutofit fontScale="92500" lnSpcReduction="20000"/>
          </a:bodyPr>
          <a:lstStyle/>
          <a:p>
            <a:r>
              <a:rPr lang="uk-UA" b="1" i="1" dirty="0">
                <a:solidFill>
                  <a:srgbClr val="FF0000"/>
                </a:solidFill>
              </a:rPr>
              <a:t>Структура лісогосподарського підприємства</a:t>
            </a:r>
            <a:r>
              <a:rPr lang="uk-UA" b="1" i="1" dirty="0" smtClean="0">
                <a:solidFill>
                  <a:srgbClr val="FF0000"/>
                </a:solidFill>
              </a:rPr>
              <a:t>.</a:t>
            </a:r>
          </a:p>
          <a:p>
            <a:r>
              <a:rPr lang="uk-UA" b="1" dirty="0"/>
              <a:t>	Для організації правильного господарства виділяють </a:t>
            </a:r>
            <a:r>
              <a:rPr lang="uk-UA" b="1" i="1" dirty="0">
                <a:solidFill>
                  <a:srgbClr val="FF0000"/>
                </a:solidFill>
              </a:rPr>
              <a:t>господарські частини. </a:t>
            </a:r>
            <a:endParaRPr lang="uk-UA" b="1" i="1" dirty="0" smtClean="0">
              <a:solidFill>
                <a:srgbClr val="FF0000"/>
              </a:solidFill>
            </a:endParaRPr>
          </a:p>
          <a:p>
            <a:r>
              <a:rPr lang="uk-UA" b="1" dirty="0" smtClean="0"/>
              <a:t>В </a:t>
            </a:r>
            <a:r>
              <a:rPr lang="uk-UA" b="1" dirty="0"/>
              <a:t>лісах 1 групи: захисна, лісомеліоративна, лісопаркова</a:t>
            </a:r>
            <a:r>
              <a:rPr lang="uk-UA" b="1" dirty="0" smtClean="0"/>
              <a:t>.</a:t>
            </a:r>
          </a:p>
          <a:p>
            <a:r>
              <a:rPr lang="uk-UA" b="1" dirty="0" smtClean="0"/>
              <a:t> </a:t>
            </a:r>
            <a:r>
              <a:rPr lang="uk-UA" b="1" dirty="0"/>
              <a:t>В лісах 11 групи - експлуатаційна. </a:t>
            </a:r>
            <a:endParaRPr lang="uk-UA" b="1" dirty="0" smtClean="0"/>
          </a:p>
          <a:p>
            <a:r>
              <a:rPr lang="uk-UA" b="1" i="1" dirty="0" smtClean="0">
                <a:solidFill>
                  <a:srgbClr val="FF0000"/>
                </a:solidFill>
              </a:rPr>
              <a:t>Кожна </a:t>
            </a:r>
            <a:r>
              <a:rPr lang="uk-UA" b="1" i="1" dirty="0">
                <a:solidFill>
                  <a:srgbClr val="FF0000"/>
                </a:solidFill>
              </a:rPr>
              <a:t>господарська частина  </a:t>
            </a:r>
            <a:r>
              <a:rPr lang="uk-UA" b="1" dirty="0"/>
              <a:t>в залежності від видового складу і характеру лісових насаджень розподіляється на господарства</a:t>
            </a:r>
            <a:r>
              <a:rPr lang="uk-UA" b="1" dirty="0" smtClean="0"/>
              <a:t>.</a:t>
            </a:r>
          </a:p>
          <a:p>
            <a:r>
              <a:rPr lang="uk-UA" b="1" i="1" dirty="0" smtClean="0">
                <a:solidFill>
                  <a:srgbClr val="FF0000"/>
                </a:solidFill>
              </a:rPr>
              <a:t> </a:t>
            </a:r>
            <a:r>
              <a:rPr lang="uk-UA" b="1" i="1" dirty="0">
                <a:solidFill>
                  <a:srgbClr val="FF0000"/>
                </a:solidFill>
              </a:rPr>
              <a:t>Господарство </a:t>
            </a:r>
            <a:r>
              <a:rPr lang="uk-UA" b="1" dirty="0"/>
              <a:t>являє собою сукупність ділянок лісу, об’єднаних однією метою використання і прийомів ведення різних робіт. </a:t>
            </a:r>
            <a:endParaRPr lang="ru-RU" b="1" dirty="0"/>
          </a:p>
        </p:txBody>
      </p:sp>
    </p:spTree>
    <p:extLst>
      <p:ext uri="{BB962C8B-B14F-4D97-AF65-F5344CB8AC3E}">
        <p14:creationId xmlns:p14="http://schemas.microsoft.com/office/powerpoint/2010/main" val="39863064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404664"/>
            <a:ext cx="8208912" cy="6120680"/>
          </a:xfrm>
        </p:spPr>
        <p:txBody>
          <a:bodyPr>
            <a:normAutofit fontScale="92500" lnSpcReduction="10000"/>
          </a:bodyPr>
          <a:lstStyle/>
          <a:p>
            <a:r>
              <a:rPr lang="uk-UA" b="1" dirty="0" smtClean="0"/>
              <a:t>Виділяють такі </a:t>
            </a:r>
            <a:r>
              <a:rPr lang="uk-UA" b="1" i="1" dirty="0" smtClean="0">
                <a:solidFill>
                  <a:srgbClr val="FF0000"/>
                </a:solidFill>
              </a:rPr>
              <a:t>форми господарства : </a:t>
            </a:r>
          </a:p>
          <a:p>
            <a:r>
              <a:rPr lang="uk-UA" b="1" dirty="0" smtClean="0"/>
              <a:t>хвойні, </a:t>
            </a:r>
          </a:p>
          <a:p>
            <a:r>
              <a:rPr lang="uk-UA" b="1" dirty="0" err="1" smtClean="0"/>
              <a:t>твердолисті</a:t>
            </a:r>
            <a:r>
              <a:rPr lang="uk-UA" b="1" dirty="0" smtClean="0"/>
              <a:t> високостовбурні (насіннєві), </a:t>
            </a:r>
          </a:p>
          <a:p>
            <a:r>
              <a:rPr lang="uk-UA" b="1" dirty="0" err="1" smtClean="0"/>
              <a:t>твердолисті</a:t>
            </a:r>
            <a:r>
              <a:rPr lang="uk-UA" b="1" dirty="0" smtClean="0"/>
              <a:t> низькостовбурні (порослеві), </a:t>
            </a:r>
          </a:p>
          <a:p>
            <a:r>
              <a:rPr lang="uk-UA" b="1" dirty="0" err="1" smtClean="0"/>
              <a:t>м'яколисті</a:t>
            </a:r>
            <a:r>
              <a:rPr lang="uk-UA" b="1" dirty="0" smtClean="0"/>
              <a:t>, </a:t>
            </a:r>
          </a:p>
          <a:p>
            <a:r>
              <a:rPr lang="uk-UA" b="1" dirty="0" err="1" smtClean="0"/>
              <a:t>лісоплодові</a:t>
            </a:r>
            <a:r>
              <a:rPr lang="uk-UA" b="1" dirty="0" smtClean="0"/>
              <a:t>. </a:t>
            </a:r>
          </a:p>
          <a:p>
            <a:r>
              <a:rPr lang="uk-UA" b="1" i="1" dirty="0" smtClean="0">
                <a:solidFill>
                  <a:srgbClr val="FF0000"/>
                </a:solidFill>
              </a:rPr>
              <a:t>Хвойне</a:t>
            </a:r>
            <a:r>
              <a:rPr lang="uk-UA" b="1" dirty="0" smtClean="0"/>
              <a:t> господарство включає ділянки хвойних насаджень (сосна, ялинка і др.), </a:t>
            </a:r>
          </a:p>
          <a:p>
            <a:r>
              <a:rPr lang="uk-UA" b="1" i="1" dirty="0" err="1" smtClean="0">
                <a:solidFill>
                  <a:srgbClr val="FF0000"/>
                </a:solidFill>
              </a:rPr>
              <a:t>твердолисті</a:t>
            </a:r>
            <a:r>
              <a:rPr lang="uk-UA" b="1" i="1" dirty="0" smtClean="0">
                <a:solidFill>
                  <a:srgbClr val="FF0000"/>
                </a:solidFill>
              </a:rPr>
              <a:t> </a:t>
            </a:r>
            <a:r>
              <a:rPr lang="uk-UA" b="1" dirty="0" smtClean="0"/>
              <a:t>- ділянки дубово-ясеневих, букових і грабових насаджень,</a:t>
            </a:r>
          </a:p>
          <a:p>
            <a:r>
              <a:rPr lang="uk-UA" b="1" dirty="0" smtClean="0"/>
              <a:t> </a:t>
            </a:r>
            <a:r>
              <a:rPr lang="uk-UA" b="1" i="1" dirty="0" err="1" smtClean="0">
                <a:solidFill>
                  <a:srgbClr val="FF0000"/>
                </a:solidFill>
              </a:rPr>
              <a:t>м’яколисті</a:t>
            </a:r>
            <a:r>
              <a:rPr lang="uk-UA" b="1" i="1" dirty="0" smtClean="0">
                <a:solidFill>
                  <a:srgbClr val="FF0000"/>
                </a:solidFill>
              </a:rPr>
              <a:t> - </a:t>
            </a:r>
            <a:r>
              <a:rPr lang="uk-UA" b="1" dirty="0" smtClean="0"/>
              <a:t>ділянки осикових, березових, тополевих насаджень.</a:t>
            </a:r>
            <a:r>
              <a:rPr lang="uk-UA" dirty="0"/>
              <a:t> </a:t>
            </a:r>
            <a:endParaRPr lang="ru-RU" b="1" dirty="0" smtClean="0"/>
          </a:p>
          <a:p>
            <a:endParaRPr lang="ru-RU" dirty="0"/>
          </a:p>
        </p:txBody>
      </p:sp>
    </p:spTree>
    <p:extLst>
      <p:ext uri="{BB962C8B-B14F-4D97-AF65-F5344CB8AC3E}">
        <p14:creationId xmlns:p14="http://schemas.microsoft.com/office/powerpoint/2010/main" val="1002676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280920" cy="6264696"/>
          </a:xfrm>
        </p:spPr>
        <p:txBody>
          <a:bodyPr>
            <a:normAutofit fontScale="85000" lnSpcReduction="10000"/>
          </a:bodyPr>
          <a:lstStyle/>
          <a:p>
            <a:r>
              <a:rPr lang="uk-UA" b="1" i="1" dirty="0">
                <a:solidFill>
                  <a:srgbClr val="FF0000"/>
                </a:solidFill>
              </a:rPr>
              <a:t>Захисна господарська частина </a:t>
            </a:r>
            <a:r>
              <a:rPr lang="uk-UA" b="1" dirty="0"/>
              <a:t>об’єднує існуючі лісові масиви переважно природного призначення. Основна мета ведення господарства - збереження і покращення цих лісів.</a:t>
            </a:r>
            <a:endParaRPr lang="ru-RU" b="1" dirty="0"/>
          </a:p>
          <a:p>
            <a:r>
              <a:rPr lang="uk-UA" b="1" i="1" dirty="0">
                <a:solidFill>
                  <a:srgbClr val="FF0000"/>
                </a:solidFill>
              </a:rPr>
              <a:t>Лісомеліоративна господарська частина </a:t>
            </a:r>
            <a:r>
              <a:rPr lang="uk-UA" b="1" dirty="0"/>
              <a:t>об’єднує лісові смуги як засіб активного впливу на процеси ерозії і мікроклімату полів. Основна мета полягає не тільки в збереженні і покращенні існуючих лісових смуг, а і в створенні нових лісових смуг для обхвату всієї площі землекористування меліоративним впливом.</a:t>
            </a:r>
            <a:endParaRPr lang="ru-RU" b="1" dirty="0"/>
          </a:p>
          <a:p>
            <a:r>
              <a:rPr lang="uk-UA" b="1" i="1" dirty="0">
                <a:solidFill>
                  <a:srgbClr val="FF0000"/>
                </a:solidFill>
              </a:rPr>
              <a:t>Лісопаркова господарська частина </a:t>
            </a:r>
            <a:r>
              <a:rPr lang="uk-UA" b="1" dirty="0"/>
              <a:t>виконує оздоровчі функції і відповідає естетичним вимогам людини, вона повинна бути різноманітною і красивою.</a:t>
            </a:r>
            <a:endParaRPr lang="ru-RU" b="1" dirty="0"/>
          </a:p>
          <a:p>
            <a:endParaRPr lang="ru-RU" b="1" dirty="0"/>
          </a:p>
        </p:txBody>
      </p:sp>
    </p:spTree>
    <p:extLst>
      <p:ext uri="{BB962C8B-B14F-4D97-AF65-F5344CB8AC3E}">
        <p14:creationId xmlns:p14="http://schemas.microsoft.com/office/powerpoint/2010/main" val="14582414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291264" cy="6264696"/>
          </a:xfrm>
        </p:spPr>
        <p:txBody>
          <a:bodyPr>
            <a:normAutofit fontScale="85000" lnSpcReduction="10000"/>
          </a:bodyPr>
          <a:lstStyle/>
          <a:p>
            <a:r>
              <a:rPr lang="uk-UA" b="1" i="1" dirty="0">
                <a:solidFill>
                  <a:srgbClr val="FF0000"/>
                </a:solidFill>
              </a:rPr>
              <a:t>Експлуатаційна господарська частина </a:t>
            </a:r>
            <a:r>
              <a:rPr lang="uk-UA" b="1" dirty="0"/>
              <a:t>повинна давати з кожного гектару по можливості в короткий строк велику кількість високоякісної деревини потрібних господарству лісових сортиментів.</a:t>
            </a:r>
            <a:endParaRPr lang="ru-RU" b="1" dirty="0"/>
          </a:p>
          <a:p>
            <a:r>
              <a:rPr lang="uk-UA" b="1" dirty="0"/>
              <a:t>Для обґрунтування розміру користування лісом попередньо визначають </a:t>
            </a:r>
            <a:r>
              <a:rPr lang="uk-UA" b="1" i="1" dirty="0">
                <a:solidFill>
                  <a:srgbClr val="FF0000"/>
                </a:solidFill>
              </a:rPr>
              <a:t>лісосіки рівномірного користування</a:t>
            </a:r>
            <a:r>
              <a:rPr lang="uk-UA" b="1" dirty="0"/>
              <a:t>: </a:t>
            </a:r>
            <a:endParaRPr lang="uk-UA" b="1" dirty="0" smtClean="0"/>
          </a:p>
          <a:p>
            <a:r>
              <a:rPr lang="uk-UA" b="1" dirty="0" smtClean="0"/>
              <a:t>перша </a:t>
            </a:r>
            <a:r>
              <a:rPr lang="uk-UA" b="1" dirty="0"/>
              <a:t>вікова, </a:t>
            </a:r>
            <a:endParaRPr lang="uk-UA" b="1" dirty="0" smtClean="0"/>
          </a:p>
          <a:p>
            <a:r>
              <a:rPr lang="uk-UA" b="1" dirty="0" smtClean="0"/>
              <a:t>друга </a:t>
            </a:r>
            <a:r>
              <a:rPr lang="uk-UA" b="1" dirty="0"/>
              <a:t>вікова</a:t>
            </a:r>
            <a:r>
              <a:rPr lang="uk-UA" b="1" dirty="0" smtClean="0"/>
              <a:t>.</a:t>
            </a:r>
          </a:p>
          <a:p>
            <a:r>
              <a:rPr lang="uk-UA" b="1" dirty="0" smtClean="0"/>
              <a:t> </a:t>
            </a:r>
            <a:r>
              <a:rPr lang="uk-UA" b="1" dirty="0"/>
              <a:t>При наявності великої кількості перестійних, </a:t>
            </a:r>
            <a:r>
              <a:rPr lang="uk-UA" b="1" dirty="0" err="1"/>
              <a:t>всихаючих</a:t>
            </a:r>
            <a:r>
              <a:rPr lang="uk-UA" b="1" dirty="0"/>
              <a:t> насаджень визначається </a:t>
            </a:r>
            <a:r>
              <a:rPr lang="uk-UA" b="1" i="1" dirty="0">
                <a:solidFill>
                  <a:srgbClr val="FF0000"/>
                </a:solidFill>
              </a:rPr>
              <a:t>лісосіка по стану.</a:t>
            </a:r>
            <a:r>
              <a:rPr lang="uk-UA" b="1" dirty="0"/>
              <a:t> </a:t>
            </a:r>
            <a:endParaRPr lang="uk-UA" b="1" dirty="0" smtClean="0"/>
          </a:p>
          <a:p>
            <a:r>
              <a:rPr lang="uk-UA" b="1" dirty="0" smtClean="0"/>
              <a:t>У </a:t>
            </a:r>
            <a:r>
              <a:rPr lang="uk-UA" b="1" dirty="0"/>
              <a:t>випадку недостатньої кількості стиглих насаджень встановлюється </a:t>
            </a:r>
            <a:r>
              <a:rPr lang="uk-UA" b="1" i="1" dirty="0">
                <a:solidFill>
                  <a:srgbClr val="FF0000"/>
                </a:solidFill>
              </a:rPr>
              <a:t>лісосіка по стиглості</a:t>
            </a:r>
            <a:r>
              <a:rPr lang="uk-UA" b="1" dirty="0" smtClean="0"/>
              <a:t>.</a:t>
            </a:r>
            <a:endParaRPr lang="ru-RU" b="1" dirty="0"/>
          </a:p>
        </p:txBody>
      </p:sp>
    </p:spTree>
    <p:extLst>
      <p:ext uri="{BB962C8B-B14F-4D97-AF65-F5344CB8AC3E}">
        <p14:creationId xmlns:p14="http://schemas.microsoft.com/office/powerpoint/2010/main" val="41177045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496944" cy="6264696"/>
          </a:xfrm>
        </p:spPr>
        <p:txBody>
          <a:bodyPr>
            <a:normAutofit fontScale="92500" lnSpcReduction="10000"/>
          </a:bodyPr>
          <a:lstStyle/>
          <a:p>
            <a:r>
              <a:rPr lang="uk-UA" b="1" i="1" dirty="0">
                <a:solidFill>
                  <a:srgbClr val="FF0000"/>
                </a:solidFill>
              </a:rPr>
              <a:t>Вік </a:t>
            </a:r>
            <a:r>
              <a:rPr lang="uk-UA" b="1" i="1" dirty="0" err="1">
                <a:solidFill>
                  <a:srgbClr val="FF0000"/>
                </a:solidFill>
              </a:rPr>
              <a:t>лісовідновлювальних</a:t>
            </a:r>
            <a:r>
              <a:rPr lang="uk-UA" b="1" i="1" dirty="0">
                <a:solidFill>
                  <a:srgbClr val="FF0000"/>
                </a:solidFill>
              </a:rPr>
              <a:t> рубок </a:t>
            </a:r>
            <a:r>
              <a:rPr lang="uk-UA" b="1" dirty="0"/>
              <a:t>в зоні лісостепу, в тому числі і для лісових смуг, орієнтовно, </a:t>
            </a:r>
            <a:r>
              <a:rPr lang="uk-UA" b="1" dirty="0" smtClean="0"/>
              <a:t>такий: </a:t>
            </a:r>
          </a:p>
          <a:p>
            <a:r>
              <a:rPr lang="uk-UA" b="1" dirty="0" smtClean="0"/>
              <a:t>для </a:t>
            </a:r>
            <a:r>
              <a:rPr lang="uk-UA" b="1" dirty="0"/>
              <a:t>хвойного і твердолистяного високостовбурного 120-140 років (У11 клас </a:t>
            </a:r>
            <a:r>
              <a:rPr lang="uk-UA" b="1" dirty="0" smtClean="0"/>
              <a:t>віку)</a:t>
            </a:r>
          </a:p>
          <a:p>
            <a:r>
              <a:rPr lang="uk-UA" b="1" dirty="0" smtClean="0"/>
              <a:t> </a:t>
            </a:r>
            <a:r>
              <a:rPr lang="uk-UA" b="1" dirty="0"/>
              <a:t>для твердолистяного низькостовбурного 51-60 років ( У1 клас віку), </a:t>
            </a:r>
            <a:endParaRPr lang="uk-UA" b="1" dirty="0" smtClean="0"/>
          </a:p>
          <a:p>
            <a:r>
              <a:rPr lang="uk-UA" b="1" dirty="0" smtClean="0"/>
              <a:t>для </a:t>
            </a:r>
            <a:r>
              <a:rPr lang="uk-UA" b="1" dirty="0" err="1"/>
              <a:t>м'яколистого</a:t>
            </a:r>
            <a:r>
              <a:rPr lang="uk-UA" b="1" dirty="0"/>
              <a:t> 30-40 років (1У клас віку</a:t>
            </a:r>
            <a:r>
              <a:rPr lang="uk-UA" b="1" dirty="0" smtClean="0"/>
              <a:t>).</a:t>
            </a:r>
          </a:p>
          <a:p>
            <a:r>
              <a:rPr lang="uk-UA" b="1" dirty="0" smtClean="0"/>
              <a:t> </a:t>
            </a:r>
            <a:r>
              <a:rPr lang="uk-UA" b="1" i="1" dirty="0">
                <a:solidFill>
                  <a:srgbClr val="FF0000"/>
                </a:solidFill>
              </a:rPr>
              <a:t>Вік </a:t>
            </a:r>
            <a:r>
              <a:rPr lang="uk-UA" b="1" i="1" dirty="0" err="1">
                <a:solidFill>
                  <a:srgbClr val="FF0000"/>
                </a:solidFill>
              </a:rPr>
              <a:t>лісовідновлювальних</a:t>
            </a:r>
            <a:r>
              <a:rPr lang="uk-UA" b="1" i="1" dirty="0">
                <a:solidFill>
                  <a:srgbClr val="FF0000"/>
                </a:solidFill>
              </a:rPr>
              <a:t> рубок </a:t>
            </a:r>
            <a:r>
              <a:rPr lang="uk-UA" b="1" dirty="0"/>
              <a:t>повинен враховувати не тільки здатність лісових насаджень виконувати захисні функції, але і якість деревини. </a:t>
            </a:r>
            <a:endParaRPr lang="uk-UA" b="1" dirty="0" smtClean="0"/>
          </a:p>
        </p:txBody>
      </p:sp>
    </p:spTree>
    <p:extLst>
      <p:ext uri="{BB962C8B-B14F-4D97-AF65-F5344CB8AC3E}">
        <p14:creationId xmlns:p14="http://schemas.microsoft.com/office/powerpoint/2010/main" val="2240092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332656"/>
            <a:ext cx="8147248" cy="5793507"/>
          </a:xfrm>
        </p:spPr>
        <p:txBody>
          <a:bodyPr>
            <a:normAutofit fontScale="92500"/>
          </a:bodyPr>
          <a:lstStyle/>
          <a:p>
            <a:r>
              <a:rPr lang="uk-UA" b="1" dirty="0" smtClean="0"/>
              <a:t>Після визначення розміру щорічного головного користування лісом і </a:t>
            </a:r>
            <a:r>
              <a:rPr lang="uk-UA" b="1" dirty="0" err="1" smtClean="0"/>
              <a:t>лісовідновлювальних</a:t>
            </a:r>
            <a:r>
              <a:rPr lang="uk-UA" b="1" dirty="0" smtClean="0"/>
              <a:t> рубок на плані лісонасаджень кольоровою тушшю помічають лісосіки і переносять в натуру ( в лісі) на попередні два роки.</a:t>
            </a:r>
          </a:p>
          <a:p>
            <a:r>
              <a:rPr lang="uk-UA" b="1" dirty="0" smtClean="0"/>
              <a:t> </a:t>
            </a:r>
            <a:r>
              <a:rPr lang="uk-UA" b="1" i="1" dirty="0" smtClean="0">
                <a:solidFill>
                  <a:srgbClr val="FF0000"/>
                </a:solidFill>
              </a:rPr>
              <a:t>Щорічний розмір рубок </a:t>
            </a:r>
            <a:r>
              <a:rPr lang="uk-UA" b="1" dirty="0" smtClean="0"/>
              <a:t>догляду визначають діленням площі насаджень, що потребують догляду, на строк повторності догляду.</a:t>
            </a:r>
          </a:p>
          <a:p>
            <a:r>
              <a:rPr lang="uk-UA" b="1" dirty="0" smtClean="0"/>
              <a:t> Для прохідних рубок і проріджування строк складає 10 років, для освітлення і прочисток - 5 років. </a:t>
            </a:r>
            <a:endParaRPr lang="ru-RU" b="1" dirty="0" smtClean="0"/>
          </a:p>
          <a:p>
            <a:endParaRPr lang="ru-RU" dirty="0"/>
          </a:p>
        </p:txBody>
      </p:sp>
    </p:spTree>
    <p:extLst>
      <p:ext uri="{BB962C8B-B14F-4D97-AF65-F5344CB8AC3E}">
        <p14:creationId xmlns:p14="http://schemas.microsoft.com/office/powerpoint/2010/main" val="11478274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04664"/>
            <a:ext cx="8352928" cy="6192688"/>
          </a:xfrm>
        </p:spPr>
        <p:txBody>
          <a:bodyPr>
            <a:normAutofit fontScale="92500" lnSpcReduction="20000"/>
          </a:bodyPr>
          <a:lstStyle/>
          <a:p>
            <a:r>
              <a:rPr lang="uk-UA" b="1" dirty="0" smtClean="0"/>
              <a:t>Для створення полезахисних і </a:t>
            </a:r>
            <a:r>
              <a:rPr lang="uk-UA" b="1" dirty="0" err="1" smtClean="0"/>
              <a:t>водорегулюючих</a:t>
            </a:r>
            <a:r>
              <a:rPr lang="uk-UA" b="1" dirty="0" smtClean="0"/>
              <a:t> лісових смуг складають спеціальний </a:t>
            </a:r>
            <a:r>
              <a:rPr lang="uk-UA" b="1" i="1" dirty="0" smtClean="0">
                <a:solidFill>
                  <a:srgbClr val="FF0000"/>
                </a:solidFill>
              </a:rPr>
              <a:t>проект</a:t>
            </a:r>
            <a:r>
              <a:rPr lang="uk-UA" b="1" dirty="0" smtClean="0"/>
              <a:t>, що включає в себе план розміщення, схеми змішування, розрахунково-технологічні карти та інше. </a:t>
            </a:r>
            <a:r>
              <a:rPr lang="uk-UA" b="1" i="1" dirty="0" smtClean="0">
                <a:solidFill>
                  <a:srgbClr val="FF0000"/>
                </a:solidFill>
              </a:rPr>
              <a:t>Лісове господарство </a:t>
            </a:r>
            <a:r>
              <a:rPr lang="uk-UA" b="1" dirty="0" smtClean="0"/>
              <a:t>повинно мати спеціаліста - лісовода, лісників і спеціалізовану бригаду або ланку (12-16 робочих, 2-3 трактора, 3-4 лісосадильні машини, 2 культиватора, плуг). </a:t>
            </a:r>
          </a:p>
          <a:p>
            <a:r>
              <a:rPr lang="uk-UA" b="1" dirty="0" smtClean="0"/>
              <a:t>Така бригада або ланка повинні проводити щорічне насадження нових лісових смуг на площі 100-120 га, здійснювати агротехнічний догляд за смугами на 180-200 га,  вести підготовку ґрунту на площі 100-120 га.</a:t>
            </a:r>
            <a:endParaRPr lang="ru-RU" b="1" dirty="0" smtClean="0"/>
          </a:p>
          <a:p>
            <a:endParaRPr lang="ru-RU" dirty="0"/>
          </a:p>
        </p:txBody>
      </p:sp>
    </p:spTree>
    <p:extLst>
      <p:ext uri="{BB962C8B-B14F-4D97-AF65-F5344CB8AC3E}">
        <p14:creationId xmlns:p14="http://schemas.microsoft.com/office/powerpoint/2010/main" val="204226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219256" cy="5865515"/>
          </a:xfrm>
        </p:spPr>
        <p:txBody>
          <a:bodyPr>
            <a:normAutofit fontScale="85000" lnSpcReduction="10000"/>
          </a:bodyPr>
          <a:lstStyle/>
          <a:p>
            <a:r>
              <a:rPr lang="uk-UA" b="1" i="1" dirty="0">
                <a:solidFill>
                  <a:srgbClr val="FF0000"/>
                </a:solidFill>
              </a:rPr>
              <a:t>Повнота</a:t>
            </a:r>
            <a:r>
              <a:rPr lang="uk-UA" b="1" i="1" dirty="0"/>
              <a:t> </a:t>
            </a:r>
            <a:r>
              <a:rPr lang="uk-UA" b="1" i="1" dirty="0" smtClean="0"/>
              <a:t>.</a:t>
            </a:r>
          </a:p>
          <a:p>
            <a:r>
              <a:rPr lang="uk-UA" b="1" i="1" dirty="0" smtClean="0"/>
              <a:t> </a:t>
            </a:r>
            <a:r>
              <a:rPr lang="uk-UA" b="1" dirty="0"/>
              <a:t>Цей ознак означає ступінь використання лісом зайнятого простору і виражається в долях одиниці для кожного ярусу окремо. </a:t>
            </a:r>
            <a:endParaRPr lang="uk-UA" b="1" dirty="0" smtClean="0"/>
          </a:p>
          <a:p>
            <a:r>
              <a:rPr lang="uk-UA" b="1" dirty="0" smtClean="0"/>
              <a:t>За </a:t>
            </a:r>
            <a:r>
              <a:rPr lang="uk-UA" b="1" dirty="0"/>
              <a:t>основу береться повнота природного лісу, мало зачепленого господарською діяльністю людини, її позначають одиницею (1,0</a:t>
            </a:r>
            <a:r>
              <a:rPr lang="uk-UA" b="1" dirty="0" smtClean="0"/>
              <a:t>).</a:t>
            </a:r>
          </a:p>
          <a:p>
            <a:r>
              <a:rPr lang="uk-UA" b="1" dirty="0" smtClean="0"/>
              <a:t> </a:t>
            </a:r>
            <a:r>
              <a:rPr lang="uk-UA" b="1" dirty="0"/>
              <a:t>В такому насадженні крони дерев утворюють замкнутий полог і сума площ перерізу стовбурів досягає найбільшої величини. </a:t>
            </a:r>
            <a:endParaRPr lang="uk-UA" b="1" dirty="0" smtClean="0"/>
          </a:p>
          <a:p>
            <a:r>
              <a:rPr lang="uk-UA" b="1" dirty="0" smtClean="0"/>
              <a:t>Для </a:t>
            </a:r>
            <a:r>
              <a:rPr lang="uk-UA" b="1" dirty="0"/>
              <a:t>таких насаджень складена стандартна таблиця сум площ перерізу стовбурів на 1 га., що змінюються в залежності від висоти деревостою. </a:t>
            </a:r>
            <a:endParaRPr lang="uk-UA" b="1" dirty="0" smtClean="0"/>
          </a:p>
        </p:txBody>
      </p:sp>
    </p:spTree>
    <p:extLst>
      <p:ext uri="{BB962C8B-B14F-4D97-AF65-F5344CB8AC3E}">
        <p14:creationId xmlns:p14="http://schemas.microsoft.com/office/powerpoint/2010/main" val="23786386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424936" cy="6264696"/>
          </a:xfrm>
        </p:spPr>
        <p:txBody>
          <a:bodyPr>
            <a:normAutofit fontScale="85000" lnSpcReduction="10000"/>
          </a:bodyPr>
          <a:lstStyle/>
          <a:p>
            <a:r>
              <a:rPr lang="uk-UA" b="1" i="1" dirty="0">
                <a:solidFill>
                  <a:srgbClr val="FF0000"/>
                </a:solidFill>
              </a:rPr>
              <a:t>Рубка догляду. </a:t>
            </a:r>
            <a:endParaRPr lang="uk-UA" b="1" i="1" dirty="0" smtClean="0">
              <a:solidFill>
                <a:srgbClr val="FF0000"/>
              </a:solidFill>
            </a:endParaRPr>
          </a:p>
          <a:p>
            <a:r>
              <a:rPr lang="uk-UA" b="1" dirty="0" smtClean="0"/>
              <a:t>Для </a:t>
            </a:r>
            <a:r>
              <a:rPr lang="uk-UA" b="1" dirty="0"/>
              <a:t>проведення </a:t>
            </a:r>
            <a:r>
              <a:rPr lang="uk-UA" b="1" i="1" dirty="0">
                <a:solidFill>
                  <a:srgbClr val="FF0000"/>
                </a:solidFill>
              </a:rPr>
              <a:t>рубок догляду </a:t>
            </a:r>
            <a:r>
              <a:rPr lang="uk-UA" b="1" dirty="0"/>
              <a:t>попередньо оглядають всі лісові насадження і встановлюють чергу їх призначення в рубку</a:t>
            </a:r>
            <a:r>
              <a:rPr lang="uk-UA" b="1" dirty="0" smtClean="0"/>
              <a:t>.</a:t>
            </a:r>
          </a:p>
          <a:p>
            <a:r>
              <a:rPr lang="uk-UA" b="1" dirty="0" smtClean="0"/>
              <a:t> </a:t>
            </a:r>
            <a:r>
              <a:rPr lang="uk-UA" b="1" i="1" dirty="0">
                <a:solidFill>
                  <a:srgbClr val="FF0000"/>
                </a:solidFill>
              </a:rPr>
              <a:t>В першу чергу </a:t>
            </a:r>
            <a:r>
              <a:rPr lang="uk-UA" b="1" dirty="0"/>
              <a:t>призначають лісові насадження, в яких головна порода заглушається другорядними деревними породами або чагарниками., а також густі насадження. </a:t>
            </a:r>
            <a:endParaRPr lang="uk-UA" b="1" dirty="0" smtClean="0"/>
          </a:p>
          <a:p>
            <a:r>
              <a:rPr lang="uk-UA" b="1" dirty="0" smtClean="0"/>
              <a:t>Після </a:t>
            </a:r>
            <a:r>
              <a:rPr lang="uk-UA" b="1" dirty="0"/>
              <a:t>огляду визначають площу насаджень по кожному виду рубок догляду</a:t>
            </a:r>
            <a:r>
              <a:rPr lang="uk-UA" b="1" dirty="0" smtClean="0"/>
              <a:t>.</a:t>
            </a:r>
          </a:p>
          <a:p>
            <a:r>
              <a:rPr lang="uk-UA" b="1" dirty="0" smtClean="0"/>
              <a:t> </a:t>
            </a:r>
            <a:r>
              <a:rPr lang="uk-UA" b="1" dirty="0"/>
              <a:t>На ділянках, відведених для рубок догляду, закладають </a:t>
            </a:r>
            <a:r>
              <a:rPr lang="uk-UA" b="1" i="1" dirty="0">
                <a:solidFill>
                  <a:srgbClr val="FF0000"/>
                </a:solidFill>
              </a:rPr>
              <a:t>пробні площі</a:t>
            </a:r>
            <a:r>
              <a:rPr lang="uk-UA" b="1" dirty="0"/>
              <a:t>, розмір цієї площі повинен бути не менше 0,1 га. Він залежить від віку і стану насаджень. На цій площі повинно знаходитися не менше 200 дерев і чагарників. </a:t>
            </a:r>
            <a:endParaRPr lang="ru-RU" b="1" dirty="0"/>
          </a:p>
        </p:txBody>
      </p:sp>
    </p:spTree>
    <p:extLst>
      <p:ext uri="{BB962C8B-B14F-4D97-AF65-F5344CB8AC3E}">
        <p14:creationId xmlns:p14="http://schemas.microsoft.com/office/powerpoint/2010/main" val="19990814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676456" cy="6336704"/>
          </a:xfrm>
        </p:spPr>
        <p:txBody>
          <a:bodyPr>
            <a:normAutofit fontScale="85000" lnSpcReduction="20000"/>
          </a:bodyPr>
          <a:lstStyle/>
          <a:p>
            <a:r>
              <a:rPr lang="uk-UA" b="1" dirty="0" smtClean="0"/>
              <a:t>За матеріалами </a:t>
            </a:r>
            <a:r>
              <a:rPr lang="uk-UA" b="1" i="1" dirty="0" smtClean="0">
                <a:solidFill>
                  <a:srgbClr val="FF0000"/>
                </a:solidFill>
              </a:rPr>
              <a:t>пробних рубок </a:t>
            </a:r>
            <a:r>
              <a:rPr lang="uk-UA" b="1" dirty="0" smtClean="0"/>
              <a:t>догляду визначають кількість деревини, яку необхідно вирубати по окремих сортиментах. </a:t>
            </a:r>
          </a:p>
          <a:p>
            <a:r>
              <a:rPr lang="uk-UA" b="1" dirty="0" smtClean="0"/>
              <a:t>На основі цих даних видається білет на виробництво рубок догляду. </a:t>
            </a:r>
          </a:p>
          <a:p>
            <a:r>
              <a:rPr lang="uk-UA" b="1" i="1" dirty="0" smtClean="0">
                <a:solidFill>
                  <a:srgbClr val="FF0000"/>
                </a:solidFill>
              </a:rPr>
              <a:t>Рубки освітлення і прочистки </a:t>
            </a:r>
            <a:r>
              <a:rPr lang="uk-UA" b="1" dirty="0" smtClean="0"/>
              <a:t>проводять у </a:t>
            </a:r>
            <a:r>
              <a:rPr lang="uk-UA" b="1" dirty="0" err="1" smtClean="0"/>
              <a:t>літньо-осінній</a:t>
            </a:r>
            <a:r>
              <a:rPr lang="uk-UA" b="1" dirty="0" smtClean="0"/>
              <a:t> період, а </a:t>
            </a:r>
            <a:r>
              <a:rPr lang="uk-UA" b="1" i="1" dirty="0" smtClean="0">
                <a:solidFill>
                  <a:srgbClr val="FF0000"/>
                </a:solidFill>
              </a:rPr>
              <a:t>рубки проріджування і прохідні </a:t>
            </a:r>
            <a:r>
              <a:rPr lang="uk-UA" b="1" dirty="0" smtClean="0"/>
              <a:t>- восени і зимою </a:t>
            </a:r>
          </a:p>
          <a:p>
            <a:r>
              <a:rPr lang="uk-UA" b="1" dirty="0" smtClean="0"/>
              <a:t>Відведення лісосік по рубках догляду виконує лісомеліоратор (лісничий) і старші робочі лісомеліоративної ланки.</a:t>
            </a:r>
          </a:p>
          <a:p>
            <a:r>
              <a:rPr lang="uk-UA" b="1" dirty="0" smtClean="0"/>
              <a:t> </a:t>
            </a:r>
            <a:r>
              <a:rPr lang="uk-UA" b="1" i="1" dirty="0" smtClean="0">
                <a:solidFill>
                  <a:srgbClr val="FF0000"/>
                </a:solidFill>
              </a:rPr>
              <a:t>На кожному дереві</a:t>
            </a:r>
            <a:r>
              <a:rPr lang="uk-UA" b="1" dirty="0" smtClean="0"/>
              <a:t>, що буде вирубуватися сокирою виконується насічка на висоті грудей і біля кореневої шийки Насічки на всіх деревах повинні знаходитися з однієї сторони в направленні руху. На насічках біля шийки коренів ставиться спеціальне клеймо. Це необхідно для послідуючого контролю.</a:t>
            </a:r>
            <a:endParaRPr lang="ru-RU" b="1" dirty="0" smtClean="0"/>
          </a:p>
          <a:p>
            <a:endParaRPr lang="ru-RU" dirty="0"/>
          </a:p>
        </p:txBody>
      </p:sp>
    </p:spTree>
    <p:extLst>
      <p:ext uri="{BB962C8B-B14F-4D97-AF65-F5344CB8AC3E}">
        <p14:creationId xmlns:p14="http://schemas.microsoft.com/office/powerpoint/2010/main" val="23751608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496944" cy="6264696"/>
          </a:xfrm>
        </p:spPr>
        <p:txBody>
          <a:bodyPr>
            <a:normAutofit fontScale="85000" lnSpcReduction="10000"/>
          </a:bodyPr>
          <a:lstStyle/>
          <a:p>
            <a:r>
              <a:rPr lang="uk-UA" b="1" i="1" dirty="0">
                <a:solidFill>
                  <a:srgbClr val="FF0000"/>
                </a:solidFill>
              </a:rPr>
              <a:t>Головні рубки </a:t>
            </a:r>
            <a:r>
              <a:rPr lang="uk-UA" b="1" dirty="0"/>
              <a:t>провадять на лісосіках, визначених лісовпорядкуванням</a:t>
            </a:r>
            <a:r>
              <a:rPr lang="uk-UA" b="1" dirty="0" smtClean="0"/>
              <a:t>.</a:t>
            </a:r>
          </a:p>
          <a:p>
            <a:r>
              <a:rPr lang="uk-UA" b="1" dirty="0" smtClean="0"/>
              <a:t> </a:t>
            </a:r>
            <a:r>
              <a:rPr lang="uk-UA" b="1" dirty="0"/>
              <a:t>По кутах ділянок лісосік ставлять стовпи з насічками і надписом на ньому року рубки і площі ділянки. </a:t>
            </a:r>
            <a:endParaRPr lang="uk-UA" b="1" dirty="0" smtClean="0"/>
          </a:p>
          <a:p>
            <a:r>
              <a:rPr lang="uk-UA" b="1" i="1" dirty="0" smtClean="0">
                <a:solidFill>
                  <a:srgbClr val="FF0000"/>
                </a:solidFill>
              </a:rPr>
              <a:t>До </a:t>
            </a:r>
            <a:r>
              <a:rPr lang="uk-UA" b="1" i="1" dirty="0">
                <a:solidFill>
                  <a:srgbClr val="FF0000"/>
                </a:solidFill>
              </a:rPr>
              <a:t>рубки </a:t>
            </a:r>
            <a:r>
              <a:rPr lang="uk-UA" b="1" dirty="0"/>
              <a:t>на ділянках лісосіки проводять суцільний перерахунок дерев (вимірювання за ступенями товщини). </a:t>
            </a:r>
            <a:endParaRPr lang="uk-UA" b="1" dirty="0" smtClean="0"/>
          </a:p>
          <a:p>
            <a:r>
              <a:rPr lang="uk-UA" b="1" dirty="0" smtClean="0"/>
              <a:t>Поділяють </a:t>
            </a:r>
            <a:r>
              <a:rPr lang="uk-UA" b="1" dirty="0"/>
              <a:t>стовбури на ділові, </a:t>
            </a:r>
            <a:r>
              <a:rPr lang="uk-UA" b="1" dirty="0" err="1"/>
              <a:t>напівділові</a:t>
            </a:r>
            <a:r>
              <a:rPr lang="uk-UA" b="1" dirty="0"/>
              <a:t> і дров’яні</a:t>
            </a:r>
            <a:r>
              <a:rPr lang="uk-UA" b="1" dirty="0" smtClean="0"/>
              <a:t>.</a:t>
            </a:r>
          </a:p>
          <a:p>
            <a:r>
              <a:rPr lang="uk-UA" b="1" dirty="0" smtClean="0"/>
              <a:t> </a:t>
            </a:r>
            <a:r>
              <a:rPr lang="uk-UA" b="1" dirty="0"/>
              <a:t>За результатами перерахунку за допомогою таблиць складають </a:t>
            </a:r>
            <a:r>
              <a:rPr lang="uk-UA" b="1" i="1" dirty="0">
                <a:solidFill>
                  <a:srgbClr val="FF0000"/>
                </a:solidFill>
              </a:rPr>
              <a:t>матеріальну оцінку лісосіки. </a:t>
            </a:r>
            <a:endParaRPr lang="uk-UA" b="1" i="1" dirty="0" smtClean="0">
              <a:solidFill>
                <a:srgbClr val="FF0000"/>
              </a:solidFill>
            </a:endParaRPr>
          </a:p>
          <a:p>
            <a:r>
              <a:rPr lang="uk-UA" b="1" dirty="0" smtClean="0"/>
              <a:t>На </a:t>
            </a:r>
            <a:r>
              <a:rPr lang="uk-UA" b="1" dirty="0"/>
              <a:t>основі цих даних видають </a:t>
            </a:r>
            <a:r>
              <a:rPr lang="uk-UA" b="1" i="1" dirty="0" err="1">
                <a:solidFill>
                  <a:srgbClr val="FF0000"/>
                </a:solidFill>
              </a:rPr>
              <a:t>лісорубочний</a:t>
            </a:r>
            <a:r>
              <a:rPr lang="uk-UA" b="1" i="1" dirty="0">
                <a:solidFill>
                  <a:srgbClr val="FF0000"/>
                </a:solidFill>
              </a:rPr>
              <a:t> білет</a:t>
            </a:r>
            <a:r>
              <a:rPr lang="uk-UA" b="1" dirty="0"/>
              <a:t>. Рубку провадять в осінньо-зимовий період. Контроль за правильністю ведення лісового підприємства і консультацію по техніці робіт ведуть лісництва.</a:t>
            </a:r>
            <a:endParaRPr lang="ru-RU" b="1" dirty="0"/>
          </a:p>
          <a:p>
            <a:endParaRPr lang="ru-RU" b="1" dirty="0"/>
          </a:p>
        </p:txBody>
      </p:sp>
    </p:spTree>
    <p:extLst>
      <p:ext uri="{BB962C8B-B14F-4D97-AF65-F5344CB8AC3E}">
        <p14:creationId xmlns:p14="http://schemas.microsoft.com/office/powerpoint/2010/main" val="1908099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19256" cy="5721499"/>
          </a:xfrm>
        </p:spPr>
        <p:txBody>
          <a:bodyPr>
            <a:normAutofit fontScale="92500" lnSpcReduction="10000"/>
          </a:bodyPr>
          <a:lstStyle/>
          <a:p>
            <a:r>
              <a:rPr lang="uk-UA" b="1" dirty="0"/>
              <a:t>При </a:t>
            </a:r>
            <a:r>
              <a:rPr lang="uk-UA" b="1" i="1" dirty="0">
                <a:solidFill>
                  <a:srgbClr val="FF0000"/>
                </a:solidFill>
              </a:rPr>
              <a:t>точній </a:t>
            </a:r>
            <a:r>
              <a:rPr lang="uk-UA" b="1" i="1" dirty="0" err="1">
                <a:solidFill>
                  <a:srgbClr val="FF0000"/>
                </a:solidFill>
              </a:rPr>
              <a:t>таксацїї</a:t>
            </a:r>
            <a:r>
              <a:rPr lang="uk-UA" b="1" i="1" dirty="0">
                <a:solidFill>
                  <a:srgbClr val="FF0000"/>
                </a:solidFill>
              </a:rPr>
              <a:t> </a:t>
            </a:r>
            <a:r>
              <a:rPr lang="uk-UA" b="1" dirty="0"/>
              <a:t>повноту визначають по відношенню суми перерізу стовбурів таксаційного насадження до табличної величини. </a:t>
            </a:r>
          </a:p>
          <a:p>
            <a:r>
              <a:rPr lang="uk-UA" b="1" i="1" dirty="0">
                <a:solidFill>
                  <a:srgbClr val="FF0000"/>
                </a:solidFill>
              </a:rPr>
              <a:t>Повним насадженням </a:t>
            </a:r>
            <a:r>
              <a:rPr lang="uk-UA" b="1" dirty="0"/>
              <a:t>рахується таке насадження, коли просвіти між кронами дерев будуть менше їх середніх розмірів.</a:t>
            </a:r>
          </a:p>
          <a:p>
            <a:r>
              <a:rPr lang="uk-UA" b="1" dirty="0"/>
              <a:t> </a:t>
            </a:r>
            <a:r>
              <a:rPr lang="uk-UA" b="1" dirty="0" smtClean="0"/>
              <a:t>Розрізняють:</a:t>
            </a:r>
          </a:p>
          <a:p>
            <a:r>
              <a:rPr lang="uk-UA" b="1" dirty="0" smtClean="0"/>
              <a:t> </a:t>
            </a:r>
            <a:r>
              <a:rPr lang="uk-UA" b="1" dirty="0" err="1"/>
              <a:t>високоповні</a:t>
            </a:r>
            <a:r>
              <a:rPr lang="uk-UA" b="1" dirty="0"/>
              <a:t> насадження з повнотою 0,9-1,0; </a:t>
            </a:r>
            <a:endParaRPr lang="uk-UA" b="1" dirty="0" smtClean="0"/>
          </a:p>
          <a:p>
            <a:r>
              <a:rPr lang="uk-UA" b="1" dirty="0" smtClean="0"/>
              <a:t> </a:t>
            </a:r>
            <a:r>
              <a:rPr lang="uk-UA" b="1" dirty="0"/>
              <a:t>середньо повні - 0,6-0.8; </a:t>
            </a:r>
            <a:endParaRPr lang="uk-UA" b="1" dirty="0" smtClean="0"/>
          </a:p>
          <a:p>
            <a:r>
              <a:rPr lang="uk-UA" b="1" dirty="0" smtClean="0"/>
              <a:t> </a:t>
            </a:r>
            <a:r>
              <a:rPr lang="uk-UA" b="1" dirty="0"/>
              <a:t>низько повні - 0,4-0,6 </a:t>
            </a:r>
            <a:r>
              <a:rPr lang="uk-UA" b="1" dirty="0" smtClean="0"/>
              <a:t>і</a:t>
            </a:r>
          </a:p>
          <a:p>
            <a:r>
              <a:rPr lang="uk-UA" b="1" dirty="0" smtClean="0"/>
              <a:t> </a:t>
            </a:r>
            <a:r>
              <a:rPr lang="uk-UA" b="1" dirty="0"/>
              <a:t>рідкі з повнотою 0,1-0,3.</a:t>
            </a:r>
            <a:endParaRPr lang="ru-RU" b="1" dirty="0"/>
          </a:p>
          <a:p>
            <a:endParaRPr lang="ru-RU" dirty="0"/>
          </a:p>
          <a:p>
            <a:endParaRPr lang="ru-RU" dirty="0"/>
          </a:p>
        </p:txBody>
      </p:sp>
    </p:spTree>
    <p:extLst>
      <p:ext uri="{BB962C8B-B14F-4D97-AF65-F5344CB8AC3E}">
        <p14:creationId xmlns:p14="http://schemas.microsoft.com/office/powerpoint/2010/main" val="3825636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435280" cy="5793507"/>
          </a:xfrm>
        </p:spPr>
        <p:txBody>
          <a:bodyPr/>
          <a:lstStyle/>
          <a:p>
            <a:r>
              <a:rPr lang="uk-UA" b="1" i="1" dirty="0">
                <a:solidFill>
                  <a:srgbClr val="FF0000"/>
                </a:solidFill>
              </a:rPr>
              <a:t>Густота.</a:t>
            </a:r>
            <a:r>
              <a:rPr lang="uk-UA" b="1" dirty="0"/>
              <a:t> </a:t>
            </a:r>
            <a:endParaRPr lang="uk-UA" b="1" dirty="0" smtClean="0"/>
          </a:p>
          <a:p>
            <a:r>
              <a:rPr lang="uk-UA" b="1" dirty="0" smtClean="0"/>
              <a:t>Під </a:t>
            </a:r>
            <a:r>
              <a:rPr lang="uk-UA" b="1" dirty="0"/>
              <a:t>густотою розуміють число дерев на 1 га лісового насадження. </a:t>
            </a:r>
            <a:endParaRPr lang="uk-UA" b="1" dirty="0" smtClean="0"/>
          </a:p>
          <a:p>
            <a:r>
              <a:rPr lang="uk-UA" b="1" dirty="0" smtClean="0"/>
              <a:t>Вона </a:t>
            </a:r>
            <a:r>
              <a:rPr lang="uk-UA" b="1" dirty="0"/>
              <a:t>з віком зменшується в результаті природного відмирання окремих дерев. </a:t>
            </a:r>
            <a:endParaRPr lang="uk-UA" b="1" dirty="0" smtClean="0"/>
          </a:p>
          <a:p>
            <a:r>
              <a:rPr lang="uk-UA" b="1" dirty="0" smtClean="0"/>
              <a:t>Важливо </a:t>
            </a:r>
            <a:r>
              <a:rPr lang="uk-UA" b="1" dirty="0"/>
              <a:t>відмітити, що зменшення густоти з віком не знижує повноти насадження, так як збільшуються розміри дерев, що залишилися.</a:t>
            </a:r>
            <a:endParaRPr lang="ru-RU" b="1" dirty="0"/>
          </a:p>
          <a:p>
            <a:endParaRPr lang="ru-RU" b="1" dirty="0"/>
          </a:p>
        </p:txBody>
      </p:sp>
    </p:spTree>
    <p:extLst>
      <p:ext uri="{BB962C8B-B14F-4D97-AF65-F5344CB8AC3E}">
        <p14:creationId xmlns:p14="http://schemas.microsoft.com/office/powerpoint/2010/main" val="841382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291264" cy="5793507"/>
          </a:xfrm>
        </p:spPr>
        <p:txBody>
          <a:bodyPr/>
          <a:lstStyle/>
          <a:p>
            <a:r>
              <a:rPr lang="uk-UA" b="1" i="1" dirty="0">
                <a:solidFill>
                  <a:srgbClr val="FF0000"/>
                </a:solidFill>
              </a:rPr>
              <a:t>Походження</a:t>
            </a:r>
            <a:r>
              <a:rPr lang="uk-UA" b="1" i="1" dirty="0" smtClean="0"/>
              <a:t>.</a:t>
            </a:r>
          </a:p>
          <a:p>
            <a:r>
              <a:rPr lang="uk-UA" b="1" i="1" dirty="0" smtClean="0"/>
              <a:t> </a:t>
            </a:r>
            <a:r>
              <a:rPr lang="uk-UA" b="1" dirty="0"/>
              <a:t>Розрізняють </a:t>
            </a:r>
            <a:r>
              <a:rPr lang="uk-UA" b="1" i="1" dirty="0">
                <a:solidFill>
                  <a:srgbClr val="FF0000"/>
                </a:solidFill>
              </a:rPr>
              <a:t>насіннєве і вегетативне </a:t>
            </a:r>
            <a:r>
              <a:rPr lang="uk-UA" b="1" dirty="0"/>
              <a:t>походження. </a:t>
            </a:r>
            <a:endParaRPr lang="uk-UA" b="1" dirty="0" smtClean="0"/>
          </a:p>
          <a:p>
            <a:r>
              <a:rPr lang="uk-UA" b="1" dirty="0" smtClean="0"/>
              <a:t>Серед  </a:t>
            </a:r>
            <a:r>
              <a:rPr lang="uk-UA" b="1" dirty="0"/>
              <a:t>вегетативних насаджень найбільше розповсюдження мають паросткові (дуб), </a:t>
            </a:r>
            <a:r>
              <a:rPr lang="uk-UA" b="1" dirty="0" err="1"/>
              <a:t>коренепаросткові</a:t>
            </a:r>
            <a:r>
              <a:rPr lang="uk-UA" b="1" dirty="0"/>
              <a:t> (осина</a:t>
            </a:r>
            <a:r>
              <a:rPr lang="uk-UA" b="1" dirty="0" smtClean="0"/>
              <a:t>).</a:t>
            </a:r>
          </a:p>
          <a:p>
            <a:r>
              <a:rPr lang="uk-UA" b="1" dirty="0" smtClean="0"/>
              <a:t> </a:t>
            </a:r>
            <a:r>
              <a:rPr lang="uk-UA" b="1" dirty="0"/>
              <a:t>Всі хвойні насадження походять від насіння. </a:t>
            </a:r>
            <a:endParaRPr lang="uk-UA" b="1" dirty="0" smtClean="0"/>
          </a:p>
          <a:p>
            <a:r>
              <a:rPr lang="uk-UA" b="1" dirty="0" smtClean="0"/>
              <a:t>Листові </a:t>
            </a:r>
            <a:r>
              <a:rPr lang="uk-UA" b="1" dirty="0"/>
              <a:t>дерева можуть бути насіннєвими, вегетативними і змішаного походження</a:t>
            </a:r>
            <a:r>
              <a:rPr lang="uk-UA" b="1" dirty="0" smtClean="0"/>
              <a:t>.</a:t>
            </a:r>
            <a:endParaRPr lang="ru-RU" b="1" dirty="0"/>
          </a:p>
          <a:p>
            <a:endParaRPr lang="ru-RU" b="1" dirty="0"/>
          </a:p>
        </p:txBody>
      </p:sp>
    </p:spTree>
    <p:extLst>
      <p:ext uri="{BB962C8B-B14F-4D97-AF65-F5344CB8AC3E}">
        <p14:creationId xmlns:p14="http://schemas.microsoft.com/office/powerpoint/2010/main" val="2037958200"/>
      </p:ext>
    </p:extLst>
  </p:cSld>
  <p:clrMapOvr>
    <a:masterClrMapping/>
  </p:clrMapOvr>
</p:sld>
</file>

<file path=ppt/theme/theme1.xml><?xml version="1.0" encoding="utf-8"?>
<a:theme xmlns:a="http://schemas.openxmlformats.org/drawingml/2006/main" name="Колінько А.В.">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Колінько А.В.</Template>
  <TotalTime>343</TotalTime>
  <Words>4353</Words>
  <Application>Microsoft Office PowerPoint</Application>
  <PresentationFormat>Экран (4:3)</PresentationFormat>
  <Paragraphs>462</Paragraphs>
  <Slides>62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62</vt:i4>
      </vt:variant>
    </vt:vector>
  </HeadingPairs>
  <TitlesOfParts>
    <vt:vector size="63" baseType="lpstr">
      <vt:lpstr>Колінько А.В.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43</cp:revision>
  <dcterms:created xsi:type="dcterms:W3CDTF">2017-02-05T09:46:32Z</dcterms:created>
  <dcterms:modified xsi:type="dcterms:W3CDTF">2017-03-18T06:16:00Z</dcterms:modified>
</cp:coreProperties>
</file>