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1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45ABFA-A467-47B5-9EBC-3BDF04791F9F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912FCE8-DF76-4EB6-B567-D01F257D86D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19256" cy="5721499"/>
          </a:xfrm>
        </p:spPr>
        <p:txBody>
          <a:bodyPr/>
          <a:lstStyle/>
          <a:p>
            <a:pPr marL="0" indent="0"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     Тема: </a:t>
            </a:r>
            <a:r>
              <a:rPr lang="uk-UA" b="1" i="1" dirty="0">
                <a:solidFill>
                  <a:srgbClr val="FF0000"/>
                </a:solidFill>
              </a:rPr>
              <a:t>Рекультивація </a:t>
            </a:r>
            <a:r>
              <a:rPr lang="uk-UA" b="1" i="1" dirty="0" smtClean="0">
                <a:solidFill>
                  <a:srgbClr val="FF0000"/>
                </a:solidFill>
              </a:rPr>
              <a:t>земель</a:t>
            </a:r>
          </a:p>
          <a:p>
            <a:pPr marL="0" indent="0">
              <a:buNone/>
            </a:pPr>
            <a:r>
              <a:rPr lang="uk-UA" b="1" i="1" dirty="0" smtClean="0"/>
              <a:t>                            План</a:t>
            </a:r>
          </a:p>
          <a:p>
            <a:pPr marL="0" indent="0">
              <a:buNone/>
            </a:pPr>
            <a:r>
              <a:rPr lang="uk-UA" b="1" i="1" dirty="0"/>
              <a:t> </a:t>
            </a:r>
            <a:r>
              <a:rPr lang="uk-UA" b="1" i="1" dirty="0" smtClean="0"/>
              <a:t>    1. Землі які підлягають рекультивації.</a:t>
            </a:r>
            <a:endParaRPr lang="ru-RU" dirty="0" smtClean="0"/>
          </a:p>
          <a:p>
            <a:pPr marL="0" indent="0">
              <a:buNone/>
            </a:pPr>
            <a:r>
              <a:rPr lang="ru-RU" b="1" i="1" dirty="0" smtClean="0"/>
              <a:t>     2. </a:t>
            </a:r>
            <a:r>
              <a:rPr lang="ru-RU" b="1" i="1" dirty="0" err="1" smtClean="0"/>
              <a:t>Основні</a:t>
            </a:r>
            <a:r>
              <a:rPr lang="ru-RU" b="1" i="1" dirty="0" smtClean="0"/>
              <a:t>  </a:t>
            </a:r>
            <a:r>
              <a:rPr lang="ru-RU" b="1" i="1" dirty="0" err="1" smtClean="0"/>
              <a:t>завдання</a:t>
            </a:r>
            <a:r>
              <a:rPr lang="ru-RU" b="1" i="1" dirty="0" smtClean="0"/>
              <a:t>   </a:t>
            </a:r>
            <a:r>
              <a:rPr lang="uk-UA" b="1" i="1" dirty="0" smtClean="0"/>
              <a:t>рекультивації.</a:t>
            </a:r>
            <a:endParaRPr lang="ru-RU" dirty="0"/>
          </a:p>
          <a:p>
            <a:pPr marL="0" indent="0">
              <a:buNone/>
            </a:pPr>
            <a:r>
              <a:rPr lang="uk-UA" b="1" i="1" dirty="0" smtClean="0"/>
              <a:t>     3. Технічна  рекультивація.</a:t>
            </a:r>
          </a:p>
          <a:p>
            <a:pPr marL="0" indent="0">
              <a:buNone/>
            </a:pPr>
            <a:r>
              <a:rPr lang="uk-UA" b="1" i="1" dirty="0" smtClean="0"/>
              <a:t>     4. Біологічна рекультивація.</a:t>
            </a:r>
          </a:p>
          <a:p>
            <a:pPr marL="0" indent="0">
              <a:buNone/>
            </a:pPr>
            <a:endParaRPr lang="uk-UA" b="1" i="1" dirty="0" smtClean="0"/>
          </a:p>
          <a:p>
            <a:pPr marL="0" indent="0">
              <a:buNone/>
            </a:pPr>
            <a:r>
              <a:rPr lang="uk-UA" b="1" i="1" dirty="0"/>
              <a:t> </a:t>
            </a:r>
            <a:r>
              <a:rPr lang="uk-UA" b="1" i="1" dirty="0" smtClean="0"/>
              <a:t>       Л1 стор.340…344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277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363272" cy="6336704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Орієнтована потужність шару </a:t>
            </a:r>
            <a:r>
              <a:rPr lang="uk-UA" b="1" i="1" dirty="0" err="1">
                <a:solidFill>
                  <a:srgbClr val="FF0000"/>
                </a:solidFill>
              </a:rPr>
              <a:t>грунту</a:t>
            </a:r>
            <a:r>
              <a:rPr lang="uk-UA" b="1" dirty="0"/>
              <a:t>, що знімається, згідно з науково-методичними рекомендаціями </a:t>
            </a:r>
            <a:r>
              <a:rPr lang="uk-UA" b="1" dirty="0" smtClean="0"/>
              <a:t>може </a:t>
            </a:r>
            <a:r>
              <a:rPr lang="uk-UA" b="1" dirty="0"/>
              <a:t>бути такою, см:</a:t>
            </a:r>
            <a:endParaRPr lang="ru-RU" b="1" dirty="0"/>
          </a:p>
          <a:p>
            <a:pPr lvl="0"/>
            <a:r>
              <a:rPr lang="uk-UA" b="1" dirty="0"/>
              <a:t>дерново-підзолисті окультурені </a:t>
            </a:r>
            <a:r>
              <a:rPr lang="uk-UA" b="1" dirty="0" err="1"/>
              <a:t>грунти</a:t>
            </a:r>
            <a:r>
              <a:rPr lang="uk-UA" b="1" dirty="0"/>
              <a:t> - 15-20;</a:t>
            </a:r>
            <a:endParaRPr lang="ru-RU" b="1" dirty="0"/>
          </a:p>
          <a:p>
            <a:pPr lvl="0"/>
            <a:r>
              <a:rPr lang="uk-UA" b="1" dirty="0"/>
              <a:t>ясно - сірі та сірі опідзолені </a:t>
            </a:r>
            <a:r>
              <a:rPr lang="uk-UA" b="1" dirty="0" err="1"/>
              <a:t>грунти</a:t>
            </a:r>
            <a:r>
              <a:rPr lang="uk-UA" b="1" dirty="0"/>
              <a:t> - 15-30;</a:t>
            </a:r>
            <a:endParaRPr lang="ru-RU" b="1" dirty="0"/>
          </a:p>
          <a:p>
            <a:pPr lvl="0"/>
            <a:r>
              <a:rPr lang="uk-UA" b="1" dirty="0"/>
              <a:t>темно - сірі опідзолені </a:t>
            </a:r>
            <a:r>
              <a:rPr lang="uk-UA" b="1" dirty="0" err="1"/>
              <a:t>грунти-</a:t>
            </a:r>
            <a:r>
              <a:rPr lang="uk-UA" b="1" dirty="0"/>
              <a:t> 40-50;</a:t>
            </a:r>
            <a:endParaRPr lang="ru-RU" b="1" dirty="0"/>
          </a:p>
          <a:p>
            <a:pPr lvl="0"/>
            <a:r>
              <a:rPr lang="uk-UA" b="1" dirty="0"/>
              <a:t>чорноземи типові, </a:t>
            </a:r>
            <a:r>
              <a:rPr lang="uk-UA" b="1" dirty="0" err="1"/>
              <a:t>вилуговані</a:t>
            </a:r>
            <a:r>
              <a:rPr lang="uk-UA" b="1" dirty="0"/>
              <a:t>, опідзолені та реградовані - 100-120;</a:t>
            </a:r>
            <a:endParaRPr lang="ru-RU" b="1" dirty="0"/>
          </a:p>
          <a:p>
            <a:pPr lvl="0"/>
            <a:r>
              <a:rPr lang="uk-UA" b="1" dirty="0"/>
              <a:t>чорноземи звичайні - 40-70;</a:t>
            </a:r>
            <a:endParaRPr lang="ru-RU" b="1" dirty="0"/>
          </a:p>
          <a:p>
            <a:pPr lvl="0"/>
            <a:r>
              <a:rPr lang="uk-UA" b="1" dirty="0"/>
              <a:t>чорноземи південні та темно - каштанові </a:t>
            </a:r>
            <a:r>
              <a:rPr lang="uk-UA" b="1" dirty="0" err="1"/>
              <a:t>грунти</a:t>
            </a:r>
            <a:r>
              <a:rPr lang="uk-UA" b="1" dirty="0"/>
              <a:t> - 35-50;</a:t>
            </a:r>
            <a:endParaRPr lang="ru-RU" b="1" dirty="0"/>
          </a:p>
          <a:p>
            <a:pPr lvl="0"/>
            <a:r>
              <a:rPr lang="uk-UA" b="1" dirty="0"/>
              <a:t>каштанові </a:t>
            </a:r>
            <a:r>
              <a:rPr lang="uk-UA" b="1" dirty="0" err="1"/>
              <a:t>грунти</a:t>
            </a:r>
            <a:r>
              <a:rPr lang="uk-UA" b="1" dirty="0"/>
              <a:t> - 20-30.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020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6408712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Технічний етап рекультивації </a:t>
            </a:r>
            <a:r>
              <a:rPr lang="uk-UA" b="1" dirty="0"/>
              <a:t>при будівництві шляхів та інших лінійних об"</a:t>
            </a:r>
            <a:r>
              <a:rPr lang="uk-UA" b="1" dirty="0" err="1"/>
              <a:t>єктів</a:t>
            </a:r>
            <a:r>
              <a:rPr lang="uk-UA" b="1" dirty="0"/>
              <a:t> полягає у зніманні у порушеній смузі шару </a:t>
            </a:r>
            <a:r>
              <a:rPr lang="uk-UA" b="1" dirty="0" err="1"/>
              <a:t>грунту</a:t>
            </a:r>
            <a:r>
              <a:rPr lang="uk-UA" b="1" dirty="0"/>
              <a:t>, створенні насипів з </a:t>
            </a:r>
            <a:r>
              <a:rPr lang="uk-UA" b="1" dirty="0" err="1"/>
              <a:t>підгрунтя</a:t>
            </a:r>
            <a:r>
              <a:rPr lang="uk-UA" b="1" dirty="0"/>
              <a:t> і покритті резервних ділянок гумусовим шаром.</a:t>
            </a:r>
            <a:endParaRPr lang="ru-RU" b="1" dirty="0"/>
          </a:p>
          <a:p>
            <a:r>
              <a:rPr lang="uk-UA" b="1" dirty="0"/>
              <a:t>При шахтному способі видобування корисних копалин пуста порода знову повертається у вироблені штреки.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неможливості повернення її у штреки створюються зовнішні відвали (терикони, </a:t>
            </a:r>
            <a:r>
              <a:rPr lang="uk-UA" b="1" dirty="0" err="1"/>
              <a:t>териконники</a:t>
            </a:r>
            <a:r>
              <a:rPr lang="uk-UA" b="1" dirty="0"/>
              <a:t>), під які відводяться малопродуктивні землі чи яри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Після 2-3 річного осідання відвали вирівнюють, покривають </a:t>
            </a:r>
            <a:r>
              <a:rPr lang="uk-UA" b="1" dirty="0" err="1"/>
              <a:t>потенціально</a:t>
            </a:r>
            <a:r>
              <a:rPr lang="uk-UA" b="1" dirty="0"/>
              <a:t> родючою породою, шаром </a:t>
            </a:r>
            <a:r>
              <a:rPr lang="uk-UA" b="1" dirty="0" err="1"/>
              <a:t>грунту</a:t>
            </a:r>
            <a:r>
              <a:rPr lang="uk-UA" b="1" dirty="0"/>
              <a:t> та передають для біологічної рекультивації.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2432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19256" cy="5937523"/>
          </a:xfrm>
        </p:spPr>
        <p:txBody>
          <a:bodyPr/>
          <a:lstStyle/>
          <a:p>
            <a:r>
              <a:rPr lang="uk-UA" b="1" dirty="0"/>
              <a:t>При підземному добуванні корисних копалин може відбуватися </a:t>
            </a:r>
            <a:r>
              <a:rPr lang="uk-UA" b="1" dirty="0">
                <a:solidFill>
                  <a:srgbClr val="FF0000"/>
                </a:solidFill>
              </a:rPr>
              <a:t>деформація поверхні </a:t>
            </a:r>
            <a:r>
              <a:rPr lang="uk-UA" b="1" dirty="0" err="1">
                <a:solidFill>
                  <a:srgbClr val="FF0000"/>
                </a:solidFill>
              </a:rPr>
              <a:t>грунту</a:t>
            </a:r>
            <a:r>
              <a:rPr lang="uk-UA" b="1" dirty="0">
                <a:solidFill>
                  <a:srgbClr val="FF0000"/>
                </a:solidFill>
              </a:rPr>
              <a:t> внаслідок осідання. </a:t>
            </a:r>
            <a:r>
              <a:rPr lang="uk-UA" b="1" dirty="0"/>
              <a:t>Залежно від характеру деформацій у межах шахтного поля на поверхні знімається шар </a:t>
            </a:r>
            <a:r>
              <a:rPr lang="uk-UA" b="1" dirty="0" err="1"/>
              <a:t>грунту</a:t>
            </a:r>
            <a:r>
              <a:rPr lang="uk-UA" b="1" dirty="0"/>
              <a:t>, провали засипаються, розрівнюються і після остаточного осідання вирівнюються і покриваються шаром </a:t>
            </a:r>
            <a:r>
              <a:rPr lang="uk-UA" b="1" dirty="0" err="1"/>
              <a:t>грунту</a:t>
            </a:r>
            <a:r>
              <a:rPr lang="uk-UA" b="1" dirty="0"/>
              <a:t>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2309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Вироблені торфовища </a:t>
            </a:r>
            <a:r>
              <a:rPr lang="uk-UA" b="1" dirty="0"/>
              <a:t>при фрезерному і машино-формувальному способах видобування торфу потрібно повернути землекористувачам для використання їх під сіножаті, пасовища, </a:t>
            </a:r>
            <a:r>
              <a:rPr lang="uk-UA" b="1" dirty="0" err="1"/>
              <a:t>обліснення</a:t>
            </a:r>
            <a:r>
              <a:rPr lang="uk-UA" b="1" dirty="0"/>
              <a:t> та обводнення. </a:t>
            </a:r>
            <a:endParaRPr lang="uk-UA" b="1" dirty="0" smtClean="0"/>
          </a:p>
          <a:p>
            <a:r>
              <a:rPr lang="uk-UA" b="1" dirty="0" smtClean="0"/>
              <a:t>З </a:t>
            </a:r>
            <a:r>
              <a:rPr lang="uk-UA" b="1" dirty="0"/>
              <a:t>цією метою влаштовують осушувальну мережу, </a:t>
            </a:r>
            <a:r>
              <a:rPr lang="uk-UA" b="1" i="1" dirty="0">
                <a:solidFill>
                  <a:srgbClr val="FF0000"/>
                </a:solidFill>
              </a:rPr>
              <a:t>проводять планування поверхні, споруджують дороги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Торфовища</a:t>
            </a:r>
            <a:r>
              <a:rPr lang="uk-UA" b="1" dirty="0"/>
              <a:t>, вироблені </a:t>
            </a:r>
            <a:r>
              <a:rPr lang="uk-UA" b="1" dirty="0" err="1"/>
              <a:t>гідроспособом</a:t>
            </a:r>
            <a:r>
              <a:rPr lang="uk-UA" b="1" dirty="0"/>
              <a:t>, звичайно рекультивують для рибно-господарського  використання. На них здійснюють </a:t>
            </a:r>
            <a:r>
              <a:rPr lang="uk-UA" b="1" i="1" dirty="0">
                <a:solidFill>
                  <a:srgbClr val="FF0000"/>
                </a:solidFill>
              </a:rPr>
              <a:t>корчування та вивезення пнів, планування та закладення осушувальної мережі. 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06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147248" cy="6120680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Біологічний етап </a:t>
            </a:r>
            <a:r>
              <a:rPr lang="uk-UA" b="1" i="1" dirty="0" smtClean="0">
                <a:solidFill>
                  <a:srgbClr val="FF0000"/>
                </a:solidFill>
              </a:rPr>
              <a:t>рекультивації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/>
              <a:t>- </a:t>
            </a:r>
            <a:r>
              <a:rPr lang="uk-UA" b="1" dirty="0"/>
              <a:t>це етап загальної рекультивації, що охоплює комплекс агротехнічних і </a:t>
            </a:r>
            <a:r>
              <a:rPr lang="uk-UA" b="1" dirty="0" err="1"/>
              <a:t>фітомеліоративних</a:t>
            </a:r>
            <a:r>
              <a:rPr lang="uk-UA" b="1" dirty="0"/>
              <a:t>  заходів для підвищення родючості порушених земель. </a:t>
            </a:r>
            <a:endParaRPr lang="uk-UA" b="1" dirty="0" smtClean="0"/>
          </a:p>
          <a:p>
            <a:r>
              <a:rPr lang="uk-UA" b="1" dirty="0" smtClean="0"/>
              <a:t>Біологічна </a:t>
            </a:r>
            <a:r>
              <a:rPr lang="uk-UA" b="1" dirty="0"/>
              <a:t>рекультивація може бути </a:t>
            </a:r>
            <a:r>
              <a:rPr lang="uk-UA" b="1" i="1" dirty="0">
                <a:solidFill>
                  <a:srgbClr val="FF0000"/>
                </a:solidFill>
              </a:rPr>
              <a:t>сільськогосподарською або лісовою. </a:t>
            </a:r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Сільськогосподарська </a:t>
            </a:r>
            <a:r>
              <a:rPr lang="uk-UA" b="1" i="1" dirty="0">
                <a:solidFill>
                  <a:srgbClr val="FF0000"/>
                </a:solidFill>
              </a:rPr>
              <a:t>рекультивація </a:t>
            </a:r>
            <a:r>
              <a:rPr lang="uk-UA" b="1" dirty="0"/>
              <a:t>виконується для підготування землі під ріллю, багаторічні насадження чи природні кормові угіддя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У зоні поширення родючих чорноземів під ріллю слід рекультивувати не більше 70% порушених земель. Решту 30% відводять під укоси відвалів, </a:t>
            </a:r>
            <a:r>
              <a:rPr lang="uk-UA" b="1" dirty="0" err="1"/>
              <a:t>терасовидні</a:t>
            </a:r>
            <a:r>
              <a:rPr lang="uk-UA" b="1" dirty="0"/>
              <a:t> уступи, під"</a:t>
            </a:r>
            <a:r>
              <a:rPr lang="uk-UA" b="1" dirty="0" err="1"/>
              <a:t>їздні</a:t>
            </a:r>
            <a:r>
              <a:rPr lang="uk-UA" b="1" dirty="0"/>
              <a:t> шляхи, протиерозійні споруди.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9944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147248" cy="5793507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Порушені землі </a:t>
            </a:r>
            <a:r>
              <a:rPr lang="uk-UA" b="1" dirty="0"/>
              <a:t>мають несприятливі режими, на них навіть багаторічні трави потребують удобрення. Найбільші прирости врожаю були отримані у варіанті з повним мінеральним добривом. Велике значення має глибина насипного </a:t>
            </a:r>
            <a:r>
              <a:rPr lang="uk-UA" b="1" dirty="0" err="1"/>
              <a:t>гумусованого</a:t>
            </a:r>
            <a:r>
              <a:rPr lang="uk-UA" b="1" dirty="0"/>
              <a:t> шару. </a:t>
            </a:r>
            <a:r>
              <a:rPr lang="uk-UA" b="1" dirty="0" smtClean="0"/>
              <a:t>. </a:t>
            </a:r>
            <a:r>
              <a:rPr lang="uk-UA" b="1" dirty="0"/>
              <a:t>У загальному випадку економічно доцільним є насипання гумусового шару </a:t>
            </a:r>
            <a:r>
              <a:rPr lang="uk-UA" b="1" dirty="0" err="1"/>
              <a:t>грунту</a:t>
            </a:r>
            <a:r>
              <a:rPr lang="uk-UA" b="1" dirty="0"/>
              <a:t> до глибини 50 см. Для відновлення родючості і підвищення врожайності сільськогосподарських культур велике значення мають </a:t>
            </a:r>
            <a:r>
              <a:rPr lang="uk-UA" b="1" dirty="0">
                <a:solidFill>
                  <a:srgbClr val="FF0000"/>
                </a:solidFill>
              </a:rPr>
              <a:t>норми внесення добрив</a:t>
            </a:r>
            <a:r>
              <a:rPr lang="uk-UA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36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6632"/>
            <a:ext cx="8219256" cy="6408712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У меліоративний період рекультивації </a:t>
            </a:r>
            <a:r>
              <a:rPr lang="uk-UA" b="1" dirty="0"/>
              <a:t>найдоцільніше вирощувати багаторічні трави, особливо бобові - люцерну, еспарцет, буркун - з використанням їх як сидератів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Після проходження меліоративного періоду рекультивовані землі </a:t>
            </a:r>
            <a:r>
              <a:rPr lang="uk-UA" b="1" i="1" dirty="0">
                <a:solidFill>
                  <a:srgbClr val="FF0000"/>
                </a:solidFill>
              </a:rPr>
              <a:t>включають до складу ріллі </a:t>
            </a:r>
            <a:r>
              <a:rPr lang="uk-UA" b="1" dirty="0"/>
              <a:t>під польові, кормові і </a:t>
            </a:r>
            <a:r>
              <a:rPr lang="uk-UA" b="1" dirty="0" err="1"/>
              <a:t>грунтозахисні</a:t>
            </a:r>
            <a:r>
              <a:rPr lang="uk-UA" b="1" dirty="0"/>
              <a:t> сівозміни.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Створення кормових угідь </a:t>
            </a:r>
            <a:r>
              <a:rPr lang="uk-UA" b="1" dirty="0"/>
              <a:t>на рекультивованих землях є найдоцільнішим тоді, коли не вистачає </a:t>
            </a:r>
            <a:r>
              <a:rPr lang="uk-UA" b="1" dirty="0" err="1"/>
              <a:t>гумусованого</a:t>
            </a:r>
            <a:r>
              <a:rPr lang="uk-UA" b="1" dirty="0"/>
              <a:t> шару для їх покриття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06806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19256" cy="6192688"/>
          </a:xfrm>
        </p:spPr>
        <p:txBody>
          <a:bodyPr>
            <a:normAutofit/>
          </a:bodyPr>
          <a:lstStyle/>
          <a:p>
            <a:r>
              <a:rPr lang="uk-UA" sz="3600" b="1" dirty="0"/>
              <a:t>На рекультивованих землях </a:t>
            </a:r>
            <a:r>
              <a:rPr lang="uk-UA" sz="3600" b="1" i="1" dirty="0">
                <a:solidFill>
                  <a:srgbClr val="FF0000"/>
                </a:solidFill>
              </a:rPr>
              <a:t>без покриття </a:t>
            </a:r>
            <a:r>
              <a:rPr lang="uk-UA" sz="3600" b="1" dirty="0" err="1"/>
              <a:t>гумусованим</a:t>
            </a:r>
            <a:r>
              <a:rPr lang="uk-UA" sz="3600" b="1" dirty="0"/>
              <a:t> шаром створюють сіяні сіножаті, які підвищуватимуть їх потенціальну родючість.</a:t>
            </a:r>
            <a:endParaRPr lang="ru-RU" sz="3600" b="1" dirty="0"/>
          </a:p>
          <a:p>
            <a:r>
              <a:rPr lang="uk-UA" sz="3600" b="1" dirty="0"/>
              <a:t>При протиерозійній організації території рекультивованих земель </a:t>
            </a:r>
            <a:r>
              <a:rPr lang="uk-UA" sz="3600" b="1" i="1" dirty="0">
                <a:solidFill>
                  <a:srgbClr val="FF0000"/>
                </a:solidFill>
              </a:rPr>
              <a:t>під залуження </a:t>
            </a:r>
            <a:r>
              <a:rPr lang="uk-UA" sz="3600" b="1" dirty="0"/>
              <a:t>відводять укоси відвалів, щоб травостій попереджав розвиток водної ерозії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71502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8435280" cy="5976664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Під лісову рекультивацію </a:t>
            </a:r>
            <a:r>
              <a:rPr lang="uk-UA" sz="3600" b="1" dirty="0"/>
              <a:t>можна відводити відвали з різними </a:t>
            </a:r>
            <a:r>
              <a:rPr lang="uk-UA" sz="3600" b="1" dirty="0" err="1"/>
              <a:t>грунтосумішами</a:t>
            </a:r>
            <a:r>
              <a:rPr lang="uk-UA" sz="3600" b="1" dirty="0"/>
              <a:t> без селективного відсипання. Якщо </a:t>
            </a:r>
            <a:r>
              <a:rPr lang="uk-UA" sz="3600" b="1" dirty="0" err="1"/>
              <a:t>грунтосуміші</a:t>
            </a:r>
            <a:r>
              <a:rPr lang="uk-UA" sz="3600" b="1" dirty="0"/>
              <a:t> токсичні, проводять їх хімічну меліорацію або перекривають потенційно родючими породами. Менш строгими у даному випадку є і вимоги до загального планування (вирівнювання) відвалів.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33103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91264" cy="6048672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Складовою частиною проекту рекультивації земель є </a:t>
            </a:r>
            <a:r>
              <a:rPr lang="uk-UA" b="1" i="1" dirty="0">
                <a:solidFill>
                  <a:srgbClr val="FF0000"/>
                </a:solidFill>
              </a:rPr>
              <a:t>протиерозійні заходи</a:t>
            </a:r>
            <a:r>
              <a:rPr lang="uk-UA" b="1" dirty="0"/>
              <a:t>: </a:t>
            </a:r>
          </a:p>
          <a:p>
            <a:r>
              <a:rPr lang="uk-UA" b="1" dirty="0"/>
              <a:t>будівництво </a:t>
            </a:r>
            <a:r>
              <a:rPr lang="uk-UA" b="1" dirty="0" err="1"/>
              <a:t>водозатримних</a:t>
            </a:r>
            <a:r>
              <a:rPr lang="uk-UA" b="1" dirty="0"/>
              <a:t> і водовідвідних валів, </a:t>
            </a:r>
          </a:p>
          <a:p>
            <a:r>
              <a:rPr lang="uk-UA" b="1" dirty="0"/>
              <a:t>водоскидних споруд, </a:t>
            </a:r>
          </a:p>
          <a:p>
            <a:r>
              <a:rPr lang="uk-UA" b="1" dirty="0"/>
              <a:t>терасування, </a:t>
            </a:r>
          </a:p>
          <a:p>
            <a:r>
              <a:rPr lang="uk-UA" b="1" dirty="0"/>
              <a:t>залуження та залісення,</a:t>
            </a:r>
          </a:p>
          <a:p>
            <a:r>
              <a:rPr lang="uk-UA" b="1" dirty="0"/>
              <a:t> застосування </a:t>
            </a:r>
            <a:r>
              <a:rPr lang="uk-UA" b="1" dirty="0" err="1"/>
              <a:t>грунтозахисних</a:t>
            </a:r>
            <a:r>
              <a:rPr lang="uk-UA" b="1" dirty="0"/>
              <a:t> технологій вирощування сільськогосподарських культур.</a:t>
            </a:r>
            <a:endParaRPr lang="ru-RU" b="1" dirty="0"/>
          </a:p>
          <a:p>
            <a:pPr marL="0" indent="0">
              <a:buNone/>
            </a:pPr>
            <a:r>
              <a:rPr lang="uk-UA" b="1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70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136904" cy="6120680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4.2 Рекультивація земель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В регламентуючих положеннях "Науково-методичних рекомендацій по рекультивації порушених земель в </a:t>
            </a:r>
            <a:r>
              <a:rPr lang="uk-UA" b="1" dirty="0" err="1">
                <a:solidFill>
                  <a:schemeClr val="tx1"/>
                </a:solidFill>
              </a:rPr>
              <a:t>Українї</a:t>
            </a:r>
            <a:r>
              <a:rPr lang="uk-UA" b="1" dirty="0">
                <a:solidFill>
                  <a:schemeClr val="tx1"/>
                </a:solidFill>
              </a:rPr>
              <a:t>" вказано, що </a:t>
            </a:r>
            <a:r>
              <a:rPr lang="uk-UA" b="1" i="1" dirty="0">
                <a:solidFill>
                  <a:srgbClr val="FF0000"/>
                </a:solidFill>
              </a:rPr>
              <a:t>рекультивація земель </a:t>
            </a:r>
            <a:r>
              <a:rPr lang="uk-UA" b="1" dirty="0">
                <a:solidFill>
                  <a:schemeClr val="tx1"/>
                </a:solidFill>
              </a:rPr>
              <a:t>- один з ефективних заходів у вирішенні питань раціонального використання земельних ресурсів і проблеми охорони природи в цілому.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Рекультивація земель </a:t>
            </a:r>
            <a:r>
              <a:rPr lang="uk-UA" b="1" dirty="0">
                <a:solidFill>
                  <a:schemeClr val="tx1"/>
                </a:solidFill>
              </a:rPr>
              <a:t>- це комплекс робіт, спрямованих на відновлення продуктивності і господарської цінності порушених земель, а також на поліпшення умов довкілля відповідно інтересам суспільства.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1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5865515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Рекультивації</a:t>
            </a:r>
            <a:r>
              <a:rPr lang="uk-UA" b="1" dirty="0"/>
              <a:t> підлягають усі землі, </a:t>
            </a:r>
            <a:endParaRPr lang="uk-UA" b="1" dirty="0" smtClean="0"/>
          </a:p>
          <a:p>
            <a:r>
              <a:rPr lang="uk-UA" b="1" dirty="0" smtClean="0"/>
              <a:t>що </a:t>
            </a:r>
            <a:r>
              <a:rPr lang="uk-UA" b="1" dirty="0"/>
              <a:t>зазнають змін у рельєфі, </a:t>
            </a:r>
            <a:r>
              <a:rPr lang="uk-UA" b="1" dirty="0" err="1"/>
              <a:t>грунтовому</a:t>
            </a:r>
            <a:r>
              <a:rPr lang="uk-UA" b="1" dirty="0"/>
              <a:t> покриві, материнських та </a:t>
            </a:r>
            <a:r>
              <a:rPr lang="uk-UA" b="1" dirty="0" err="1"/>
              <a:t>підстеляючих</a:t>
            </a:r>
            <a:r>
              <a:rPr lang="uk-UA" b="1" dirty="0"/>
              <a:t> породах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що відбуваються або вже відбулися у процесі гірничих, будівельних, гідротехнічних, геологорозвідувальних та інших  </a:t>
            </a:r>
            <a:r>
              <a:rPr lang="uk-UA" b="1" dirty="0" smtClean="0"/>
              <a:t>робіт</a:t>
            </a:r>
          </a:p>
          <a:p>
            <a:r>
              <a:rPr lang="uk-UA" b="1" dirty="0" smtClean="0"/>
              <a:t>Слід </a:t>
            </a:r>
            <a:r>
              <a:rPr lang="uk-UA" b="1" i="1" dirty="0" err="1">
                <a:solidFill>
                  <a:srgbClr val="FF0000"/>
                </a:solidFill>
              </a:rPr>
              <a:t>рекультувати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також еродовані </a:t>
            </a:r>
            <a:r>
              <a:rPr lang="uk-UA" b="1" dirty="0" err="1"/>
              <a:t>грунти</a:t>
            </a:r>
            <a:r>
              <a:rPr lang="uk-UA" b="1" dirty="0"/>
              <a:t>, а при відповідних умовах і землі з низькопродуктивними </a:t>
            </a:r>
            <a:r>
              <a:rPr lang="uk-UA" b="1" dirty="0" err="1"/>
              <a:t>грунтами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07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6336704"/>
          </a:xfrm>
        </p:spPr>
        <p:txBody>
          <a:bodyPr>
            <a:normAutofit/>
          </a:bodyPr>
          <a:lstStyle/>
          <a:p>
            <a:r>
              <a:rPr lang="uk-UA" b="1" dirty="0"/>
              <a:t>Основне </a:t>
            </a:r>
            <a:r>
              <a:rPr lang="uk-UA" b="1" i="1" dirty="0">
                <a:solidFill>
                  <a:srgbClr val="FF0000"/>
                </a:solidFill>
              </a:rPr>
              <a:t>завдання  рекультивації </a:t>
            </a:r>
            <a:r>
              <a:rPr lang="uk-UA" b="1" dirty="0"/>
              <a:t>полягає в тому, щоб виконати комплекс спеціальних робіт і заходів, довести порушені землі до стану, придатного для їх використання у сільському, лісовому, рибному господарствах, для  промислового та комунального будівництва, створення тепличних господарств і зон відпочинку.</a:t>
            </a:r>
            <a:endParaRPr lang="ru-RU" b="1" dirty="0"/>
          </a:p>
          <a:p>
            <a:r>
              <a:rPr lang="uk-UA" b="1" dirty="0"/>
              <a:t>Роботи з рекультивації порушених земель виконують поетапно і поділяють на </a:t>
            </a:r>
            <a:r>
              <a:rPr lang="uk-UA" b="1" i="1" dirty="0">
                <a:solidFill>
                  <a:srgbClr val="FF0000"/>
                </a:solidFill>
              </a:rPr>
              <a:t>технічну та біологічну рекультивацію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30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91264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Технічна рекультивація </a:t>
            </a:r>
            <a:r>
              <a:rPr lang="uk-UA" b="1" dirty="0"/>
              <a:t>є комплекс інженерних робіт, до складу якого входять:</a:t>
            </a:r>
            <a:endParaRPr lang="ru-RU" b="1" dirty="0"/>
          </a:p>
          <a:p>
            <a:pPr lvl="0"/>
            <a:r>
              <a:rPr lang="uk-UA" b="1" dirty="0"/>
              <a:t>знімання та складування родючого шару і потенційно родючих порід;</a:t>
            </a:r>
            <a:endParaRPr lang="ru-RU" b="1" dirty="0"/>
          </a:p>
          <a:p>
            <a:pPr lvl="0"/>
            <a:r>
              <a:rPr lang="uk-UA" b="1" dirty="0"/>
              <a:t>формування відвалів шахт, кар"</a:t>
            </a:r>
            <a:r>
              <a:rPr lang="uk-UA" b="1" dirty="0" err="1"/>
              <a:t>єрів</a:t>
            </a:r>
            <a:r>
              <a:rPr lang="uk-UA" b="1" dirty="0"/>
              <a:t>, а також </a:t>
            </a:r>
            <a:r>
              <a:rPr lang="uk-UA" b="1" dirty="0" err="1"/>
              <a:t>гідровідвалів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dirty="0"/>
              <a:t>вирівнювання поверхні, </a:t>
            </a:r>
            <a:r>
              <a:rPr lang="uk-UA" b="1" dirty="0" err="1"/>
              <a:t>виположування</a:t>
            </a:r>
            <a:r>
              <a:rPr lang="uk-UA" b="1" dirty="0"/>
              <a:t>, терасування та закріплення укосів відвалів, бортів і кар"</a:t>
            </a:r>
            <a:r>
              <a:rPr lang="uk-UA" b="1" dirty="0" err="1"/>
              <a:t>єрів</a:t>
            </a:r>
            <a:r>
              <a:rPr lang="uk-UA" b="1" dirty="0"/>
              <a:t>, засипання шахтних провалів, закріплення їх бортів;</a:t>
            </a:r>
            <a:endParaRPr lang="ru-RU" b="1" dirty="0"/>
          </a:p>
          <a:p>
            <a:pPr lvl="0"/>
            <a:r>
              <a:rPr lang="uk-UA" b="1" dirty="0"/>
              <a:t>хімічна меліорація токсичних </a:t>
            </a:r>
            <a:r>
              <a:rPr lang="uk-UA" b="1" dirty="0" err="1"/>
              <a:t>грунтів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dirty="0"/>
              <a:t>покриття вирівняної поверхні шаром родючого </a:t>
            </a:r>
            <a:r>
              <a:rPr lang="uk-UA" b="1" dirty="0" err="1"/>
              <a:t>грунту</a:t>
            </a:r>
            <a:r>
              <a:rPr lang="uk-UA" b="1" dirty="0"/>
              <a:t> або потенційно родючих порід;</a:t>
            </a:r>
            <a:endParaRPr lang="ru-RU" b="1" dirty="0"/>
          </a:p>
          <a:p>
            <a:pPr lvl="0"/>
            <a:r>
              <a:rPr lang="uk-UA" b="1" dirty="0"/>
              <a:t> інженерне впорядкування рекультивованої території (дренажна мережа, дороги, виїзди, тощо);</a:t>
            </a:r>
            <a:endParaRPr lang="ru-RU" b="1" dirty="0"/>
          </a:p>
          <a:p>
            <a:r>
              <a:rPr lang="uk-UA" b="1" dirty="0"/>
              <a:t>вирівнювання дна та бортів кар"</a:t>
            </a:r>
            <a:r>
              <a:rPr lang="uk-UA" b="1" dirty="0" err="1"/>
              <a:t>єру</a:t>
            </a:r>
            <a:r>
              <a:rPr lang="uk-UA" b="1" dirty="0"/>
              <a:t> при створенні </a:t>
            </a:r>
            <a:r>
              <a:rPr lang="uk-UA" b="1" dirty="0" smtClean="0"/>
              <a:t>водойм.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9702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20688"/>
            <a:ext cx="8363272" cy="5832648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Знімання родючого шару </a:t>
            </a:r>
            <a:r>
              <a:rPr lang="uk-UA" b="1" i="1" dirty="0" err="1">
                <a:solidFill>
                  <a:srgbClr val="FF0000"/>
                </a:solidFill>
              </a:rPr>
              <a:t>грунту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є </a:t>
            </a:r>
            <a:r>
              <a:rPr lang="uk-UA" b="1" dirty="0" err="1"/>
              <a:t>обов</a:t>
            </a:r>
            <a:r>
              <a:rPr lang="uk-UA" b="1" dirty="0"/>
              <a:t>"</a:t>
            </a:r>
            <a:r>
              <a:rPr lang="uk-UA" b="1" dirty="0" err="1"/>
              <a:t>язковим</a:t>
            </a:r>
            <a:r>
              <a:rPr lang="uk-UA" b="1" dirty="0"/>
              <a:t> при всіх видах робіт по видобуванню корисних копалин, промисловому будівництві, </a:t>
            </a:r>
            <a:r>
              <a:rPr lang="uk-UA" b="1" dirty="0" err="1"/>
              <a:t>будівництві</a:t>
            </a:r>
            <a:r>
              <a:rPr lang="uk-UA" b="1" dirty="0"/>
              <a:t> житлових і комунальних об"</a:t>
            </a:r>
            <a:r>
              <a:rPr lang="uk-UA" b="1" dirty="0" err="1"/>
              <a:t>єктів</a:t>
            </a:r>
            <a:r>
              <a:rPr lang="uk-UA" b="1" dirty="0"/>
              <a:t>, доріг і гідротехнічних споруд, а також при відведенні родючих земель під </a:t>
            </a:r>
            <a:r>
              <a:rPr lang="uk-UA" b="1" dirty="0" err="1"/>
              <a:t>териконники</a:t>
            </a:r>
            <a:r>
              <a:rPr lang="uk-UA" b="1" dirty="0"/>
              <a:t>, відстійники, ложа ставків, водосховищ, тощо. </a:t>
            </a:r>
            <a:endParaRPr lang="uk-UA" b="1" dirty="0" smtClean="0"/>
          </a:p>
          <a:p>
            <a:r>
              <a:rPr lang="uk-UA" b="1" dirty="0" smtClean="0"/>
              <a:t>Знятий </a:t>
            </a:r>
            <a:r>
              <a:rPr lang="uk-UA" b="1" dirty="0"/>
              <a:t>шар складають або вивозять на малопродуктивні землі, розташовані неподалік для подальшого відновлення родючості порушених земель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87372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363272" cy="633670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Глибина знімання родючого шару </a:t>
            </a:r>
            <a:r>
              <a:rPr lang="uk-UA" b="1" dirty="0"/>
              <a:t>визначається глибиною гумусового профілю </a:t>
            </a:r>
            <a:r>
              <a:rPr lang="uk-UA" b="1" dirty="0" err="1"/>
              <a:t>грунту</a:t>
            </a:r>
            <a:r>
              <a:rPr lang="uk-UA" b="1" dirty="0"/>
              <a:t> та вмістом  в ньому гумусу. Знімається </a:t>
            </a:r>
            <a:r>
              <a:rPr lang="uk-UA" b="1" dirty="0" err="1"/>
              <a:t>гумусо-акумулятивний</a:t>
            </a:r>
            <a:r>
              <a:rPr lang="uk-UA" b="1" dirty="0"/>
              <a:t> горизонт </a:t>
            </a:r>
            <a:r>
              <a:rPr lang="uk-UA" b="1" dirty="0" err="1"/>
              <a:t>грунту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Глибина </a:t>
            </a:r>
            <a:r>
              <a:rPr lang="uk-UA" b="1" i="1" dirty="0">
                <a:solidFill>
                  <a:srgbClr val="FF0000"/>
                </a:solidFill>
              </a:rPr>
              <a:t>шару торфу</a:t>
            </a:r>
            <a:r>
              <a:rPr lang="uk-UA" b="1" dirty="0"/>
              <a:t>, що залишається при торфорозробках, необхідного для забезпечення водно-повітряного та поживного режимів на торфовищах при рекультивації торфовищ повинна становити:</a:t>
            </a:r>
            <a:endParaRPr lang="ru-RU" b="1" dirty="0"/>
          </a:p>
          <a:p>
            <a:pPr lvl="0"/>
            <a:r>
              <a:rPr lang="uk-UA" b="1" dirty="0"/>
              <a:t>для вирощування сільськогосподарських культур - не менше 0,5 м;</a:t>
            </a:r>
            <a:endParaRPr lang="ru-RU" b="1" dirty="0"/>
          </a:p>
          <a:p>
            <a:pPr lvl="0"/>
            <a:r>
              <a:rPr lang="uk-UA" b="1" dirty="0"/>
              <a:t>для лісорозведення - не менше 0,3 м;</a:t>
            </a:r>
            <a:endParaRPr lang="ru-RU" b="1" dirty="0"/>
          </a:p>
          <a:p>
            <a:pPr lvl="0"/>
            <a:r>
              <a:rPr lang="uk-UA" b="1" dirty="0"/>
              <a:t>для використання під водойми, ставково-рибні господарства та інші цілі - 0,15 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804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363272" cy="6120680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Біологічна рекультивація </a:t>
            </a:r>
            <a:r>
              <a:rPr lang="uk-UA" b="1" i="1" dirty="0"/>
              <a:t>-</a:t>
            </a:r>
            <a:r>
              <a:rPr lang="uk-UA" dirty="0"/>
              <a:t> </a:t>
            </a:r>
            <a:r>
              <a:rPr lang="uk-UA" b="1" dirty="0"/>
              <a:t>це комплекс заходів щодо створення сприятливого водно-повітряного та поживного режимів </a:t>
            </a:r>
            <a:r>
              <a:rPr lang="uk-UA" b="1" dirty="0" err="1"/>
              <a:t>грунту</a:t>
            </a:r>
            <a:r>
              <a:rPr lang="uk-UA" b="1" dirty="0"/>
              <a:t> для сільськогосподарських і лісових культур. </a:t>
            </a:r>
            <a:endParaRPr lang="uk-UA" b="1" dirty="0" smtClean="0"/>
          </a:p>
          <a:p>
            <a:r>
              <a:rPr lang="uk-UA" b="1" dirty="0" smtClean="0"/>
              <a:t>Цей </a:t>
            </a:r>
            <a:r>
              <a:rPr lang="uk-UA" b="1" i="1" dirty="0">
                <a:solidFill>
                  <a:srgbClr val="FF0000"/>
                </a:solidFill>
              </a:rPr>
              <a:t>комплекс охоплює 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запровадження </a:t>
            </a:r>
            <a:r>
              <a:rPr lang="uk-UA" b="1" dirty="0"/>
              <a:t>сівозмін, насичених культурами на сидеральне добриво, внесення підвищених норм органічних і мінеральних добрив, </a:t>
            </a:r>
            <a:endParaRPr lang="uk-UA" b="1" dirty="0" smtClean="0"/>
          </a:p>
          <a:p>
            <a:r>
              <a:rPr lang="uk-UA" b="1" dirty="0" smtClean="0"/>
              <a:t>мульчування</a:t>
            </a:r>
            <a:r>
              <a:rPr lang="uk-UA" b="1" dirty="0"/>
              <a:t>, тощо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45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424936" cy="6264696"/>
          </a:xfrm>
        </p:spPr>
        <p:txBody>
          <a:bodyPr>
            <a:normAutofit fontScale="6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Технічний етап рекультивації</a:t>
            </a:r>
            <a:r>
              <a:rPr lang="uk-UA" b="1" i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До комплексу робіт технічного етапу належать: вирівнювання, формування укосів, </a:t>
            </a:r>
            <a:endParaRPr lang="uk-UA" b="1" dirty="0" smtClean="0"/>
          </a:p>
          <a:p>
            <a:r>
              <a:rPr lang="uk-UA" b="1" dirty="0" smtClean="0"/>
              <a:t>знімання</a:t>
            </a:r>
            <a:r>
              <a:rPr lang="uk-UA" b="1" dirty="0"/>
              <a:t>, транспортування та нанесення на рекультивовані землі </a:t>
            </a:r>
            <a:r>
              <a:rPr lang="uk-UA" b="1" dirty="0" err="1" smtClean="0"/>
              <a:t>грунту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докорінна </a:t>
            </a:r>
            <a:r>
              <a:rPr lang="uk-UA" b="1" dirty="0" smtClean="0"/>
              <a:t>меліорація</a:t>
            </a:r>
          </a:p>
          <a:p>
            <a:r>
              <a:rPr lang="uk-UA" b="1" dirty="0" smtClean="0"/>
              <a:t>будівництво </a:t>
            </a:r>
            <a:r>
              <a:rPr lang="uk-UA" b="1" dirty="0"/>
              <a:t>доріг, </a:t>
            </a:r>
            <a:endParaRPr lang="uk-UA" b="1" dirty="0" smtClean="0"/>
          </a:p>
          <a:p>
            <a:r>
              <a:rPr lang="uk-UA" b="1" dirty="0" smtClean="0"/>
              <a:t>спеціальних </a:t>
            </a:r>
            <a:r>
              <a:rPr lang="uk-UA" b="1" dirty="0"/>
              <a:t>гідротехнічних споруд (ГОСТ-83).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 Найпоширенішими вимогами до технічного етапу рекультивації є такі:</a:t>
            </a:r>
            <a:endParaRPr lang="ru-RU" b="1" i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селективне знімання родючих </a:t>
            </a:r>
            <a:r>
              <a:rPr lang="uk-UA" b="1" dirty="0" err="1"/>
              <a:t>гумусованих</a:t>
            </a:r>
            <a:r>
              <a:rPr lang="uk-UA" b="1" dirty="0"/>
              <a:t> горизонтів </a:t>
            </a:r>
            <a:r>
              <a:rPr lang="uk-UA" b="1" dirty="0" err="1"/>
              <a:t>грунту</a:t>
            </a:r>
            <a:r>
              <a:rPr lang="uk-UA" b="1" dirty="0"/>
              <a:t>;</a:t>
            </a:r>
            <a:endParaRPr lang="ru-RU" b="1" dirty="0"/>
          </a:p>
          <a:p>
            <a:pPr lvl="0"/>
            <a:r>
              <a:rPr lang="uk-UA" b="1" dirty="0"/>
              <a:t>селективне знімання потенційно родючої породи (переважно леси та </a:t>
            </a:r>
            <a:r>
              <a:rPr lang="uk-UA" b="1" dirty="0" err="1"/>
              <a:t>лесовидні</a:t>
            </a:r>
            <a:r>
              <a:rPr lang="uk-UA" b="1" dirty="0"/>
              <a:t> суглинки);</a:t>
            </a:r>
            <a:endParaRPr lang="ru-RU" b="1" dirty="0"/>
          </a:p>
          <a:p>
            <a:pPr lvl="0"/>
            <a:r>
              <a:rPr lang="uk-UA" b="1" dirty="0"/>
              <a:t>переміщення до відвалів суміші безплідних і токсичних порід;</a:t>
            </a:r>
            <a:endParaRPr lang="ru-RU" b="1" dirty="0"/>
          </a:p>
          <a:p>
            <a:pPr lvl="0"/>
            <a:r>
              <a:rPr lang="uk-UA" b="1" dirty="0"/>
              <a:t>своєчасне </a:t>
            </a:r>
            <a:r>
              <a:rPr lang="uk-UA" b="1" dirty="0" err="1"/>
              <a:t>огрублене</a:t>
            </a:r>
            <a:r>
              <a:rPr lang="uk-UA" b="1" dirty="0"/>
              <a:t> планування (вирівнювання) відвалів з токсичними та індиферентними породами для забезпечення рівномірного їх осідання;</a:t>
            </a:r>
            <a:endParaRPr lang="ru-RU" b="1" dirty="0"/>
          </a:p>
          <a:p>
            <a:pPr lvl="0"/>
            <a:r>
              <a:rPr lang="uk-UA" b="1" dirty="0"/>
              <a:t>покриття токсичних порід після їх ретельного планування шаром глинистих порід;</a:t>
            </a:r>
            <a:endParaRPr lang="ru-RU" b="1" dirty="0"/>
          </a:p>
          <a:p>
            <a:pPr lvl="0"/>
            <a:r>
              <a:rPr lang="uk-UA" b="1" dirty="0"/>
              <a:t>нанесення шару потенційно родючої породи завтовшки 1,5-2 м;</a:t>
            </a:r>
            <a:endParaRPr lang="ru-RU" b="1" dirty="0"/>
          </a:p>
          <a:p>
            <a:pPr lvl="0"/>
            <a:r>
              <a:rPr lang="uk-UA" b="1" dirty="0"/>
              <a:t>покриття відвалів шаром родючого </a:t>
            </a:r>
            <a:r>
              <a:rPr lang="uk-UA" b="1" dirty="0" err="1"/>
              <a:t>грунту</a:t>
            </a:r>
            <a:r>
              <a:rPr lang="uk-UA" b="1" dirty="0"/>
              <a:t> завтовшки  30-50 см.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4302220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117</TotalTime>
  <Words>1136</Words>
  <Application>Microsoft Office PowerPoint</Application>
  <PresentationFormat>Экран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dcterms:created xsi:type="dcterms:W3CDTF">2017-01-28T10:04:44Z</dcterms:created>
  <dcterms:modified xsi:type="dcterms:W3CDTF">2017-05-24T18:55:37Z</dcterms:modified>
</cp:coreProperties>
</file>